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344640"/>
            <a:ext cx="2274483" cy="187644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052736"/>
            <a:ext cx="1627039" cy="127722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28" y="3008015"/>
            <a:ext cx="2293193" cy="22931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96752"/>
            <a:ext cx="2347538" cy="113268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-10086"/>
            <a:ext cx="9144000" cy="5587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自宅等でテレワークを行う際の作業環境整備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8" y="612283"/>
            <a:ext cx="9144000" cy="539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72000" rtlCol="0">
            <a:spAutoFit/>
          </a:bodyPr>
          <a:lstStyle/>
          <a:p>
            <a:pPr algn="ctr"/>
            <a:r>
              <a:rPr lang="ja-JP" altLang="en-US" sz="1200" b="1" dirty="0"/>
              <a:t>設備の占める容積を除き、</a:t>
            </a:r>
            <a:r>
              <a:rPr lang="en-US" altLang="ja-JP" sz="2000" b="1" dirty="0">
                <a:solidFill>
                  <a:srgbClr val="C0504D"/>
                </a:solidFill>
              </a:rPr>
              <a:t>10</a:t>
            </a:r>
            <a:r>
              <a:rPr lang="en-US" altLang="ja-JP" sz="1600" b="1" dirty="0">
                <a:solidFill>
                  <a:srgbClr val="C0504D"/>
                </a:solidFill>
              </a:rPr>
              <a:t>m</a:t>
            </a:r>
            <a:r>
              <a:rPr lang="en-US" altLang="ja-JP" sz="1600" b="1" baseline="30000" dirty="0">
                <a:solidFill>
                  <a:srgbClr val="C0504D"/>
                </a:solidFill>
              </a:rPr>
              <a:t>3</a:t>
            </a:r>
            <a:r>
              <a:rPr lang="ja-JP" altLang="en-US" sz="1500" b="1" dirty="0">
                <a:solidFill>
                  <a:srgbClr val="C0504D"/>
                </a:solidFill>
              </a:rPr>
              <a:t>以上の空間</a:t>
            </a:r>
            <a:endParaRPr lang="en-US" altLang="ja-JP" sz="1500" b="1" dirty="0">
              <a:solidFill>
                <a:srgbClr val="C0504D"/>
              </a:solidFill>
            </a:endParaRPr>
          </a:p>
          <a:p>
            <a:pPr algn="ctr"/>
            <a:r>
              <a:rPr lang="ja-JP" altLang="en-US" sz="800" dirty="0"/>
              <a:t>（参考条文：事務所衛生基準規則第</a:t>
            </a:r>
            <a:r>
              <a:rPr lang="en-US" altLang="ja-JP" sz="800" dirty="0"/>
              <a:t>2</a:t>
            </a:r>
            <a:r>
              <a:rPr lang="ja-JP" altLang="en-US" sz="800" dirty="0"/>
              <a:t>条）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491128" y="1973716"/>
            <a:ext cx="2673657" cy="616745"/>
          </a:xfrm>
          <a:prstGeom prst="roundRect">
            <a:avLst>
              <a:gd name="adj" fmla="val 1578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・机上は</a:t>
            </a:r>
            <a:r>
              <a:rPr lang="ja-JP" altLang="en-US" sz="1500" b="1" dirty="0">
                <a:solidFill>
                  <a:srgbClr val="C0504D"/>
                </a:solidFill>
              </a:rPr>
              <a:t>照度</a:t>
            </a:r>
            <a:r>
              <a:rPr lang="en-US" altLang="ja-JP" sz="2000" b="1" dirty="0">
                <a:solidFill>
                  <a:srgbClr val="C0504D"/>
                </a:solidFill>
              </a:rPr>
              <a:t>300</a:t>
            </a:r>
            <a:r>
              <a:rPr lang="ja-JP" altLang="en-US" sz="1500" b="1" dirty="0">
                <a:solidFill>
                  <a:srgbClr val="C0504D"/>
                </a:solidFill>
              </a:rPr>
              <a:t>ﾙｸｽ以上</a:t>
            </a:r>
            <a:r>
              <a:rPr lang="ja-JP" altLang="en-US" sz="1200" b="1" dirty="0">
                <a:solidFill>
                  <a:prstClr val="black"/>
                </a:solidFill>
              </a:rPr>
              <a:t>とする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 algn="ctr">
              <a:lnSpc>
                <a:spcPct val="110000"/>
              </a:lnSpc>
            </a:pPr>
            <a:r>
              <a:rPr lang="ja-JP" altLang="en-US" sz="200" dirty="0">
                <a:solidFill>
                  <a:prstClr val="black"/>
                </a:solidFill>
                <a:latin typeface="+mn-ea"/>
              </a:rPr>
              <a:t>    </a:t>
            </a:r>
            <a:endParaRPr lang="en-US" altLang="ja-JP" sz="200" dirty="0">
              <a:solidFill>
                <a:prstClr val="black"/>
              </a:solidFill>
              <a:latin typeface="+mn-ea"/>
            </a:endParaRPr>
          </a:p>
          <a:p>
            <a:pPr lvl="0" algn="ctr"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  　　　　　　  （参考条文：事務所衛生基準規則第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条）</a:t>
            </a:r>
            <a:endParaRPr lang="ja-JP" altLang="en-US" sz="800" dirty="0">
              <a:latin typeface="+mn-e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281618" y="2523329"/>
            <a:ext cx="2682995" cy="1438004"/>
          </a:xfrm>
          <a:prstGeom prst="roundRect">
            <a:avLst>
              <a:gd name="adj" fmla="val 579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 気流は</a:t>
            </a:r>
            <a:r>
              <a:rPr lang="en-US" altLang="ja-JP" sz="1200" b="1" dirty="0">
                <a:solidFill>
                  <a:schemeClr val="tx1"/>
                </a:solidFill>
              </a:rPr>
              <a:t>0.5m/s</a:t>
            </a:r>
            <a:r>
              <a:rPr lang="ja-JP" altLang="en-US" sz="1200" b="1" dirty="0">
                <a:solidFill>
                  <a:schemeClr val="tx1"/>
                </a:solidFill>
              </a:rPr>
              <a:t>以下で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　直接、継続してあたらず　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500" b="1" dirty="0">
                <a:solidFill>
                  <a:schemeClr val="accent2"/>
                </a:solidFill>
              </a:rPr>
              <a:t>   室温</a:t>
            </a:r>
            <a:r>
              <a:rPr lang="en-US" altLang="ja-JP" sz="2000" b="1" dirty="0">
                <a:solidFill>
                  <a:srgbClr val="C0504D"/>
                </a:solidFill>
              </a:rPr>
              <a:t>17</a:t>
            </a:r>
            <a:r>
              <a:rPr lang="en-US" altLang="ja-JP" sz="1600" b="1" dirty="0">
                <a:solidFill>
                  <a:schemeClr val="accent2"/>
                </a:solidFill>
              </a:rPr>
              <a:t>℃</a:t>
            </a:r>
            <a:r>
              <a:rPr lang="ja-JP" altLang="en-US" sz="1600" b="1" dirty="0">
                <a:solidFill>
                  <a:schemeClr val="accent2"/>
                </a:solidFill>
              </a:rPr>
              <a:t>～</a:t>
            </a:r>
            <a:r>
              <a:rPr lang="en-US" altLang="ja-JP" sz="2000" b="1" dirty="0">
                <a:solidFill>
                  <a:schemeClr val="accent2"/>
                </a:solidFill>
              </a:rPr>
              <a:t>28</a:t>
            </a:r>
            <a:r>
              <a:rPr lang="en-US" altLang="ja-JP" sz="1600" b="1" dirty="0">
                <a:solidFill>
                  <a:schemeClr val="accent2"/>
                </a:solidFill>
              </a:rPr>
              <a:t>℃</a:t>
            </a:r>
          </a:p>
          <a:p>
            <a:pPr>
              <a:lnSpc>
                <a:spcPts val="22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   </a:t>
            </a:r>
            <a:r>
              <a:rPr lang="ja-JP" altLang="en-US" sz="1500" b="1" dirty="0">
                <a:solidFill>
                  <a:schemeClr val="accent2"/>
                </a:solidFill>
              </a:rPr>
              <a:t>相対湿度</a:t>
            </a:r>
            <a:r>
              <a:rPr lang="en-US" altLang="ja-JP" sz="2000" b="1" dirty="0">
                <a:solidFill>
                  <a:schemeClr val="accent2"/>
                </a:solidFill>
              </a:rPr>
              <a:t>40</a:t>
            </a:r>
            <a:r>
              <a:rPr lang="ja-JP" altLang="en-US" sz="1600" b="1" dirty="0">
                <a:solidFill>
                  <a:schemeClr val="accent2"/>
                </a:solidFill>
              </a:rPr>
              <a:t>％～</a:t>
            </a:r>
            <a:r>
              <a:rPr lang="en-US" altLang="ja-JP" sz="2000" b="1" dirty="0">
                <a:solidFill>
                  <a:schemeClr val="accent2"/>
                </a:solidFill>
              </a:rPr>
              <a:t>70</a:t>
            </a:r>
            <a:r>
              <a:rPr lang="ja-JP" altLang="en-US" sz="1600" b="1" dirty="0">
                <a:solidFill>
                  <a:schemeClr val="accent2"/>
                </a:solidFill>
              </a:rPr>
              <a:t>％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   となるよう努める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200" dirty="0">
                <a:solidFill>
                  <a:schemeClr val="tx1"/>
                </a:solidFill>
                <a:latin typeface="+mn-ea"/>
              </a:rPr>
              <a:t>   </a:t>
            </a:r>
            <a:endParaRPr lang="en-US" altLang="ja-JP" sz="2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　 （参考条文：事務所衛生基準規則第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条）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21420" y="1204149"/>
            <a:ext cx="2926444" cy="1073010"/>
          </a:xfrm>
          <a:prstGeom prst="roundRect">
            <a:avLst>
              <a:gd name="adj" fmla="val 1103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・窓などの換気設備を設ける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 </a:t>
            </a:r>
            <a:r>
              <a:rPr lang="ja-JP" altLang="en-US" sz="1200" b="1" dirty="0">
                <a:solidFill>
                  <a:prstClr val="black"/>
                </a:solidFill>
              </a:rPr>
              <a:t>ディスプレイに太陽光が入射する場合は、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    窓にブラインドやカーテンを設ける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endParaRPr lang="en-US" altLang="ja-JP" sz="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    （参考：事務所衛生基準規則第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3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条、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  <a:p>
            <a:pPr algn="r"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情報機器作業における労働衛生管理のためのガイドライン）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07559" y="4287244"/>
            <a:ext cx="3034775" cy="1114183"/>
          </a:xfrm>
          <a:prstGeom prst="roundRect">
            <a:avLst>
              <a:gd name="adj" fmla="val 708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安定していて、簡単に移動できる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座面の高さを調整できる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傾きを調整できる背もたれがある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肘掛けがある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en-US" altLang="ja-JP" sz="200" dirty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（参考：情報機器作業における労働衛生管理のためのガイドライン）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898895" y="5729897"/>
            <a:ext cx="3065592" cy="1066402"/>
          </a:xfrm>
          <a:prstGeom prst="roundRect">
            <a:avLst>
              <a:gd name="adj" fmla="val 615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     ・ 必要なものが配置できる広さがある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     ・ 作業中に脚が窮屈でない空間がある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     ・ 体型に合った高さである、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en-US" altLang="ja-JP" sz="1200" b="1" dirty="0">
                <a:solidFill>
                  <a:prstClr val="black"/>
                </a:solidFill>
              </a:rPr>
              <a:t>                             </a:t>
            </a:r>
            <a:r>
              <a:rPr lang="ja-JP" altLang="en-US" sz="1200" b="1" dirty="0">
                <a:solidFill>
                  <a:prstClr val="black"/>
                </a:solidFill>
              </a:rPr>
              <a:t>又は高さの調整ができる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en-US" altLang="ja-JP" sz="200" dirty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（参考：情報機器作業における労働衛生管理のためのガイドライン）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76193" y="4153004"/>
            <a:ext cx="3097528" cy="1439798"/>
          </a:xfrm>
          <a:prstGeom prst="roundRect">
            <a:avLst>
              <a:gd name="adj" fmla="val 6718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ts val="22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ディスプレイは</a:t>
            </a:r>
            <a:r>
              <a:rPr lang="ja-JP" altLang="en-US" sz="1500" b="1" dirty="0">
                <a:solidFill>
                  <a:schemeClr val="accent2"/>
                </a:solidFill>
              </a:rPr>
              <a:t>照度</a:t>
            </a:r>
            <a:r>
              <a:rPr lang="en-US" altLang="ja-JP" sz="2000" b="1" dirty="0">
                <a:solidFill>
                  <a:schemeClr val="accent2"/>
                </a:solidFill>
              </a:rPr>
              <a:t>500</a:t>
            </a:r>
            <a:r>
              <a:rPr lang="ja-JP" altLang="en-US" sz="1500" b="1" dirty="0">
                <a:solidFill>
                  <a:schemeClr val="accent2"/>
                </a:solidFill>
              </a:rPr>
              <a:t>ﾙｸｽ以下</a:t>
            </a:r>
            <a:endParaRPr lang="en-US" altLang="ja-JP" sz="1500" b="1" dirty="0">
              <a:solidFill>
                <a:schemeClr val="accent2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   で、輝度やコントラストが調整できる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en-US" altLang="ja-JP" sz="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キーボードとディスプレイは分離して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en-US" altLang="ja-JP" sz="1200" b="1" dirty="0">
                <a:solidFill>
                  <a:prstClr val="black"/>
                </a:solidFill>
              </a:rPr>
              <a:t>   </a:t>
            </a:r>
            <a:r>
              <a:rPr lang="ja-JP" altLang="en-US" sz="1200" b="1" dirty="0">
                <a:solidFill>
                  <a:prstClr val="black"/>
                </a:solidFill>
              </a:rPr>
              <a:t>位置を調整できる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en-US" altLang="ja-JP" sz="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操作しやすいマウスを使う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en-US" altLang="ja-JP" sz="200" dirty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（参考：情報機器作業における労働衛生管理のためのガイドライン）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7560" y="5623444"/>
            <a:ext cx="5706644" cy="11717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+mn-ea"/>
              </a:rPr>
              <a:t>　　　　  　 </a:t>
            </a:r>
            <a:r>
              <a:rPr lang="ja-JP" altLang="en-US" sz="1600" b="1" dirty="0">
                <a:solidFill>
                  <a:srgbClr val="C0504D"/>
                </a:solidFill>
                <a:latin typeface="+mn-ea"/>
              </a:rPr>
              <a:t>作業中の姿勢や、作業時間にも注意しましょう！</a:t>
            </a:r>
            <a:r>
              <a:rPr lang="ja-JP" altLang="en-US" sz="1600" b="1" dirty="0">
                <a:solidFill>
                  <a:schemeClr val="accent3">
                    <a:lumMod val="75000"/>
                  </a:schemeClr>
                </a:solidFill>
                <a:latin typeface="+mn-ea"/>
              </a:rPr>
              <a:t>　</a:t>
            </a:r>
            <a:endParaRPr lang="en-US" altLang="ja-JP" sz="1600" b="1" dirty="0"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endParaRPr lang="en-US" altLang="ja-JP" sz="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椅子に深く腰かけ背もたれに背を十分にあて、足裏全体が床に接した姿勢が基本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ディスプレイとおおむね</a:t>
            </a:r>
            <a:r>
              <a:rPr lang="en-US" altLang="ja-JP" sz="1400" b="1" dirty="0">
                <a:solidFill>
                  <a:prstClr val="black"/>
                </a:solidFill>
              </a:rPr>
              <a:t>40</a:t>
            </a:r>
            <a:r>
              <a:rPr lang="en-US" altLang="ja-JP" sz="1200" b="1" dirty="0">
                <a:solidFill>
                  <a:prstClr val="black"/>
                </a:solidFill>
              </a:rPr>
              <a:t>cm</a:t>
            </a:r>
            <a:r>
              <a:rPr lang="ja-JP" altLang="en-US" sz="1200" b="1" dirty="0">
                <a:solidFill>
                  <a:prstClr val="black"/>
                </a:solidFill>
              </a:rPr>
              <a:t>以上の視距離を確保する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prstClr val="black"/>
                </a:solidFill>
              </a:rPr>
              <a:t>・ 情報機器作業が過度に長時間にならないようにする　　　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200" dirty="0">
                <a:solidFill>
                  <a:prstClr val="black"/>
                </a:solidFill>
              </a:rPr>
              <a:t>　</a:t>
            </a:r>
            <a:endParaRPr lang="en-US" altLang="ja-JP" sz="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sz="800" dirty="0">
                <a:solidFill>
                  <a:prstClr val="black"/>
                </a:solidFill>
              </a:rPr>
              <a:t>　　　　　　　　　　　　　　　　　　　　　　　　　　　　　　　　　　　　　　　（参考：情報機器作業における労働衛生管理のためのガイドライン）</a:t>
            </a:r>
            <a:endParaRPr lang="en-US" altLang="ja-JP" sz="800" dirty="0">
              <a:solidFill>
                <a:prstClr val="black"/>
              </a:solidFill>
            </a:endParaRPr>
          </a:p>
        </p:txBody>
      </p:sp>
      <p:cxnSp>
        <p:nvCxnSpPr>
          <p:cNvPr id="19" name="直線コネクタ 18"/>
          <p:cNvCxnSpPr>
            <a:stCxn id="28" idx="1"/>
          </p:cNvCxnSpPr>
          <p:nvPr/>
        </p:nvCxnSpPr>
        <p:spPr>
          <a:xfrm flipH="1" flipV="1">
            <a:off x="4818889" y="4238852"/>
            <a:ext cx="797141" cy="132524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楕円 17"/>
          <p:cNvSpPr/>
          <p:nvPr/>
        </p:nvSpPr>
        <p:spPr>
          <a:xfrm>
            <a:off x="107559" y="1844824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窓</a:t>
            </a:r>
          </a:p>
        </p:txBody>
      </p:sp>
      <p:sp>
        <p:nvSpPr>
          <p:cNvPr id="23" name="楕円 22"/>
          <p:cNvSpPr/>
          <p:nvPr/>
        </p:nvSpPr>
        <p:spPr>
          <a:xfrm>
            <a:off x="5868200" y="1648554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照明</a:t>
            </a:r>
          </a:p>
        </p:txBody>
      </p:sp>
      <p:sp>
        <p:nvSpPr>
          <p:cNvPr id="25" name="楕円 24"/>
          <p:cNvSpPr/>
          <p:nvPr/>
        </p:nvSpPr>
        <p:spPr>
          <a:xfrm>
            <a:off x="8028384" y="2405434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室温</a:t>
            </a:r>
          </a:p>
        </p:txBody>
      </p:sp>
      <p:sp>
        <p:nvSpPr>
          <p:cNvPr id="26" name="楕円 25"/>
          <p:cNvSpPr/>
          <p:nvPr/>
        </p:nvSpPr>
        <p:spPr>
          <a:xfrm>
            <a:off x="8416325" y="2649126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湿度</a:t>
            </a:r>
          </a:p>
        </p:txBody>
      </p:sp>
      <p:sp>
        <p:nvSpPr>
          <p:cNvPr id="27" name="楕円 26"/>
          <p:cNvSpPr/>
          <p:nvPr/>
        </p:nvSpPr>
        <p:spPr>
          <a:xfrm>
            <a:off x="5802385" y="3821421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b="1" dirty="0">
                <a:solidFill>
                  <a:srgbClr val="FFFF00"/>
                </a:solidFill>
                <a:latin typeface="+mn-ea"/>
              </a:rPr>
              <a:t>PC</a:t>
            </a:r>
          </a:p>
        </p:txBody>
      </p:sp>
      <p:sp>
        <p:nvSpPr>
          <p:cNvPr id="28" name="楕円 27"/>
          <p:cNvSpPr/>
          <p:nvPr/>
        </p:nvSpPr>
        <p:spPr>
          <a:xfrm>
            <a:off x="5542221" y="5490288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机</a:t>
            </a:r>
          </a:p>
        </p:txBody>
      </p:sp>
      <p:sp>
        <p:nvSpPr>
          <p:cNvPr id="30" name="楕円 29"/>
          <p:cNvSpPr/>
          <p:nvPr/>
        </p:nvSpPr>
        <p:spPr>
          <a:xfrm>
            <a:off x="2339752" y="631052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部屋</a:t>
            </a:r>
          </a:p>
        </p:txBody>
      </p:sp>
      <p:sp>
        <p:nvSpPr>
          <p:cNvPr id="50" name="角丸四角形 49"/>
          <p:cNvSpPr/>
          <p:nvPr/>
        </p:nvSpPr>
        <p:spPr>
          <a:xfrm>
            <a:off x="275316" y="5681039"/>
            <a:ext cx="792000" cy="22552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/>
              <a:t>その他</a:t>
            </a:r>
          </a:p>
        </p:txBody>
      </p:sp>
      <p:sp>
        <p:nvSpPr>
          <p:cNvPr id="24" name="楕円 23"/>
          <p:cNvSpPr/>
          <p:nvPr/>
        </p:nvSpPr>
        <p:spPr>
          <a:xfrm>
            <a:off x="2505279" y="4029714"/>
            <a:ext cx="504000" cy="504000"/>
          </a:xfrm>
          <a:prstGeom prst="ellipse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rgbClr val="FFFF00"/>
                </a:solidFill>
              </a:rPr>
              <a:t>椅子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5094" y="3333119"/>
            <a:ext cx="1801803" cy="213863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000">
            <a:off x="4191494" y="3361923"/>
            <a:ext cx="939479" cy="74323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204" y="2659025"/>
            <a:ext cx="1414587" cy="961919"/>
          </a:xfrm>
          <a:prstGeom prst="rect">
            <a:avLst/>
          </a:prstGeom>
        </p:spPr>
      </p:pic>
      <p:cxnSp>
        <p:nvCxnSpPr>
          <p:cNvPr id="22" name="直線コネクタ 21"/>
          <p:cNvCxnSpPr/>
          <p:nvPr/>
        </p:nvCxnSpPr>
        <p:spPr>
          <a:xfrm flipH="1" flipV="1">
            <a:off x="4932040" y="3321905"/>
            <a:ext cx="910331" cy="53954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53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222</TotalTime>
  <Words>438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名倉 京(nagura-kei)</dc:creator>
  <cp:lastModifiedBy>lvxts22@gmail.com</cp:lastModifiedBy>
  <cp:revision>15</cp:revision>
  <cp:lastPrinted>2018-09-25T04:30:41Z</cp:lastPrinted>
  <dcterms:created xsi:type="dcterms:W3CDTF">2018-09-11T01:00:32Z</dcterms:created>
  <dcterms:modified xsi:type="dcterms:W3CDTF">2020-09-23T00:56:51Z</dcterms:modified>
</cp:coreProperties>
</file>