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Lst>
  <p:notesMasterIdLst>
    <p:notesMasterId r:id="rId69"/>
  </p:notesMasterIdLst>
  <p:handoutMasterIdLst>
    <p:handoutMasterId r:id="rId70"/>
  </p:handoutMasterIdLst>
  <p:sldIdLst>
    <p:sldId id="259" r:id="rId5"/>
    <p:sldId id="276" r:id="rId6"/>
    <p:sldId id="283" r:id="rId7"/>
    <p:sldId id="281" r:id="rId8"/>
    <p:sldId id="326" r:id="rId9"/>
    <p:sldId id="295" r:id="rId10"/>
    <p:sldId id="296" r:id="rId11"/>
    <p:sldId id="318" r:id="rId12"/>
    <p:sldId id="314" r:id="rId13"/>
    <p:sldId id="396" r:id="rId14"/>
    <p:sldId id="397" r:id="rId15"/>
    <p:sldId id="369" r:id="rId16"/>
    <p:sldId id="426" r:id="rId17"/>
    <p:sldId id="425" r:id="rId18"/>
    <p:sldId id="335" r:id="rId19"/>
    <p:sldId id="427" r:id="rId20"/>
    <p:sldId id="337" r:id="rId21"/>
    <p:sldId id="322" r:id="rId22"/>
    <p:sldId id="430" r:id="rId23"/>
    <p:sldId id="334" r:id="rId24"/>
    <p:sldId id="431" r:id="rId25"/>
    <p:sldId id="327" r:id="rId26"/>
    <p:sldId id="432" r:id="rId27"/>
    <p:sldId id="429" r:id="rId28"/>
    <p:sldId id="294" r:id="rId29"/>
    <p:sldId id="289" r:id="rId30"/>
    <p:sldId id="329" r:id="rId31"/>
    <p:sldId id="304" r:id="rId32"/>
    <p:sldId id="308" r:id="rId33"/>
    <p:sldId id="301" r:id="rId34"/>
    <p:sldId id="287" r:id="rId35"/>
    <p:sldId id="331" r:id="rId36"/>
    <p:sldId id="325" r:id="rId37"/>
    <p:sldId id="285" r:id="rId38"/>
    <p:sldId id="324" r:id="rId39"/>
    <p:sldId id="288" r:id="rId40"/>
    <p:sldId id="299" r:id="rId41"/>
    <p:sldId id="282" r:id="rId42"/>
    <p:sldId id="284" r:id="rId43"/>
    <p:sldId id="433" r:id="rId44"/>
    <p:sldId id="357" r:id="rId45"/>
    <p:sldId id="358" r:id="rId46"/>
    <p:sldId id="356" r:id="rId47"/>
    <p:sldId id="362" r:id="rId48"/>
    <p:sldId id="359" r:id="rId49"/>
    <p:sldId id="363" r:id="rId50"/>
    <p:sldId id="355" r:id="rId51"/>
    <p:sldId id="354" r:id="rId52"/>
    <p:sldId id="353" r:id="rId53"/>
    <p:sldId id="350" r:id="rId54"/>
    <p:sldId id="360" r:id="rId55"/>
    <p:sldId id="361" r:id="rId56"/>
    <p:sldId id="411" r:id="rId57"/>
    <p:sldId id="421" r:id="rId58"/>
    <p:sldId id="423" r:id="rId59"/>
    <p:sldId id="420" r:id="rId60"/>
    <p:sldId id="417" r:id="rId61"/>
    <p:sldId id="410" r:id="rId62"/>
    <p:sldId id="292" r:id="rId63"/>
    <p:sldId id="290" r:id="rId64"/>
    <p:sldId id="310" r:id="rId65"/>
    <p:sldId id="321" r:id="rId66"/>
    <p:sldId id="320" r:id="rId67"/>
    <p:sldId id="309" r:id="rId68"/>
  </p:sldIdLst>
  <p:sldSz cx="9906000" cy="6858000" type="A4"/>
  <p:notesSz cx="6807200" cy="9939338"/>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59">
          <p15:clr>
            <a:srgbClr val="A4A3A4"/>
          </p15:clr>
        </p15:guide>
        <p15:guide id="2" pos="312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guide id="3" pos="214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FE9202"/>
    <a:srgbClr val="009ED6"/>
    <a:srgbClr val="21C5FF"/>
    <a:srgbClr val="4FD1FF"/>
    <a:srgbClr val="FFFAF7"/>
    <a:srgbClr val="FFE2A7"/>
    <a:srgbClr val="FFFDFB"/>
    <a:srgbClr val="FF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50" autoAdjust="0"/>
    <p:restoredTop sz="75862" autoAdjust="0"/>
  </p:normalViewPr>
  <p:slideViewPr>
    <p:cSldViewPr snapToGrid="0" snapToObjects="1">
      <p:cViewPr varScale="1">
        <p:scale>
          <a:sx n="66" d="100"/>
          <a:sy n="66" d="100"/>
        </p:scale>
        <p:origin x="1262" y="58"/>
      </p:cViewPr>
      <p:guideLst>
        <p:guide orient="horz" pos="2159"/>
        <p:guide pos="312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00" d="100"/>
          <a:sy n="100" d="100"/>
        </p:scale>
        <p:origin x="-162" y="1032"/>
      </p:cViewPr>
      <p:guideLst>
        <p:guide orient="horz" pos="3130"/>
        <p:guide pos="2145"/>
        <p:guide pos="214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076;&#21942;&#35506;&#38988;.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20241;&#26989;&#20013;&#12398;&#26989;&#21209;&#25285;&#24403;&#32773;.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7C56-4D03-9281-D0833B672397}"/>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7C56-4D03-9281-D0833B672397}"/>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C56-4D03-9281-D0833B672397}"/>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C56-4D03-9281-D0833B672397}"/>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C56-4D03-9281-D0833B672397}"/>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C56-4D03-9281-D0833B672397}"/>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C56-4D03-9281-D0833B672397}"/>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C56-4D03-9281-D0833B67239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7C56-4D03-9281-D0833B672397}"/>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経営課題!$B$5:$B$12</c:f>
              <c:strCache>
                <c:ptCount val="8"/>
                <c:pt idx="0">
                  <c:v>人材の不足</c:v>
                </c:pt>
                <c:pt idx="1">
                  <c:v>製品・サービス・技術の不足</c:v>
                </c:pt>
                <c:pt idx="2">
                  <c:v>知識・ノウハウの不足</c:v>
                </c:pt>
                <c:pt idx="3">
                  <c:v>資金の不足</c:v>
                </c:pt>
                <c:pt idx="4">
                  <c:v>設備の老朽化・不足</c:v>
                </c:pt>
                <c:pt idx="5">
                  <c:v>市場情報の不足</c:v>
                </c:pt>
                <c:pt idx="6">
                  <c:v>許認可等に係わる規制・制度</c:v>
                </c:pt>
                <c:pt idx="7">
                  <c:v>その他</c:v>
                </c:pt>
              </c:strCache>
            </c:strRef>
          </c:cat>
          <c:val>
            <c:numRef>
              <c:f>経営課題!$D$5:$D$12</c:f>
              <c:numCache>
                <c:formatCode>General</c:formatCode>
                <c:ptCount val="8"/>
                <c:pt idx="0">
                  <c:v>0.71599999999999997</c:v>
                </c:pt>
                <c:pt idx="1">
                  <c:v>0.41200000000000003</c:v>
                </c:pt>
                <c:pt idx="2">
                  <c:v>0.29499999999999998</c:v>
                </c:pt>
                <c:pt idx="3">
                  <c:v>0.25900000000000001</c:v>
                </c:pt>
                <c:pt idx="4">
                  <c:v>0.19800000000000001</c:v>
                </c:pt>
                <c:pt idx="5">
                  <c:v>0.17600000000000002</c:v>
                </c:pt>
                <c:pt idx="6">
                  <c:v>0.12300000000000001</c:v>
                </c:pt>
                <c:pt idx="7">
                  <c:v>2.6000000000000002E-2</c:v>
                </c:pt>
              </c:numCache>
            </c:numRef>
          </c:val>
          <c:extLst>
            <c:ext xmlns:c16="http://schemas.microsoft.com/office/drawing/2014/chart" uri="{C3380CC4-5D6E-409C-BE32-E72D297353CC}">
              <c16:uniqueId val="{00000000-5F3A-4D6E-BE2F-EBFB14351BC8}"/>
            </c:ext>
          </c:extLst>
        </c:ser>
        <c:dLbls>
          <c:showLegendKey val="0"/>
          <c:showVal val="0"/>
          <c:showCatName val="0"/>
          <c:showSerName val="0"/>
          <c:showPercent val="0"/>
          <c:showBubbleSize val="0"/>
        </c:dLbls>
        <c:gapWidth val="150"/>
        <c:axId val="116023808"/>
        <c:axId val="124823808"/>
      </c:barChart>
      <c:catAx>
        <c:axId val="116023808"/>
        <c:scaling>
          <c:orientation val="maxMin"/>
        </c:scaling>
        <c:delete val="0"/>
        <c:axPos val="l"/>
        <c:numFmt formatCode="General" sourceLinked="0"/>
        <c:majorTickMark val="out"/>
        <c:minorTickMark val="none"/>
        <c:tickLblPos val="nextTo"/>
        <c:crossAx val="124823808"/>
        <c:crosses val="autoZero"/>
        <c:auto val="1"/>
        <c:lblAlgn val="ctr"/>
        <c:lblOffset val="100"/>
        <c:noMultiLvlLbl val="0"/>
      </c:catAx>
      <c:valAx>
        <c:axId val="124823808"/>
        <c:scaling>
          <c:orientation val="minMax"/>
        </c:scaling>
        <c:delete val="0"/>
        <c:axPos val="t"/>
        <c:majorGridlines/>
        <c:numFmt formatCode="0%" sourceLinked="0"/>
        <c:majorTickMark val="out"/>
        <c:minorTickMark val="none"/>
        <c:tickLblPos val="nextTo"/>
        <c:crossAx val="116023808"/>
        <c:crosses val="autoZero"/>
        <c:crossBetween val="between"/>
      </c:valAx>
      <c:spPr>
        <a:ln>
          <a:solidFill>
            <a:schemeClr val="bg1">
              <a:lumMod val="50000"/>
            </a:schemeClr>
          </a:solidFill>
        </a:ln>
      </c:spPr>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348946965499743"/>
          <c:y val="0.1121553442961367"/>
          <c:w val="0.55483195535696017"/>
          <c:h val="0.83859805467113002"/>
        </c:manualLayout>
      </c:layout>
      <c:barChart>
        <c:barDir val="bar"/>
        <c:grouping val="clustered"/>
        <c:varyColors val="0"/>
        <c:ser>
          <c:idx val="0"/>
          <c:order val="0"/>
          <c:tx>
            <c:v>事業所</c:v>
          </c:tx>
          <c:spPr>
            <a:solidFill>
              <a:srgbClr val="FF6161"/>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'[☆グラフ2020_男性WLB(R1).xlsx]男性WLB'!$C$130:$C$139</c:f>
              <c:numCache>
                <c:formatCode>0.00</c:formatCode>
                <c:ptCount val="10"/>
                <c:pt idx="0">
                  <c:v>0.73099999999999998</c:v>
                </c:pt>
                <c:pt idx="1">
                  <c:v>0.496</c:v>
                </c:pt>
                <c:pt idx="2">
                  <c:v>0.374</c:v>
                </c:pt>
                <c:pt idx="3">
                  <c:v>0.33</c:v>
                </c:pt>
                <c:pt idx="4">
                  <c:v>0.20300000000000001</c:v>
                </c:pt>
                <c:pt idx="5">
                  <c:v>0.20100000000000001</c:v>
                </c:pt>
                <c:pt idx="6">
                  <c:v>0.11199999999999999</c:v>
                </c:pt>
                <c:pt idx="7">
                  <c:v>9.3000000000000013E-2</c:v>
                </c:pt>
                <c:pt idx="8">
                  <c:v>0.02</c:v>
                </c:pt>
                <c:pt idx="9">
                  <c:v>0.01</c:v>
                </c:pt>
              </c:numCache>
            </c:numRef>
          </c:val>
          <c:extLst>
            <c:ext xmlns:c16="http://schemas.microsoft.com/office/drawing/2014/chart" uri="{C3380CC4-5D6E-409C-BE32-E72D297353CC}">
              <c16:uniqueId val="{00000000-1A40-45E0-B319-74C1E499BA00}"/>
            </c:ext>
          </c:extLst>
        </c:ser>
        <c:ser>
          <c:idx val="1"/>
          <c:order val="1"/>
          <c:tx>
            <c:v>従業員</c:v>
          </c:tx>
          <c:spPr>
            <a:solidFill>
              <a:schemeClr val="tx2">
                <a:lumMod val="60000"/>
                <a:lumOff val="40000"/>
              </a:schemeClr>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'[☆グラフ2020_男性WLB(R1).xlsx]男性WLB'!$B$130:$B$139</c:f>
              <c:strCache>
                <c:ptCount val="10"/>
                <c:pt idx="0">
                  <c:v>代替要員の確保</c:v>
                </c:pt>
                <c:pt idx="1">
                  <c:v>男性自身に育児休業を取る意識がない</c:v>
                </c:pt>
                <c:pt idx="2">
                  <c:v>休業中の賃金補償</c:v>
                </c:pt>
                <c:pt idx="3">
                  <c:v>前例（モデル）がない</c:v>
                </c:pt>
                <c:pt idx="4">
                  <c:v>職場がそのような雰囲気ではない</c:v>
                </c:pt>
                <c:pt idx="5">
                  <c:v>社会全体の認識の欠如</c:v>
                </c:pt>
                <c:pt idx="6">
                  <c:v>キャリア形成において不利になる懸念</c:v>
                </c:pt>
                <c:pt idx="7">
                  <c:v>上司の理解が進まない</c:v>
                </c:pt>
                <c:pt idx="8">
                  <c:v>その他</c:v>
                </c:pt>
                <c:pt idx="9">
                  <c:v>無回答</c:v>
                </c:pt>
              </c:strCache>
            </c:strRef>
          </c:cat>
          <c:val>
            <c:numRef>
              <c:f>'[☆グラフ2020_男性WLB(R1).xlsx]男性WLB'!$H$130:$H$139</c:f>
              <c:numCache>
                <c:formatCode>0.00</c:formatCode>
                <c:ptCount val="10"/>
                <c:pt idx="0">
                  <c:v>0.65142857142857158</c:v>
                </c:pt>
                <c:pt idx="1">
                  <c:v>0.42775510204081635</c:v>
                </c:pt>
                <c:pt idx="2">
                  <c:v>0.49224489795918364</c:v>
                </c:pt>
                <c:pt idx="3">
                  <c:v>0.40897959183673471</c:v>
                </c:pt>
                <c:pt idx="4">
                  <c:v>0.51346938775510209</c:v>
                </c:pt>
                <c:pt idx="5">
                  <c:v>0.396734693877551</c:v>
                </c:pt>
                <c:pt idx="6">
                  <c:v>0.37142857142857144</c:v>
                </c:pt>
                <c:pt idx="7">
                  <c:v>0.27591836734693875</c:v>
                </c:pt>
                <c:pt idx="8">
                  <c:v>2.5306122448979593E-2</c:v>
                </c:pt>
                <c:pt idx="9">
                  <c:v>6.5306122448979594E-3</c:v>
                </c:pt>
              </c:numCache>
            </c:numRef>
          </c:val>
          <c:extLst>
            <c:ext xmlns:c16="http://schemas.microsoft.com/office/drawing/2014/chart" uri="{C3380CC4-5D6E-409C-BE32-E72D297353CC}">
              <c16:uniqueId val="{00000001-1A40-45E0-B319-74C1E499BA00}"/>
            </c:ext>
          </c:extLst>
        </c:ser>
        <c:dLbls>
          <c:showLegendKey val="0"/>
          <c:showVal val="0"/>
          <c:showCatName val="0"/>
          <c:showSerName val="0"/>
          <c:showPercent val="0"/>
          <c:showBubbleSize val="0"/>
        </c:dLbls>
        <c:gapWidth val="150"/>
        <c:axId val="95787008"/>
        <c:axId val="57859392"/>
      </c:barChart>
      <c:catAx>
        <c:axId val="95787008"/>
        <c:scaling>
          <c:orientation val="maxMin"/>
        </c:scaling>
        <c:delete val="0"/>
        <c:axPos val="l"/>
        <c:numFmt formatCode="General" sourceLinked="0"/>
        <c:majorTickMark val="none"/>
        <c:minorTickMark val="none"/>
        <c:tickLblPos val="nextTo"/>
        <c:crossAx val="57859392"/>
        <c:crosses val="autoZero"/>
        <c:auto val="1"/>
        <c:lblAlgn val="ctr"/>
        <c:lblOffset val="100"/>
        <c:noMultiLvlLbl val="0"/>
      </c:catAx>
      <c:valAx>
        <c:axId val="57859392"/>
        <c:scaling>
          <c:orientation val="minMax"/>
        </c:scaling>
        <c:delete val="0"/>
        <c:axPos val="t"/>
        <c:majorGridlines/>
        <c:numFmt formatCode="0%" sourceLinked="0"/>
        <c:majorTickMark val="out"/>
        <c:minorTickMark val="none"/>
        <c:tickLblPos val="nextTo"/>
        <c:crossAx val="95787008"/>
        <c:crosses val="autoZero"/>
        <c:crossBetween val="between"/>
        <c:majorUnit val="0.1"/>
      </c:valAx>
      <c:spPr>
        <a:noFill/>
        <a:ln>
          <a:solidFill>
            <a:schemeClr val="bg1">
              <a:lumMod val="50000"/>
            </a:schemeClr>
          </a:solidFill>
        </a:ln>
      </c:spPr>
    </c:plotArea>
    <c:legend>
      <c:legendPos val="r"/>
      <c:layout>
        <c:manualLayout>
          <c:xMode val="edge"/>
          <c:yMode val="edge"/>
          <c:x val="0.79533993444729123"/>
          <c:y val="0.71900002256107698"/>
          <c:w val="0.13062383458162713"/>
          <c:h val="0.16743438320209975"/>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93386532078848"/>
          <c:y val="0.11597987751531058"/>
          <c:w val="0.5266574856970494"/>
          <c:h val="0.83309419655876349"/>
        </c:manualLayout>
      </c:layout>
      <c:barChart>
        <c:barDir val="bar"/>
        <c:grouping val="clustered"/>
        <c:varyColors val="0"/>
        <c:ser>
          <c:idx val="0"/>
          <c:order val="0"/>
          <c:tx>
            <c:strRef>
              <c:f>休業中の業務担当者!$E$4</c:f>
              <c:strCache>
                <c:ptCount val="1"/>
                <c:pt idx="0">
                  <c:v>男性</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休業中の業務担当者!$A$5:$A$11</c:f>
              <c:strCache>
                <c:ptCount val="7"/>
                <c:pt idx="0">
                  <c:v>職場にいた複数の正社員</c:v>
                </c:pt>
                <c:pt idx="1">
                  <c:v>職場にいた1人の正社員</c:v>
                </c:pt>
                <c:pt idx="2">
                  <c:v>新たに採用した正社員</c:v>
                </c:pt>
                <c:pt idx="3">
                  <c:v>他部門から異動した正社員</c:v>
                </c:pt>
                <c:pt idx="4">
                  <c:v>職場にいたパートや派遣社員</c:v>
                </c:pt>
                <c:pt idx="5">
                  <c:v>新たに採用したパートや派遣社員</c:v>
                </c:pt>
                <c:pt idx="6">
                  <c:v>その仕事を削減した</c:v>
                </c:pt>
              </c:strCache>
            </c:strRef>
          </c:cat>
          <c:val>
            <c:numRef>
              <c:f>休業中の業務担当者!$E$5:$E$11</c:f>
              <c:numCache>
                <c:formatCode>0.0%</c:formatCode>
                <c:ptCount val="7"/>
                <c:pt idx="0">
                  <c:v>0.69900000000000007</c:v>
                </c:pt>
                <c:pt idx="1">
                  <c:v>0.154</c:v>
                </c:pt>
                <c:pt idx="2">
                  <c:v>4.8000000000000001E-2</c:v>
                </c:pt>
                <c:pt idx="3">
                  <c:v>6.3E-2</c:v>
                </c:pt>
                <c:pt idx="4">
                  <c:v>8.5000000000000006E-2</c:v>
                </c:pt>
                <c:pt idx="5">
                  <c:v>5.5E-2</c:v>
                </c:pt>
                <c:pt idx="6">
                  <c:v>3.7000000000000005E-2</c:v>
                </c:pt>
              </c:numCache>
            </c:numRef>
          </c:val>
          <c:extLst>
            <c:ext xmlns:c16="http://schemas.microsoft.com/office/drawing/2014/chart" uri="{C3380CC4-5D6E-409C-BE32-E72D297353CC}">
              <c16:uniqueId val="{00000000-0E44-4B3F-88DD-8A00CFF89182}"/>
            </c:ext>
          </c:extLst>
        </c:ser>
        <c:dLbls>
          <c:showLegendKey val="0"/>
          <c:showVal val="0"/>
          <c:showCatName val="0"/>
          <c:showSerName val="0"/>
          <c:showPercent val="0"/>
          <c:showBubbleSize val="0"/>
        </c:dLbls>
        <c:gapWidth val="150"/>
        <c:axId val="125204480"/>
        <c:axId val="98652096"/>
      </c:barChart>
      <c:catAx>
        <c:axId val="125204480"/>
        <c:scaling>
          <c:orientation val="maxMin"/>
        </c:scaling>
        <c:delete val="0"/>
        <c:axPos val="l"/>
        <c:numFmt formatCode="General" sourceLinked="0"/>
        <c:majorTickMark val="out"/>
        <c:minorTickMark val="none"/>
        <c:tickLblPos val="nextTo"/>
        <c:crossAx val="98652096"/>
        <c:crosses val="autoZero"/>
        <c:auto val="1"/>
        <c:lblAlgn val="ctr"/>
        <c:lblOffset val="100"/>
        <c:noMultiLvlLbl val="0"/>
      </c:catAx>
      <c:valAx>
        <c:axId val="98652096"/>
        <c:scaling>
          <c:orientation val="minMax"/>
        </c:scaling>
        <c:delete val="0"/>
        <c:axPos val="t"/>
        <c:majorGridlines/>
        <c:numFmt formatCode="0%" sourceLinked="0"/>
        <c:majorTickMark val="out"/>
        <c:minorTickMark val="none"/>
        <c:tickLblPos val="nextTo"/>
        <c:crossAx val="125204480"/>
        <c:crosses val="autoZero"/>
        <c:crossBetween val="between"/>
        <c:majorUnit val="0.2"/>
      </c:valAx>
      <c:spPr>
        <a:ln>
          <a:solidFill>
            <a:sysClr val="windowText" lastClr="000000">
              <a:lumMod val="50000"/>
              <a:lumOff val="50000"/>
            </a:sysClr>
          </a:solidFill>
        </a:ln>
      </c:spPr>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D3E7-4E5C-AB1A-A179CFE0AC6D}"/>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D3E7-4E5C-AB1A-A179CFE0AC6D}"/>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00844919766631"/>
          <c:y val="4.8396934142197548E-3"/>
          <c:w val="0.58543341271921323"/>
          <c:h val="0.82482869126594949"/>
        </c:manualLayout>
      </c:layout>
      <c:barChart>
        <c:barDir val="bar"/>
        <c:grouping val="stacked"/>
        <c:varyColors val="0"/>
        <c:ser>
          <c:idx val="0"/>
          <c:order val="0"/>
          <c:tx>
            <c:strRef>
              <c:f>Sheet1!$C$2</c:f>
              <c:strCache>
                <c:ptCount val="1"/>
                <c:pt idx="0">
                  <c:v>生涯賃金</c:v>
                </c:pt>
              </c:strCache>
            </c:strRef>
          </c:tx>
          <c:spPr>
            <a:solidFill>
              <a:srgbClr val="FF9999"/>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Sheet1!$C$3:$C$4</c:f>
              <c:numCache>
                <c:formatCode>General</c:formatCode>
                <c:ptCount val="2"/>
                <c:pt idx="0">
                  <c:v>21152</c:v>
                </c:pt>
                <c:pt idx="1">
                  <c:v>5809</c:v>
                </c:pt>
              </c:numCache>
            </c:numRef>
          </c:val>
          <c:extLst>
            <c:ext xmlns:c16="http://schemas.microsoft.com/office/drawing/2014/chart" uri="{C3380CC4-5D6E-409C-BE32-E72D297353CC}">
              <c16:uniqueId val="{00000000-E7D4-4627-84DE-CEE35B820356}"/>
            </c:ext>
          </c:extLst>
        </c:ser>
        <c:ser>
          <c:idx val="1"/>
          <c:order val="1"/>
          <c:tx>
            <c:strRef>
              <c:f>Sheet1!$D$2</c:f>
              <c:strCache>
                <c:ptCount val="1"/>
                <c:pt idx="0">
                  <c:v>退職金</c:v>
                </c:pt>
              </c:strCache>
            </c:strRef>
          </c:tx>
          <c:spPr>
            <a:solidFill>
              <a:srgbClr val="99CCFF"/>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Sheet1!$D$3:$D$4</c:f>
              <c:numCache>
                <c:formatCode>General</c:formatCode>
                <c:ptCount val="2"/>
                <c:pt idx="0">
                  <c:v>1856</c:v>
                </c:pt>
                <c:pt idx="1">
                  <c:v>338</c:v>
                </c:pt>
              </c:numCache>
            </c:numRef>
          </c:val>
          <c:extLst>
            <c:ext xmlns:c16="http://schemas.microsoft.com/office/drawing/2014/chart" uri="{C3380CC4-5D6E-409C-BE32-E72D297353CC}">
              <c16:uniqueId val="{00000001-E7D4-4627-84DE-CEE35B820356}"/>
            </c:ext>
          </c:extLst>
        </c:ser>
        <c:dLbls>
          <c:showLegendKey val="0"/>
          <c:showVal val="0"/>
          <c:showCatName val="0"/>
          <c:showSerName val="0"/>
          <c:showPercent val="0"/>
          <c:showBubbleSize val="0"/>
        </c:dLbls>
        <c:gapWidth val="110"/>
        <c:overlap val="100"/>
        <c:axId val="253712096"/>
        <c:axId val="223722448"/>
      </c:barChart>
      <c:catAx>
        <c:axId val="25371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23722448"/>
        <c:crosses val="autoZero"/>
        <c:auto val="1"/>
        <c:lblAlgn val="ctr"/>
        <c:lblOffset val="100"/>
        <c:noMultiLvlLbl val="0"/>
      </c:catAx>
      <c:valAx>
        <c:axId val="223722448"/>
        <c:scaling>
          <c:orientation val="minMax"/>
          <c:max val="30000"/>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one"/>
        <c:spPr>
          <a:noFill/>
          <a:ln w="6350">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712096"/>
        <c:crosses val="autoZero"/>
        <c:crossBetween val="between"/>
        <c:majorUnit val="5000"/>
      </c:valAx>
      <c:spPr>
        <a:noFill/>
        <a:ln>
          <a:noFill/>
        </a:ln>
        <a:effectLst/>
      </c:spPr>
    </c:plotArea>
    <c:legend>
      <c:legendPos val="b"/>
      <c:layout>
        <c:manualLayout>
          <c:xMode val="edge"/>
          <c:yMode val="edge"/>
          <c:x val="0.64241854434002155"/>
          <c:y val="0.71492891374301837"/>
          <c:w val="0.2377016401918888"/>
          <c:h val="0.186252043777700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50375" cy="497367"/>
          </a:xfrm>
          <a:prstGeom prst="rect">
            <a:avLst/>
          </a:prstGeom>
        </p:spPr>
        <p:txBody>
          <a:bodyPr vert="horz" lIns="92203" tIns="46102" rIns="92203" bIns="46102"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55220" y="4"/>
            <a:ext cx="2950374" cy="497367"/>
          </a:xfrm>
          <a:prstGeom prst="rect">
            <a:avLst/>
          </a:prstGeom>
        </p:spPr>
        <p:txBody>
          <a:bodyPr vert="horz" wrap="square" lIns="92203" tIns="46102" rIns="92203" bIns="46102" numCol="1" anchor="t" anchorCtr="0" compatLnSpc="1">
            <a:prstTxWarp prst="textNoShape">
              <a:avLst/>
            </a:prstTxWarp>
          </a:bodyPr>
          <a:lstStyle>
            <a:lvl1pPr algn="r" eaLnBrk="1" hangingPunct="1">
              <a:defRPr sz="1200">
                <a:ea typeface="ＭＳ Ｐゴシック" pitchFamily="50" charset="-128"/>
              </a:defRPr>
            </a:lvl1pPr>
          </a:lstStyle>
          <a:p>
            <a:pPr>
              <a:defRPr/>
            </a:pPr>
            <a:fld id="{7DA3EFD1-82CE-4F5B-910C-69323388F7B6}" type="datetimeFigureOut">
              <a:rPr lang="ja-JP" altLang="en-US"/>
              <a:pPr>
                <a:defRPr/>
              </a:pPr>
              <a:t>2021/11/29</a:t>
            </a:fld>
            <a:endParaRPr lang="ja-JP" altLang="en-US" dirty="0"/>
          </a:p>
        </p:txBody>
      </p:sp>
      <p:sp>
        <p:nvSpPr>
          <p:cNvPr id="4" name="フッター プレースホルダー 3"/>
          <p:cNvSpPr>
            <a:spLocks noGrp="1"/>
          </p:cNvSpPr>
          <p:nvPr>
            <p:ph type="ftr" sz="quarter" idx="2"/>
          </p:nvPr>
        </p:nvSpPr>
        <p:spPr>
          <a:xfrm>
            <a:off x="5" y="9440372"/>
            <a:ext cx="2950375" cy="497366"/>
          </a:xfrm>
          <a:prstGeom prst="rect">
            <a:avLst/>
          </a:prstGeom>
        </p:spPr>
        <p:txBody>
          <a:bodyPr vert="horz" lIns="92203" tIns="46102" rIns="92203" bIns="46102"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220" y="9440372"/>
            <a:ext cx="2950374" cy="497366"/>
          </a:xfrm>
          <a:prstGeom prst="rect">
            <a:avLst/>
          </a:prstGeom>
        </p:spPr>
        <p:txBody>
          <a:bodyPr vert="horz" wrap="square" lIns="92203" tIns="46102" rIns="92203" bIns="46102" numCol="1" anchor="b" anchorCtr="0" compatLnSpc="1">
            <a:prstTxWarp prst="textNoShape">
              <a:avLst/>
            </a:prstTxWarp>
          </a:bodyPr>
          <a:lstStyle>
            <a:lvl1pPr algn="r" eaLnBrk="1" hangingPunct="1">
              <a:defRPr sz="12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50375" cy="497367"/>
          </a:xfrm>
          <a:prstGeom prst="rect">
            <a:avLst/>
          </a:prstGeom>
        </p:spPr>
        <p:txBody>
          <a:bodyPr vert="horz" lIns="92203" tIns="46102" rIns="92203" bIns="46102"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55220" y="4"/>
            <a:ext cx="2950374" cy="497367"/>
          </a:xfrm>
          <a:prstGeom prst="rect">
            <a:avLst/>
          </a:prstGeom>
        </p:spPr>
        <p:txBody>
          <a:bodyPr vert="horz" wrap="square" lIns="92203" tIns="46102" rIns="92203" bIns="46102" numCol="1" anchor="t" anchorCtr="0" compatLnSpc="1">
            <a:prstTxWarp prst="textNoShape">
              <a:avLst/>
            </a:prstTxWarp>
          </a:bodyPr>
          <a:lstStyle>
            <a:lvl1pPr algn="r" eaLnBrk="1" hangingPunct="1">
              <a:defRPr sz="1200">
                <a:ea typeface="ＭＳ Ｐゴシック" pitchFamily="50" charset="-128"/>
              </a:defRPr>
            </a:lvl1pPr>
          </a:lstStyle>
          <a:p>
            <a:pPr>
              <a:defRPr/>
            </a:pPr>
            <a:fld id="{BA25AE57-A5C1-49C1-801C-BDA097D1586D}" type="datetimeFigureOut">
              <a:rPr lang="ja-JP" altLang="en-US"/>
              <a:pPr>
                <a:defRPr/>
              </a:pPr>
              <a:t>2021/11/29</a:t>
            </a:fld>
            <a:endParaRPr lang="ja-JP" altLang="en-US" dirty="0"/>
          </a:p>
        </p:txBody>
      </p:sp>
      <p:sp>
        <p:nvSpPr>
          <p:cNvPr id="4" name="スライド イメージ プレースホルダー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203" tIns="46102" rIns="92203" bIns="46102" rtlCol="0" anchor="ctr"/>
          <a:lstStyle/>
          <a:p>
            <a:pPr lvl="0"/>
            <a:endParaRPr lang="ja-JP" altLang="en-US" noProof="0" dirty="0"/>
          </a:p>
        </p:txBody>
      </p:sp>
      <p:sp>
        <p:nvSpPr>
          <p:cNvPr id="5" name="ノート プレースホルダー 4"/>
          <p:cNvSpPr>
            <a:spLocks noGrp="1"/>
          </p:cNvSpPr>
          <p:nvPr>
            <p:ph type="body" sz="quarter" idx="3"/>
          </p:nvPr>
        </p:nvSpPr>
        <p:spPr>
          <a:xfrm>
            <a:off x="680242" y="4720984"/>
            <a:ext cx="5446723" cy="4473102"/>
          </a:xfrm>
          <a:prstGeom prst="rect">
            <a:avLst/>
          </a:prstGeom>
        </p:spPr>
        <p:txBody>
          <a:bodyPr vert="horz" lIns="92203" tIns="46102" rIns="92203" bIns="4610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440372"/>
            <a:ext cx="2950375" cy="497366"/>
          </a:xfrm>
          <a:prstGeom prst="rect">
            <a:avLst/>
          </a:prstGeom>
        </p:spPr>
        <p:txBody>
          <a:bodyPr vert="horz" lIns="92203" tIns="46102" rIns="92203" bIns="46102"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0" y="9440372"/>
            <a:ext cx="2950374" cy="497366"/>
          </a:xfrm>
          <a:prstGeom prst="rect">
            <a:avLst/>
          </a:prstGeom>
        </p:spPr>
        <p:txBody>
          <a:bodyPr vert="horz" wrap="square" lIns="92203" tIns="46102" rIns="92203" bIns="46102" numCol="1" anchor="b" anchorCtr="0" compatLnSpc="1">
            <a:prstTxWarp prst="textNoShape">
              <a:avLst/>
            </a:prstTxWarp>
          </a:bodyPr>
          <a:lstStyle>
            <a:lvl1pPr algn="r" eaLnBrk="1" hangingPunct="1">
              <a:defRPr sz="12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a:r>
              <a:rPr kumimoji="1" lang="en-US" altLang="ja-JP" dirty="0"/>
              <a:t>3</a:t>
            </a:r>
            <a:r>
              <a:rPr kumimoji="1" lang="ja-JP" altLang="en-US" dirty="0"/>
              <a:t>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それでは、育児休業制度について見ていきましょう。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9</a:t>
            </a:fld>
            <a:endParaRPr lang="en-US" altLang="ja-JP" dirty="0"/>
          </a:p>
        </p:txBody>
      </p:sp>
    </p:spTree>
    <p:extLst>
      <p:ext uri="{BB962C8B-B14F-4D97-AF65-F5344CB8AC3E}">
        <p14:creationId xmlns:p14="http://schemas.microsoft.com/office/powerpoint/2010/main" val="290961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a:t>
            </a:r>
            <a:r>
              <a:rPr lang="en-US" altLang="ja-JP" sz="1100" dirty="0"/>
              <a:t>1</a:t>
            </a:r>
            <a:r>
              <a:rPr lang="ja-JP" altLang="en-US" sz="1100" dirty="0"/>
              <a:t>回取得できます。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10</a:t>
            </a:fld>
            <a:endParaRPr lang="en-US" altLang="ja-JP" dirty="0"/>
          </a:p>
        </p:txBody>
      </p:sp>
    </p:spTree>
    <p:extLst>
      <p:ext uri="{BB962C8B-B14F-4D97-AF65-F5344CB8AC3E}">
        <p14:creationId xmlns:p14="http://schemas.microsoft.com/office/powerpoint/2010/main" val="249808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また、両親で協力して育児ができるよう、特例が設けられています。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育児休業は、通常、一人の子につき一回しか取得できませんが、男性が妻の出産後</a:t>
            </a:r>
            <a:r>
              <a:rPr lang="en-US" altLang="ja-JP" sz="1100" dirty="0"/>
              <a:t>8</a:t>
            </a:r>
            <a:r>
              <a:rPr lang="ja-JP" altLang="en-US" sz="1100" dirty="0"/>
              <a:t>週間以内に育児休業を取得し、かつ終了した場合は、一旦復職しても再度育児休業が取得できます（「パパ休暇」）。</a:t>
            </a:r>
            <a:endParaRPr lang="en-US" altLang="ja-JP" sz="1100" dirty="0"/>
          </a:p>
          <a:p>
            <a:pPr algn="just" eaLnBrk="1">
              <a:spcBef>
                <a:spcPts val="0"/>
              </a:spcBef>
            </a:pPr>
            <a:r>
              <a:rPr lang="ja-JP" altLang="en-US" sz="1100" dirty="0"/>
              <a:t>また、両親がともに育児休業を取得する場合は、原則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こうした特例を活用すると、例えば、出産後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3130430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それでは、本年度、育児介護休業法が改正され、来年度以降に施行が予定されている新制度などについて確認していきたいと思います。</a:t>
            </a:r>
            <a:endParaRPr lang="en-US" altLang="ja-JP" sz="1100" dirty="0"/>
          </a:p>
          <a:p>
            <a:pPr algn="just" eaLnBrk="1">
              <a:spcBef>
                <a:spcPts val="0"/>
              </a:spcBef>
            </a:pPr>
            <a:r>
              <a:rPr lang="ja-JP" altLang="en-US" sz="1100" dirty="0"/>
              <a:t>まず、制度の概要をざっとご覧いただきたいと思います。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つ目は、来年の</a:t>
            </a:r>
            <a:r>
              <a:rPr lang="en-US" altLang="ja-JP" sz="1100" dirty="0"/>
              <a:t>4</a:t>
            </a:r>
            <a:r>
              <a:rPr lang="ja-JP" altLang="en-US" sz="1100" dirty="0"/>
              <a:t>月に施行される項目で、企業の義務として、育休を取得しやすい雇用環境整備や、妊娠・出産を申し出た労働者に対する個別の周知・育休取得意向の確認が義務付けられました。</a:t>
            </a:r>
            <a:endParaRPr lang="en-US" altLang="ja-JP" sz="1100" dirty="0"/>
          </a:p>
          <a:p>
            <a:pPr algn="just" eaLnBrk="1">
              <a:spcBef>
                <a:spcPts val="0"/>
              </a:spcBef>
            </a:pPr>
            <a:r>
              <a:rPr lang="ja-JP" altLang="en-US" sz="1100" dirty="0"/>
              <a:t>また、同じく来年</a:t>
            </a:r>
            <a:r>
              <a:rPr lang="en-US" altLang="ja-JP" sz="1100" dirty="0"/>
              <a:t>4</a:t>
            </a:r>
            <a:r>
              <a:rPr lang="ja-JP" altLang="en-US" sz="1100" dirty="0"/>
              <a:t>月から、有期雇用労働者の育児・介護休業の取得要件が緩和されることになりました。</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12</a:t>
            </a:fld>
            <a:endParaRPr lang="en-US" altLang="ja-JP" dirty="0"/>
          </a:p>
        </p:txBody>
      </p:sp>
    </p:spTree>
    <p:extLst>
      <p:ext uri="{BB962C8B-B14F-4D97-AF65-F5344CB8AC3E}">
        <p14:creationId xmlns:p14="http://schemas.microsoft.com/office/powerpoint/2010/main" val="1572592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a:t>
            </a:r>
            <a:r>
              <a:rPr lang="en-US" altLang="ja-JP" sz="1100" dirty="0"/>
              <a:t>3</a:t>
            </a:r>
            <a:r>
              <a:rPr lang="ja-JP" altLang="en-US" sz="1100" dirty="0"/>
              <a:t>つ目、男性の育休取得促進のための、子どもの出生直後の時期の育休制度の新設です。</a:t>
            </a:r>
            <a:endParaRPr lang="en-US" altLang="ja-JP" sz="1100" dirty="0"/>
          </a:p>
          <a:p>
            <a:pPr algn="just" eaLnBrk="1">
              <a:spcBef>
                <a:spcPts val="0"/>
              </a:spcBef>
            </a:pPr>
            <a:r>
              <a:rPr lang="ja-JP" altLang="en-US" sz="1100" dirty="0"/>
              <a:t>子の出生後</a:t>
            </a:r>
            <a:r>
              <a:rPr lang="en-US" altLang="ja-JP" sz="1100" dirty="0"/>
              <a:t>8</a:t>
            </a:r>
            <a:r>
              <a:rPr lang="ja-JP" altLang="en-US" sz="1100" dirty="0"/>
              <a:t>週以内、つまり、母親の産後休業期間中に、</a:t>
            </a:r>
            <a:r>
              <a:rPr lang="en-US" altLang="ja-JP" sz="1100" dirty="0"/>
              <a:t>4</a:t>
            </a:r>
            <a:r>
              <a:rPr lang="ja-JP" altLang="en-US" sz="1100" dirty="0"/>
              <a:t>週間を限度として取得できる新たな制度が追加されました。</a:t>
            </a:r>
            <a:endParaRPr lang="en-US" altLang="ja-JP" sz="1100" dirty="0"/>
          </a:p>
          <a:p>
            <a:pPr algn="just" eaLnBrk="1">
              <a:spcBef>
                <a:spcPts val="0"/>
              </a:spcBef>
            </a:pPr>
            <a:r>
              <a:rPr lang="ja-JP" altLang="en-US" sz="1100" dirty="0"/>
              <a:t>「産後パパ育休」と呼ばれる制度で、この新設される育休制度では、</a:t>
            </a:r>
            <a:endParaRPr lang="en-US" altLang="ja-JP" sz="1100" dirty="0"/>
          </a:p>
          <a:p>
            <a:pPr algn="just" eaLnBrk="1">
              <a:spcBef>
                <a:spcPts val="0"/>
              </a:spcBef>
            </a:pPr>
            <a:r>
              <a:rPr lang="ja-JP" altLang="en-US" sz="1100" dirty="0"/>
              <a:t>・育休の申出期限が</a:t>
            </a:r>
            <a:r>
              <a:rPr lang="en-US" altLang="ja-JP" sz="1100" dirty="0"/>
              <a:t>2</a:t>
            </a:r>
            <a:r>
              <a:rPr lang="ja-JP" altLang="en-US" sz="1100" dirty="0"/>
              <a:t>週間前まで、</a:t>
            </a:r>
            <a:endParaRPr lang="en-US" altLang="ja-JP" sz="1100" dirty="0"/>
          </a:p>
          <a:p>
            <a:pPr algn="just" eaLnBrk="1">
              <a:spcBef>
                <a:spcPts val="0"/>
              </a:spcBef>
            </a:pPr>
            <a:r>
              <a:rPr lang="ja-JP" altLang="en-US" sz="1100" dirty="0"/>
              <a:t>・</a:t>
            </a:r>
            <a:r>
              <a:rPr lang="en-US" altLang="ja-JP" sz="1100" dirty="0"/>
              <a:t>2</a:t>
            </a:r>
            <a:r>
              <a:rPr lang="ja-JP" altLang="en-US" sz="1100" dirty="0"/>
              <a:t>回に分割可能、</a:t>
            </a:r>
            <a:endParaRPr lang="en-US" altLang="ja-JP" sz="1100" dirty="0"/>
          </a:p>
          <a:p>
            <a:pPr algn="just" eaLnBrk="1">
              <a:spcBef>
                <a:spcPts val="0"/>
              </a:spcBef>
            </a:pPr>
            <a:r>
              <a:rPr lang="ja-JP" altLang="en-US" sz="1100" dirty="0"/>
              <a:t>・労使協定を締結している場合には、育休中に就業可能</a:t>
            </a:r>
            <a:endParaRPr lang="en-US" altLang="ja-JP" sz="1100" dirty="0"/>
          </a:p>
          <a:p>
            <a:pPr algn="just" eaLnBrk="1">
              <a:spcBef>
                <a:spcPts val="0"/>
              </a:spcBef>
            </a:pPr>
            <a:r>
              <a:rPr lang="ja-JP" altLang="en-US" sz="1100" dirty="0"/>
              <a:t>などといた特徴があります。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また、産後パパ育休とは別の従来の育児休業も分割取得できるようになります。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そして</a:t>
            </a:r>
            <a:r>
              <a:rPr lang="en-US" altLang="ja-JP" sz="1100" dirty="0"/>
              <a:t>5</a:t>
            </a:r>
            <a:r>
              <a:rPr lang="ja-JP" altLang="en-US" sz="1100" dirty="0"/>
              <a:t>つ目、従業員</a:t>
            </a:r>
            <a:r>
              <a:rPr lang="en-US" altLang="ja-JP" sz="1100" dirty="0"/>
              <a:t>1,000</a:t>
            </a:r>
            <a:r>
              <a:rPr lang="ja-JP" altLang="en-US" sz="1100" dirty="0"/>
              <a:t>人超の大企業については、育児休業等の取得状況の公表が義務付けられることになります。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13</a:t>
            </a:fld>
            <a:endParaRPr lang="en-US" altLang="ja-JP" dirty="0"/>
          </a:p>
        </p:txBody>
      </p:sp>
    </p:spTree>
    <p:extLst>
      <p:ext uri="{BB962C8B-B14F-4D97-AF65-F5344CB8AC3E}">
        <p14:creationId xmlns:p14="http://schemas.microsoft.com/office/powerpoint/2010/main" val="3460433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まず、企業の義務です。</a:t>
            </a:r>
            <a:endParaRPr kumimoji="1" lang="en-US" altLang="ja-JP" dirty="0"/>
          </a:p>
          <a:p>
            <a:r>
              <a:rPr kumimoji="1" lang="en-US" altLang="ja-JP" dirty="0"/>
              <a:t>2</a:t>
            </a:r>
            <a:r>
              <a:rPr kumimoji="1" lang="ja-JP" altLang="en-US" dirty="0"/>
              <a:t>点ありまして、</a:t>
            </a:r>
            <a:r>
              <a:rPr kumimoji="1" lang="en-US" altLang="ja-JP" dirty="0"/>
              <a:t>1</a:t>
            </a:r>
            <a:r>
              <a:rPr kumimoji="1" lang="ja-JP" altLang="en-US" dirty="0"/>
              <a:t>点目は、育休を取得しやすい環境整備です。</a:t>
            </a:r>
            <a:endParaRPr kumimoji="1" lang="en-US" altLang="ja-JP" dirty="0"/>
          </a:p>
          <a:p>
            <a:pPr defTabSz="461178">
              <a:defRPr/>
            </a:pPr>
            <a:r>
              <a:rPr kumimoji="1" lang="ja-JP" altLang="en-US" dirty="0"/>
              <a:t>育児休業を取得しやすい環境の整備として、研修の実施や相談窓口の設置など、ここに示すような選択肢から、</a:t>
            </a:r>
            <a:r>
              <a:rPr kumimoji="1" lang="en-US" altLang="ja-JP" dirty="0"/>
              <a:t>1</a:t>
            </a:r>
            <a:r>
              <a:rPr kumimoji="1" lang="ja-JP" altLang="en-US" dirty="0"/>
              <a:t>つ以上を実施することが必要となります</a:t>
            </a:r>
            <a:r>
              <a:rPr lang="ja-JP" altLang="en-US" dirty="0">
                <a:solidFill>
                  <a:srgbClr val="FF0000"/>
                </a:solidFill>
                <a:latin typeface="メイリオ" panose="020B0604030504040204" pitchFamily="50" charset="-128"/>
                <a:ea typeface="メイリオ" panose="020B0604030504040204" pitchFamily="50" charset="-128"/>
              </a:rPr>
              <a:t>が、複数の措置を講じるようことが望ましいとされています</a:t>
            </a:r>
            <a:r>
              <a:rPr kumimoji="1" lang="ja-JP" altLang="en-US" dirty="0"/>
              <a:t>。</a:t>
            </a:r>
            <a:endParaRPr kumimoji="1" lang="en-US" altLang="ja-JP" dirty="0"/>
          </a:p>
          <a:p>
            <a:pPr defTabSz="461178">
              <a:defRPr/>
            </a:pPr>
            <a:r>
              <a:rPr lang="ja-JP" altLang="ja-JP" dirty="0"/>
              <a:t>各企業の課題や実情に応じた措置を講じるよう準備してください。</a:t>
            </a:r>
          </a:p>
          <a:p>
            <a:r>
              <a:rPr kumimoji="1" lang="ja-JP" altLang="en-US" dirty="0"/>
              <a:t>また、環境整備にあたっては、労働者が希望する期間の休業を取得できるよう、企業側が配慮することが必要です。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14</a:t>
            </a:fld>
            <a:endParaRPr lang="en-US" altLang="ja-JP" dirty="0"/>
          </a:p>
        </p:txBody>
      </p:sp>
    </p:spTree>
    <p:extLst>
      <p:ext uri="{BB962C8B-B14F-4D97-AF65-F5344CB8AC3E}">
        <p14:creationId xmlns:p14="http://schemas.microsoft.com/office/powerpoint/2010/main" val="263562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また、労働者自身が妊娠したり、配偶者が出産したなどの申出をした労働者に対して、企業は育児休業制度等を周知し、取得の意向を確認することが義務付けられます。</a:t>
            </a:r>
            <a:endParaRPr kumimoji="1" lang="en-US" altLang="ja-JP" dirty="0"/>
          </a:p>
          <a:p>
            <a:r>
              <a:rPr kumimoji="1" lang="ja-JP" altLang="en-US" dirty="0"/>
              <a:t>周知すべき事項としては、こちらに記載のとおり、制度の内容や申出先、給付金についてなどになります。</a:t>
            </a:r>
            <a:endParaRPr kumimoji="1" lang="en-US" altLang="ja-JP" dirty="0"/>
          </a:p>
          <a:p>
            <a:r>
              <a:rPr kumimoji="1" lang="ja-JP" altLang="en-US" dirty="0"/>
              <a:t>周知の方法は、面談での説明、書面による情報提供等があります。</a:t>
            </a:r>
            <a:endParaRPr kumimoji="1" lang="en-US" altLang="ja-JP" dirty="0"/>
          </a:p>
          <a:p>
            <a:endParaRPr kumimoji="1" lang="en-US" altLang="ja-JP" dirty="0"/>
          </a:p>
          <a:p>
            <a:r>
              <a:rPr kumimoji="1" lang="ja-JP" altLang="en-US" dirty="0"/>
              <a:t>この周知にあたっては、当然のことながら、取得を控えらせるような形で実施することは認められません。</a:t>
            </a:r>
            <a:endParaRPr kumimoji="1" lang="en-US" altLang="ja-JP" dirty="0"/>
          </a:p>
          <a:p>
            <a:r>
              <a:rPr kumimoji="1" lang="ja-JP" altLang="en-US" dirty="0"/>
              <a:t>みなさんの勤務先では、是非、取得を進めるような周知、意向確認を実施していただけますよう、お願いいたします。</a:t>
            </a:r>
            <a:endParaRPr kumimoji="1" lang="en-US" altLang="ja-JP" dirty="0"/>
          </a:p>
          <a:p>
            <a:endParaRPr kumimoji="1" lang="en-US" altLang="ja-JP" dirty="0"/>
          </a:p>
          <a:p>
            <a:r>
              <a:rPr lang="ja-JP" altLang="ja-JP" dirty="0"/>
              <a:t>今回の法改正はこの後説明する産後パパ育休が注目されることが多いですが、この２つの措置は大変重要なポイントで、</a:t>
            </a:r>
          </a:p>
          <a:p>
            <a:r>
              <a:rPr lang="ja-JP" altLang="ja-JP" dirty="0"/>
              <a:t>実際に育児休業の取得が進むかどうかは、この２つの措置がしっかり講じられているかにかかってきます。</a:t>
            </a:r>
          </a:p>
          <a:p>
            <a:r>
              <a:rPr lang="ja-JP" altLang="ja-JP" dirty="0"/>
              <a:t>施行は令和４年４月１日ですので、雇用環境整備措置として何をどう講じるのか、妊娠・出産の申出先をどうす</a:t>
            </a:r>
            <a:r>
              <a:rPr lang="ja-JP" altLang="en-US" dirty="0"/>
              <a:t>る</a:t>
            </a:r>
            <a:r>
              <a:rPr lang="ja-JP" altLang="ja-JP" dirty="0"/>
              <a:t>のか、</a:t>
            </a:r>
            <a:endParaRPr lang="en-US" altLang="ja-JP" dirty="0"/>
          </a:p>
          <a:p>
            <a:r>
              <a:rPr lang="ja-JP" altLang="ja-JP" dirty="0"/>
              <a:t>誰がどのように周知・働きかけを行うのかなど検討・準備を進める必要があります。</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15</a:t>
            </a:fld>
            <a:endParaRPr lang="en-US" altLang="ja-JP" dirty="0"/>
          </a:p>
        </p:txBody>
      </p:sp>
    </p:spTree>
    <p:extLst>
      <p:ext uri="{BB962C8B-B14F-4D97-AF65-F5344CB8AC3E}">
        <p14:creationId xmlns:p14="http://schemas.microsoft.com/office/powerpoint/2010/main" val="156894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有期雇用者の取得条件も変更となります。</a:t>
            </a:r>
            <a:endParaRPr kumimoji="1" lang="en-US" altLang="ja-JP" dirty="0"/>
          </a:p>
          <a:p>
            <a:r>
              <a:rPr kumimoji="1" lang="ja-JP" altLang="en-US" dirty="0"/>
              <a:t>現行制度では、「引き続き雇用された期間が</a:t>
            </a:r>
            <a:r>
              <a:rPr kumimoji="1" lang="en-US" altLang="ja-JP" dirty="0"/>
              <a:t>1</a:t>
            </a:r>
            <a:r>
              <a:rPr kumimoji="1" lang="ja-JP" altLang="en-US" dirty="0"/>
              <a:t>年以上」という条件がありましたが、この条件が撤廃されることになりました。</a:t>
            </a:r>
            <a:endParaRPr kumimoji="1" lang="en-US" altLang="ja-JP" dirty="0"/>
          </a:p>
          <a:p>
            <a:r>
              <a:rPr kumimoji="1" lang="ja-JP" altLang="en-US" dirty="0"/>
              <a:t>そのため、条件が整えば、就業期間が</a:t>
            </a:r>
            <a:r>
              <a:rPr kumimoji="1" lang="en-US" altLang="ja-JP" dirty="0"/>
              <a:t>1</a:t>
            </a:r>
            <a:r>
              <a:rPr kumimoji="1" lang="ja-JP" altLang="en-US" dirty="0"/>
              <a:t>年に満たない有期雇用者でも育休が取得可能になります。</a:t>
            </a:r>
            <a:endParaRPr kumimoji="1" lang="en-US" altLang="ja-JP" dirty="0"/>
          </a:p>
          <a:p>
            <a:r>
              <a:rPr kumimoji="1" lang="ja-JP" altLang="en-US" dirty="0"/>
              <a:t>一方で、「</a:t>
            </a:r>
            <a:r>
              <a:rPr kumimoji="1" lang="en-US" altLang="ja-JP" dirty="0"/>
              <a:t>1</a:t>
            </a:r>
            <a:r>
              <a:rPr kumimoji="1" lang="ja-JP" altLang="en-US" dirty="0"/>
              <a:t>歳</a:t>
            </a:r>
            <a:r>
              <a:rPr kumimoji="1" lang="en-US" altLang="ja-JP" dirty="0"/>
              <a:t>6</a:t>
            </a:r>
            <a:r>
              <a:rPr kumimoji="1" lang="ja-JP" altLang="en-US" dirty="0"/>
              <a:t>か月までの間に契約満了が明らかでない」という条件は継続されます。</a:t>
            </a:r>
            <a:endParaRPr kumimoji="1" lang="en-US" altLang="ja-JP" dirty="0"/>
          </a:p>
          <a:p>
            <a:r>
              <a:rPr kumimoji="1" lang="ja-JP" altLang="en-US" dirty="0"/>
              <a:t>ただし、労使協定の締結により、撤廃された条件をなお生かすこともできます。</a:t>
            </a:r>
            <a:endParaRPr kumimoji="1" lang="en-US" altLang="ja-JP" dirty="0"/>
          </a:p>
          <a:p>
            <a:endParaRPr kumimoji="1" lang="en-US" altLang="ja-JP" dirty="0"/>
          </a:p>
          <a:p>
            <a:r>
              <a:rPr kumimoji="1" lang="ja-JP" altLang="en-US" dirty="0"/>
              <a:t>（介護休業についても同じ考え方で要件が緩和され、「介護休業開始予定日から９３日経過日から</a:t>
            </a:r>
            <a:endParaRPr kumimoji="1" lang="en-US" altLang="ja-JP" dirty="0"/>
          </a:p>
          <a:p>
            <a:r>
              <a:rPr kumimoji="1" lang="ja-JP" altLang="en-US" dirty="0"/>
              <a:t>６か月を経過するまでに契約を満了することが明らかでない」要件のみ継続されることになりました。）</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16</a:t>
            </a:fld>
            <a:endParaRPr lang="en-US" altLang="ja-JP" dirty="0"/>
          </a:p>
        </p:txBody>
      </p:sp>
    </p:spTree>
    <p:extLst>
      <p:ext uri="{BB962C8B-B14F-4D97-AF65-F5344CB8AC3E}">
        <p14:creationId xmlns:p14="http://schemas.microsoft.com/office/powerpoint/2010/main" val="2314712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そして、新設される、産後パパ育休制度です。</a:t>
            </a:r>
            <a:endParaRPr kumimoji="1" lang="en-US" altLang="ja-JP" dirty="0"/>
          </a:p>
          <a:p>
            <a:r>
              <a:rPr kumimoji="1" lang="ja-JP" altLang="en-US" dirty="0"/>
              <a:t>一番右が現行制度、真ん中は来年</a:t>
            </a:r>
            <a:r>
              <a:rPr kumimoji="1" lang="en-US" altLang="ja-JP" dirty="0"/>
              <a:t>10</a:t>
            </a:r>
            <a:r>
              <a:rPr kumimoji="1" lang="ja-JP" altLang="en-US" dirty="0"/>
              <a:t>月以降の通常の育休制度、そして一番左が産後パパ育休制度としてが追加されるという形になります。</a:t>
            </a:r>
            <a:endParaRPr kumimoji="1" lang="en-US" altLang="ja-JP" dirty="0"/>
          </a:p>
          <a:p>
            <a:endParaRPr kumimoji="1" lang="en-US" altLang="ja-JP" dirty="0"/>
          </a:p>
          <a:p>
            <a:r>
              <a:rPr kumimoji="1" lang="ja-JP" altLang="en-US" dirty="0"/>
              <a:t>資料に「＋」としているとおり、産後パパ育休は育児休業にプラスされる制度で、産後パパ育休を取得した後に育児休業を取得することも可能です。</a:t>
            </a:r>
            <a:endParaRPr kumimoji="1" lang="en-US" altLang="ja-JP" dirty="0"/>
          </a:p>
          <a:p>
            <a:r>
              <a:rPr kumimoji="1" lang="ja-JP" altLang="en-US" dirty="0"/>
              <a:t>また、子の出産時から</a:t>
            </a:r>
            <a:r>
              <a:rPr kumimoji="1" lang="en-US" altLang="ja-JP" dirty="0"/>
              <a:t>1</a:t>
            </a:r>
            <a:r>
              <a:rPr kumimoji="1" lang="ja-JP" altLang="en-US" dirty="0"/>
              <a:t>歳になるまで連続して１年間育休を取得したいという男性は、産後パパ育休は取得せず、育児休業を１年間取得する、ということになります。</a:t>
            </a:r>
          </a:p>
          <a:p>
            <a:r>
              <a:rPr kumimoji="1" lang="ja-JP" altLang="en-US" dirty="0"/>
              <a:t>また、育休を取得しても育児をしない、いわゆる「取るだけ育休」という問題があります。</a:t>
            </a:r>
            <a:endParaRPr kumimoji="1" lang="en-US" altLang="ja-JP" dirty="0"/>
          </a:p>
          <a:p>
            <a:r>
              <a:rPr kumimoji="1" lang="ja-JP" altLang="en-US" dirty="0"/>
              <a:t>これに対しては、育休期間中に自分が何をするのか、夫婦でよく話し合い、事前の準備をするよう、従業員に伝えることが必要と考えられます。</a:t>
            </a:r>
          </a:p>
          <a:p>
            <a:endParaRPr kumimoji="1" lang="en-US" altLang="ja-JP" dirty="0"/>
          </a:p>
          <a:p>
            <a:endParaRPr kumimoji="1" lang="en-US" altLang="ja-JP" dirty="0"/>
          </a:p>
          <a:p>
            <a:r>
              <a:rPr kumimoji="1" lang="ja-JP" altLang="en-US" dirty="0"/>
              <a:t>新制度は、子の出生後</a:t>
            </a:r>
            <a:r>
              <a:rPr kumimoji="1" lang="en-US" altLang="ja-JP" dirty="0"/>
              <a:t>8</a:t>
            </a:r>
            <a:r>
              <a:rPr kumimoji="1" lang="ja-JP" altLang="en-US" dirty="0"/>
              <a:t>週位以内に</a:t>
            </a:r>
            <a:r>
              <a:rPr kumimoji="1" lang="en-US" altLang="ja-JP" dirty="0"/>
              <a:t>4</a:t>
            </a:r>
            <a:r>
              <a:rPr kumimoji="1" lang="ja-JP" altLang="en-US" dirty="0"/>
              <a:t>週間まで取得できる制度です。</a:t>
            </a:r>
            <a:endParaRPr kumimoji="1" lang="en-US" altLang="ja-JP" dirty="0"/>
          </a:p>
          <a:p>
            <a:r>
              <a:rPr kumimoji="1" lang="ja-JP" altLang="en-US" dirty="0"/>
              <a:t>この</a:t>
            </a:r>
            <a:r>
              <a:rPr kumimoji="1" lang="en-US" altLang="ja-JP" dirty="0"/>
              <a:t>4</a:t>
            </a:r>
            <a:r>
              <a:rPr kumimoji="1" lang="ja-JP" altLang="en-US" dirty="0"/>
              <a:t>週間の育児休業については、現行制度では原則として</a:t>
            </a:r>
            <a:r>
              <a:rPr kumimoji="1" lang="en-US" altLang="ja-JP" dirty="0"/>
              <a:t>1</a:t>
            </a:r>
            <a:r>
              <a:rPr kumimoji="1" lang="ja-JP" altLang="en-US" dirty="0"/>
              <a:t>か月前までとされている申出期限が、</a:t>
            </a:r>
            <a:r>
              <a:rPr kumimoji="1" lang="en-US" altLang="ja-JP" dirty="0"/>
              <a:t>2</a:t>
            </a:r>
            <a:r>
              <a:rPr kumimoji="1" lang="ja-JP" altLang="en-US" dirty="0"/>
              <a:t>週間前までに短縮されます。</a:t>
            </a:r>
            <a:endParaRPr kumimoji="1" lang="en-US" altLang="ja-JP" dirty="0"/>
          </a:p>
          <a:p>
            <a:r>
              <a:rPr kumimoji="1" lang="ja-JP" altLang="en-US" dirty="0"/>
              <a:t>また、この新制度は、分割して取得が可能となっています。</a:t>
            </a:r>
            <a:endParaRPr kumimoji="1" lang="en-US" altLang="ja-JP" dirty="0"/>
          </a:p>
          <a:p>
            <a:r>
              <a:rPr kumimoji="1" lang="ja-JP" altLang="en-US" dirty="0"/>
              <a:t>従来制度は分割できず、パパ休暇という、出生後</a:t>
            </a:r>
            <a:r>
              <a:rPr kumimoji="1" lang="en-US" altLang="ja-JP" dirty="0"/>
              <a:t>8</a:t>
            </a:r>
            <a:r>
              <a:rPr kumimoji="1" lang="ja-JP" altLang="en-US" dirty="0"/>
              <a:t>週以内に父親が育休を取得し、かつ復帰した場合にのみ、再取得できるという制度がありましたが、</a:t>
            </a:r>
            <a:endParaRPr kumimoji="1" lang="en-US" altLang="ja-JP" dirty="0"/>
          </a:p>
          <a:p>
            <a:r>
              <a:rPr kumimoji="1" lang="ja-JP" altLang="en-US" dirty="0"/>
              <a:t>今回の改正により、従来の育休制度も分割取得ができるようになります。後で詳しくご説明します。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17</a:t>
            </a:fld>
            <a:endParaRPr lang="en-US" altLang="ja-JP" dirty="0"/>
          </a:p>
        </p:txBody>
      </p:sp>
    </p:spTree>
    <p:extLst>
      <p:ext uri="{BB962C8B-B14F-4D97-AF65-F5344CB8AC3E}">
        <p14:creationId xmlns:p14="http://schemas.microsoft.com/office/powerpoint/2010/main" val="1806564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先ほど、産後パパ育休では、申出期限が</a:t>
            </a:r>
            <a:r>
              <a:rPr kumimoji="1" lang="en-US" altLang="ja-JP" dirty="0"/>
              <a:t>2</a:t>
            </a:r>
            <a:r>
              <a:rPr kumimoji="1" lang="ja-JP" altLang="en-US" dirty="0"/>
              <a:t>週間になるとお伝えしましたが、法令の義務を上回る取組を行っている場合には、この規定を</a:t>
            </a:r>
            <a:r>
              <a:rPr kumimoji="1" lang="en-US" altLang="ja-JP" dirty="0"/>
              <a:t>1</a:t>
            </a:r>
            <a:r>
              <a:rPr kumimoji="1" lang="ja-JP" altLang="en-US" dirty="0"/>
              <a:t>か月前までに変更することが可能です。</a:t>
            </a:r>
            <a:endParaRPr kumimoji="1" lang="en-US" altLang="ja-JP" dirty="0"/>
          </a:p>
          <a:p>
            <a:r>
              <a:rPr kumimoji="1" lang="ja-JP" altLang="en-US" dirty="0"/>
              <a:t>その場合の条件をこちらに記載しました。条件は</a:t>
            </a:r>
            <a:r>
              <a:rPr kumimoji="1" lang="en-US" altLang="ja-JP" dirty="0"/>
              <a:t>3</a:t>
            </a:r>
            <a:r>
              <a:rPr kumimoji="1" lang="ja-JP" altLang="en-US" dirty="0"/>
              <a:t>つあり、</a:t>
            </a:r>
            <a:endParaRPr kumimoji="1" lang="en-US" altLang="ja-JP" dirty="0"/>
          </a:p>
          <a:p>
            <a:r>
              <a:rPr kumimoji="1" lang="en-US" altLang="ja-JP" dirty="0"/>
              <a:t>1</a:t>
            </a:r>
            <a:r>
              <a:rPr kumimoji="1" lang="ja-JP" altLang="en-US" dirty="0"/>
              <a:t>つ目は、「取得しやすい環境整備」において示された事項に「育児休業申出をした労働者の育児休業の取得が円滑に行われるようにするための業務の配分又は</a:t>
            </a:r>
            <a:endParaRPr kumimoji="1" lang="en-US" altLang="ja-JP" dirty="0"/>
          </a:p>
          <a:p>
            <a:r>
              <a:rPr kumimoji="1" lang="ja-JP" altLang="en-US" dirty="0"/>
              <a:t>人員の配置に係る必要な措置」を加えた５つの項目のうちを</a:t>
            </a:r>
            <a:r>
              <a:rPr kumimoji="1" lang="en-US" altLang="ja-JP" dirty="0"/>
              <a:t>2</a:t>
            </a:r>
            <a:r>
              <a:rPr kumimoji="1" lang="ja-JP" altLang="en-US" dirty="0"/>
              <a:t>つ以上実施すること、</a:t>
            </a:r>
            <a:endParaRPr kumimoji="1" lang="en-US" altLang="ja-JP" dirty="0"/>
          </a:p>
          <a:p>
            <a:r>
              <a:rPr kumimoji="1" lang="en-US" altLang="ja-JP" dirty="0"/>
              <a:t>2</a:t>
            </a:r>
            <a:r>
              <a:rPr kumimoji="1" lang="ja-JP" altLang="en-US" dirty="0"/>
              <a:t>つ目は、育休に関する定量目標を設定し、取得促進の方針を周知すること、</a:t>
            </a:r>
            <a:endParaRPr kumimoji="1" lang="en-US" altLang="ja-JP" dirty="0"/>
          </a:p>
          <a:p>
            <a:r>
              <a:rPr kumimoji="1" lang="en-US" altLang="ja-JP" dirty="0"/>
              <a:t>3</a:t>
            </a:r>
            <a:r>
              <a:rPr kumimoji="1" lang="ja-JP" altLang="en-US" dirty="0"/>
              <a:t>つ目は、育休に関する意向確認を行うともに、意向を把握するための取組を行うということです。</a:t>
            </a:r>
            <a:endParaRPr kumimoji="1" lang="en-US" altLang="ja-JP" dirty="0"/>
          </a:p>
          <a:p>
            <a:r>
              <a:rPr kumimoji="1" lang="ja-JP" altLang="en-US" dirty="0"/>
              <a:t>意向を把握するための取組とは、法で定められた意向確認だけではなく、意向確認時に回答がないような場合には、リマインドを行うなどして、</a:t>
            </a:r>
            <a:r>
              <a:rPr kumimoji="1" lang="en-US" altLang="ja-JP" dirty="0"/>
              <a:t/>
            </a:r>
            <a:br>
              <a:rPr kumimoji="1" lang="en-US" altLang="ja-JP" dirty="0"/>
            </a:br>
            <a:r>
              <a:rPr kumimoji="1" lang="ja-JP" altLang="en-US" dirty="0"/>
              <a:t>企業側から積極的に意向を把握する必要があるということです。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18</a:t>
            </a:fld>
            <a:endParaRPr lang="en-US" altLang="ja-JP" dirty="0"/>
          </a:p>
        </p:txBody>
      </p:sp>
    </p:spTree>
    <p:extLst>
      <p:ext uri="{BB962C8B-B14F-4D97-AF65-F5344CB8AC3E}">
        <p14:creationId xmlns:p14="http://schemas.microsoft.com/office/powerpoint/2010/main" val="121202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2686683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また、現行制度では、育児休業期間中は予定した就労は禁止されていました。</a:t>
            </a:r>
            <a:endParaRPr kumimoji="1" lang="en-US" altLang="ja-JP" dirty="0"/>
          </a:p>
          <a:p>
            <a:r>
              <a:rPr kumimoji="1" lang="ja-JP" altLang="en-US" dirty="0"/>
              <a:t>突発的な事象であれば、就労できる場合がありましたが、あくまでも「休業」ですので、毎週曜日を決めて仕事をするといったことは認められていませんでした。</a:t>
            </a:r>
            <a:endParaRPr kumimoji="1" lang="en-US" altLang="ja-JP" dirty="0"/>
          </a:p>
          <a:p>
            <a:r>
              <a:rPr kumimoji="1" lang="ja-JP" altLang="en-US" dirty="0"/>
              <a:t>これに対して産後パパ育休制度では、「労働者の意に反したものにならないよう、労使協定を締結した場合」に限り、事前に調整したうえで休業中に就業することが可能となります。</a:t>
            </a:r>
            <a:endParaRPr kumimoji="1" lang="en-US" altLang="ja-JP" dirty="0"/>
          </a:p>
          <a:p>
            <a:endParaRPr kumimoji="1" lang="en-US" altLang="ja-JP" dirty="0"/>
          </a:p>
          <a:p>
            <a:r>
              <a:rPr kumimoji="1" lang="ja-JP" altLang="en-US" dirty="0"/>
              <a:t>具体的な手順としては、労働者側から、就業してよい場合にその条件を申し出て、会社側がその条件の範囲で候補日、時間を提示し、</a:t>
            </a:r>
            <a:endParaRPr kumimoji="1" lang="en-US" altLang="ja-JP" dirty="0"/>
          </a:p>
          <a:p>
            <a:r>
              <a:rPr kumimoji="1" lang="ja-JP" altLang="en-US" dirty="0"/>
              <a:t>労働者が同意し、会社側が条件を改めて通知して、就業するといったものです。</a:t>
            </a:r>
            <a:endParaRPr kumimoji="1" lang="en-US" altLang="ja-JP" dirty="0"/>
          </a:p>
          <a:p>
            <a:r>
              <a:rPr kumimoji="1" lang="ja-JP" altLang="en-US" dirty="0"/>
              <a:t>なお、この就業可能日数は、上限が設定されていますので、注意が必要です。</a:t>
            </a:r>
            <a:endParaRPr kumimoji="1" lang="en-US" altLang="ja-JP" dirty="0"/>
          </a:p>
          <a:p>
            <a:endParaRPr kumimoji="1" lang="en-US" altLang="ja-JP" dirty="0"/>
          </a:p>
          <a:p>
            <a:r>
              <a:rPr kumimoji="1" lang="ja-JP" altLang="en-US" dirty="0"/>
              <a:t>また、育児休業中は就業しないことが原則であり、出生時育児休業期間中の就業については、事業主から労働者に対して就業可能日等の申出を一方的に求めることや、労働者の意に反するような取扱いがなされてはならない、ということにも十分な注意が必要です。</a:t>
            </a:r>
            <a:endParaRPr kumimoji="1" lang="en-US" altLang="ja-JP" dirty="0"/>
          </a:p>
          <a:p>
            <a:endParaRPr kumimoji="1" lang="en-US" altLang="ja-JP" dirty="0"/>
          </a:p>
          <a:p>
            <a:r>
              <a:rPr kumimoji="1" lang="ja-JP" altLang="en-US" dirty="0"/>
              <a:t>新制度は、現行制度と同様に育児休業ですので、育児休業給付の対象となります</a:t>
            </a:r>
            <a:r>
              <a:rPr kumimoji="1" lang="ja-JP" altLang="en-US" strike="sngStrike" dirty="0" err="1"/>
              <a:t>る</a:t>
            </a:r>
            <a:r>
              <a:rPr kumimoji="1" lang="ja-JP" altLang="en-US" strike="sngStrike" dirty="0"/>
              <a:t>予定です</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19</a:t>
            </a:fld>
            <a:endParaRPr lang="en-US" altLang="ja-JP" dirty="0"/>
          </a:p>
        </p:txBody>
      </p:sp>
    </p:spTree>
    <p:extLst>
      <p:ext uri="{BB962C8B-B14F-4D97-AF65-F5344CB8AC3E}">
        <p14:creationId xmlns:p14="http://schemas.microsoft.com/office/powerpoint/2010/main" val="308601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最後に、企業の義務です。</a:t>
            </a:r>
            <a:endParaRPr kumimoji="1" lang="en-US" altLang="ja-JP" dirty="0"/>
          </a:p>
          <a:p>
            <a:r>
              <a:rPr kumimoji="1" lang="ja-JP" altLang="en-US" dirty="0"/>
              <a:t>従業員数</a:t>
            </a:r>
            <a:r>
              <a:rPr kumimoji="1" lang="en-US" altLang="ja-JP" dirty="0"/>
              <a:t>1000</a:t>
            </a:r>
            <a:r>
              <a:rPr kumimoji="1" lang="ja-JP" altLang="en-US" dirty="0"/>
              <a:t>人超の大企業に限定ですが、育児休業の取得状況について年１回の公表が義務付けられることになります。公表の対象は、男性の育休取得率、または、育休や育児目的休暇の取得率です。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20</a:t>
            </a:fld>
            <a:endParaRPr lang="en-US" altLang="ja-JP" dirty="0"/>
          </a:p>
        </p:txBody>
      </p:sp>
    </p:spTree>
    <p:extLst>
      <p:ext uri="{BB962C8B-B14F-4D97-AF65-F5344CB8AC3E}">
        <p14:creationId xmlns:p14="http://schemas.microsoft.com/office/powerpoint/2010/main" val="50356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以上の新制度の特徴を、現行の制度と比較して取得パターンに示してみると、このようになります。</a:t>
            </a:r>
            <a:endParaRPr kumimoji="1" lang="en-US" altLang="ja-JP" dirty="0"/>
          </a:p>
          <a:p>
            <a:endParaRPr kumimoji="1" lang="en-US" altLang="ja-JP" dirty="0"/>
          </a:p>
          <a:p>
            <a:r>
              <a:rPr kumimoji="1" lang="ja-JP" altLang="en-US" dirty="0"/>
              <a:t>出生後</a:t>
            </a:r>
            <a:r>
              <a:rPr kumimoji="1" lang="en-US" altLang="ja-JP" dirty="0"/>
              <a:t>8</a:t>
            </a:r>
            <a:r>
              <a:rPr kumimoji="1" lang="ja-JP" altLang="en-US" dirty="0"/>
              <a:t>週以内の母親の産後休業期間については、</a:t>
            </a:r>
            <a:r>
              <a:rPr kumimoji="1" lang="en-US" altLang="ja-JP" dirty="0"/>
              <a:t>4</a:t>
            </a:r>
            <a:r>
              <a:rPr kumimoji="1" lang="ja-JP" altLang="en-US" dirty="0"/>
              <a:t>週間を限度とし、</a:t>
            </a:r>
            <a:r>
              <a:rPr kumimoji="1" lang="en-US" altLang="ja-JP" dirty="0"/>
              <a:t>2</a:t>
            </a:r>
            <a:r>
              <a:rPr kumimoji="1" lang="ja-JP" altLang="en-US" dirty="0"/>
              <a:t>回に分割して育休を取得できるようになりました。</a:t>
            </a:r>
            <a:endParaRPr kumimoji="1" lang="en-US" altLang="ja-JP" dirty="0"/>
          </a:p>
          <a:p>
            <a:r>
              <a:rPr kumimoji="1" lang="ja-JP" altLang="en-US" dirty="0"/>
              <a:t>そのため、出生時や退院時の対応など、通しで休まなくとも必要なタイミングで休業を取得できるようになりました。</a:t>
            </a:r>
            <a:endParaRPr kumimoji="1" lang="en-US" altLang="ja-JP" dirty="0"/>
          </a:p>
          <a:p>
            <a:r>
              <a:rPr kumimoji="1" lang="ja-JP" altLang="en-US" dirty="0"/>
              <a:t>また、現行の育児休業においても分割取得が可能となり、</a:t>
            </a:r>
            <a:r>
              <a:rPr kumimoji="1" lang="en-US" altLang="ja-JP" dirty="0"/>
              <a:t>1</a:t>
            </a:r>
            <a:r>
              <a:rPr kumimoji="1" lang="ja-JP" altLang="en-US" dirty="0"/>
              <a:t>度取得した後でも、生活のリズムを安定させるため、妻の職場復帰のタイミングなどで取得することができます。</a:t>
            </a:r>
            <a:endParaRPr kumimoji="1" lang="en-US" altLang="ja-JP" dirty="0"/>
          </a:p>
          <a:p>
            <a:r>
              <a:rPr kumimoji="1" lang="ja-JP" altLang="en-US" dirty="0"/>
              <a:t>加えて、これまでは育児休業の開始時点が</a:t>
            </a:r>
            <a:r>
              <a:rPr kumimoji="1" lang="en-US" altLang="ja-JP" dirty="0"/>
              <a:t>1</a:t>
            </a:r>
            <a:r>
              <a:rPr kumimoji="1" lang="ja-JP" altLang="en-US" dirty="0"/>
              <a:t>歳や</a:t>
            </a:r>
            <a:r>
              <a:rPr kumimoji="1" lang="en-US" altLang="ja-JP" dirty="0"/>
              <a:t>1</a:t>
            </a:r>
            <a:r>
              <a:rPr kumimoji="1" lang="ja-JP" altLang="en-US" dirty="0"/>
              <a:t>歳半に限定されていたため、途中で交代できないという課題がありましたが、開始時点が柔軟になり、途中交代が可能となりました。</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21</a:t>
            </a:fld>
            <a:endParaRPr lang="en-US" altLang="ja-JP" dirty="0"/>
          </a:p>
        </p:txBody>
      </p:sp>
    </p:spTree>
    <p:extLst>
      <p:ext uri="{BB962C8B-B14F-4D97-AF65-F5344CB8AC3E}">
        <p14:creationId xmlns:p14="http://schemas.microsoft.com/office/powerpoint/2010/main" val="133668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育児休業給付金制度も改正になります。</a:t>
            </a:r>
            <a:endParaRPr kumimoji="1" lang="en-US" altLang="ja-JP" dirty="0"/>
          </a:p>
          <a:p>
            <a:r>
              <a:rPr kumimoji="1" lang="ja-JP" altLang="en-US" dirty="0"/>
              <a:t>法改正により、通常の育休制度でも分割取得できることとなりました。そのため、原則</a:t>
            </a:r>
            <a:r>
              <a:rPr kumimoji="1" lang="en-US" altLang="ja-JP" dirty="0"/>
              <a:t>2</a:t>
            </a:r>
            <a:r>
              <a:rPr kumimoji="1" lang="ja-JP" altLang="en-US" dirty="0"/>
              <a:t>回の育休まで給付金が受け取れます。</a:t>
            </a:r>
            <a:endParaRPr kumimoji="1" lang="en-US" altLang="ja-JP" dirty="0"/>
          </a:p>
          <a:p>
            <a:r>
              <a:rPr kumimoji="1" lang="ja-JP" altLang="en-US" dirty="0"/>
              <a:t>また、</a:t>
            </a:r>
            <a:r>
              <a:rPr kumimoji="1" lang="en-US" altLang="ja-JP" dirty="0"/>
              <a:t>3</a:t>
            </a:r>
            <a:r>
              <a:rPr kumimoji="1" lang="ja-JP" altLang="en-US" dirty="0"/>
              <a:t>回目以降は給付</a:t>
            </a:r>
            <a:r>
              <a:rPr kumimoji="1" lang="ja-JP" altLang="en-US"/>
              <a:t>金を受給できません</a:t>
            </a:r>
            <a:r>
              <a:rPr kumimoji="1" lang="ja-JP" altLang="en-US" dirty="0"/>
              <a:t>が、回数制限の除外理由に該当する場合には受給できる場合があります。</a:t>
            </a:r>
            <a:endParaRPr kumimoji="1" lang="en-US" altLang="ja-JP" dirty="0"/>
          </a:p>
          <a:p>
            <a:r>
              <a:rPr kumimoji="1" lang="ja-JP" altLang="en-US" dirty="0"/>
              <a:t>また、育休を延長する場合で、夫婦が交代で取得する場合には、</a:t>
            </a:r>
            <a:r>
              <a:rPr kumimoji="1" lang="en-US" altLang="ja-JP" dirty="0"/>
              <a:t>1</a:t>
            </a:r>
            <a:r>
              <a:rPr kumimoji="1" lang="ja-JP" altLang="en-US" dirty="0"/>
              <a:t>歳から</a:t>
            </a:r>
            <a:r>
              <a:rPr kumimoji="1" lang="en-US" altLang="ja-JP" dirty="0"/>
              <a:t>1</a:t>
            </a:r>
            <a:r>
              <a:rPr kumimoji="1" lang="ja-JP" altLang="en-US" dirty="0"/>
              <a:t>歳半、</a:t>
            </a:r>
            <a:r>
              <a:rPr kumimoji="1" lang="en-US" altLang="ja-JP" dirty="0"/>
              <a:t>1</a:t>
            </a:r>
            <a:r>
              <a:rPr kumimoji="1" lang="ja-JP" altLang="en-US" dirty="0"/>
              <a:t>歳半から</a:t>
            </a:r>
            <a:r>
              <a:rPr kumimoji="1" lang="en-US" altLang="ja-JP" dirty="0"/>
              <a:t>2</a:t>
            </a:r>
            <a:r>
              <a:rPr kumimoji="1" lang="ja-JP" altLang="en-US" dirty="0"/>
              <a:t>歳の間に、夫婦それぞれが</a:t>
            </a:r>
            <a:r>
              <a:rPr kumimoji="1" lang="en-US" altLang="ja-JP" dirty="0"/>
              <a:t>1</a:t>
            </a:r>
            <a:r>
              <a:rPr kumimoji="1" lang="ja-JP" altLang="en-US" dirty="0"/>
              <a:t>回ずつ、給付金を受け取れることになりました。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22</a:t>
            </a:fld>
            <a:endParaRPr lang="en-US" altLang="ja-JP" dirty="0"/>
          </a:p>
        </p:txBody>
      </p:sp>
    </p:spTree>
    <p:extLst>
      <p:ext uri="{BB962C8B-B14F-4D97-AF65-F5344CB8AC3E}">
        <p14:creationId xmlns:p14="http://schemas.microsoft.com/office/powerpoint/2010/main" val="391642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図で示すとこちらのようになります。</a:t>
            </a:r>
            <a:endParaRPr kumimoji="1" lang="en-US" altLang="ja-JP" dirty="0"/>
          </a:p>
          <a:p>
            <a:r>
              <a:rPr kumimoji="1" lang="ja-JP" altLang="en-US" dirty="0"/>
              <a:t>もちろん、先程記載したように、産後パパ育休でも給付金が受け取れます。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23</a:t>
            </a:fld>
            <a:endParaRPr lang="en-US" altLang="ja-JP" dirty="0"/>
          </a:p>
        </p:txBody>
      </p:sp>
    </p:spTree>
    <p:extLst>
      <p:ext uri="{BB962C8B-B14F-4D97-AF65-F5344CB8AC3E}">
        <p14:creationId xmlns:p14="http://schemas.microsoft.com/office/powerpoint/2010/main" val="29701068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それでは、具体的に男性の育休取得を進めるためにどのようなことをすればよいかを、企業の階層別に見ていきたいと思います。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24</a:t>
            </a:fld>
            <a:endParaRPr lang="en-US" altLang="ja-JP" dirty="0"/>
          </a:p>
        </p:txBody>
      </p:sp>
    </p:spTree>
    <p:extLst>
      <p:ext uri="{BB962C8B-B14F-4D97-AF65-F5344CB8AC3E}">
        <p14:creationId xmlns:p14="http://schemas.microsoft.com/office/powerpoint/2010/main" val="1086929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2" y="4720986"/>
            <a:ext cx="5446723" cy="4719386"/>
          </a:xfrm>
        </p:spPr>
        <p:txBody>
          <a:bodyPr/>
          <a:lstStyle/>
          <a:p>
            <a:pPr algn="just" eaLnBrk="1">
              <a:spcBef>
                <a:spcPts val="0"/>
              </a:spcBef>
            </a:pPr>
            <a:r>
              <a:rPr lang="ja-JP" altLang="en-US" sz="1100" dirty="0"/>
              <a:t>まず、経営層についてです。</a:t>
            </a:r>
            <a:endParaRPr lang="en-US" altLang="ja-JP" sz="1100" dirty="0"/>
          </a:p>
          <a:p>
            <a:pPr algn="just" eaLnBrk="1">
              <a:spcBef>
                <a:spcPts val="0"/>
              </a:spcBef>
            </a:pPr>
            <a:r>
              <a:rPr lang="ja-JP" altLang="en-US" sz="1100" dirty="0"/>
              <a:t>経営者の方には、まずは、取組の方向性を決め、従業員に対して明確なメッセージを伝えていただきたいと思います。</a:t>
            </a:r>
            <a:endParaRPr lang="en-US" altLang="ja-JP" sz="1100" dirty="0"/>
          </a:p>
          <a:p>
            <a:pPr algn="just" eaLnBrk="1">
              <a:spcBef>
                <a:spcPts val="0"/>
              </a:spcBef>
            </a:pPr>
            <a:r>
              <a:rPr lang="ja-JP" altLang="en-US" sz="1100" dirty="0"/>
              <a:t>先ほどの課題にあったように、従業員が「上司の理解がない」「職場がそのような雰囲気ではない」と感じていれば、従業員が「育休を取りたい」と思っても、本当に育休を取れるのか、上司に嫌な顔をされるのではないかと気になって、結局育休の取得を言い出せずに諦めてしまうかもしれません。</a:t>
            </a:r>
            <a:endParaRPr lang="en-US" altLang="ja-JP" sz="1100" dirty="0"/>
          </a:p>
          <a:p>
            <a:pPr algn="just" eaLnBrk="1">
              <a:spcBef>
                <a:spcPts val="0"/>
              </a:spcBef>
            </a:pPr>
            <a:r>
              <a:rPr lang="ja-JP" altLang="en-US" sz="1100" dirty="0"/>
              <a:t>経営層が積極的に「男性の育休取得を推奨している」旨を発信し、会社としての方針を明確にして、積極的な制度利用を促すなど、トップの想いを伝えてください。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併せて、自社の働き方の見直しを進めていくことが必要です。</a:t>
            </a:r>
            <a:endParaRPr lang="en-US" altLang="ja-JP" sz="1100" dirty="0"/>
          </a:p>
          <a:p>
            <a:pPr algn="just" eaLnBrk="1">
              <a:spcBef>
                <a:spcPts val="0"/>
              </a:spcBef>
            </a:pPr>
            <a:r>
              <a:rPr lang="ja-JP" altLang="en-US" sz="1100" dirty="0"/>
              <a:t>働き方の実態を把握するとともに、育児中の従業員に個別ヒアリングを実施するなど、従業員のニーズを浮き彫りにしましょう。</a:t>
            </a:r>
            <a:endParaRPr lang="en-US" altLang="ja-JP" sz="1100" dirty="0"/>
          </a:p>
          <a:p>
            <a:pPr algn="just" eaLnBrk="1">
              <a:spcBef>
                <a:spcPts val="0"/>
              </a:spcBef>
            </a:pPr>
            <a:r>
              <a:rPr lang="ja-JP" altLang="en-US" sz="1100" dirty="0"/>
              <a:t>その上で、フレックスタイムやテレワークなど、従業員の多様な生活に配慮した制度を策定したり、既存の制度の見直しを行います。</a:t>
            </a:r>
            <a:endParaRPr lang="en-US" altLang="ja-JP" sz="1100" dirty="0"/>
          </a:p>
          <a:p>
            <a:pPr algn="just" eaLnBrk="1">
              <a:spcBef>
                <a:spcPts val="0"/>
              </a:spcBef>
            </a:pPr>
            <a:r>
              <a:rPr lang="ja-JP" altLang="en-US" sz="1100" dirty="0"/>
              <a:t>整備した制度は、明文化して従業員に公開し、いつでも確認できるようにしましょう。従業員は、自分のライフイベントに応じて、その時々で自社の制度を確認しようと考えます。制度を知ることができなければ、利用する機会を逸してしまいます。従業員のために作った制度は、従業員が確認し、使えるように整備することが望まれます。</a:t>
            </a:r>
            <a:endParaRPr lang="en-US" altLang="ja-JP" sz="1100" dirty="0"/>
          </a:p>
          <a:p>
            <a:pPr algn="just" eaLnBrk="1">
              <a:spcBef>
                <a:spcPts val="0"/>
              </a:spcBef>
            </a:pPr>
            <a:endParaRPr lang="en-US" altLang="ja-JP" sz="1100" dirty="0"/>
          </a:p>
          <a:p>
            <a:pPr algn="just" defTabSz="457165" eaLnBrk="1">
              <a:spcBef>
                <a:spcPts val="0"/>
              </a:spcBef>
              <a:defRPr/>
            </a:pPr>
            <a:r>
              <a:rPr lang="ja-JP" altLang="en-US" sz="1100" dirty="0"/>
              <a:t>制度や取組内容を社外に公表するとよいでしょう。</a:t>
            </a:r>
            <a:r>
              <a:rPr lang="ja-JP" altLang="ja-JP" dirty="0"/>
              <a:t>くるみん認定など、国や地方公共団体が行っている認定制度を取得したり、表彰へ応募したりすることも効果的です。</a:t>
            </a:r>
            <a:r>
              <a:rPr lang="ja-JP" altLang="en-US" dirty="0"/>
              <a:t>実際に認定を受けた企業では、</a:t>
            </a:r>
            <a:r>
              <a:rPr lang="ja-JP" altLang="en-US" sz="1100" dirty="0"/>
              <a:t>企業イメージが向上し、人材確保において効果を実感したという声も少なくありません。</a:t>
            </a:r>
            <a:endParaRPr lang="en-US" altLang="ja-JP" sz="1100" dirty="0"/>
          </a:p>
          <a:p>
            <a:pPr algn="just" eaLnBrk="1">
              <a:spcBef>
                <a:spcPts val="0"/>
              </a:spcBef>
            </a:pPr>
            <a:endParaRPr lang="en-US" altLang="ja-JP" sz="1100" dirty="0"/>
          </a:p>
          <a:p>
            <a:pPr algn="just" eaLnBrk="1">
              <a:spcBef>
                <a:spcPts val="0"/>
              </a:spcBef>
            </a:pPr>
            <a:r>
              <a:rPr lang="ja-JP" altLang="en-US" sz="1100" dirty="0"/>
              <a:t>さらに、不利益取扱いの禁止やパタハラ防止措置など、育児・介護休業法上の事業主の義務についてもしっかりと確認しましょう。なお、「育児休業等」には、育児休業だけでなく、子の看護休暇、時間外労働の制限、所定労働時間の短縮措置なども含ま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25</a:t>
            </a:fld>
            <a:endParaRPr lang="en-US" altLang="ja-JP" dirty="0"/>
          </a:p>
        </p:txBody>
      </p:sp>
    </p:spTree>
    <p:extLst>
      <p:ext uri="{BB962C8B-B14F-4D97-AF65-F5344CB8AC3E}">
        <p14:creationId xmlns:p14="http://schemas.microsoft.com/office/powerpoint/2010/main" val="110150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2" y="4720986"/>
            <a:ext cx="5446723" cy="4719386"/>
          </a:xfrm>
        </p:spPr>
        <p:txBody>
          <a:bodyPr/>
          <a:lstStyle/>
          <a:p>
            <a:pPr algn="just" eaLnBrk="1">
              <a:spcBef>
                <a:spcPts val="0"/>
              </a:spcBef>
            </a:pPr>
            <a:r>
              <a:rPr lang="ja-JP" altLang="en-US" sz="1100" dirty="0"/>
              <a:t>もし、どんな取組をすればよいのか分からないなどといった場合には、先進企業の事例を参考にするとよいでしょう。厚生労働省や内閣府、都道府県などの自治体において、ワーク・ライフ・バランスをテーマとした事例集が公開されています。自分の会社の規模、業種、従業員の構成などに応じて、会社に合った取組を探してみ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ここでご留意いただきたいのは、「これはうちでは無理だな」とすぐに思わないこと。</a:t>
            </a:r>
            <a:endParaRPr lang="en-US" altLang="ja-JP" sz="1100" dirty="0"/>
          </a:p>
          <a:p>
            <a:pPr algn="just" eaLnBrk="1">
              <a:spcBef>
                <a:spcPts val="0"/>
              </a:spcBef>
            </a:pPr>
            <a:r>
              <a:rPr lang="ja-JP" altLang="en-US" sz="1100" dirty="0"/>
              <a:t>ダメだと思えば何もできなくなってしまいます。「うちでもできるかもしれない」という視点で見れば、きっと、自社に合う取組が見つかるはずです。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26</a:t>
            </a:fld>
            <a:endParaRPr lang="en-US" altLang="ja-JP" dirty="0"/>
          </a:p>
        </p:txBody>
      </p:sp>
    </p:spTree>
    <p:extLst>
      <p:ext uri="{BB962C8B-B14F-4D97-AF65-F5344CB8AC3E}">
        <p14:creationId xmlns:p14="http://schemas.microsoft.com/office/powerpoint/2010/main" val="295178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管理職に求められていることは、一言、「イクボスになること」です。</a:t>
            </a:r>
            <a:endParaRPr lang="en-US" altLang="ja-JP" sz="1100" dirty="0"/>
          </a:p>
          <a:p>
            <a:pPr algn="just" eaLnBrk="1">
              <a:spcBef>
                <a:spcPts val="0"/>
              </a:spcBef>
            </a:pPr>
            <a:r>
              <a:rPr lang="ja-JP" altLang="en-US" sz="1100" dirty="0"/>
              <a:t>イクボスとは、部下の育休取得などがあっても、業務を効率よく進め、部下や自らのワーク・ライフ・バランス向上を進めている管理職です。</a:t>
            </a:r>
            <a:endParaRPr lang="en-US" altLang="ja-JP" sz="1100" dirty="0"/>
          </a:p>
          <a:p>
            <a:pPr algn="just" eaLnBrk="1">
              <a:spcBef>
                <a:spcPts val="0"/>
              </a:spcBef>
            </a:pPr>
            <a:endParaRPr lang="en-US" altLang="ja-JP" sz="1100" dirty="0"/>
          </a:p>
          <a:p>
            <a:pPr algn="just" eaLnBrk="1">
              <a:spcBef>
                <a:spcPts val="0"/>
              </a:spcBef>
            </a:pPr>
            <a:r>
              <a:rPr lang="ja-JP" altLang="en-US" sz="1100" dirty="0"/>
              <a:t>子育て中の部下と、そうでない部下との間では、 場合によって軋轢が生まれてしまうかもしれません。</a:t>
            </a:r>
            <a:endParaRPr lang="en-US" altLang="ja-JP" sz="1100" dirty="0"/>
          </a:p>
          <a:p>
            <a:pPr algn="just" eaLnBrk="1">
              <a:spcBef>
                <a:spcPts val="0"/>
              </a:spcBef>
            </a:pPr>
            <a:r>
              <a:rPr lang="ja-JP" altLang="en-US" sz="1100" dirty="0"/>
              <a:t>それをしっかり調整して、職場のメンバー全員のワーク・ライフ・バランスが取れ、効率よく成果の出せる職場、その職場を管理するのがイクボスです。</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そのためには、例えば、職場のみんなが休めるよう、自ら連続休暇の予定を入れ、部下にも働きかける、休暇の計画を組み、メンバーが共有する、休みを前提とした業務遂行の方策を検討し、実行する といったことが必要でしょう。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でも、休みを取って、効率よく働いて成果を出す・・・言葉でいうのは簡単ですが、実際にはそう簡単にはいかないかもしれません。</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1795903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そこで、まずは、ここに挙げた</a:t>
            </a:r>
            <a:r>
              <a:rPr lang="en-US" altLang="ja-JP" sz="1100" dirty="0"/>
              <a:t>10</a:t>
            </a:r>
            <a:r>
              <a:rPr lang="ja-JP" altLang="en-US" sz="1100" dirty="0"/>
              <a:t>の項目を実践してみてください。</a:t>
            </a:r>
            <a:endParaRPr lang="en-US" altLang="ja-JP" sz="1100" dirty="0"/>
          </a:p>
          <a:p>
            <a:pPr algn="just" eaLnBrk="1">
              <a:spcBef>
                <a:spcPts val="0"/>
              </a:spcBef>
            </a:pPr>
            <a:r>
              <a:rPr lang="ja-JP" altLang="en-US" sz="1100" dirty="0"/>
              <a:t>無駄を省き、情報を整理するとともに、職場メンバーで共有し、メンバーが相互にサポートしあえる体制を作る。</a:t>
            </a:r>
            <a:endParaRPr lang="en-US" altLang="ja-JP" sz="1100" dirty="0"/>
          </a:p>
          <a:p>
            <a:pPr algn="just" eaLnBrk="1">
              <a:spcBef>
                <a:spcPts val="0"/>
              </a:spcBef>
            </a:pPr>
            <a:endParaRPr lang="en-US" altLang="ja-JP" sz="1100" dirty="0"/>
          </a:p>
          <a:p>
            <a:pPr algn="just" eaLnBrk="1">
              <a:spcBef>
                <a:spcPts val="0"/>
              </a:spcBef>
            </a:pPr>
            <a:r>
              <a:rPr lang="ja-JP" altLang="en-US" sz="1100" dirty="0"/>
              <a:t>そのためには、職場内での良好なコミュニケーションが必要だと思いますし、何かあればすぐに相談し、みなで解決策を検討できるような、職場環境が必要でしょう。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一度にたくさんの項目を見てしまうと、難しいと感じてしまうかもしれませんが、一つ一つ見てみれば、それぞれはそれほど難しいものではないと感じていただけるのではないかと思います。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少しずつ取組を進めていく中で、前に述べた（スライド</a:t>
            </a:r>
            <a:r>
              <a:rPr lang="en-US" altLang="ja-JP" sz="1100" dirty="0"/>
              <a:t>p14</a:t>
            </a:r>
            <a:r>
              <a:rPr lang="ja-JP" altLang="en-US" sz="1100" dirty="0"/>
              <a:t>）年次有給休暇の取得促進や所定外労働の削減を進め、目に見える形で効果を検証しましょう。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256323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続けて、育休取得者の同僚の方々のポイントです。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育休取得というと、「自分には関係ない」と思われる方もいるかもしれません。しかし、自分の病気や、自分の家族の介護といったらどうでしょう。</a:t>
            </a:r>
            <a:endParaRPr lang="en-US" altLang="ja-JP" sz="1100" dirty="0"/>
          </a:p>
          <a:p>
            <a:pPr algn="just" eaLnBrk="1">
              <a:spcBef>
                <a:spcPts val="0"/>
              </a:spcBef>
            </a:pPr>
            <a:r>
              <a:rPr lang="ja-JP" altLang="en-US" sz="1100" dirty="0"/>
              <a:t>いまは自分がサポートされる立場でなくても、いつか、自分がサポートを受ける立場になるかもしれません。その時を見越して、お互い様でサポートしあえる環境を作ってください。</a:t>
            </a:r>
            <a:endParaRPr lang="en-US" altLang="ja-JP" sz="1100" dirty="0"/>
          </a:p>
          <a:p>
            <a:pPr algn="just" eaLnBrk="1">
              <a:spcBef>
                <a:spcPts val="0"/>
              </a:spcBef>
            </a:pPr>
            <a:endParaRPr lang="en-US" altLang="ja-JP" sz="1100" dirty="0"/>
          </a:p>
          <a:p>
            <a:pPr algn="just" eaLnBrk="1">
              <a:spcBef>
                <a:spcPts val="0"/>
              </a:spcBef>
            </a:pPr>
            <a:r>
              <a:rPr lang="ja-JP" altLang="en-US" sz="1100" dirty="0"/>
              <a:t>また、「自分は特に時間の制約がない」と考えている人、「仕事が多くて残業しないなんて無理」と考えている人はいませんか。</a:t>
            </a:r>
            <a:endParaRPr lang="en-US" altLang="ja-JP" sz="1100" dirty="0"/>
          </a:p>
          <a:p>
            <a:pPr algn="just" eaLnBrk="1">
              <a:spcBef>
                <a:spcPts val="0"/>
              </a:spcBef>
            </a:pPr>
            <a:r>
              <a:rPr lang="ja-JP" altLang="en-US" sz="1100" dirty="0"/>
              <a:t>いくら仕事が大好きでも、長時間労働は健康を害してしまいます。</a:t>
            </a:r>
            <a:endParaRPr lang="en-US" altLang="ja-JP" sz="1100" dirty="0"/>
          </a:p>
          <a:p>
            <a:pPr algn="just" eaLnBrk="1">
              <a:spcBef>
                <a:spcPts val="0"/>
              </a:spcBef>
            </a:pPr>
            <a:r>
              <a:rPr lang="ja-JP" altLang="en-US" sz="1100" dirty="0"/>
              <a:t>みながワーク・ライフ・バランスの取れた職場環境になるよう、みんなで効率的な業務の進め方を考え、実践していってください。無理のかかっていること、無駄・過剰なことなどを見直していきましょう。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そして、もし、困ったことがあったならば、すぐに上司や同僚に相談しましょう。</a:t>
            </a:r>
            <a:endParaRPr lang="en-US" altLang="ja-JP" sz="1100" dirty="0"/>
          </a:p>
          <a:p>
            <a:pPr algn="just" eaLnBrk="1">
              <a:spcBef>
                <a:spcPts val="0"/>
              </a:spcBef>
            </a:pPr>
            <a:r>
              <a:rPr lang="ja-JP" altLang="en-US" sz="1100" dirty="0"/>
              <a:t>仕事上で、私生活で、問題があった際に、一人で悩んでいてもよい解決策は浮かばないかもしれません。自分以外の人に話すことで、肩の荷がおりることもあるでしょうし、みんなで考えることで、よい解決策が見つかるかもしれません。</a:t>
            </a:r>
            <a:endParaRPr lang="en-US" altLang="ja-JP" sz="1100" dirty="0"/>
          </a:p>
          <a:p>
            <a:pPr algn="just" eaLnBrk="1">
              <a:spcBef>
                <a:spcPts val="0"/>
              </a:spcBef>
            </a:pPr>
            <a:endParaRPr lang="en-US" altLang="ja-JP" sz="1100" dirty="0"/>
          </a:p>
          <a:p>
            <a:pPr algn="just" eaLnBrk="1">
              <a:spcBef>
                <a:spcPts val="0"/>
              </a:spcBef>
            </a:pPr>
            <a:r>
              <a:rPr lang="ja-JP" altLang="en-US" sz="1100" dirty="0"/>
              <a:t>ちなみに、そのためにも、コミュニケーションの良好な職場・家庭環境が必要ですね。</a:t>
            </a:r>
            <a:endParaRPr lang="en-US" altLang="ja-JP" sz="1100" dirty="0"/>
          </a:p>
          <a:p>
            <a:pPr algn="just" eaLnBrk="1">
              <a:spcBef>
                <a:spcPts val="0"/>
              </a:spcBef>
            </a:pPr>
            <a:r>
              <a:rPr lang="ja-JP" altLang="en-US" sz="1100" dirty="0"/>
              <a:t>よい職場、よい家庭を作るためには、何をおいても良好なコミュニケーションが必要です。隣の人に関心を持って、積極的にコミュニケーションを取ってみてください。</a:t>
            </a:r>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Tree>
    <p:extLst>
      <p:ext uri="{BB962C8B-B14F-4D97-AF65-F5344CB8AC3E}">
        <p14:creationId xmlns:p14="http://schemas.microsoft.com/office/powerpoint/2010/main" val="2282933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9613" y="738188"/>
            <a:ext cx="5387975" cy="3729037"/>
          </a:xfrm>
        </p:spPr>
      </p:sp>
      <p:sp>
        <p:nvSpPr>
          <p:cNvPr id="3" name="ノート プレースホルダー 2"/>
          <p:cNvSpPr>
            <a:spLocks noGrp="1"/>
          </p:cNvSpPr>
          <p:nvPr>
            <p:ph type="body" idx="1"/>
          </p:nvPr>
        </p:nvSpPr>
        <p:spPr>
          <a:xfrm>
            <a:off x="616068" y="4520257"/>
            <a:ext cx="5608758" cy="5118339"/>
          </a:xfrm>
        </p:spPr>
        <p:txBody>
          <a:bodyPr/>
          <a:lstStyle/>
          <a:p>
            <a:pPr algn="just" eaLnBrk="1">
              <a:spcBef>
                <a:spcPts val="0"/>
              </a:spcBef>
            </a:pPr>
            <a:r>
              <a:rPr lang="ja-JP" altLang="en-US" sz="1100" dirty="0"/>
              <a:t>そして、育児休業を取得する男性本人のポイントです。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育児休業取得の希望は、余裕を持って上司・職場に伝え、準備の時間を確保しましょう。</a:t>
            </a:r>
            <a:endParaRPr lang="en-US" altLang="ja-JP" sz="1100" dirty="0"/>
          </a:p>
          <a:p>
            <a:pPr algn="just" eaLnBrk="1">
              <a:spcBef>
                <a:spcPts val="0"/>
              </a:spcBef>
            </a:pPr>
            <a:r>
              <a:rPr lang="ja-JP" altLang="en-US" sz="1100" dirty="0"/>
              <a:t>また、育児休業を取得する前には、自分の業務を可能な限り片づけておき、後任の方の負担が少しでも軽減できるよう、心がけましょう。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の上で、継続する業務の棚卸しをして整理し、必要に応じて資料をまとめたり、自分しか実施していなかった業務であれば、業務マニュアルを作成するなどして引継ぎを行いましょう。「いつか自分が他の人から引継ぎを受けるとしたら」 という想定で、引継ぎの資料を整理できるとよいですね。</a:t>
            </a:r>
            <a:endParaRPr lang="en-US" altLang="ja-JP" sz="1100" dirty="0"/>
          </a:p>
          <a:p>
            <a:pPr algn="just" eaLnBrk="1">
              <a:spcBef>
                <a:spcPts val="0"/>
              </a:spcBef>
            </a:pPr>
            <a:endParaRPr lang="en-US" altLang="ja-JP" sz="1100" dirty="0"/>
          </a:p>
          <a:p>
            <a:pPr algn="just" eaLnBrk="1">
              <a:spcBef>
                <a:spcPts val="0"/>
              </a:spcBef>
            </a:pPr>
            <a:r>
              <a:rPr lang="ja-JP" altLang="en-US" sz="1100" dirty="0"/>
              <a:t>育休期間が終了し、仕事に復帰しても、是非、育児・家事を継続してください。そのためには、だらだらと残業しているわけにはいきません。限られた時間で成果を出せるよう、効率よく業務を進めるにはどうしたらよいか を考え、たくさんある業務の優先順位を考えて、業務を進めていきましょう。またこれまで継続的に実施している業務も、「本当にこのやり方でよいのか」という見直しをし、常に効率的に業務を進められるよう、工夫をしていってください。</a:t>
            </a:r>
            <a:endParaRPr lang="en-US" altLang="ja-JP" sz="1100" dirty="0"/>
          </a:p>
          <a:p>
            <a:pPr algn="just" eaLnBrk="1">
              <a:spcBef>
                <a:spcPts val="0"/>
              </a:spcBef>
            </a:pPr>
            <a:r>
              <a:rPr lang="ja-JP" altLang="en-US" sz="1100" dirty="0"/>
              <a:t>会社にもよりますが、男性の育児休業者は多くありません。育休取得者のロールモデルとして、他の従業員も育休を取得しやすい風土づくりに貢献してください。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5432296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このコロナで企業の皆さんはいろいろとご苦労があると思いますが、男性が育休を取得できる企業や職場は、こういった危機に強いと言えます。</a:t>
            </a:r>
            <a:endParaRPr lang="en-US" altLang="ja-JP" sz="1100" dirty="0"/>
          </a:p>
          <a:p>
            <a:pPr algn="just" eaLnBrk="1">
              <a:spcBef>
                <a:spcPts val="0"/>
              </a:spcBef>
            </a:pPr>
            <a:r>
              <a:rPr lang="ja-JP" altLang="en-US" sz="1100" dirty="0"/>
              <a:t>男性が育休を取得できる企業や職場では、</a:t>
            </a:r>
            <a:endParaRPr lang="en-US" altLang="ja-JP" sz="1100" dirty="0"/>
          </a:p>
          <a:p>
            <a:pPr algn="just" eaLnBrk="1">
              <a:spcBef>
                <a:spcPts val="0"/>
              </a:spcBef>
            </a:pPr>
            <a:endParaRPr lang="en-US" altLang="ja-JP" sz="1100" dirty="0"/>
          </a:p>
          <a:p>
            <a:pPr algn="just" eaLnBrk="1">
              <a:spcBef>
                <a:spcPts val="0"/>
              </a:spcBef>
            </a:pPr>
            <a:r>
              <a:rPr lang="ja-JP" altLang="en-US" sz="1100" dirty="0"/>
              <a:t>従業員同士のコミュニケーションが良好であり、</a:t>
            </a:r>
            <a:endParaRPr lang="en-US" altLang="ja-JP" sz="1100" dirty="0"/>
          </a:p>
          <a:p>
            <a:pPr algn="just" eaLnBrk="1">
              <a:spcBef>
                <a:spcPts val="0"/>
              </a:spcBef>
            </a:pPr>
            <a:r>
              <a:rPr lang="ja-JP" altLang="en-US" sz="1100" dirty="0"/>
              <a:t>従業員同士がお互いの事情に配慮して、サポートし合う意識をもち、</a:t>
            </a:r>
            <a:endParaRPr lang="en-US" altLang="ja-JP" sz="1100" dirty="0"/>
          </a:p>
          <a:p>
            <a:pPr algn="just" eaLnBrk="1">
              <a:spcBef>
                <a:spcPts val="0"/>
              </a:spcBef>
            </a:pPr>
            <a:r>
              <a:rPr lang="ja-JP" altLang="en-US" sz="1100" dirty="0"/>
              <a:t>ダラダラと残業するのではなく、業務効率を向上させて業務にあたり、</a:t>
            </a:r>
            <a:endParaRPr lang="en-US" altLang="ja-JP" sz="1100" dirty="0"/>
          </a:p>
          <a:p>
            <a:pPr algn="just" eaLnBrk="1">
              <a:spcBef>
                <a:spcPts val="0"/>
              </a:spcBef>
            </a:pPr>
            <a:r>
              <a:rPr lang="ja-JP" altLang="en-US" sz="1100" dirty="0"/>
              <a:t>その結果として、お互いが認め合い、それぞれのワーク・ライフ・バランスに配慮することができる職場であると言えます。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このような職場は、育休だけでなく、病気やケガ、今回のコロナのような突発的に発生した問題に対応し、チームメンバーが欠けても互いにフォローし合って業務を遂行することができます。</a:t>
            </a:r>
            <a:endParaRPr lang="en-US" altLang="ja-JP" sz="1100" dirty="0"/>
          </a:p>
          <a:p>
            <a:pPr algn="just" eaLnBrk="1">
              <a:spcBef>
                <a:spcPts val="0"/>
              </a:spcBef>
            </a:pPr>
            <a:r>
              <a:rPr lang="ja-JP" altLang="en-US" sz="1100" dirty="0"/>
              <a:t>また、もともと多様な働き方を許容する環境・メンバーであるため、在宅勤務が必要となっても、柔軟に新たな働き方に移行することができます。</a:t>
            </a:r>
            <a:endParaRPr lang="en-US" altLang="ja-JP" sz="1100" dirty="0"/>
          </a:p>
          <a:p>
            <a:pPr algn="just" eaLnBrk="1">
              <a:spcBef>
                <a:spcPts val="0"/>
              </a:spcBef>
            </a:pPr>
            <a:r>
              <a:rPr lang="ja-JP" altLang="en-US" sz="1100" dirty="0"/>
              <a:t>そして、リモートワークが主体となっても、業務効率を向上させるという意識が元々あるため、業務が進みますし、</a:t>
            </a:r>
            <a:endParaRPr lang="en-US" altLang="ja-JP" sz="1100" dirty="0"/>
          </a:p>
          <a:p>
            <a:pPr algn="just" eaLnBrk="1">
              <a:spcBef>
                <a:spcPts val="0"/>
              </a:spcBef>
            </a:pPr>
            <a:r>
              <a:rPr lang="ja-JP" altLang="en-US" sz="1100" dirty="0"/>
              <a:t>リモートワークをはじめとした多様な働き方に対応できる環境を構築しており、業務を遂行することができます。</a:t>
            </a:r>
            <a:endParaRPr lang="en-US" altLang="ja-JP" sz="1100" dirty="0"/>
          </a:p>
          <a:p>
            <a:pPr algn="just" eaLnBrk="1">
              <a:spcBef>
                <a:spcPts val="0"/>
              </a:spcBef>
            </a:pPr>
            <a:r>
              <a:rPr lang="ja-JP" altLang="en-US" sz="1100" dirty="0"/>
              <a:t>一部の企業では、部下の姿が見えないために、過剰な管理となっているようなマネージャーがいると聞きますが、そのようなこともなく、業務を進めることができます。</a:t>
            </a: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31</a:t>
            </a:fld>
            <a:endParaRPr lang="en-US" altLang="ja-JP" dirty="0"/>
          </a:p>
        </p:txBody>
      </p:sp>
    </p:spTree>
    <p:extLst>
      <p:ext uri="{BB962C8B-B14F-4D97-AF65-F5344CB8AC3E}">
        <p14:creationId xmlns:p14="http://schemas.microsoft.com/office/powerpoint/2010/main" val="779215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ここで、視点を社外にも広げて考えてみましょう。</a:t>
            </a:r>
            <a:endParaRPr lang="en-US" altLang="ja-JP" sz="1100" dirty="0"/>
          </a:p>
          <a:p>
            <a:pPr algn="just" eaLnBrk="1">
              <a:spcBef>
                <a:spcPts val="0"/>
              </a:spcBef>
            </a:pPr>
            <a:r>
              <a:rPr lang="ja-JP" altLang="en-US" sz="1100" dirty="0"/>
              <a:t>あなたの会社の男性社員は、他社の女性社員の配偶者かもしれません。また、その逆もあります。自社の男性社員の育休取得を促進することは、他社の女性社員の就業継続につながりますし、反対に、他社が男性社員の育休取得を進めれば、自社の女性社員も仕事を続けやす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夫婦間でよく話し合うことに加え、企業においても、男性従業員や女性従業員の配偶者に対し、女性のキャリア形成について考える機会を提供することが重要です。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＜企業の取組の実例＞</a:t>
            </a:r>
            <a:endParaRPr lang="en-US" altLang="ja-JP" sz="1100" dirty="0"/>
          </a:p>
          <a:p>
            <a:pPr algn="just" eaLnBrk="1">
              <a:spcBef>
                <a:spcPts val="0"/>
              </a:spcBef>
            </a:pPr>
            <a:r>
              <a:rPr lang="ja-JP" altLang="en-US" sz="1100" dirty="0"/>
              <a:t>・大成建設株式会社（イクメン企業アワード</a:t>
            </a:r>
            <a:r>
              <a:rPr lang="en-US" altLang="ja-JP" sz="1100" dirty="0"/>
              <a:t>2016</a:t>
            </a:r>
            <a:r>
              <a:rPr lang="ja-JP" altLang="en-US" sz="1100" dirty="0"/>
              <a:t>　特別奨励賞）</a:t>
            </a:r>
            <a:endParaRPr lang="en-US" altLang="ja-JP" sz="1100" dirty="0"/>
          </a:p>
          <a:p>
            <a:pPr algn="just" eaLnBrk="1">
              <a:spcBef>
                <a:spcPts val="0"/>
              </a:spcBef>
            </a:pPr>
            <a:r>
              <a:rPr lang="ja-JP" altLang="en-US" sz="1100" dirty="0"/>
              <a:t>　「パートナーと考える仕事と生活の両立セミナー」</a:t>
            </a:r>
            <a:endParaRPr lang="en-US" altLang="ja-JP" sz="1100" dirty="0"/>
          </a:p>
          <a:p>
            <a:pPr algn="just" eaLnBrk="1">
              <a:spcBef>
                <a:spcPts val="0"/>
              </a:spcBef>
            </a:pPr>
            <a:r>
              <a:rPr lang="ja-JP" altLang="en-US" sz="1100" dirty="0"/>
              <a:t>　　配偶者（他社社員も可）はもちろん、結婚前のパートナーとも参加可能。女性の活躍に必要不可欠な、男性側の家事・育児への積極的な協力体制を、早期より家庭で築いてほしいとの思いから開催。毎年</a:t>
            </a:r>
            <a:r>
              <a:rPr lang="en-US" altLang="ja-JP" sz="1100" dirty="0"/>
              <a:t>50</a:t>
            </a:r>
            <a:r>
              <a:rPr lang="ja-JP" altLang="en-US" sz="1100" dirty="0"/>
              <a:t>名～最大</a:t>
            </a:r>
            <a:r>
              <a:rPr lang="en-US" altLang="ja-JP" sz="1100" dirty="0"/>
              <a:t>100</a:t>
            </a:r>
            <a:r>
              <a:rPr lang="ja-JP" altLang="en-US" sz="1100" dirty="0"/>
              <a:t>名が参加。</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32</a:t>
            </a:fld>
            <a:endParaRPr lang="en-US" altLang="ja-JP" dirty="0"/>
          </a:p>
        </p:txBody>
      </p:sp>
    </p:spTree>
    <p:extLst>
      <p:ext uri="{BB962C8B-B14F-4D97-AF65-F5344CB8AC3E}">
        <p14:creationId xmlns:p14="http://schemas.microsoft.com/office/powerpoint/2010/main" val="3836933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このように、工夫して男性の育児休業取得を進めると、様々なメリットがあります。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4189241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歓迎し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r>
              <a:rPr lang="ja-JP" altLang="en-US" sz="1100" dirty="0"/>
              <a:t>アンケートでも、男性が育休を取得した職場、特にそれを歓迎した職場では、様々なプラスのメリットがあることがわかります。</a:t>
            </a:r>
            <a:endParaRPr lang="en-US" altLang="ja-JP" sz="1100" dirty="0"/>
          </a:p>
          <a:p>
            <a:pPr algn="just" eaLnBrk="1"/>
            <a:r>
              <a:rPr lang="ja-JP" altLang="en-US" sz="1100" dirty="0"/>
              <a:t>具体的にどういう面があるのでしょうか。</a:t>
            </a:r>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Tree>
    <p:extLst>
      <p:ext uri="{BB962C8B-B14F-4D97-AF65-F5344CB8AC3E}">
        <p14:creationId xmlns:p14="http://schemas.microsoft.com/office/powerpoint/2010/main" val="2927116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2" y="4637245"/>
            <a:ext cx="5446723" cy="4473102"/>
          </a:xfrm>
        </p:spPr>
        <p:txBody>
          <a:bodyPr/>
          <a:lstStyle/>
          <a:p>
            <a:pPr algn="just" eaLnBrk="1">
              <a:spcBef>
                <a:spcPts val="0"/>
              </a:spcBef>
            </a:pPr>
            <a:r>
              <a:rPr lang="ja-JP" altLang="en-US" sz="1100" dirty="0"/>
              <a:t>それでは、男性の育休取得のメリットを具体的に見てみましょう。</a:t>
            </a:r>
            <a:endParaRPr lang="en-US" altLang="ja-JP" sz="1100" dirty="0"/>
          </a:p>
          <a:p>
            <a:pPr algn="just" eaLnBrk="1">
              <a:spcBef>
                <a:spcPts val="0"/>
              </a:spcBef>
            </a:pPr>
            <a:r>
              <a:rPr lang="ja-JP" altLang="en-US" sz="1100" dirty="0"/>
              <a:t>まずは、企業・職場のメリットです。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上の</a:t>
            </a:r>
            <a:r>
              <a:rPr lang="en-US" altLang="ja-JP" sz="1100" dirty="0"/>
              <a:t>3</a:t>
            </a:r>
            <a:r>
              <a:rPr lang="ja-JP" altLang="en-US" sz="1100" dirty="0"/>
              <a:t>項目は、前のスライドのグラフで挙がっていた項目です。</a:t>
            </a:r>
            <a:endParaRPr lang="en-US" altLang="ja-JP" sz="1100" dirty="0"/>
          </a:p>
          <a:p>
            <a:pPr algn="just" eaLnBrk="1">
              <a:spcBef>
                <a:spcPts val="0"/>
              </a:spcBef>
            </a:pPr>
            <a:r>
              <a:rPr lang="ja-JP" altLang="en-US" sz="1100" dirty="0"/>
              <a:t>男性の育児参加、さらには、ワーク・ライフ・バランスの重要性を従業員が認識することで、従業員同士が個人の事情を把握・配慮し、お互いにサポートできるようになることで、コミュニケーションが活発になり、職場の雰囲気が明るくなるなどの効果が期待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の際の引継ぎで、業務の棚卸しをしたときに、本当に必要な業務を見極めるきっかけになったり、引継ぎで業務マニュアルを作成するなどすれば、特定の個人に依存していた業務を部署内で共有し、属人化を排除することにも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加えて、育休取得者が出て、少ない人員で業務を進めなければならない場合には、効率よく業務を行う必要がありますし、ワーク・ライフ・バランスの向上に取り組む中では、残業しないことを意識することで、長時間労働の抑制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児休業を取得した従業員へのインタビューでは、自らの希望を叶えてくれた会社、職場に感謝の気持ちを持つようになったという話がありました。会社に対する満足度が向上し、これをきっかけとして困難な仕事にも取組み、より成果を上げるようになる・・・という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このような取組がプラスのスパイラルになることで、従業員の満足度が向上し、離職率が低下するとともに、従業員のモチベーションが向上するという好循環が期待できます。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
        <p:nvSpPr>
          <p:cNvPr id="5" name="正方形/長方形 4"/>
          <p:cNvSpPr/>
          <p:nvPr/>
        </p:nvSpPr>
        <p:spPr>
          <a:xfrm>
            <a:off x="447677" y="8556575"/>
            <a:ext cx="5895292" cy="1058671"/>
          </a:xfrm>
          <a:prstGeom prst="rect">
            <a:avLst/>
          </a:prstGeom>
        </p:spPr>
        <p:txBody>
          <a:bodyPr wrap="square" lIns="88300" tIns="44150" rIns="88300" bIns="44150">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r>
              <a:rPr lang="en-US" altLang="ja-JP" sz="900" dirty="0"/>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32860240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育休を取得する男性の同僚にとってもメリットがあります。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の、業務の見える化、マニュアル化などにより、部署内で業務を共有することで、業務の平準化につながる他、時間に制約のある同僚と共に働くことで、自分の業務を見直し、業務効率を向上させて長時間労働を抑制するなど、自分自身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従業員が育休を取得することで、先ほど述べたように、従業員同士が互いにサポートしあえる環境が構築できるでしょう。そうすれば、先ほどお話ししたように、自分自身の病気や介護などで休まなければならなくなった場合に、気兼ねなく休暇、休業を取り、必要な療養、介護にあた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2180970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2" y="4578850"/>
            <a:ext cx="5446723" cy="5133859"/>
          </a:xfrm>
        </p:spPr>
        <p:txBody>
          <a:bodyPr/>
          <a:lstStyle/>
          <a:p>
            <a:pPr algn="just" eaLnBrk="1">
              <a:spcBef>
                <a:spcPts val="0"/>
              </a:spcBef>
            </a:pPr>
            <a:r>
              <a:rPr lang="ja-JP" altLang="en-US" sz="1100" dirty="0"/>
              <a:t>続けて、育児休業を取得する男性のメリットです。</a:t>
            </a:r>
            <a:endParaRPr lang="en-US" altLang="ja-JP" sz="1100" dirty="0"/>
          </a:p>
          <a:p>
            <a:pPr algn="just" eaLnBrk="1">
              <a:spcBef>
                <a:spcPts val="0"/>
              </a:spcBef>
            </a:pPr>
            <a:r>
              <a:rPr lang="ja-JP" altLang="en-US" sz="1100" dirty="0"/>
              <a:t>大きく分けて</a:t>
            </a:r>
            <a:r>
              <a:rPr lang="en-US" altLang="ja-JP" sz="1100" dirty="0"/>
              <a:t>2</a:t>
            </a:r>
            <a:r>
              <a:rPr lang="ja-JP" altLang="en-US" sz="1100" dirty="0"/>
              <a:t>つ、私生活と仕事のそれぞれで見てみましょう。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私生活では、</a:t>
            </a:r>
            <a:r>
              <a:rPr lang="en-US" altLang="ja-JP" sz="1100" dirty="0"/>
              <a:t>1</a:t>
            </a:r>
            <a:r>
              <a:rPr lang="ja-JP" altLang="en-US" sz="1100" dirty="0"/>
              <a:t>つ目、育休取得をきっかけに育児・家事に取り組むことで、自ら必要なことを見つけて主体的に取り組めるようになり、日々の生活がスムーズに回るようになるでしょう。</a:t>
            </a:r>
            <a:endParaRPr lang="en-US" altLang="ja-JP" sz="1100" dirty="0"/>
          </a:p>
          <a:p>
            <a:pPr algn="just" eaLnBrk="1">
              <a:spcBef>
                <a:spcPts val="0"/>
              </a:spcBef>
            </a:pPr>
            <a:r>
              <a:rPr lang="ja-JP" altLang="en-US" sz="1100" dirty="0"/>
              <a:t>また、母親（妻）とともに子育てすることで、父親も必要とされる存在になることができます。そうすることで、父親は子どもに必要とされていることを実感でき、自分に自信がつくようになります。</a:t>
            </a:r>
            <a:endParaRPr lang="en-US" altLang="ja-JP" sz="1100" dirty="0"/>
          </a:p>
          <a:p>
            <a:pPr algn="just" eaLnBrk="1">
              <a:spcBef>
                <a:spcPts val="0"/>
              </a:spcBef>
            </a:pPr>
            <a:r>
              <a:rPr lang="ja-JP" altLang="en-US" sz="1100" dirty="0"/>
              <a:t>さらには、妻と夫のどちらかが病気になった時や、子どもが病気になった時などにも、問題なく対応ができ、生活面での不安がなくなります。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仕事面について見てみると、</a:t>
            </a:r>
            <a:endParaRPr lang="en-US" altLang="ja-JP" sz="1100" dirty="0"/>
          </a:p>
          <a:p>
            <a:pPr algn="just" eaLnBrk="1">
              <a:spcBef>
                <a:spcPts val="0"/>
              </a:spcBef>
            </a:pPr>
            <a:r>
              <a:rPr lang="en-US" altLang="ja-JP" sz="1100" dirty="0"/>
              <a:t>1</a:t>
            </a:r>
            <a:r>
              <a:rPr lang="ja-JP" altLang="en-US" sz="1100" dirty="0"/>
              <a:t>つ目は先ほどから出ているように、業務の棚卸で仕事の仕方を見直すきっかけになるというものです。</a:t>
            </a:r>
            <a:endParaRPr lang="en-US" altLang="ja-JP" sz="1100" dirty="0"/>
          </a:p>
          <a:p>
            <a:pPr algn="just" eaLnBrk="1">
              <a:spcBef>
                <a:spcPts val="0"/>
              </a:spcBef>
            </a:pPr>
            <a:r>
              <a:rPr lang="ja-JP" altLang="en-US" sz="1100" dirty="0"/>
              <a:t>また、育休取得後も育児・家事を行うため、メリハリをつけて仕事をし、限られた時間で成果を出すために、時間管理能力、効率的な働き方が身に付きます。</a:t>
            </a:r>
            <a:endParaRPr lang="en-US" altLang="ja-JP" sz="1100" dirty="0"/>
          </a:p>
          <a:p>
            <a:pPr algn="just" eaLnBrk="1">
              <a:spcBef>
                <a:spcPts val="0"/>
              </a:spcBef>
            </a:pPr>
            <a:r>
              <a:rPr lang="ja-JP" altLang="en-US" sz="1100" dirty="0"/>
              <a:t>加えて、育休の取得、取得後の生活においては、上司・同僚のサポートがなくては成り立たないと思います。周囲に常に感謝の気持ちを持ち、人に接することで、コミュニケーションが良好になり、これによりより一層仕事もスムーズに進むことと思います。</a:t>
            </a:r>
            <a:endParaRPr lang="en-US" altLang="ja-JP" sz="1100" dirty="0"/>
          </a:p>
          <a:p>
            <a:pPr algn="just" eaLnBrk="1">
              <a:spcBef>
                <a:spcPts val="0"/>
              </a:spcBef>
            </a:pP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37</a:t>
            </a:fld>
            <a:endParaRPr lang="en-US" altLang="ja-JP" dirty="0"/>
          </a:p>
        </p:txBody>
      </p:sp>
    </p:spTree>
    <p:extLst>
      <p:ext uri="{BB962C8B-B14F-4D97-AF65-F5344CB8AC3E}">
        <p14:creationId xmlns:p14="http://schemas.microsoft.com/office/powerpoint/2010/main" val="35777536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最後に、家族のメリットです。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まずは妻の観点から。</a:t>
            </a:r>
            <a:endParaRPr lang="en-US" altLang="ja-JP" sz="1100" dirty="0"/>
          </a:p>
          <a:p>
            <a:pPr algn="just" eaLnBrk="1">
              <a:spcBef>
                <a:spcPts val="0"/>
              </a:spcBef>
            </a:pPr>
            <a:r>
              <a:rPr lang="ja-JP" altLang="en-US" sz="1100" dirty="0"/>
              <a:t>一人で育児をしていると、自分の育児の仕方でよいのか不安になったり、相談相手が欲しい時があります。夫が育児・家事をともにすることで、悩みを共有したり、相談相手にもなることができ、妻の精神的な安定につながります。</a:t>
            </a:r>
            <a:endParaRPr lang="en-US" altLang="ja-JP" sz="1100" dirty="0"/>
          </a:p>
          <a:p>
            <a:pPr algn="just" eaLnBrk="1">
              <a:spcBef>
                <a:spcPts val="0"/>
              </a:spcBef>
            </a:pPr>
            <a:r>
              <a:rPr lang="ja-JP" altLang="en-US" sz="1100" dirty="0"/>
              <a:t>また、夫が育児・家事に取り組むことで、妻の負担が減り、妻の就労継続や職場での活躍にもつながります。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夫婦関係という点では、子育て、家事をともに行うことで、共通の話題が増え、コミュニケーションが活発になることで夫婦関係が良好になります。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また、妻が正社員として働き続けると、その生涯収入は、出産後に一旦仕事を辞め、子どもが小学校に入る段階からパートで働く場合に比べて</a:t>
            </a:r>
            <a:r>
              <a:rPr lang="en-US" altLang="ja-JP" sz="1100" dirty="0"/>
              <a:t>2</a:t>
            </a:r>
            <a:r>
              <a:rPr lang="ja-JP" altLang="en-US" sz="1100" dirty="0"/>
              <a:t>億円以上差が出るというデータがあります。</a:t>
            </a:r>
            <a:endParaRPr lang="en-US" altLang="ja-JP" sz="1100" dirty="0"/>
          </a:p>
          <a:p>
            <a:pPr algn="just" eaLnBrk="1">
              <a:spcBef>
                <a:spcPts val="0"/>
              </a:spcBef>
            </a:pPr>
            <a:r>
              <a:rPr lang="ja-JP" altLang="en-US" sz="1100" dirty="0"/>
              <a:t>夫婦が協力して経済的にも安定した家庭を作っていけるというのは、大きなメリットと言えるでしょう。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38</a:t>
            </a:fld>
            <a:endParaRPr lang="en-US" altLang="ja-JP" dirty="0"/>
          </a:p>
        </p:txBody>
      </p:sp>
    </p:spTree>
    <p:extLst>
      <p:ext uri="{BB962C8B-B14F-4D97-AF65-F5344CB8AC3E}">
        <p14:creationId xmlns:p14="http://schemas.microsoft.com/office/powerpoint/2010/main" val="147690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2" y="4720987"/>
            <a:ext cx="5446723" cy="4719387"/>
          </a:xfrm>
        </p:spPr>
        <p:txBody>
          <a:bodyPr/>
          <a:lstStyle/>
          <a:p>
            <a:pPr algn="just" eaLnBrk="1">
              <a:spcBef>
                <a:spcPts val="0"/>
              </a:spcBef>
            </a:pPr>
            <a:r>
              <a:rPr lang="ja-JP" altLang="en-US" sz="1100" dirty="0"/>
              <a:t>まず、男性の育児休業に関するデータを見てみましょう。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割近くは、育児休業を取りたいと考えているという結果が出ています。いまや、性別に関係なく、育児休業の取得を希望しており、ワーク・ライフ・バランスの充実が求められていることが分かります。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一方、実際の男性の育児休業取得率は、増加しているものの、最新のデータでも</a:t>
            </a:r>
            <a:r>
              <a:rPr lang="en-US" altLang="ja-JP" sz="1100" dirty="0"/>
              <a:t>12.65%</a:t>
            </a:r>
            <a:r>
              <a:rPr lang="ja-JP" altLang="en-US" sz="1100" dirty="0"/>
              <a:t>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a:t>
            </a:fld>
            <a:endParaRPr lang="en-US" altLang="ja-JP" dirty="0"/>
          </a:p>
        </p:txBody>
      </p:sp>
    </p:spTree>
    <p:extLst>
      <p:ext uri="{BB962C8B-B14F-4D97-AF65-F5344CB8AC3E}">
        <p14:creationId xmlns:p14="http://schemas.microsoft.com/office/powerpoint/2010/main" val="4183045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39</a:t>
            </a:fld>
            <a:endParaRPr lang="en-US" altLang="ja-JP" dirty="0"/>
          </a:p>
        </p:txBody>
      </p:sp>
    </p:spTree>
    <p:extLst>
      <p:ext uri="{BB962C8B-B14F-4D97-AF65-F5344CB8AC3E}">
        <p14:creationId xmlns:p14="http://schemas.microsoft.com/office/powerpoint/2010/main" val="10961905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45406">
              <a:defRPr/>
            </a:pPr>
            <a:r>
              <a:rPr kumimoji="1" lang="en-US" altLang="ja-JP" dirty="0"/>
              <a:t>R2</a:t>
            </a:r>
            <a:r>
              <a:rPr kumimoji="1" lang="ja-JP" altLang="en-US" dirty="0"/>
              <a:t>年度　読本　山本氏</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40</a:t>
            </a:fld>
            <a:endParaRPr lang="en-US" altLang="ja-JP" dirty="0"/>
          </a:p>
        </p:txBody>
      </p:sp>
    </p:spTree>
    <p:extLst>
      <p:ext uri="{BB962C8B-B14F-4D97-AF65-F5344CB8AC3E}">
        <p14:creationId xmlns:p14="http://schemas.microsoft.com/office/powerpoint/2010/main" val="761051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45406">
              <a:defRPr/>
            </a:pPr>
            <a:r>
              <a:rPr kumimoji="1" lang="en-US" altLang="ja-JP" dirty="0"/>
              <a:t>R1</a:t>
            </a:r>
            <a:r>
              <a:rPr kumimoji="1" lang="ja-JP" altLang="en-US" dirty="0"/>
              <a:t>年度　読本　上笹氏</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41</a:t>
            </a:fld>
            <a:endParaRPr lang="en-US" altLang="ja-JP" dirty="0"/>
          </a:p>
        </p:txBody>
      </p:sp>
    </p:spTree>
    <p:extLst>
      <p:ext uri="{BB962C8B-B14F-4D97-AF65-F5344CB8AC3E}">
        <p14:creationId xmlns:p14="http://schemas.microsoft.com/office/powerpoint/2010/main" val="1175763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42</a:t>
            </a:fld>
            <a:endParaRPr lang="en-US" altLang="ja-JP" dirty="0"/>
          </a:p>
        </p:txBody>
      </p:sp>
    </p:spTree>
    <p:extLst>
      <p:ext uri="{BB962C8B-B14F-4D97-AF65-F5344CB8AC3E}">
        <p14:creationId xmlns:p14="http://schemas.microsoft.com/office/powerpoint/2010/main" val="29802692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43</a:t>
            </a:fld>
            <a:endParaRPr lang="en-US" altLang="ja-JP" dirty="0"/>
          </a:p>
        </p:txBody>
      </p:sp>
    </p:spTree>
    <p:extLst>
      <p:ext uri="{BB962C8B-B14F-4D97-AF65-F5344CB8AC3E}">
        <p14:creationId xmlns:p14="http://schemas.microsoft.com/office/powerpoint/2010/main" val="1709036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44</a:t>
            </a:fld>
            <a:endParaRPr lang="en-US" altLang="ja-JP" dirty="0"/>
          </a:p>
        </p:txBody>
      </p:sp>
    </p:spTree>
    <p:extLst>
      <p:ext uri="{BB962C8B-B14F-4D97-AF65-F5344CB8AC3E}">
        <p14:creationId xmlns:p14="http://schemas.microsoft.com/office/powerpoint/2010/main" val="11472922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7458" y="4671568"/>
            <a:ext cx="5504489" cy="4506209"/>
          </a:xfrm>
        </p:spPr>
        <p:txBody>
          <a:bodyPr/>
          <a:lstStyle/>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45</a:t>
            </a:fld>
            <a:endParaRPr lang="en-US" altLang="ja-JP" dirty="0"/>
          </a:p>
        </p:txBody>
      </p:sp>
      <p:sp>
        <p:nvSpPr>
          <p:cNvPr id="5" name="正方形/長方形 4"/>
          <p:cNvSpPr/>
          <p:nvPr/>
        </p:nvSpPr>
        <p:spPr>
          <a:xfrm>
            <a:off x="452425" y="8619906"/>
            <a:ext cx="5957815" cy="1066507"/>
          </a:xfrm>
          <a:prstGeom prst="rect">
            <a:avLst/>
          </a:prstGeom>
        </p:spPr>
        <p:txBody>
          <a:bodyPr wrap="square" lIns="89058" tIns="44529" rIns="89058" bIns="44529">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r>
              <a:rPr lang="en-US" altLang="ja-JP" sz="900" dirty="0"/>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3136438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7458" y="4671568"/>
            <a:ext cx="5504489" cy="4506209"/>
          </a:xfrm>
        </p:spPr>
        <p:txBody>
          <a:bodyPr/>
          <a:lstStyle/>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46</a:t>
            </a:fld>
            <a:endParaRPr lang="en-US" altLang="ja-JP" dirty="0"/>
          </a:p>
        </p:txBody>
      </p:sp>
      <p:sp>
        <p:nvSpPr>
          <p:cNvPr id="5" name="正方形/長方形 4"/>
          <p:cNvSpPr/>
          <p:nvPr/>
        </p:nvSpPr>
        <p:spPr>
          <a:xfrm>
            <a:off x="452425" y="8619906"/>
            <a:ext cx="5957815" cy="1066507"/>
          </a:xfrm>
          <a:prstGeom prst="rect">
            <a:avLst/>
          </a:prstGeom>
        </p:spPr>
        <p:txBody>
          <a:bodyPr wrap="square" lIns="89058" tIns="44529" rIns="89058" bIns="44529">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r>
              <a:rPr lang="en-US" altLang="ja-JP" sz="900" dirty="0"/>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28067810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7458" y="4671568"/>
            <a:ext cx="5504489" cy="4506209"/>
          </a:xfrm>
        </p:spPr>
        <p:txBody>
          <a:bodyPr/>
          <a:lstStyle/>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47</a:t>
            </a:fld>
            <a:endParaRPr lang="en-US" altLang="ja-JP" dirty="0"/>
          </a:p>
        </p:txBody>
      </p:sp>
      <p:sp>
        <p:nvSpPr>
          <p:cNvPr id="5" name="正方形/長方形 4"/>
          <p:cNvSpPr/>
          <p:nvPr/>
        </p:nvSpPr>
        <p:spPr>
          <a:xfrm>
            <a:off x="452425" y="8619906"/>
            <a:ext cx="5957815" cy="1066507"/>
          </a:xfrm>
          <a:prstGeom prst="rect">
            <a:avLst/>
          </a:prstGeom>
        </p:spPr>
        <p:txBody>
          <a:bodyPr wrap="square" lIns="89058" tIns="44529" rIns="89058" bIns="44529">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r>
              <a:rPr lang="en-US" altLang="ja-JP" sz="900" dirty="0"/>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15933045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7458" y="4671568"/>
            <a:ext cx="5504489" cy="4506209"/>
          </a:xfrm>
        </p:spPr>
        <p:txBody>
          <a:bodyPr/>
          <a:lstStyle/>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48</a:t>
            </a:fld>
            <a:endParaRPr lang="en-US" altLang="ja-JP" dirty="0"/>
          </a:p>
        </p:txBody>
      </p:sp>
      <p:sp>
        <p:nvSpPr>
          <p:cNvPr id="5" name="正方形/長方形 4"/>
          <p:cNvSpPr/>
          <p:nvPr/>
        </p:nvSpPr>
        <p:spPr>
          <a:xfrm>
            <a:off x="452425" y="8619906"/>
            <a:ext cx="5957815" cy="1066507"/>
          </a:xfrm>
          <a:prstGeom prst="rect">
            <a:avLst/>
          </a:prstGeom>
        </p:spPr>
        <p:txBody>
          <a:bodyPr wrap="square" lIns="89058" tIns="44529" rIns="89058" bIns="44529">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r>
              <a:rPr lang="en-US" altLang="ja-JP" sz="900" dirty="0"/>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2910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このグラフは、この５年間に子供が生まれた同居夫婦について、出産後の夫の家事・育児時間別に、出産後の妻の就業状況を調べた厚生労働省の調査を基に作成したものです。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２時間以上４時間未満」又は「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共働き世帯が年々増加している中、女性が出産後も継続して活躍していくためには、男性が育児参画しやすい職場環境を整備することが必要です。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217530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49</a:t>
            </a:fld>
            <a:endParaRPr lang="en-US" altLang="ja-JP" dirty="0"/>
          </a:p>
        </p:txBody>
      </p:sp>
    </p:spTree>
    <p:extLst>
      <p:ext uri="{BB962C8B-B14F-4D97-AF65-F5344CB8AC3E}">
        <p14:creationId xmlns:p14="http://schemas.microsoft.com/office/powerpoint/2010/main" val="1425347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50</a:t>
            </a:fld>
            <a:endParaRPr lang="en-US" altLang="ja-JP" dirty="0"/>
          </a:p>
        </p:txBody>
      </p:sp>
    </p:spTree>
    <p:extLst>
      <p:ext uri="{BB962C8B-B14F-4D97-AF65-F5344CB8AC3E}">
        <p14:creationId xmlns:p14="http://schemas.microsoft.com/office/powerpoint/2010/main" val="3295753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7458" y="4671568"/>
            <a:ext cx="5504489" cy="4506209"/>
          </a:xfrm>
        </p:spPr>
        <p:txBody>
          <a:bodyPr/>
          <a:lstStyle/>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51</a:t>
            </a:fld>
            <a:endParaRPr lang="en-US" altLang="ja-JP" dirty="0"/>
          </a:p>
        </p:txBody>
      </p:sp>
      <p:sp>
        <p:nvSpPr>
          <p:cNvPr id="5" name="正方形/長方形 4"/>
          <p:cNvSpPr/>
          <p:nvPr/>
        </p:nvSpPr>
        <p:spPr>
          <a:xfrm>
            <a:off x="452425" y="8619906"/>
            <a:ext cx="5957815" cy="1066507"/>
          </a:xfrm>
          <a:prstGeom prst="rect">
            <a:avLst/>
          </a:prstGeom>
        </p:spPr>
        <p:txBody>
          <a:bodyPr wrap="square" lIns="89058" tIns="44529" rIns="89058" bIns="44529">
            <a:spAutoFit/>
          </a:bodyPr>
          <a:lstStyle/>
          <a:p>
            <a:r>
              <a:rPr lang="ja-JP" altLang="en-US" sz="900" dirty="0"/>
              <a:t>出典：</a:t>
            </a:r>
            <a:endParaRPr lang="en-US" altLang="ja-JP" sz="900" dirty="0"/>
          </a:p>
          <a:p>
            <a:r>
              <a:rPr lang="ja-JP" altLang="en-US" sz="900" dirty="0"/>
              <a:t>・内閣府経済社会総合研究所「男性の育児休業取得が働き方、家事・育児参画、夫婦関係等に与える影響」</a:t>
            </a:r>
            <a:r>
              <a:rPr lang="en-US" altLang="ja-JP" sz="900" dirty="0"/>
              <a:t>2017</a:t>
            </a:r>
            <a:r>
              <a:rPr lang="ja-JP" altLang="en-US" sz="900" dirty="0"/>
              <a:t>年</a:t>
            </a:r>
            <a:r>
              <a:rPr lang="en-US" altLang="ja-JP" sz="900" dirty="0"/>
              <a:t>3</a:t>
            </a:r>
            <a:r>
              <a:rPr lang="ja-JP" altLang="en-US" sz="900" dirty="0"/>
              <a:t>月（</a:t>
            </a:r>
            <a:r>
              <a:rPr lang="en-US" altLang="ja-JP" sz="900" dirty="0"/>
              <a:t>p22</a:t>
            </a:r>
            <a:r>
              <a:rPr lang="ja-JP" altLang="en-US" sz="900" dirty="0"/>
              <a:t> 長時間労働抑制、業務効率向上 ）</a:t>
            </a:r>
            <a:r>
              <a:rPr lang="en-US" altLang="ja-JP" sz="900" dirty="0"/>
              <a:t/>
            </a:r>
            <a:br>
              <a:rPr lang="en-US" altLang="ja-JP" sz="900" dirty="0"/>
            </a:br>
            <a:r>
              <a:rPr lang="ja-JP" altLang="en-US" sz="900" dirty="0"/>
              <a:t>・ 財団法人　こども未来財団「父親の育児に関する調査研究－育児休業について　研究報告書」</a:t>
            </a:r>
            <a:r>
              <a:rPr lang="en-US" altLang="ja-JP" sz="900" dirty="0"/>
              <a:t>2011</a:t>
            </a:r>
            <a:r>
              <a:rPr lang="ja-JP" altLang="en-US" sz="900" dirty="0"/>
              <a:t>年</a:t>
            </a:r>
            <a:r>
              <a:rPr lang="en-US" altLang="ja-JP" sz="900" dirty="0"/>
              <a:t>3</a:t>
            </a:r>
            <a:r>
              <a:rPr lang="ja-JP" altLang="en-US" sz="900" dirty="0"/>
              <a:t>月（</a:t>
            </a:r>
            <a:r>
              <a:rPr lang="en-US" altLang="ja-JP" sz="900" dirty="0"/>
              <a:t>p99</a:t>
            </a:r>
            <a:r>
              <a:rPr lang="ja-JP" altLang="en-US" sz="900" dirty="0"/>
              <a:t> 属人化排除 </a:t>
            </a:r>
            <a:r>
              <a:rPr lang="en-US" altLang="ja-JP" sz="900" dirty="0"/>
              <a:t>p99</a:t>
            </a:r>
            <a:r>
              <a:rPr lang="ja-JP" altLang="en-US" sz="900" dirty="0"/>
              <a:t>・ｐ</a:t>
            </a:r>
            <a:r>
              <a:rPr lang="en-US" altLang="ja-JP" sz="900" dirty="0"/>
              <a:t>101</a:t>
            </a:r>
            <a:r>
              <a:rPr lang="ja-JP" altLang="en-US" sz="900" dirty="0"/>
              <a:t> 業務効率向上 ｐ</a:t>
            </a:r>
            <a:r>
              <a:rPr lang="en-US" altLang="ja-JP" sz="900" dirty="0"/>
              <a:t>102</a:t>
            </a:r>
            <a:r>
              <a:rPr lang="ja-JP" altLang="en-US" sz="900" dirty="0"/>
              <a:t> 労働時間削減）</a:t>
            </a:r>
            <a:endParaRPr lang="en-US" altLang="ja-JP" sz="900" dirty="0"/>
          </a:p>
          <a:p>
            <a:r>
              <a:rPr lang="ja-JP" altLang="en-US" sz="900" dirty="0"/>
              <a:t>・男性の育児休業取得促進の取組実施企業へのヒアリング結果（</a:t>
            </a:r>
            <a:r>
              <a:rPr lang="en-US" altLang="ja-JP" sz="900" dirty="0"/>
              <a:t>2017</a:t>
            </a:r>
            <a:r>
              <a:rPr lang="ja-JP" altLang="en-US" sz="900" dirty="0"/>
              <a:t>年</a:t>
            </a:r>
            <a:r>
              <a:rPr lang="en-US" altLang="ja-JP" sz="900" dirty="0"/>
              <a:t>5</a:t>
            </a:r>
            <a:r>
              <a:rPr lang="ja-JP" altLang="en-US" sz="900" dirty="0"/>
              <a:t>月）（離職率低下、モチベーション</a:t>
            </a:r>
            <a:r>
              <a:rPr lang="en-US" altLang="ja-JP" sz="900" dirty="0"/>
              <a:t>up</a:t>
            </a:r>
            <a:r>
              <a:rPr lang="ja-JP" altLang="en-US" sz="900" dirty="0"/>
              <a:t>、知識・ノウハウ蓄積、企業イメージアップ、人材確保に寄与）</a:t>
            </a:r>
          </a:p>
        </p:txBody>
      </p:sp>
    </p:spTree>
    <p:extLst>
      <p:ext uri="{BB962C8B-B14F-4D97-AF65-F5344CB8AC3E}">
        <p14:creationId xmlns:p14="http://schemas.microsoft.com/office/powerpoint/2010/main" val="3859203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52</a:t>
            </a:fld>
            <a:endParaRPr lang="en-US" altLang="ja-JP" dirty="0"/>
          </a:p>
        </p:txBody>
      </p:sp>
    </p:spTree>
    <p:extLst>
      <p:ext uri="{BB962C8B-B14F-4D97-AF65-F5344CB8AC3E}">
        <p14:creationId xmlns:p14="http://schemas.microsoft.com/office/powerpoint/2010/main" val="24683050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53</a:t>
            </a:fld>
            <a:endParaRPr lang="en-US" altLang="ja-JP" dirty="0"/>
          </a:p>
        </p:txBody>
      </p:sp>
    </p:spTree>
    <p:extLst>
      <p:ext uri="{BB962C8B-B14F-4D97-AF65-F5344CB8AC3E}">
        <p14:creationId xmlns:p14="http://schemas.microsoft.com/office/powerpoint/2010/main" val="25214784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54</a:t>
            </a:fld>
            <a:endParaRPr lang="en-US" altLang="ja-JP" dirty="0"/>
          </a:p>
        </p:txBody>
      </p:sp>
    </p:spTree>
    <p:extLst>
      <p:ext uri="{BB962C8B-B14F-4D97-AF65-F5344CB8AC3E}">
        <p14:creationId xmlns:p14="http://schemas.microsoft.com/office/powerpoint/2010/main" val="11330839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55</a:t>
            </a:fld>
            <a:endParaRPr lang="en-US" altLang="ja-JP" dirty="0"/>
          </a:p>
        </p:txBody>
      </p:sp>
    </p:spTree>
    <p:extLst>
      <p:ext uri="{BB962C8B-B14F-4D97-AF65-F5344CB8AC3E}">
        <p14:creationId xmlns:p14="http://schemas.microsoft.com/office/powerpoint/2010/main" val="9216444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56</a:t>
            </a:fld>
            <a:endParaRPr lang="en-US" altLang="ja-JP" dirty="0"/>
          </a:p>
        </p:txBody>
      </p:sp>
    </p:spTree>
    <p:extLst>
      <p:ext uri="{BB962C8B-B14F-4D97-AF65-F5344CB8AC3E}">
        <p14:creationId xmlns:p14="http://schemas.microsoft.com/office/powerpoint/2010/main" val="29100029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57</a:t>
            </a:fld>
            <a:endParaRPr lang="en-US" altLang="ja-JP" dirty="0"/>
          </a:p>
        </p:txBody>
      </p:sp>
    </p:spTree>
    <p:extLst>
      <p:ext uri="{BB962C8B-B14F-4D97-AF65-F5344CB8AC3E}">
        <p14:creationId xmlns:p14="http://schemas.microsoft.com/office/powerpoint/2010/main" val="18605542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ここからは、皆さんで実際に男性の育児休業取得者が出た場合にどうすればよいかを考えてみたいと思います。</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58</a:t>
            </a:fld>
            <a:endParaRPr lang="en-US" altLang="ja-JP" dirty="0"/>
          </a:p>
        </p:txBody>
      </p:sp>
    </p:spTree>
    <p:extLst>
      <p:ext uri="{BB962C8B-B14F-4D97-AF65-F5344CB8AC3E}">
        <p14:creationId xmlns:p14="http://schemas.microsoft.com/office/powerpoint/2010/main" val="25041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このような男性の育児休業ですが、男性の育休取得を推進する上で、企業における経営課題が障壁となっていることもあるでしょう。</a:t>
            </a:r>
            <a:endParaRPr lang="en-US" altLang="ja-JP" sz="1100" dirty="0"/>
          </a:p>
          <a:p>
            <a:pPr algn="just" eaLnBrk="1">
              <a:spcBef>
                <a:spcPts val="0"/>
              </a:spcBef>
            </a:pPr>
            <a:r>
              <a:rPr lang="ja-JP" altLang="en-US" sz="1100" dirty="0"/>
              <a:t>ここでは、この企業の課題を見てみたいと思います。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このグラフは、中小企業を対象として行ったアンケートで「売り上げ拡大における課題」と聞いた結果です。</a:t>
            </a:r>
            <a:endParaRPr lang="en-US" altLang="ja-JP" sz="1100" dirty="0"/>
          </a:p>
          <a:p>
            <a:pPr algn="just" eaLnBrk="1">
              <a:spcBef>
                <a:spcPts val="0"/>
              </a:spcBef>
            </a:pPr>
            <a:r>
              <a:rPr lang="ja-JP" altLang="en-US" sz="1100" dirty="0"/>
              <a:t>人材不足、製品・サービス・技術の不足、知識・ノウハウの不足 といった、「人」に関する事柄を課題として挙げている企業が多数を占めていることがわかります。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特に近年は人材不足が叫ばれていますが、中小企業ではその影響が顕著と思われます。</a:t>
            </a:r>
            <a:endParaRPr lang="en-US" altLang="ja-JP" sz="1100" dirty="0"/>
          </a:p>
          <a:p>
            <a:pPr algn="just" eaLnBrk="1">
              <a:spcBef>
                <a:spcPts val="0"/>
              </a:spcBef>
            </a:pPr>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1044731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（はじめに）</a:t>
            </a:r>
            <a:endParaRPr lang="en-US" altLang="ja-JP" sz="1100" dirty="0"/>
          </a:p>
          <a:p>
            <a:pPr algn="just" eaLnBrk="1">
              <a:spcBef>
                <a:spcPts val="0"/>
              </a:spcBef>
            </a:pPr>
            <a:r>
              <a:rPr lang="ja-JP" altLang="en-US" sz="1100" dirty="0"/>
              <a:t>部下から「育休を取りたい」と言われたら、まずはじめに何と言いますか？</a:t>
            </a:r>
            <a:endParaRPr lang="en-US" altLang="ja-JP" sz="1100" dirty="0"/>
          </a:p>
          <a:p>
            <a:pPr algn="just" eaLnBrk="1">
              <a:spcBef>
                <a:spcPts val="0"/>
              </a:spcBef>
            </a:pPr>
            <a:r>
              <a:rPr lang="ja-JP" altLang="en-US" sz="1100" dirty="0"/>
              <a:t>（「あなたの職場で</a:t>
            </a:r>
            <a:r>
              <a:rPr lang="en-US" altLang="ja-JP" sz="1100" dirty="0"/>
              <a:t>…</a:t>
            </a:r>
            <a:r>
              <a:rPr lang="ja-JP" altLang="en-US" sz="1100" dirty="0"/>
              <a:t>」または「あなたが動画の平田課長だったとして、部下の青木さんから言われたら</a:t>
            </a:r>
            <a:r>
              <a:rPr lang="en-US" altLang="ja-JP" sz="1100" dirty="0"/>
              <a:t>…</a:t>
            </a:r>
            <a:r>
              <a:rPr lang="ja-JP" altLang="en-US" sz="1100" dirty="0"/>
              <a:t>」など考え、適宜発表）</a:t>
            </a:r>
            <a:endParaRPr lang="en-US" altLang="ja-JP" sz="1100" dirty="0"/>
          </a:p>
          <a:p>
            <a:pPr algn="just" eaLnBrk="1">
              <a:spcBef>
                <a:spcPts val="0"/>
              </a:spcBef>
            </a:pPr>
            <a:endParaRPr lang="en-US" altLang="ja-JP" sz="1100" dirty="0"/>
          </a:p>
          <a:p>
            <a:pPr algn="just" eaLnBrk="1">
              <a:spcBef>
                <a:spcPts val="0"/>
              </a:spcBef>
            </a:pPr>
            <a:r>
              <a:rPr lang="ja-JP" altLang="en-US" sz="1100" dirty="0"/>
              <a:t>育児と仕事の両立のためには、良好な職場環境が必要です。</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こちらに記載の事項について、自分の職場環境を改善するために何ができるか、考えてみましょう。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今の職場の現状と問題点にどのようなものがあるか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これらの問題点をどうしたら改善できるか</a:t>
            </a:r>
            <a:endParaRPr lang="en-US" altLang="ja-JP" sz="1100" dirty="0"/>
          </a:p>
          <a:p>
            <a:pPr algn="just" eaLnBrk="1">
              <a:spcBef>
                <a:spcPts val="0"/>
              </a:spcBef>
            </a:pPr>
            <a:r>
              <a:rPr lang="ja-JP" altLang="en-US" sz="1100" dirty="0"/>
              <a:t>（記載の例を挙げる）</a:t>
            </a:r>
            <a:endParaRPr lang="en-US" altLang="ja-JP" sz="1100" dirty="0"/>
          </a:p>
          <a:p>
            <a:pPr algn="just" eaLnBrk="1">
              <a:spcBef>
                <a:spcPts val="0"/>
              </a:spcBef>
            </a:pPr>
            <a:endParaRPr lang="en-US" altLang="ja-JP" sz="1100" dirty="0"/>
          </a:p>
          <a:p>
            <a:pPr algn="just" eaLnBrk="1">
              <a:spcBef>
                <a:spcPts val="0"/>
              </a:spcBef>
            </a:pPr>
            <a:r>
              <a:rPr lang="ja-JP" altLang="en-US" sz="1100" dirty="0"/>
              <a:t>（考える時間を設け、必要に応じて、グループを作って討議する、参加者に発表させるなどする）</a:t>
            </a:r>
            <a:endParaRPr lang="en-US" altLang="ja-JP" sz="1100" dirty="0"/>
          </a:p>
          <a:p>
            <a:pPr algn="just" eaLnBrk="1">
              <a:spcBef>
                <a:spcPts val="0"/>
              </a:spcBef>
            </a:pPr>
            <a:endParaRPr lang="en-US" altLang="ja-JP" sz="1100" dirty="0"/>
          </a:p>
          <a:p>
            <a:pPr algn="just" eaLnBrk="1">
              <a:spcBef>
                <a:spcPts val="0"/>
              </a:spcBef>
            </a:pPr>
            <a:r>
              <a:rPr lang="ja-JP" altLang="en-US" sz="1100" dirty="0"/>
              <a:t>ぜひ、職場のみなさんとこういったテーマで話をしてみてください。</a:t>
            </a:r>
            <a:endParaRPr lang="en-US" altLang="ja-JP" sz="1100" dirty="0"/>
          </a:p>
          <a:p>
            <a:pPr algn="just" eaLnBrk="1">
              <a:spcBef>
                <a:spcPts val="0"/>
              </a:spcBef>
            </a:pPr>
            <a:r>
              <a:rPr lang="ja-JP" altLang="en-US" sz="1100" dirty="0"/>
              <a:t>育児と仕事の両立、ワーク・ライフ・バランスの取れる職場を作っていってください。</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59</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60</a:t>
            </a:fld>
            <a:endParaRPr lang="en-US" altLang="ja-JP" dirty="0"/>
          </a:p>
        </p:txBody>
      </p:sp>
    </p:spTree>
    <p:extLst>
      <p:ext uri="{BB962C8B-B14F-4D97-AF65-F5344CB8AC3E}">
        <p14:creationId xmlns:p14="http://schemas.microsoft.com/office/powerpoint/2010/main" val="42273548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r>
              <a:rPr lang="ja-JP" altLang="en-US" sz="1100" dirty="0"/>
              <a:t>皆さんの職場で育児休業取得者が出ることにあった時、以下の事柄について考えて、自らの職場を良くするために何ができるかを考えてみましょう。</a:t>
            </a:r>
            <a:endParaRPr lang="en-US" altLang="ja-JP" sz="1100" dirty="0"/>
          </a:p>
          <a:p>
            <a:pPr>
              <a:spcBef>
                <a:spcPts val="0"/>
              </a:spcBef>
            </a:pPr>
            <a:endParaRPr lang="en-US" altLang="ja-JP" sz="1100" dirty="0"/>
          </a:p>
          <a:p>
            <a:pPr>
              <a:spcBef>
                <a:spcPts val="0"/>
              </a:spcBef>
            </a:pPr>
            <a:r>
              <a:rPr lang="ja-JP" altLang="en-US" sz="1100" dirty="0"/>
              <a:t>・チームとしてどのような対応が必要か。</a:t>
            </a:r>
            <a:endParaRPr lang="en-US" altLang="ja-JP" sz="1100" dirty="0"/>
          </a:p>
          <a:p>
            <a:pPr>
              <a:spcBef>
                <a:spcPts val="0"/>
              </a:spcBef>
            </a:pPr>
            <a:endParaRPr lang="en-US" altLang="ja-JP" sz="1100" dirty="0"/>
          </a:p>
          <a:p>
            <a:pPr>
              <a:spcBef>
                <a:spcPts val="0"/>
              </a:spcBef>
            </a:pPr>
            <a:r>
              <a:rPr lang="ja-JP" altLang="en-US" sz="1100" dirty="0"/>
              <a:t>・個人としてどのような対応ができるか。</a:t>
            </a:r>
            <a:endParaRPr lang="en-US" altLang="ja-JP" sz="1100" dirty="0"/>
          </a:p>
          <a:p>
            <a:pPr>
              <a:spcBef>
                <a:spcPts val="0"/>
              </a:spcBef>
            </a:pPr>
            <a:endParaRPr lang="en-US" altLang="ja-JP" sz="1100" dirty="0"/>
          </a:p>
          <a:p>
            <a:pPr>
              <a:spcBef>
                <a:spcPts val="0"/>
              </a:spcBef>
            </a:pPr>
            <a:r>
              <a:rPr lang="ja-JP" altLang="en-US" sz="1100" dirty="0"/>
              <a:t>・会社、上司にどのような対応をしてもらいたいか。</a:t>
            </a:r>
            <a:endParaRPr lang="en-US" altLang="ja-JP" sz="1100" dirty="0"/>
          </a:p>
          <a:p>
            <a:pPr>
              <a:spcBef>
                <a:spcPts val="0"/>
              </a:spcBef>
            </a:pPr>
            <a:endParaRPr lang="en-US" altLang="ja-JP" sz="1100" dirty="0"/>
          </a:p>
          <a:p>
            <a:pPr>
              <a:spcBef>
                <a:spcPts val="0"/>
              </a:spcBef>
            </a:pPr>
            <a:endParaRPr lang="en-US" altLang="ja-JP" sz="1100" dirty="0"/>
          </a:p>
          <a:p>
            <a:pPr>
              <a:spcBef>
                <a:spcPts val="0"/>
              </a:spcBef>
            </a:pPr>
            <a:endParaRPr lang="en-US" altLang="ja-JP" sz="1100" dirty="0"/>
          </a:p>
          <a:p>
            <a:pPr>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61</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pPr>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62</a:t>
            </a:fld>
            <a:endParaRPr lang="en-US" altLang="ja-JP" dirty="0"/>
          </a:p>
        </p:txBody>
      </p:sp>
    </p:spTree>
    <p:extLst>
      <p:ext uri="{BB962C8B-B14F-4D97-AF65-F5344CB8AC3E}">
        <p14:creationId xmlns:p14="http://schemas.microsoft.com/office/powerpoint/2010/main" val="9495169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63</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続けて企業の経営課題です。</a:t>
            </a:r>
            <a:endParaRPr lang="en-US" altLang="ja-JP" sz="1100" dirty="0"/>
          </a:p>
          <a:p>
            <a:pPr algn="just" eaLnBrk="1">
              <a:spcBef>
                <a:spcPts val="0"/>
              </a:spcBef>
            </a:pPr>
            <a:r>
              <a:rPr lang="ja-JP" altLang="en-US" sz="1100" dirty="0"/>
              <a:t>こちらは男性の</a:t>
            </a:r>
            <a:r>
              <a:rPr lang="en-US" altLang="ja-JP" sz="1100" dirty="0"/>
              <a:t>1</a:t>
            </a:r>
            <a:r>
              <a:rPr lang="ja-JP" altLang="en-US" sz="1100" dirty="0"/>
              <a:t>週間における就業時間を示しています。</a:t>
            </a:r>
            <a:endParaRPr lang="en-US" altLang="ja-JP" sz="1100" dirty="0"/>
          </a:p>
          <a:p>
            <a:pPr algn="just" eaLnBrk="1">
              <a:spcBef>
                <a:spcPts val="0"/>
              </a:spcBef>
            </a:pPr>
            <a:endParaRPr lang="en-US" altLang="ja-JP" sz="1100" dirty="0"/>
          </a:p>
          <a:p>
            <a:pPr algn="just" eaLnBrk="1">
              <a:spcBef>
                <a:spcPts val="0"/>
              </a:spcBef>
            </a:pPr>
            <a:r>
              <a:rPr lang="en-US" altLang="ja-JP" sz="1100" dirty="0"/>
              <a:t>1</a:t>
            </a:r>
            <a:r>
              <a:rPr lang="ja-JP" altLang="en-US" sz="1100" dirty="0"/>
              <a:t>週間の就業時間が</a:t>
            </a:r>
            <a:r>
              <a:rPr lang="en-US" altLang="ja-JP" sz="1100" dirty="0"/>
              <a:t>60</a:t>
            </a:r>
            <a:r>
              <a:rPr lang="ja-JP" altLang="en-US" sz="1100" dirty="0"/>
              <a:t>時間以上となっている割合は全年齢の平均で</a:t>
            </a:r>
            <a:r>
              <a:rPr lang="en-US" altLang="ja-JP" sz="1100" dirty="0"/>
              <a:t>10%</a:t>
            </a:r>
            <a:r>
              <a:rPr lang="ja-JP" altLang="en-US" sz="1100" dirty="0" err="1"/>
              <a:t>、</a:t>
            </a:r>
            <a:r>
              <a:rPr lang="ja-JP" altLang="en-US" sz="1100" dirty="0"/>
              <a:t>特に子育て世代である</a:t>
            </a:r>
            <a:r>
              <a:rPr lang="en-US" altLang="ja-JP" sz="1100" dirty="0"/>
              <a:t>30</a:t>
            </a:r>
            <a:r>
              <a:rPr lang="ja-JP" altLang="en-US" sz="1100" dirty="0"/>
              <a:t>代～</a:t>
            </a:r>
            <a:r>
              <a:rPr lang="en-US" altLang="ja-JP" sz="1100" dirty="0"/>
              <a:t>40</a:t>
            </a:r>
            <a:r>
              <a:rPr lang="ja-JP" altLang="en-US" sz="1100" dirty="0"/>
              <a:t>代は</a:t>
            </a:r>
            <a:r>
              <a:rPr lang="en-US" altLang="ja-JP" sz="1100" dirty="0"/>
              <a:t>12%</a:t>
            </a:r>
            <a:r>
              <a:rPr lang="ja-JP" altLang="en-US" sz="1100" dirty="0"/>
              <a:t>程度となっており、時間外労働の常態化や長時間労働を抑制していくことが必要と考えられます。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ういった経営課題は、「ムリ」だと思えば難しいものになってしまいますが、何らかのきっかけをもって対策に取り組めば、もちろん簡単にとはいかないかもしれませんが、解決することができると思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男性の育児休業取得をきっかけに、こうした経営課題に取り組んだ企業もあります。</a:t>
            </a:r>
            <a:endParaRPr lang="en-US" altLang="ja-JP" sz="1100" dirty="0"/>
          </a:p>
          <a:p>
            <a:pPr algn="just" eaLnBrk="1">
              <a:spcBef>
                <a:spcPts val="0"/>
              </a:spcBef>
            </a:pPr>
            <a:r>
              <a:rPr lang="ja-JP" altLang="en-US" sz="1100" dirty="0"/>
              <a:t>このセミナーでは、そのための具体的な方策などをご紹介したいと思います。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それでは、育児休業取得を進めるには、どのような課題があるのでしょうか。</a:t>
            </a:r>
            <a:endParaRPr lang="en-US" altLang="ja-JP" sz="1100" dirty="0"/>
          </a:p>
          <a:p>
            <a:pPr algn="just" eaLnBrk="1">
              <a:spcBef>
                <a:spcPts val="0"/>
              </a:spcBef>
            </a:pPr>
            <a:r>
              <a:rPr lang="ja-JP" altLang="en-US" sz="1100" dirty="0"/>
              <a:t>これは、事業所と従業員の両方を対象とした、「男性の育児休業取得にあたっての課題」の調査結果です。</a:t>
            </a:r>
            <a:endParaRPr lang="en-US" altLang="ja-JP" sz="1100" dirty="0"/>
          </a:p>
          <a:p>
            <a:pPr algn="just" eaLnBrk="1">
              <a:spcBef>
                <a:spcPts val="0"/>
              </a:spcBef>
            </a:pPr>
            <a:endParaRPr lang="en-US" altLang="ja-JP" sz="1100" dirty="0"/>
          </a:p>
          <a:p>
            <a:pPr algn="just" eaLnBrk="1">
              <a:spcBef>
                <a:spcPts val="0"/>
              </a:spcBef>
            </a:pPr>
            <a:r>
              <a:rPr lang="ja-JP" altLang="en-US" sz="1100" dirty="0"/>
              <a:t>「代替要員の確保」「男性従業員の意識」は事業所、従業員共にその割合が高くなっています。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一方で、グラフ中央付近でまとめて赤枠で囲った部分、「職場の雰囲気」「キャリアの懸念」「上司の理解」は、事業所が課題と感じている割合は少ない反面、従業員の約</a:t>
            </a:r>
            <a:r>
              <a:rPr lang="en-US" altLang="ja-JP" sz="1100" dirty="0"/>
              <a:t>1/3</a:t>
            </a:r>
            <a:r>
              <a:rPr lang="ja-JP" altLang="en-US" sz="1100" dirty="0"/>
              <a:t>以上は課題と認識しており、事業所と従業員の認識のギャップが見て取れます。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先ほどのグラフで、男性の育休取得における課題として、事業所、従業員共に「代替要員の確保」が最も多いという結果になっていました。</a:t>
            </a:r>
            <a:endParaRPr lang="en-US" altLang="ja-JP" sz="1100" dirty="0"/>
          </a:p>
          <a:p>
            <a:pPr algn="just" eaLnBrk="1">
              <a:spcBef>
                <a:spcPts val="0"/>
              </a:spcBef>
            </a:pPr>
            <a:endParaRPr lang="en-US" altLang="ja-JP" sz="1100" dirty="0"/>
          </a:p>
          <a:p>
            <a:pPr algn="just" eaLnBrk="1">
              <a:spcBef>
                <a:spcPts val="0"/>
              </a:spcBef>
            </a:pPr>
            <a:r>
              <a:rPr lang="ja-JP" altLang="en-US" sz="1100" dirty="0"/>
              <a:t>ただ、中小企業では人員に限りがあり、代替要員の確保が難しい場合も考えられます。</a:t>
            </a:r>
            <a:endParaRPr lang="en-US" altLang="ja-JP" sz="1100" dirty="0"/>
          </a:p>
          <a:p>
            <a:pPr algn="just" eaLnBrk="1">
              <a:spcBef>
                <a:spcPts val="0"/>
              </a:spcBef>
            </a:pPr>
            <a:r>
              <a:rPr lang="ja-JP" altLang="en-US" sz="1100" dirty="0"/>
              <a:t>代替要員の確保が難しい職場では、一人の人が、一つの仕事を集中して実施するのではなく、日ごろから仕事を分担して進め、複数の人が複数の仕事に取り組む環境を作ることで、互いにカバーしあえる環境を構築することが重要と考えら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なお、男性の育児休業取得中に、誰がその仕事をカバーしたかという点についての調査結果がこのグラフです。</a:t>
            </a:r>
            <a:endParaRPr lang="en-US" altLang="ja-JP" sz="1100" dirty="0"/>
          </a:p>
          <a:p>
            <a:pPr algn="just" eaLnBrk="1">
              <a:spcBef>
                <a:spcPts val="0"/>
              </a:spcBef>
            </a:pPr>
            <a:r>
              <a:rPr lang="ja-JP" altLang="en-US" sz="1100" dirty="0"/>
              <a:t>育休取得者の仕事をカバーしたのは、職場にいた複数、または、</a:t>
            </a:r>
            <a:r>
              <a:rPr lang="en-US" altLang="ja-JP" sz="1100" dirty="0"/>
              <a:t>1</a:t>
            </a:r>
            <a:r>
              <a:rPr lang="ja-JP" altLang="en-US" sz="1100" dirty="0"/>
              <a:t>人の正社員であり、必ずしも代替要員を確保しなくとも（確保できなくとも）対応していることがわかります。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また、男性自身の意識、職場の雰囲気、キャリア形成への懸念、上司の理解などは、企業側と従業員の間に受け止めのギャップがあります。</a:t>
            </a:r>
            <a:endParaRPr lang="en-US" altLang="ja-JP" sz="1100" dirty="0"/>
          </a:p>
          <a:p>
            <a:pPr algn="just" eaLnBrk="1">
              <a:spcBef>
                <a:spcPts val="0"/>
              </a:spcBef>
            </a:pPr>
            <a:r>
              <a:rPr lang="ja-JP" altLang="en-US" sz="1100" dirty="0"/>
              <a:t>このことを認識した上で、男性が育休を取得しやすい環境を作り、キャリアへの懸念を払拭するための取り組みが必要と考えられます。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2105281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0" y="266043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solidFill>
                <a:schemeClr val="bg1"/>
              </a:solidFill>
            </a:endParaRPr>
          </a:p>
        </p:txBody>
      </p:sp>
      <p:sp>
        <p:nvSpPr>
          <p:cNvPr id="9" name="テキスト ボックス 11"/>
          <p:cNvSpPr txBox="1">
            <a:spLocks noChangeArrowheads="1"/>
          </p:cNvSpPr>
          <p:nvPr userDrawn="1"/>
        </p:nvSpPr>
        <p:spPr bwMode="auto">
          <a:xfrm>
            <a:off x="3151188" y="1935163"/>
            <a:ext cx="917575" cy="385762"/>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dirty="0"/>
          </a:p>
        </p:txBody>
      </p:sp>
      <p:sp>
        <p:nvSpPr>
          <p:cNvPr id="2" name="タイトル 1"/>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3" y="4496829"/>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3"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2021/11/29</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5"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61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5F17DDDD-B214-4364-9B82-ADEB73D516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902" y="6030687"/>
            <a:ext cx="2307351" cy="757464"/>
          </a:xfrm>
          <a:prstGeom prst="rect">
            <a:avLst/>
          </a:prstGeom>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7" name="正方形/長方形 6"/>
          <p:cNvSpPr/>
          <p:nvPr userDrawn="1"/>
        </p:nvSpPr>
        <p:spPr>
          <a:xfrm>
            <a:off x="-9332" y="1"/>
            <a:ext cx="9915331" cy="971550"/>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8" eaLnBrk="1" fontAlgn="auto" hangingPunct="1">
              <a:spcBef>
                <a:spcPts val="0"/>
              </a:spcBef>
              <a:spcAft>
                <a:spcPts val="0"/>
              </a:spcAft>
              <a:defRPr/>
            </a:pPr>
            <a:r>
              <a:rPr lang="ja-JP" altLang="en-US" dirty="0">
                <a:solidFill>
                  <a:schemeClr val="bg1"/>
                </a:solidFill>
              </a:rPr>
              <a:t>　　</a:t>
            </a:r>
          </a:p>
        </p:txBody>
      </p:sp>
      <p:sp>
        <p:nvSpPr>
          <p:cNvPr id="3" name="コンテンツ プレースホルダー 2"/>
          <p:cNvSpPr>
            <a:spLocks noGrp="1"/>
          </p:cNvSpPr>
          <p:nvPr>
            <p:ph idx="1"/>
          </p:nvPr>
        </p:nvSpPr>
        <p:spPr/>
        <p:txBody>
          <a:bodyPr/>
          <a:lstStyle>
            <a:lvl1pPr marL="0" marR="0" indent="0" algn="l" defTabSz="478908" rtl="0" eaLnBrk="1" fontAlgn="auto" latinLnBrk="0" hangingPunct="1">
              <a:lnSpc>
                <a:spcPct val="100000"/>
              </a:lnSpc>
              <a:spcBef>
                <a:spcPct val="20000"/>
              </a:spcBef>
              <a:spcAft>
                <a:spcPts val="0"/>
              </a:spcAft>
              <a:buClrTx/>
              <a:buSzTx/>
              <a:buFont typeface="Arial"/>
              <a:buNone/>
              <a:tabLst/>
              <a:defRPr sz="2000"/>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sz="2000"/>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sz="1800"/>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sz="1600"/>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2021/11/29</a:t>
            </a:fld>
            <a:endParaRPr lang="ja-JP" altLang="en-US" dirty="0"/>
          </a:p>
        </p:txBody>
      </p:sp>
      <p:sp>
        <p:nvSpPr>
          <p:cNvPr id="9" name="スライド番号プレースホルダー 11"/>
          <p:cNvSpPr>
            <a:spLocks noGrp="1"/>
          </p:cNvSpPr>
          <p:nvPr>
            <p:ph type="sldNum" sz="quarter" idx="11"/>
          </p:nvPr>
        </p:nvSpPr>
        <p:spPr>
          <a:xfrm>
            <a:off x="224700" y="6427788"/>
            <a:ext cx="437463"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1"/>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E763A241-FB8E-4990-8EC4-9143A4F96E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63" y="6424397"/>
            <a:ext cx="1377352" cy="452161"/>
          </a:xfrm>
          <a:prstGeom prst="rect">
            <a:avLst/>
          </a:prstGeom>
        </p:spPr>
      </p:pic>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9" name="タイトル 1"/>
          <p:cNvSpPr txBox="1">
            <a:spLocks/>
          </p:cNvSpPr>
          <p:nvPr userDrawn="1"/>
        </p:nvSpPr>
        <p:spPr bwMode="auto">
          <a:xfrm>
            <a:off x="974725" y="2638664"/>
            <a:ext cx="8920838" cy="70256"/>
          </a:xfrm>
          <a:prstGeom prst="rect">
            <a:avLst/>
          </a:prstGeom>
          <a:gradFill flip="none" rotWithShape="1">
            <a:gsLst>
              <a:gs pos="0">
                <a:srgbClr val="C11920"/>
              </a:gs>
              <a:gs pos="69000">
                <a:srgbClr val="C11920"/>
              </a:gs>
              <a:gs pos="100000">
                <a:srgbClr val="C11920">
                  <a:tint val="23500"/>
                  <a:satMod val="160000"/>
                </a:srgbClr>
              </a:gs>
            </a:gsLst>
            <a:lin ang="0" scaled="1"/>
            <a:tileRect/>
          </a:gradFill>
          <a:ln>
            <a:noFill/>
          </a:ln>
        </p:spPr>
        <p:txBody>
          <a:bodyPr vert="horz" wrap="square" lIns="0" tIns="0" rIns="0" bIns="56564" numCol="1" anchor="t" anchorCtr="0" compatLnSpc="1">
            <a:prstTxWarp prst="textNoShape">
              <a:avLst/>
            </a:prstTxWarp>
            <a:normAutofit fontScale="25000" lnSpcReduction="20000"/>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sp>
        <p:nvSpPr>
          <p:cNvPr id="2" name="タイトル 1"/>
          <p:cNvSpPr>
            <a:spLocks noGrp="1"/>
          </p:cNvSpPr>
          <p:nvPr>
            <p:ph type="title"/>
          </p:nvPr>
        </p:nvSpPr>
        <p:spPr>
          <a:xfrm>
            <a:off x="974725" y="1220102"/>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2021/11/29</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3074"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98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DFD50A25-831D-48AF-AEDE-652DAD5A7E8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81" y="5780315"/>
            <a:ext cx="3070023" cy="1007836"/>
          </a:xfrm>
          <a:prstGeom prst="rect">
            <a:avLst/>
          </a:prstGeom>
        </p:spPr>
      </p:pic>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2021/11/29</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8354684-EEB4-472C-9CCE-B01417F8E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582" y="6030687"/>
            <a:ext cx="2307351" cy="757464"/>
          </a:xfrm>
          <a:prstGeom prst="rect">
            <a:avLst/>
          </a:prstGeom>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2021/11/29</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pic>
        <p:nvPicPr>
          <p:cNvPr id="10" name="図 9">
            <a:extLst>
              <a:ext uri="{FF2B5EF4-FFF2-40B4-BE49-F238E27FC236}">
                <a16:creationId xmlns:a16="http://schemas.microsoft.com/office/drawing/2014/main" id="{D465C580-625F-4405-95A3-78FCE7B1E6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902" y="6030687"/>
            <a:ext cx="2307351" cy="757464"/>
          </a:xfrm>
          <a:prstGeom prst="rect">
            <a:avLst/>
          </a:prstGeom>
        </p:spPr>
      </p:pic>
    </p:spTree>
    <p:extLst>
      <p:ext uri="{BB962C8B-B14F-4D97-AF65-F5344CB8AC3E}">
        <p14:creationId xmlns:p14="http://schemas.microsoft.com/office/powerpoint/2010/main" val="314426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正方形/長方形 6"/>
          <p:cNvSpPr/>
          <p:nvPr userDrawn="1"/>
        </p:nvSpPr>
        <p:spPr>
          <a:xfrm>
            <a:off x="-9332" y="1"/>
            <a:ext cx="9915331" cy="971550"/>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8" eaLnBrk="1" fontAlgn="auto" hangingPunct="1">
              <a:spcBef>
                <a:spcPts val="0"/>
              </a:spcBef>
              <a:spcAft>
                <a:spcPts val="0"/>
              </a:spcAft>
              <a:defRPr/>
            </a:pPr>
            <a:r>
              <a:rPr lang="ja-JP" altLang="en-US" dirty="0">
                <a:solidFill>
                  <a:schemeClr val="bg1"/>
                </a:solidFill>
              </a:rPr>
              <a:t>　　</a:t>
            </a:r>
          </a:p>
        </p:txBody>
      </p:sp>
      <p:sp>
        <p:nvSpPr>
          <p:cNvPr id="4" name="タイトル 3"/>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2021/11/29</a:t>
            </a:fld>
            <a:endParaRPr lang="ja-JP" altLang="en-US" dirty="0"/>
          </a:p>
        </p:txBody>
      </p:sp>
    </p:spTree>
    <p:extLst>
      <p:ext uri="{BB962C8B-B14F-4D97-AF65-F5344CB8AC3E}">
        <p14:creationId xmlns:p14="http://schemas.microsoft.com/office/powerpoint/2010/main" val="3263695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2021/11/29</a:t>
            </a:fld>
            <a:endParaRPr lang="ja-JP" altLang="en-US"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1"/>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4C80CE1A-6091-4FE6-8E64-E7F189815F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63" y="6424397"/>
            <a:ext cx="1377352" cy="452161"/>
          </a:xfrm>
          <a:prstGeom prst="rect">
            <a:avLst/>
          </a:prstGeom>
        </p:spPr>
      </p:pic>
    </p:spTree>
    <p:extLst>
      <p:ext uri="{BB962C8B-B14F-4D97-AF65-F5344CB8AC3E}">
        <p14:creationId xmlns:p14="http://schemas.microsoft.com/office/powerpoint/2010/main" val="3765029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2021/11/29</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hyperlink" Target="http://ryouritsu.mhlw.go.jp/" TargetMode="External"/><Relationship Id="rId13" Type="http://schemas.openxmlformats.org/officeDocument/2006/relationships/image" Target="../media/image14.jpg"/><Relationship Id="rId3" Type="http://schemas.openxmlformats.org/officeDocument/2006/relationships/image" Target="../media/image8.png"/><Relationship Id="rId7" Type="http://schemas.openxmlformats.org/officeDocument/2006/relationships/hyperlink" Target="https://ikumen-project.mhlw.go.jp/" TargetMode="External"/><Relationship Id="rId12" Type="http://schemas.openxmlformats.org/officeDocument/2006/relationships/hyperlink" Target="http://positive-ryouritsu.mhlw.go.jp/positivedb/" TargetMode="External"/><Relationship Id="rId17" Type="http://schemas.openxmlformats.org/officeDocument/2006/relationships/image" Target="../media/image16.png"/><Relationship Id="rId2" Type="http://schemas.openxmlformats.org/officeDocument/2006/relationships/notesSlide" Target="../notesSlides/notesSlide27.xml"/><Relationship Id="rId16" Type="http://schemas.openxmlformats.org/officeDocument/2006/relationships/hyperlink" Target="http://www.meti.go.jp/policy/economy/jinzai/diversity/kigyo100sen/index.html" TargetMode="Externa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3.png"/><Relationship Id="rId5" Type="http://schemas.openxmlformats.org/officeDocument/2006/relationships/hyperlink" Target="http://work-holiday.mhlw.go.jp/index.html" TargetMode="External"/><Relationship Id="rId15" Type="http://schemas.openxmlformats.org/officeDocument/2006/relationships/image" Target="../media/image10.jpg"/><Relationship Id="rId10" Type="http://schemas.openxmlformats.org/officeDocument/2006/relationships/hyperlink" Target="https://work-holiday.mhlw.go.jp/index.html" TargetMode="External"/><Relationship Id="rId4" Type="http://schemas.microsoft.com/office/2007/relationships/hdphoto" Target="../media/hdphoto1.wdp"/><Relationship Id="rId9" Type="http://schemas.openxmlformats.org/officeDocument/2006/relationships/hyperlink" Target="http://wwwa.cao.go.jp/wlb/index.html" TargetMode="External"/><Relationship Id="rId1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chart" Target="../charts/char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mhlw.go.jp/chosakuken/" TargetMode="External"/><Relationship Id="rId7" Type="http://schemas.openxmlformats.org/officeDocument/2006/relationships/image" Target="../media/image30.gif"/><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hyperlink" Target="https://www.mhlw.go.jp/stf/seisakunitsuite/bunya/0000130583.html" TargetMode="External"/><Relationship Id="rId4" Type="http://schemas.openxmlformats.org/officeDocument/2006/relationships/hyperlink" Target="https://ikumen-project.mhlw.go.j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63309" y="1938243"/>
            <a:ext cx="7263527" cy="646331"/>
          </a:xfrm>
          <a:prstGeom prst="rect">
            <a:avLst/>
          </a:prstGeom>
          <a:noFill/>
        </p:spPr>
        <p:txBody>
          <a:bodyPr wrap="none" rtlCol="0" anchor="b">
            <a:spAutoFit/>
          </a:bodyPr>
          <a:lstStyle/>
          <a:p>
            <a:r>
              <a:rPr kumimoji="1" lang="ja-JP" altLang="en-US" sz="3600" dirty="0">
                <a:solidFill>
                  <a:srgbClr val="000000"/>
                </a:solidFill>
                <a:latin typeface="HGS創英角ｺﾞｼｯｸUB" panose="020B0900000000000000" pitchFamily="50" charset="-128"/>
                <a:ea typeface="HGS創英角ｺﾞｼｯｸUB" panose="020B0900000000000000" pitchFamily="50" charset="-128"/>
              </a:rPr>
              <a:t>男性の育児休業取得促進 研修資料</a:t>
            </a:r>
            <a:endParaRPr kumimoji="1" lang="en-US" altLang="ja-JP" sz="3600" dirty="0">
              <a:solidFill>
                <a:srgbClr val="000000"/>
              </a:solidFill>
              <a:latin typeface="HGS創英角ｺﾞｼｯｸUB" panose="020B0900000000000000" pitchFamily="50" charset="-128"/>
              <a:ea typeface="HGS創英角ｺﾞｼｯｸUB" panose="020B09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1028" y="3036195"/>
            <a:ext cx="3886200"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bwMode="white">
          <a:xfrm>
            <a:off x="0" y="3105150"/>
            <a:ext cx="8915400" cy="647700"/>
          </a:xfrm>
        </p:spPr>
        <p:txBody>
          <a:bodyPr>
            <a:noAutofit/>
          </a:bodyPr>
          <a:lstStyle/>
          <a:p>
            <a:r>
              <a:rPr lang="ja-JP" altLang="en-US" sz="3200" dirty="0">
                <a:solidFill>
                  <a:schemeClr val="bg1"/>
                </a:solidFill>
              </a:rPr>
              <a:t>　　第二章　　育児休業制度の概要</a:t>
            </a:r>
            <a:endParaRPr kumimoji="1" lang="ja-JP" altLang="en-US" sz="3200" dirty="0">
              <a:solidFill>
                <a:schemeClr val="bg1"/>
              </a:solidFill>
            </a:endParaRPr>
          </a:p>
        </p:txBody>
      </p:sp>
      <p:sp>
        <p:nvSpPr>
          <p:cNvPr id="3" name="スライド番号プレースホルダー 2"/>
          <p:cNvSpPr>
            <a:spLocks noGrp="1"/>
          </p:cNvSpPr>
          <p:nvPr>
            <p:ph type="sldNum" sz="quarter" idx="11"/>
          </p:nvPr>
        </p:nvSpPr>
        <p:spPr>
          <a:xfrm>
            <a:off x="218168" y="6427788"/>
            <a:ext cx="434975" cy="360362"/>
          </a:xfrm>
        </p:spPr>
        <p:txBody>
          <a:bodyPr/>
          <a:lstStyle/>
          <a:p>
            <a:pPr>
              <a:defRPr/>
            </a:pPr>
            <a:fld id="{E998A1A3-FEA1-4990-8247-73F0C5D4C06C}" type="slidenum">
              <a:rPr lang="ja-JP" altLang="en-US" sz="1600" smtClean="0"/>
              <a:pPr>
                <a:defRPr/>
              </a:pPr>
              <a:t>9</a:t>
            </a:fld>
            <a:endParaRPr lang="en-US" altLang="ja-JP" sz="1600" dirty="0"/>
          </a:p>
        </p:txBody>
      </p:sp>
    </p:spTree>
    <p:extLst>
      <p:ext uri="{BB962C8B-B14F-4D97-AF65-F5344CB8AC3E}">
        <p14:creationId xmlns:p14="http://schemas.microsoft.com/office/powerpoint/2010/main" val="1328852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565603" y="4425623"/>
            <a:ext cx="9097034" cy="1848727"/>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p:txBody>
          <a:bodyPr/>
          <a:lstStyle/>
          <a:p>
            <a:r>
              <a:rPr lang="ja-JP" altLang="en-US" dirty="0"/>
              <a:t>２－１．現行</a:t>
            </a:r>
            <a:r>
              <a:rPr kumimoji="1" lang="ja-JP" altLang="en-US" dirty="0"/>
              <a:t>育児休業制度の概要①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10</a:t>
            </a:fld>
            <a:endParaRPr lang="en-US" altLang="ja-JP" sz="1600" dirty="0"/>
          </a:p>
        </p:txBody>
      </p:sp>
      <p:sp>
        <p:nvSpPr>
          <p:cNvPr id="18" name="正方形/長方形 17"/>
          <p:cNvSpPr/>
          <p:nvPr/>
        </p:nvSpPr>
        <p:spPr>
          <a:xfrm>
            <a:off x="587829" y="2102708"/>
            <a:ext cx="8988876" cy="48439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原則、子どもが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歳になるまで、子ども</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人につき</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回。ただし、次のような場合は、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歳を超えて育児休業を取得可能。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350312" y="1643497"/>
            <a:ext cx="8762151"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160"/>
              </a:lnSpc>
              <a:spcBef>
                <a:spcPts val="300"/>
              </a:spcBef>
              <a:spcAft>
                <a:spcPts val="300"/>
              </a:spcAft>
            </a:pPr>
            <a:r>
              <a:rPr lang="ja-JP" altLang="en-US" sz="24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24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kumimoji="1" lang="en-US" altLang="ja-JP" sz="24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859483" y="3610222"/>
            <a:ext cx="1250502" cy="605480"/>
            <a:chOff x="971829" y="1493659"/>
            <a:chExt cx="1401988" cy="678828"/>
          </a:xfrm>
        </p:grpSpPr>
        <p:cxnSp>
          <p:nvCxnSpPr>
            <p:cNvPr id="57" name="直線コネクタ 56"/>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44" name="グループ化 43"/>
            <p:cNvGrpSpPr/>
            <p:nvPr/>
          </p:nvGrpSpPr>
          <p:grpSpPr>
            <a:xfrm>
              <a:off x="971829" y="1493659"/>
              <a:ext cx="401469" cy="678828"/>
              <a:chOff x="892445" y="2378728"/>
              <a:chExt cx="792162" cy="1286531"/>
            </a:xfrm>
          </p:grpSpPr>
          <p:pic>
            <p:nvPicPr>
              <p:cNvPr id="1027"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p:cNvGrpSpPr/>
              <p:nvPr/>
            </p:nvGrpSpPr>
            <p:grpSpPr>
              <a:xfrm rot="865085">
                <a:off x="1241880" y="2378728"/>
                <a:ext cx="312183" cy="563748"/>
                <a:chOff x="2790652" y="3004952"/>
                <a:chExt cx="312183" cy="563748"/>
              </a:xfrm>
            </p:grpSpPr>
            <p:sp>
              <p:nvSpPr>
                <p:cNvPr id="42" name="二等辺三角形 4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二等辺三角形 4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9" name="角丸四角形 1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 name="正方形/長方形 5">
            <a:extLst>
              <a:ext uri="{FF2B5EF4-FFF2-40B4-BE49-F238E27FC236}">
                <a16:creationId xmlns:a16="http://schemas.microsoft.com/office/drawing/2014/main" id="{D3EE1241-5BE5-42AC-A11A-D4FD78323CEA}"/>
              </a:ext>
            </a:extLst>
          </p:cNvPr>
          <p:cNvSpPr/>
          <p:nvPr/>
        </p:nvSpPr>
        <p:spPr>
          <a:xfrm>
            <a:off x="2114284" y="3719733"/>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53">
            <a:extLst>
              <a:ext uri="{FF2B5EF4-FFF2-40B4-BE49-F238E27FC236}">
                <a16:creationId xmlns:a16="http://schemas.microsoft.com/office/drawing/2014/main" id="{0F116A3A-2B31-4A11-B954-0E544A124495}"/>
              </a:ext>
            </a:extLst>
          </p:cNvPr>
          <p:cNvSpPr/>
          <p:nvPr/>
        </p:nvSpPr>
        <p:spPr>
          <a:xfrm>
            <a:off x="565603" y="3573000"/>
            <a:ext cx="9119260" cy="752558"/>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86" name="グループ化 85">
            <a:extLst>
              <a:ext uri="{FF2B5EF4-FFF2-40B4-BE49-F238E27FC236}">
                <a16:creationId xmlns:a16="http://schemas.microsoft.com/office/drawing/2014/main" id="{0886B569-847C-4919-80AB-8A28F43C0116}"/>
              </a:ext>
            </a:extLst>
          </p:cNvPr>
          <p:cNvGrpSpPr/>
          <p:nvPr/>
        </p:nvGrpSpPr>
        <p:grpSpPr>
          <a:xfrm>
            <a:off x="927359" y="4504115"/>
            <a:ext cx="1250502" cy="605480"/>
            <a:chOff x="971829" y="1493659"/>
            <a:chExt cx="1401988" cy="678828"/>
          </a:xfrm>
        </p:grpSpPr>
        <p:cxnSp>
          <p:nvCxnSpPr>
            <p:cNvPr id="87" name="直線コネクタ 86">
              <a:extLst>
                <a:ext uri="{FF2B5EF4-FFF2-40B4-BE49-F238E27FC236}">
                  <a16:creationId xmlns:a16="http://schemas.microsoft.com/office/drawing/2014/main" id="{5D1B6E36-B62A-4B1F-B100-B10D5DBAEE24}"/>
                </a:ext>
              </a:extLst>
            </p:cNvPr>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88" name="グループ化 87">
              <a:extLst>
                <a:ext uri="{FF2B5EF4-FFF2-40B4-BE49-F238E27FC236}">
                  <a16:creationId xmlns:a16="http://schemas.microsoft.com/office/drawing/2014/main" id="{E5F33227-FE71-4C00-BCB2-64DA7C97D7C6}"/>
                </a:ext>
              </a:extLst>
            </p:cNvPr>
            <p:cNvGrpSpPr/>
            <p:nvPr/>
          </p:nvGrpSpPr>
          <p:grpSpPr>
            <a:xfrm>
              <a:off x="971829" y="1493659"/>
              <a:ext cx="401469" cy="678828"/>
              <a:chOff x="892445" y="2378728"/>
              <a:chExt cx="792162" cy="1286531"/>
            </a:xfrm>
          </p:grpSpPr>
          <p:pic>
            <p:nvPicPr>
              <p:cNvPr id="90" name="Picture 3" descr="C:\Users\R176070\AppData\Local\Microsoft\Windows\Temporary Internet Files\Content.IE5\340NT5HK\Finger-pointing-icon[1].png">
                <a:extLst>
                  <a:ext uri="{FF2B5EF4-FFF2-40B4-BE49-F238E27FC236}">
                    <a16:creationId xmlns:a16="http://schemas.microsoft.com/office/drawing/2014/main" id="{9E97EDCF-D227-4DB0-A89E-FB7C3448FC1E}"/>
                  </a:ext>
                </a:extLst>
              </p:cNvPr>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グループ化 90">
                <a:extLst>
                  <a:ext uri="{FF2B5EF4-FFF2-40B4-BE49-F238E27FC236}">
                    <a16:creationId xmlns:a16="http://schemas.microsoft.com/office/drawing/2014/main" id="{B6E4FD13-1E26-420B-B136-8BD917CA04F6}"/>
                  </a:ext>
                </a:extLst>
              </p:cNvPr>
              <p:cNvGrpSpPr/>
              <p:nvPr/>
            </p:nvGrpSpPr>
            <p:grpSpPr>
              <a:xfrm rot="865085">
                <a:off x="1241880" y="2378728"/>
                <a:ext cx="312183" cy="563748"/>
                <a:chOff x="2790652" y="3004952"/>
                <a:chExt cx="312183" cy="563748"/>
              </a:xfrm>
            </p:grpSpPr>
            <p:sp>
              <p:nvSpPr>
                <p:cNvPr id="92" name="二等辺三角形 91">
                  <a:extLst>
                    <a:ext uri="{FF2B5EF4-FFF2-40B4-BE49-F238E27FC236}">
                      <a16:creationId xmlns:a16="http://schemas.microsoft.com/office/drawing/2014/main" id="{7BCE1C55-EDFB-44E3-9A0A-F47168DB0161}"/>
                    </a:ext>
                  </a:extLst>
                </p:cNvPr>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3" name="二等辺三角形 92">
                  <a:extLst>
                    <a:ext uri="{FF2B5EF4-FFF2-40B4-BE49-F238E27FC236}">
                      <a16:creationId xmlns:a16="http://schemas.microsoft.com/office/drawing/2014/main" id="{92EA32A7-11AA-4070-8426-9CCB42BA0A32}"/>
                    </a:ext>
                  </a:extLst>
                </p:cNvPr>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89" name="角丸四角形 18">
              <a:extLst>
                <a:ext uri="{FF2B5EF4-FFF2-40B4-BE49-F238E27FC236}">
                  <a16:creationId xmlns:a16="http://schemas.microsoft.com/office/drawing/2014/main" id="{489903E9-F991-4CF4-A236-8FED1EAAFD64}"/>
                </a:ext>
              </a:extLst>
            </p:cNvPr>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a:extLst>
              <a:ext uri="{FF2B5EF4-FFF2-40B4-BE49-F238E27FC236}">
                <a16:creationId xmlns:a16="http://schemas.microsoft.com/office/drawing/2014/main" id="{9B81C0BC-E68E-493F-9253-83D031244B49}"/>
              </a:ext>
            </a:extLst>
          </p:cNvPr>
          <p:cNvSpPr/>
          <p:nvPr/>
        </p:nvSpPr>
        <p:spPr>
          <a:xfrm>
            <a:off x="2159934" y="4504115"/>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a:extLst>
              <a:ext uri="{FF2B5EF4-FFF2-40B4-BE49-F238E27FC236}">
                <a16:creationId xmlns:a16="http://schemas.microsoft.com/office/drawing/2014/main" id="{45EB62A8-33DA-4659-8468-50AD996444FE}"/>
              </a:ext>
            </a:extLst>
          </p:cNvPr>
          <p:cNvSpPr/>
          <p:nvPr/>
        </p:nvSpPr>
        <p:spPr>
          <a:xfrm>
            <a:off x="1219123" y="4992565"/>
            <a:ext cx="8349400" cy="125801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育児休業取得の申出の時点で次の①②を満たす労働者が取得可能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①同一の事業主に引き続き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年以上雇用されていること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②子が</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か月に達する日までに、労働契約（更新される場合には、更新後の契約）の期間が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満了することが明らかでないこと</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6">
            <a:extLst>
              <a:ext uri="{FF2B5EF4-FFF2-40B4-BE49-F238E27FC236}">
                <a16:creationId xmlns:a16="http://schemas.microsoft.com/office/drawing/2014/main" id="{3B2399A6-ECBC-4397-A5F2-013A4733450C}"/>
              </a:ext>
            </a:extLst>
          </p:cNvPr>
          <p:cNvGraphicFramePr>
            <a:graphicFrameLocks noGrp="1"/>
          </p:cNvGraphicFramePr>
          <p:nvPr/>
        </p:nvGraphicFramePr>
        <p:xfrm>
          <a:off x="800219" y="2583648"/>
          <a:ext cx="7862338" cy="653694"/>
        </p:xfrm>
        <a:graphic>
          <a:graphicData uri="http://schemas.openxmlformats.org/drawingml/2006/table">
            <a:tbl>
              <a:tblPr firstRow="1" bandRow="1">
                <a:tableStyleId>{16D9F66E-5EB9-4882-86FB-DCBF35E3C3E4}</a:tableStyleId>
              </a:tblPr>
              <a:tblGrid>
                <a:gridCol w="6023540">
                  <a:extLst>
                    <a:ext uri="{9D8B030D-6E8A-4147-A177-3AD203B41FA5}">
                      <a16:colId xmlns:a16="http://schemas.microsoft.com/office/drawing/2014/main" val="3107399596"/>
                    </a:ext>
                  </a:extLst>
                </a:gridCol>
                <a:gridCol w="1838798">
                  <a:extLst>
                    <a:ext uri="{9D8B030D-6E8A-4147-A177-3AD203B41FA5}">
                      <a16:colId xmlns:a16="http://schemas.microsoft.com/office/drawing/2014/main" val="2426791149"/>
                    </a:ext>
                  </a:extLst>
                </a:gridCol>
              </a:tblGrid>
              <a:tr h="326847">
                <a:tc>
                  <a:txBody>
                    <a:bodyPr/>
                    <a:lstStyle/>
                    <a:p>
                      <a:r>
                        <a:rPr kumimoji="1" lang="ja-JP" altLang="en-US" sz="1200" b="0" dirty="0"/>
                        <a:t>子どもが</a:t>
                      </a:r>
                      <a:r>
                        <a:rPr kumimoji="1" lang="en-US" altLang="ja-JP" sz="1200" b="0" dirty="0"/>
                        <a:t>1</a:t>
                      </a:r>
                      <a:r>
                        <a:rPr kumimoji="1" lang="ja-JP" altLang="en-US" sz="1200" b="0" dirty="0"/>
                        <a:t>歳以降、保育所等に入れないなど一定の要件を満たす場合</a:t>
                      </a:r>
                      <a:endParaRPr kumimoji="1" lang="ja-JP" altLang="en-US" sz="1200" b="0" dirty="0">
                        <a:solidFill>
                          <a:schemeClr val="tx1"/>
                        </a:solidFill>
                      </a:endParaRPr>
                    </a:p>
                  </a:txBody>
                  <a:tcPr anchor="ctr"/>
                </a:tc>
                <a:tc>
                  <a:txBody>
                    <a:bodyPr/>
                    <a:lstStyle/>
                    <a:p>
                      <a:r>
                        <a:rPr kumimoji="1" lang="en-US" altLang="ja-JP" sz="1200" b="0" dirty="0"/>
                        <a:t>1</a:t>
                      </a:r>
                      <a:r>
                        <a:rPr kumimoji="1" lang="ja-JP" altLang="en-US" sz="1200" b="0" dirty="0"/>
                        <a:t>歳</a:t>
                      </a:r>
                      <a:r>
                        <a:rPr kumimoji="1" lang="en-US" altLang="ja-JP" sz="1200" b="0" dirty="0"/>
                        <a:t>6</a:t>
                      </a:r>
                      <a:r>
                        <a:rPr kumimoji="1" lang="ja-JP" altLang="en-US" sz="1200" b="0" dirty="0"/>
                        <a:t>か月になるまで</a:t>
                      </a:r>
                      <a:endParaRPr kumimoji="1" lang="ja-JP" altLang="en-US" sz="1200" b="0" dirty="0">
                        <a:solidFill>
                          <a:schemeClr val="tx1"/>
                        </a:solidFill>
                      </a:endParaRPr>
                    </a:p>
                  </a:txBody>
                  <a:tcPr anchor="ctr"/>
                </a:tc>
                <a:extLst>
                  <a:ext uri="{0D108BD9-81ED-4DB2-BD59-A6C34878D82A}">
                    <a16:rowId xmlns:a16="http://schemas.microsoft.com/office/drawing/2014/main" val="2178096500"/>
                  </a:ext>
                </a:extLst>
              </a:tr>
              <a:tr h="326847">
                <a:tc>
                  <a:txBody>
                    <a:bodyPr/>
                    <a:lstStyle/>
                    <a:p>
                      <a:r>
                        <a:rPr kumimoji="1" lang="ja-JP" altLang="en-US" sz="1200" dirty="0"/>
                        <a:t>子どもが</a:t>
                      </a:r>
                      <a:r>
                        <a:rPr kumimoji="1" lang="en-US" altLang="ja-JP" sz="1200" dirty="0"/>
                        <a:t>1</a:t>
                      </a:r>
                      <a:r>
                        <a:rPr kumimoji="1" lang="ja-JP" altLang="en-US" sz="1200" dirty="0"/>
                        <a:t>歳</a:t>
                      </a:r>
                      <a:r>
                        <a:rPr kumimoji="1" lang="en-US" altLang="ja-JP" sz="1200" dirty="0"/>
                        <a:t>6</a:t>
                      </a:r>
                      <a:r>
                        <a:rPr kumimoji="1" lang="ja-JP" altLang="en-US" sz="1200" dirty="0"/>
                        <a:t>か月以降、保育所等に入れないなど一定の要件を満たす場合</a:t>
                      </a:r>
                      <a:endParaRPr kumimoji="1" lang="ja-JP" altLang="en-US" sz="1200" dirty="0">
                        <a:solidFill>
                          <a:schemeClr val="tx1"/>
                        </a:solidFill>
                      </a:endParaRPr>
                    </a:p>
                  </a:txBody>
                  <a:tcPr anchor="ctr"/>
                </a:tc>
                <a:tc>
                  <a:txBody>
                    <a:bodyPr/>
                    <a:lstStyle/>
                    <a:p>
                      <a:r>
                        <a:rPr kumimoji="1" lang="en-US" altLang="ja-JP" sz="1200" dirty="0"/>
                        <a:t>2</a:t>
                      </a:r>
                      <a:r>
                        <a:rPr kumimoji="1" lang="ja-JP" altLang="en-US" sz="1200" dirty="0"/>
                        <a:t>歳になるまで</a:t>
                      </a:r>
                      <a:endParaRPr kumimoji="1" lang="ja-JP" altLang="en-US" sz="1200" dirty="0">
                        <a:solidFill>
                          <a:schemeClr val="tx1"/>
                        </a:solidFill>
                      </a:endParaRPr>
                    </a:p>
                  </a:txBody>
                  <a:tcPr anchor="ctr"/>
                </a:tc>
                <a:extLst>
                  <a:ext uri="{0D108BD9-81ED-4DB2-BD59-A6C34878D82A}">
                    <a16:rowId xmlns:a16="http://schemas.microsoft.com/office/drawing/2014/main" val="1096083656"/>
                  </a:ext>
                </a:extLst>
              </a:tr>
            </a:tbl>
          </a:graphicData>
        </a:graphic>
      </p:graphicFrame>
      <p:sp>
        <p:nvSpPr>
          <p:cNvPr id="28" name="正方形/長方形 27">
            <a:extLst>
              <a:ext uri="{FF2B5EF4-FFF2-40B4-BE49-F238E27FC236}">
                <a16:creationId xmlns:a16="http://schemas.microsoft.com/office/drawing/2014/main" id="{17F196A7-FF67-47CF-B6BA-27A5773D8626}"/>
              </a:ext>
            </a:extLst>
          </p:cNvPr>
          <p:cNvSpPr/>
          <p:nvPr/>
        </p:nvSpPr>
        <p:spPr>
          <a:xfrm>
            <a:off x="495300" y="1122049"/>
            <a:ext cx="8056194" cy="461665"/>
          </a:xfrm>
          <a:prstGeom prst="rect">
            <a:avLst/>
          </a:prstGeom>
        </p:spPr>
        <p:txBody>
          <a:bodyPr wrap="square">
            <a:spAutoFit/>
          </a:bodyPr>
          <a:lstStyle/>
          <a:p>
            <a:r>
              <a:rPr lang="ja-JP" altLang="en-US"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育児休業は育児・介護休業法で取得が認められている</a:t>
            </a:r>
            <a:endParaRPr lang="en-US" altLang="ja-JP" sz="2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46146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p:txBody>
          <a:bodyPr/>
          <a:lstStyle/>
          <a:p>
            <a:r>
              <a:rPr lang="ja-JP" altLang="en-US" dirty="0"/>
              <a:t>２－１．現行</a:t>
            </a:r>
            <a:r>
              <a:rPr kumimoji="1" lang="ja-JP" altLang="en-US" dirty="0"/>
              <a:t>育児休業制度の概要②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11</a:t>
            </a:fld>
            <a:endParaRPr lang="en-US" altLang="ja-JP" sz="1600" dirty="0"/>
          </a:p>
        </p:txBody>
      </p:sp>
      <p:sp>
        <p:nvSpPr>
          <p:cNvPr id="10" name="正方形/長方形 9"/>
          <p:cNvSpPr/>
          <p:nvPr/>
        </p:nvSpPr>
        <p:spPr>
          <a:xfrm>
            <a:off x="245580" y="1193902"/>
            <a:ext cx="9752750" cy="52285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○両親で協力して育児休業を取得するための特例</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943350" indent="-3943350">
              <a:lnSpc>
                <a:spcPts val="2160"/>
              </a:lnSpc>
              <a:spcBef>
                <a:spcPts val="300"/>
              </a:spcBef>
              <a:spcAft>
                <a:spcPts val="300"/>
              </a:spcAft>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400097" y="1954974"/>
            <a:ext cx="67564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「パパ休暇」</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出生後</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週間以内に、育児休業を開始し、かつ終了した場合、再度の取得が可能！</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587829" y="1518769"/>
            <a:ext cx="8887936" cy="4493411"/>
          </a:xfrm>
          <a:prstGeom prst="roundRect">
            <a:avLst>
              <a:gd name="adj" fmla="val 9098"/>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1240697" y="4017332"/>
            <a:ext cx="8028058" cy="1611500"/>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38"/>
          <p:cNvSpPr/>
          <p:nvPr/>
        </p:nvSpPr>
        <p:spPr>
          <a:xfrm>
            <a:off x="2691470" y="4653933"/>
            <a:ext cx="1081980" cy="262436"/>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40" name="ホームベース 39"/>
          <p:cNvSpPr/>
          <p:nvPr/>
        </p:nvSpPr>
        <p:spPr>
          <a:xfrm>
            <a:off x="2705140" y="5051798"/>
            <a:ext cx="1081980"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41" name="ホームベース 40"/>
          <p:cNvSpPr/>
          <p:nvPr/>
        </p:nvSpPr>
        <p:spPr>
          <a:xfrm>
            <a:off x="7493354" y="5008853"/>
            <a:ext cx="1278063" cy="2761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67" name="ホームベース 66"/>
          <p:cNvSpPr/>
          <p:nvPr/>
        </p:nvSpPr>
        <p:spPr>
          <a:xfrm>
            <a:off x="3787120" y="4651894"/>
            <a:ext cx="3740241" cy="26243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68" name="直線コネクタ 67"/>
          <p:cNvCxnSpPr>
            <a:cxnSpLocks/>
          </p:cNvCxnSpPr>
          <p:nvPr/>
        </p:nvCxnSpPr>
        <p:spPr>
          <a:xfrm>
            <a:off x="2691470" y="4429176"/>
            <a:ext cx="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0" name="角丸四角形 69"/>
          <p:cNvSpPr/>
          <p:nvPr/>
        </p:nvSpPr>
        <p:spPr>
          <a:xfrm>
            <a:off x="1341143" y="5076796"/>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kumimoji="1"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2322806"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72" name="角丸四角形 71"/>
          <p:cNvSpPr/>
          <p:nvPr/>
        </p:nvSpPr>
        <p:spPr>
          <a:xfrm>
            <a:off x="3455613" y="4166740"/>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73" name="角丸四角形 72"/>
          <p:cNvSpPr/>
          <p:nvPr/>
        </p:nvSpPr>
        <p:spPr>
          <a:xfrm>
            <a:off x="8319663" y="4194940"/>
            <a:ext cx="864096"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74" name="直線コネクタ 73"/>
          <p:cNvCxnSpPr>
            <a:cxnSpLocks/>
            <a:stCxn id="72" idx="2"/>
          </p:cNvCxnSpPr>
          <p:nvPr/>
        </p:nvCxnSpPr>
        <p:spPr>
          <a:xfrm>
            <a:off x="3763060" y="4429176"/>
            <a:ext cx="24060" cy="10457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7200029" y="4219826"/>
            <a:ext cx="614893" cy="26243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76" name="直線コネクタ 75"/>
          <p:cNvCxnSpPr>
            <a:cxnSpLocks/>
            <a:stCxn id="75" idx="2"/>
          </p:cNvCxnSpPr>
          <p:nvPr/>
        </p:nvCxnSpPr>
        <p:spPr>
          <a:xfrm>
            <a:off x="7507476" y="4482262"/>
            <a:ext cx="0" cy="99270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直線コネクタ 76"/>
          <p:cNvCxnSpPr>
            <a:cxnSpLocks/>
            <a:stCxn id="73" idx="2"/>
          </p:cNvCxnSpPr>
          <p:nvPr/>
        </p:nvCxnSpPr>
        <p:spPr>
          <a:xfrm>
            <a:off x="8751711" y="4457376"/>
            <a:ext cx="0" cy="1017594"/>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3" name="正方形/長方形 82"/>
          <p:cNvSpPr/>
          <p:nvPr/>
        </p:nvSpPr>
        <p:spPr>
          <a:xfrm>
            <a:off x="1297579" y="4128770"/>
            <a:ext cx="978642" cy="3746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338003" y="4627594"/>
            <a:ext cx="1245432" cy="262435"/>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kumimoji="1"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5"/>
          <p:cNvGrpSpPr/>
          <p:nvPr/>
        </p:nvGrpSpPr>
        <p:grpSpPr>
          <a:xfrm>
            <a:off x="904875" y="1755088"/>
            <a:ext cx="1250502" cy="605480"/>
            <a:chOff x="971829" y="1493659"/>
            <a:chExt cx="1401988" cy="678828"/>
          </a:xfrm>
        </p:grpSpPr>
        <p:cxnSp>
          <p:nvCxnSpPr>
            <p:cNvPr id="56" name="直線コネクタ 5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58" name="グループ化 57"/>
            <p:cNvGrpSpPr/>
            <p:nvPr/>
          </p:nvGrpSpPr>
          <p:grpSpPr>
            <a:xfrm>
              <a:off x="971829" y="1493659"/>
              <a:ext cx="401469" cy="678828"/>
              <a:chOff x="892445" y="2378728"/>
              <a:chExt cx="792162" cy="1286531"/>
            </a:xfrm>
          </p:grpSpPr>
          <p:pic>
            <p:nvPicPr>
              <p:cNvPr id="60"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グループ化 60"/>
              <p:cNvGrpSpPr/>
              <p:nvPr/>
            </p:nvGrpSpPr>
            <p:grpSpPr>
              <a:xfrm rot="865085">
                <a:off x="1241880" y="2378728"/>
                <a:ext cx="312183" cy="563748"/>
                <a:chOff x="2790652" y="3004952"/>
                <a:chExt cx="312183" cy="563748"/>
              </a:xfrm>
            </p:grpSpPr>
            <p:sp>
              <p:nvSpPr>
                <p:cNvPr id="62" name="二等辺三角形 6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3" name="二等辺三角形 62"/>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59" name="角丸四角形 58"/>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4" name="正方形/長方形 63"/>
          <p:cNvSpPr/>
          <p:nvPr/>
        </p:nvSpPr>
        <p:spPr>
          <a:xfrm>
            <a:off x="2424839" y="3063637"/>
            <a:ext cx="7047594"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「パパ・ママ育休プラス」</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両親がともに育児休業を取得する場合は、子が１歳２か月に達するまでの間、育児休業が取得可能！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（取得期間は産後休業期間を含め１年間）</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p:nvPr/>
        </p:nvGrpSpPr>
        <p:grpSpPr>
          <a:xfrm>
            <a:off x="1002388" y="2823841"/>
            <a:ext cx="1250502" cy="605480"/>
            <a:chOff x="971829" y="1493659"/>
            <a:chExt cx="1401988" cy="678828"/>
          </a:xfrm>
        </p:grpSpPr>
        <p:cxnSp>
          <p:nvCxnSpPr>
            <p:cNvPr id="66" name="直線コネクタ 65"/>
            <p:cNvCxnSpPr/>
            <p:nvPr/>
          </p:nvCxnSpPr>
          <p:spPr>
            <a:xfrm flipV="1">
              <a:off x="1375036" y="190398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grpSp>
          <p:nvGrpSpPr>
            <p:cNvPr id="69" name="グループ化 68"/>
            <p:cNvGrpSpPr/>
            <p:nvPr/>
          </p:nvGrpSpPr>
          <p:grpSpPr>
            <a:xfrm>
              <a:off x="971829" y="1493659"/>
              <a:ext cx="401469" cy="678828"/>
              <a:chOff x="892445" y="2378728"/>
              <a:chExt cx="792162" cy="1286531"/>
            </a:xfrm>
          </p:grpSpPr>
          <p:pic>
            <p:nvPicPr>
              <p:cNvPr id="79"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81" name="グループ化 80"/>
              <p:cNvGrpSpPr/>
              <p:nvPr/>
            </p:nvGrpSpPr>
            <p:grpSpPr>
              <a:xfrm rot="865085">
                <a:off x="1241880" y="2378728"/>
                <a:ext cx="312183" cy="563748"/>
                <a:chOff x="2790652" y="3004952"/>
                <a:chExt cx="312183" cy="563748"/>
              </a:xfrm>
            </p:grpSpPr>
            <p:sp>
              <p:nvSpPr>
                <p:cNvPr id="82" name="二等辺三角形 81"/>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5" name="二等辺三角形 8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78" name="角丸四角形 77"/>
            <p:cNvSpPr/>
            <p:nvPr/>
          </p:nvSpPr>
          <p:spPr>
            <a:xfrm>
              <a:off x="1288199" y="159813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 name="テキスト ボックス 4"/>
          <p:cNvSpPr txBox="1"/>
          <p:nvPr/>
        </p:nvSpPr>
        <p:spPr>
          <a:xfrm>
            <a:off x="2771400" y="4411036"/>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9/1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3971932" y="444484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10/27</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7743424" y="4434218"/>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8805827" y="4446075"/>
            <a:ext cx="368300" cy="138499"/>
          </a:xfrm>
          <a:prstGeom prst="rect">
            <a:avLst/>
          </a:prstGeom>
          <a:noFill/>
        </p:spPr>
        <p:txBody>
          <a:bodyPr wrap="square" lIns="0" tIns="0" rIns="0" bIns="0" rtlCol="0" anchor="ctr">
            <a:spAutoFit/>
          </a:bodyPr>
          <a:lstStyle/>
          <a:p>
            <a:pPr algn="ctr"/>
            <a:r>
              <a:rPr kumimoji="1" lang="en-US" altLang="ja-JP"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10/31</a:t>
            </a:r>
            <a:endParaRPr kumimoji="1" lang="ja-JP" altLang="en-US" sz="9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8491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E1D189D5-D65F-4A30-B48F-D3122488CB68}"/>
              </a:ext>
            </a:extLst>
          </p:cNvPr>
          <p:cNvSpPr/>
          <p:nvPr/>
        </p:nvSpPr>
        <p:spPr>
          <a:xfrm>
            <a:off x="6521638" y="1684461"/>
            <a:ext cx="3089501" cy="393502"/>
          </a:xfrm>
          <a:prstGeom prst="roundRect">
            <a:avLst>
              <a:gd name="adj" fmla="val 2025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495299" y="274638"/>
            <a:ext cx="9387609" cy="647700"/>
          </a:xfrm>
        </p:spPr>
        <p:txBody>
          <a:bodyPr/>
          <a:lstStyle/>
          <a:p>
            <a:r>
              <a:rPr lang="ja-JP" altLang="en-US" dirty="0"/>
              <a:t>２</a:t>
            </a:r>
            <a:r>
              <a:rPr kumimoji="1" lang="ja-JP" altLang="en-US" dirty="0"/>
              <a:t>－２．</a:t>
            </a:r>
            <a:r>
              <a:rPr lang="ja-JP" altLang="en-US" spc="-100" dirty="0"/>
              <a:t>新育児休業制度の概要</a:t>
            </a:r>
            <a:r>
              <a:rPr lang="ja-JP" altLang="en-US" sz="2400" spc="-100" dirty="0"/>
              <a:t>（育児・介護休業法・雇用保険法） </a:t>
            </a:r>
            <a:r>
              <a:rPr lang="ja-JP" altLang="en-US" spc="-100" dirty="0"/>
              <a:t>①</a:t>
            </a:r>
            <a:endParaRPr kumimoji="1" lang="ja-JP" altLang="en-US" spc="-100" dirty="0"/>
          </a:p>
        </p:txBody>
      </p:sp>
      <p:sp>
        <p:nvSpPr>
          <p:cNvPr id="5" name="正方形/長方形 4">
            <a:extLst>
              <a:ext uri="{FF2B5EF4-FFF2-40B4-BE49-F238E27FC236}">
                <a16:creationId xmlns:a16="http://schemas.microsoft.com/office/drawing/2014/main" id="{1BB74FC8-7D99-4615-BB01-9225C0A80591}"/>
              </a:ext>
            </a:extLst>
          </p:cNvPr>
          <p:cNvSpPr/>
          <p:nvPr/>
        </p:nvSpPr>
        <p:spPr>
          <a:xfrm>
            <a:off x="371268" y="1241266"/>
            <a:ext cx="8721932" cy="707886"/>
          </a:xfrm>
          <a:prstGeom prst="rect">
            <a:avLst/>
          </a:prstGeom>
        </p:spPr>
        <p:txBody>
          <a:bodyPr wrap="square">
            <a:spAutoFit/>
          </a:bodyPr>
          <a:lstStyle/>
          <a:p>
            <a:pPr marL="520700" lvl="0" indent="-520700" defTabSz="914400" eaLnBrk="1" fontAlgn="auto" hangingPunct="1">
              <a:spcBef>
                <a:spcPts val="0"/>
              </a:spcBef>
              <a:spcAft>
                <a:spcPts val="0"/>
              </a:spcAft>
              <a:tabLst>
                <a:tab pos="495300" algn="l"/>
              </a:tabLst>
              <a:defRPr/>
            </a:pPr>
            <a:r>
              <a:rPr lang="ja-JP" altLang="en-US" sz="2000" b="1" dirty="0">
                <a:solidFill>
                  <a:srgbClr val="FF6600"/>
                </a:solidFill>
                <a:latin typeface="Meiryo UI" panose="020B0604030504040204" pitchFamily="50" charset="-128"/>
                <a:ea typeface="Meiryo UI" panose="020B0604030504040204" pitchFamily="50" charset="-128"/>
              </a:rPr>
              <a:t>１．育児休業を取得しやすい雇用環境整備及び妊娠・出産の申出をした労働者に対する個別の周知・意向確認の措置の義務付け</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9" name="角丸四角形 5">
            <a:extLst>
              <a:ext uri="{FF2B5EF4-FFF2-40B4-BE49-F238E27FC236}">
                <a16:creationId xmlns:a16="http://schemas.microsoft.com/office/drawing/2014/main" id="{704CCCD2-B783-41F1-95AC-100B7F12F367}"/>
              </a:ext>
            </a:extLst>
          </p:cNvPr>
          <p:cNvSpPr/>
          <p:nvPr/>
        </p:nvSpPr>
        <p:spPr>
          <a:xfrm>
            <a:off x="256307" y="1185682"/>
            <a:ext cx="9356001" cy="903902"/>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2">
            <a:extLst>
              <a:ext uri="{FF2B5EF4-FFF2-40B4-BE49-F238E27FC236}">
                <a16:creationId xmlns:a16="http://schemas.microsoft.com/office/drawing/2014/main" id="{244CDC59-5A6E-4F4E-857C-4A567ED5D506}"/>
              </a:ext>
            </a:extLst>
          </p:cNvPr>
          <p:cNvSpPr txBox="1"/>
          <p:nvPr/>
        </p:nvSpPr>
        <p:spPr>
          <a:xfrm>
            <a:off x="651329" y="2100515"/>
            <a:ext cx="8834191"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lvl="0" indent="-182563" fontAlgn="auto">
              <a:spcBef>
                <a:spcPts val="0"/>
              </a:spcBef>
              <a:spcAft>
                <a:spcPts val="0"/>
              </a:spcAf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①育児休業の申出・取得を円滑にするための雇用環境の整備に関する措置</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（研修・相談窓口設置</a:t>
            </a:r>
            <a:r>
              <a:rPr lang="ja-JP" altLang="en-US" sz="1600" dirty="0">
                <a:latin typeface="Meiryo UI" panose="020B0604030504040204" pitchFamily="50" charset="-128"/>
                <a:ea typeface="Meiryo UI" panose="020B0604030504040204" pitchFamily="50" charset="-128"/>
              </a:rPr>
              <a:t>等）を講ずることを事業主に義務付ける。</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203200" marR="0" lvl="0" indent="-203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②妊娠・出産（本人又は配偶者）の申出をした労働者に対して事業主から個別の制度周知及び休業の取得意向の確認のための措置を講ずることを事業主に義務付ける。</a:t>
            </a:r>
          </a:p>
        </p:txBody>
      </p:sp>
      <p:sp>
        <p:nvSpPr>
          <p:cNvPr id="22" name="四角形: 角を丸くする 21">
            <a:extLst>
              <a:ext uri="{FF2B5EF4-FFF2-40B4-BE49-F238E27FC236}">
                <a16:creationId xmlns:a16="http://schemas.microsoft.com/office/drawing/2014/main" id="{D13523BF-1D20-4438-B361-738D338B32EE}"/>
              </a:ext>
            </a:extLst>
          </p:cNvPr>
          <p:cNvSpPr/>
          <p:nvPr/>
        </p:nvSpPr>
        <p:spPr>
          <a:xfrm>
            <a:off x="6521638" y="3735056"/>
            <a:ext cx="3089501" cy="393502"/>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2779AE47-1129-418A-A2C0-3263802E5DC6}"/>
              </a:ext>
            </a:extLst>
          </p:cNvPr>
          <p:cNvSpPr/>
          <p:nvPr/>
        </p:nvSpPr>
        <p:spPr>
          <a:xfrm>
            <a:off x="365166" y="3565609"/>
            <a:ext cx="8721932" cy="400110"/>
          </a:xfrm>
          <a:prstGeom prst="rect">
            <a:avLst/>
          </a:prstGeom>
        </p:spPr>
        <p:txBody>
          <a:bodyPr wrap="square">
            <a:spAutoFit/>
          </a:bodyPr>
          <a:lstStyle/>
          <a:p>
            <a:pPr marL="520700" lvl="0" indent="-520700" defTabSz="914400" eaLnBrk="1" fontAlgn="auto" hangingPunct="1">
              <a:spcBef>
                <a:spcPts val="0"/>
              </a:spcBef>
              <a:spcAft>
                <a:spcPts val="0"/>
              </a:spcAft>
              <a:tabLst>
                <a:tab pos="495300" algn="l"/>
              </a:tabLst>
              <a:defRPr/>
            </a:pPr>
            <a:r>
              <a:rPr lang="ja-JP" altLang="en-US" sz="2000" b="1" dirty="0">
                <a:solidFill>
                  <a:srgbClr val="FF6600"/>
                </a:solidFill>
                <a:latin typeface="Meiryo UI" panose="020B0604030504040204" pitchFamily="50" charset="-128"/>
                <a:ea typeface="Meiryo UI" panose="020B0604030504040204" pitchFamily="50" charset="-128"/>
              </a:rPr>
              <a:t>２．有期雇用労働者の育児・介護休業取得要件の緩和 </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24" name="角丸四角形 5">
            <a:extLst>
              <a:ext uri="{FF2B5EF4-FFF2-40B4-BE49-F238E27FC236}">
                <a16:creationId xmlns:a16="http://schemas.microsoft.com/office/drawing/2014/main" id="{5BC0F959-95B4-4304-8901-D584F3C18F76}"/>
              </a:ext>
            </a:extLst>
          </p:cNvPr>
          <p:cNvSpPr/>
          <p:nvPr/>
        </p:nvSpPr>
        <p:spPr>
          <a:xfrm>
            <a:off x="235587" y="3433711"/>
            <a:ext cx="9356001" cy="706468"/>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
            <a:extLst>
              <a:ext uri="{FF2B5EF4-FFF2-40B4-BE49-F238E27FC236}">
                <a16:creationId xmlns:a16="http://schemas.microsoft.com/office/drawing/2014/main" id="{CCA3D514-16A8-4797-9577-609F707C885F}"/>
              </a:ext>
            </a:extLst>
          </p:cNvPr>
          <p:cNvSpPr txBox="1"/>
          <p:nvPr/>
        </p:nvSpPr>
        <p:spPr>
          <a:xfrm>
            <a:off x="651329" y="4190525"/>
            <a:ext cx="8834191" cy="107721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82563" lvl="0" indent="-182563"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 有期雇用労働者の育児休業及び介護休業の取得要件のうち「事業主に引き続き雇用された期間が１年以上である者」であることという要件を廃止する。</a:t>
            </a:r>
            <a:endParaRPr lang="en-US" altLang="ja-JP" sz="1600" dirty="0">
              <a:solidFill>
                <a:prstClr val="black"/>
              </a:solidFill>
              <a:latin typeface="Meiryo UI" panose="020B0604030504040204" pitchFamily="50" charset="-128"/>
              <a:ea typeface="Meiryo UI" panose="020B0604030504040204" pitchFamily="50" charset="-128"/>
            </a:endParaRPr>
          </a:p>
          <a:p>
            <a:pPr marL="182563" lvl="0" indent="-182563"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 ただし、労使協定を締結した場合には、無期雇用労働者と同様に、事業主に引き続き雇用された期間が１年未満である労働者を対象から除外することを可能とする。</a:t>
            </a:r>
          </a:p>
        </p:txBody>
      </p:sp>
      <p:sp>
        <p:nvSpPr>
          <p:cNvPr id="27" name="スライド番号プレースホルダー 3">
            <a:extLst>
              <a:ext uri="{FF2B5EF4-FFF2-40B4-BE49-F238E27FC236}">
                <a16:creationId xmlns:a16="http://schemas.microsoft.com/office/drawing/2014/main" id="{1A2F80AD-AEB6-42C7-93BA-829B6A1789D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12</a:t>
            </a:fld>
            <a:endParaRPr lang="en-US" altLang="ja-JP" sz="1600" dirty="0"/>
          </a:p>
        </p:txBody>
      </p:sp>
    </p:spTree>
    <p:extLst>
      <p:ext uri="{BB962C8B-B14F-4D97-AF65-F5344CB8AC3E}">
        <p14:creationId xmlns:p14="http://schemas.microsoft.com/office/powerpoint/2010/main" val="1225927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A8172D14-EA32-4FAA-A018-BF7E5BD62F2E}"/>
              </a:ext>
            </a:extLst>
          </p:cNvPr>
          <p:cNvSpPr/>
          <p:nvPr/>
        </p:nvSpPr>
        <p:spPr>
          <a:xfrm>
            <a:off x="6521638" y="1346374"/>
            <a:ext cx="3089501" cy="504453"/>
          </a:xfrm>
          <a:prstGeom prst="roundRect">
            <a:avLst>
              <a:gd name="adj" fmla="val 2021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月１日施行</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3" name="タイトル 2"/>
          <p:cNvSpPr>
            <a:spLocks noGrp="1"/>
          </p:cNvSpPr>
          <p:nvPr>
            <p:ph type="title"/>
          </p:nvPr>
        </p:nvSpPr>
        <p:spPr>
          <a:xfrm>
            <a:off x="495299" y="274638"/>
            <a:ext cx="9387609" cy="647700"/>
          </a:xfrm>
        </p:spPr>
        <p:txBody>
          <a:bodyPr/>
          <a:lstStyle/>
          <a:p>
            <a:r>
              <a:rPr lang="ja-JP" altLang="en-US" dirty="0"/>
              <a:t>２</a:t>
            </a:r>
            <a:r>
              <a:rPr kumimoji="1" lang="ja-JP" altLang="en-US" dirty="0"/>
              <a:t>－２．</a:t>
            </a:r>
            <a:r>
              <a:rPr lang="ja-JP" altLang="en-US" spc="-100" dirty="0"/>
              <a:t>新育児休業制度の概要</a:t>
            </a:r>
            <a:r>
              <a:rPr lang="ja-JP" altLang="en-US" sz="2400" spc="-100" dirty="0"/>
              <a:t>（育児・介護休業法・雇用保険法） </a:t>
            </a:r>
            <a:r>
              <a:rPr lang="ja-JP" altLang="en-US" spc="-100" dirty="0"/>
              <a:t>②</a:t>
            </a:r>
            <a:endParaRPr kumimoji="1" lang="ja-JP" altLang="en-US" spc="-100" dirty="0"/>
          </a:p>
        </p:txBody>
      </p:sp>
      <p:sp>
        <p:nvSpPr>
          <p:cNvPr id="12" name="テキスト ボックス 2">
            <a:extLst>
              <a:ext uri="{FF2B5EF4-FFF2-40B4-BE49-F238E27FC236}">
                <a16:creationId xmlns:a16="http://schemas.microsoft.com/office/drawing/2014/main" id="{CC7FFF39-1957-4EB0-B634-67A0C4D54C3C}"/>
              </a:ext>
            </a:extLst>
          </p:cNvPr>
          <p:cNvSpPr txBox="1"/>
          <p:nvPr/>
        </p:nvSpPr>
        <p:spPr>
          <a:xfrm>
            <a:off x="495299" y="3939679"/>
            <a:ext cx="7552871"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育児休業（３の休業を除く。）について、分割して２回まで取得することを可能とする。</a:t>
            </a:r>
          </a:p>
        </p:txBody>
      </p:sp>
      <p:sp>
        <p:nvSpPr>
          <p:cNvPr id="2" name="正方形/長方形 1">
            <a:extLst>
              <a:ext uri="{FF2B5EF4-FFF2-40B4-BE49-F238E27FC236}">
                <a16:creationId xmlns:a16="http://schemas.microsoft.com/office/drawing/2014/main" id="{D4EEB13B-3B58-4950-96B1-0D80305E3860}"/>
              </a:ext>
            </a:extLst>
          </p:cNvPr>
          <p:cNvSpPr/>
          <p:nvPr/>
        </p:nvSpPr>
        <p:spPr>
          <a:xfrm>
            <a:off x="332508" y="1238955"/>
            <a:ext cx="8760692" cy="647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08000" lvl="0" indent="-508000" defTabSz="914400" eaLnBrk="1" fontAlgn="auto" hangingPunct="1">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３．産後パパ育休</a:t>
            </a:r>
            <a:r>
              <a:rPr lang="ja-JP" altLang="en-US" sz="2000" b="1" dirty="0">
                <a:solidFill>
                  <a:schemeClr val="accent3"/>
                </a:solidFill>
                <a:latin typeface="Meiryo UI" panose="020B0604030504040204" pitchFamily="50" charset="-128"/>
                <a:ea typeface="Meiryo UI" panose="020B0604030504040204" pitchFamily="50" charset="-128"/>
              </a:rPr>
              <a:t>（出生時育児休業）の創設</a:t>
            </a:r>
            <a:endParaRPr lang="en-US" altLang="ja-JP" sz="2000" b="1" dirty="0">
              <a:solidFill>
                <a:schemeClr val="accent3"/>
              </a:solidFill>
              <a:latin typeface="Meiryo UI" panose="020B0604030504040204" pitchFamily="50" charset="-128"/>
              <a:ea typeface="Meiryo UI" panose="020B0604030504040204" pitchFamily="50" charset="-128"/>
            </a:endParaRPr>
          </a:p>
        </p:txBody>
      </p:sp>
      <p:sp>
        <p:nvSpPr>
          <p:cNvPr id="6" name="角丸四角形 5">
            <a:extLst>
              <a:ext uri="{FF2B5EF4-FFF2-40B4-BE49-F238E27FC236}">
                <a16:creationId xmlns:a16="http://schemas.microsoft.com/office/drawing/2014/main" id="{FF2432C8-A607-442A-B9FF-7B4F0EA1C780}"/>
              </a:ext>
            </a:extLst>
          </p:cNvPr>
          <p:cNvSpPr/>
          <p:nvPr/>
        </p:nvSpPr>
        <p:spPr>
          <a:xfrm>
            <a:off x="224701" y="1266418"/>
            <a:ext cx="9387608" cy="599112"/>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2">
            <a:extLst>
              <a:ext uri="{FF2B5EF4-FFF2-40B4-BE49-F238E27FC236}">
                <a16:creationId xmlns:a16="http://schemas.microsoft.com/office/drawing/2014/main" id="{2C3DD143-8E7C-4197-9365-26A4FA98D8FA}"/>
              </a:ext>
            </a:extLst>
          </p:cNvPr>
          <p:cNvSpPr txBox="1"/>
          <p:nvPr/>
        </p:nvSpPr>
        <p:spPr>
          <a:xfrm>
            <a:off x="473529" y="1882398"/>
            <a:ext cx="9432471" cy="132343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子の出生後８週間以内に４週間まで取得することができる柔軟な育児休業の枠組みを創設する。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①休業の申出期限については、原則休業の２週間前までとする。（現行の育児休業（１か月前）よりも短縮）</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fontAlgn="auto">
              <a:spcBef>
                <a:spcPts val="0"/>
              </a:spcBef>
              <a:spcAft>
                <a:spcPts val="0"/>
              </a:spcAf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②分割して取得できる回数は、２回とする。</a:t>
            </a:r>
            <a:r>
              <a:rPr lang="ja-JP" altLang="en-US" sz="1600" dirty="0">
                <a:latin typeface="Meiryo UI" panose="020B0604030504040204" pitchFamily="50" charset="-128"/>
                <a:ea typeface="Meiryo UI" panose="020B0604030504040204" pitchFamily="50" charset="-128"/>
              </a:rPr>
              <a:t>（初めにまとめて申し出ることが必要）</a:t>
            </a:r>
            <a:endPar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③労使協定を締結している場合に、労働者と事業主の個別合意により、事前に調整した上で休業中に就業する</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r>
            <a:b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ことを可能とする。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角丸四角形 5">
            <a:extLst>
              <a:ext uri="{FF2B5EF4-FFF2-40B4-BE49-F238E27FC236}">
                <a16:creationId xmlns:a16="http://schemas.microsoft.com/office/drawing/2014/main" id="{6FD2013D-5B24-49A3-9A5D-2C03A755F114}"/>
              </a:ext>
            </a:extLst>
          </p:cNvPr>
          <p:cNvSpPr/>
          <p:nvPr/>
        </p:nvSpPr>
        <p:spPr>
          <a:xfrm>
            <a:off x="296119" y="3339356"/>
            <a:ext cx="9316189" cy="551529"/>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2">
            <a:extLst>
              <a:ext uri="{FF2B5EF4-FFF2-40B4-BE49-F238E27FC236}">
                <a16:creationId xmlns:a16="http://schemas.microsoft.com/office/drawing/2014/main" id="{179A7641-E1A2-40AD-A945-DC0A89FE1516}"/>
              </a:ext>
            </a:extLst>
          </p:cNvPr>
          <p:cNvSpPr txBox="1"/>
          <p:nvPr/>
        </p:nvSpPr>
        <p:spPr>
          <a:xfrm>
            <a:off x="406265" y="3408751"/>
            <a:ext cx="5727835"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fontAlgn="auto">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４．</a:t>
            </a:r>
            <a:r>
              <a:rPr kumimoji="1" lang="ja-JP" altLang="en-US" sz="2000" b="1" i="0" strike="noStrike" kern="120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rPr>
              <a:t>育児休業の分割取得</a:t>
            </a:r>
            <a:endParaRPr kumimoji="1" lang="ja-JP" altLang="en-US" sz="2000" b="0" i="0" strike="noStrike" kern="1200" cap="none" spc="0" normalizeH="0" baseline="0" noProof="0" dirty="0">
              <a:ln>
                <a:noFill/>
              </a:ln>
              <a:solidFill>
                <a:srgbClr val="FF6600"/>
              </a:solidFill>
              <a:effectLst/>
              <a:uLnTx/>
              <a:uFillTx/>
              <a:latin typeface="Meiryo UI" panose="020B0604030504040204" pitchFamily="50" charset="-128"/>
              <a:ea typeface="Meiryo UI" panose="020B0604030504040204" pitchFamily="50" charset="-128"/>
            </a:endParaRPr>
          </a:p>
        </p:txBody>
      </p:sp>
      <p:sp>
        <p:nvSpPr>
          <p:cNvPr id="19" name="四角形: 角を丸くする 7">
            <a:extLst>
              <a:ext uri="{FF2B5EF4-FFF2-40B4-BE49-F238E27FC236}">
                <a16:creationId xmlns:a16="http://schemas.microsoft.com/office/drawing/2014/main" id="{A8172D14-EA32-4FAA-A018-BF7E5BD62F2E}"/>
              </a:ext>
            </a:extLst>
          </p:cNvPr>
          <p:cNvSpPr/>
          <p:nvPr/>
        </p:nvSpPr>
        <p:spPr>
          <a:xfrm>
            <a:off x="6512648" y="3408751"/>
            <a:ext cx="3089501" cy="461814"/>
          </a:xfrm>
          <a:prstGeom prst="roundRect">
            <a:avLst>
              <a:gd name="adj" fmla="val 13327"/>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2022</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10</a:t>
            </a:r>
            <a:r>
              <a:rPr lang="ja-JP" altLang="en-US" sz="2000" b="1" dirty="0">
                <a:solidFill>
                  <a:prstClr val="black"/>
                </a:solidFill>
                <a:latin typeface="Meiryo UI" panose="020B0604030504040204" pitchFamily="50" charset="-128"/>
                <a:ea typeface="Meiryo UI" panose="020B0604030504040204" pitchFamily="50" charset="-128"/>
              </a:rPr>
              <a:t>月１日施行</a:t>
            </a:r>
            <a:endParaRPr lang="en-US" altLang="ja-JP" sz="2000" b="1" dirty="0">
              <a:solidFill>
                <a:prstClr val="black"/>
              </a:solidFill>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B4366A7-1B7E-4B09-A268-D9C13F0DF733}"/>
              </a:ext>
            </a:extLst>
          </p:cNvPr>
          <p:cNvSpPr/>
          <p:nvPr/>
        </p:nvSpPr>
        <p:spPr>
          <a:xfrm>
            <a:off x="6512649" y="4827955"/>
            <a:ext cx="3105802" cy="393502"/>
          </a:xfrm>
          <a:prstGeom prst="roundRect">
            <a:avLst>
              <a:gd name="adj" fmla="val 14445"/>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2000" b="1" dirty="0">
                <a:solidFill>
                  <a:prstClr val="black"/>
                </a:solidFill>
                <a:latin typeface="Meiryo UI" panose="020B0604030504040204" pitchFamily="50" charset="-128"/>
                <a:ea typeface="Meiryo UI" panose="020B0604030504040204" pitchFamily="50" charset="-128"/>
              </a:rPr>
              <a:t>2023</a:t>
            </a:r>
            <a:r>
              <a:rPr lang="ja-JP" altLang="en-US" sz="2000" b="1" dirty="0">
                <a:solidFill>
                  <a:prstClr val="black"/>
                </a:solidFill>
                <a:latin typeface="Meiryo UI" panose="020B0604030504040204" pitchFamily="50" charset="-128"/>
                <a:ea typeface="Meiryo UI" panose="020B0604030504040204" pitchFamily="50" charset="-128"/>
              </a:rPr>
              <a:t>年</a:t>
            </a:r>
            <a:r>
              <a:rPr lang="en-US" altLang="ja-JP" sz="2000" b="1" dirty="0">
                <a:solidFill>
                  <a:prstClr val="black"/>
                </a:solidFill>
                <a:latin typeface="Meiryo UI" panose="020B0604030504040204" pitchFamily="50" charset="-128"/>
                <a:ea typeface="Meiryo UI" panose="020B0604030504040204" pitchFamily="50" charset="-128"/>
              </a:rPr>
              <a:t>4</a:t>
            </a:r>
            <a:r>
              <a:rPr lang="ja-JP" altLang="en-US" sz="2000" b="1" dirty="0">
                <a:solidFill>
                  <a:prstClr val="black"/>
                </a:solidFill>
                <a:latin typeface="Meiryo UI" panose="020B0604030504040204" pitchFamily="50" charset="-128"/>
                <a:ea typeface="Meiryo UI" panose="020B0604030504040204" pitchFamily="50" charset="-128"/>
              </a:rPr>
              <a:t>月</a:t>
            </a:r>
            <a:r>
              <a:rPr lang="en-US" altLang="ja-JP" sz="2000" b="1" dirty="0">
                <a:solidFill>
                  <a:prstClr val="black"/>
                </a:solidFill>
                <a:latin typeface="Meiryo UI" panose="020B0604030504040204" pitchFamily="50" charset="-128"/>
                <a:ea typeface="Meiryo UI" panose="020B0604030504040204" pitchFamily="50" charset="-128"/>
              </a:rPr>
              <a:t>1</a:t>
            </a:r>
            <a:r>
              <a:rPr lang="ja-JP" altLang="en-US" sz="2000" b="1" dirty="0">
                <a:solidFill>
                  <a:prstClr val="black"/>
                </a:solidFill>
                <a:latin typeface="Meiryo UI" panose="020B0604030504040204" pitchFamily="50" charset="-128"/>
                <a:ea typeface="Meiryo UI" panose="020B0604030504040204" pitchFamily="50" charset="-128"/>
              </a:rPr>
              <a:t>日施行</a:t>
            </a:r>
            <a:endParaRPr kumimoji="1" lang="ja-JP" altLang="en-US"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B0C74B54-ECC3-44D1-8D3E-6AA03115360F}"/>
              </a:ext>
            </a:extLst>
          </p:cNvPr>
          <p:cNvSpPr/>
          <p:nvPr/>
        </p:nvSpPr>
        <p:spPr>
          <a:xfrm>
            <a:off x="431841" y="4541099"/>
            <a:ext cx="8760692" cy="6477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508000" lvl="0" indent="-508000" defTabSz="914400" eaLnBrk="1" fontAlgn="auto" hangingPunct="1">
              <a:spcBef>
                <a:spcPts val="0"/>
              </a:spcBef>
              <a:spcAft>
                <a:spcPts val="0"/>
              </a:spcAft>
              <a:defRPr/>
            </a:pPr>
            <a:r>
              <a:rPr lang="ja-JP" altLang="en-US" sz="2000" b="1" dirty="0">
                <a:solidFill>
                  <a:srgbClr val="FF6600"/>
                </a:solidFill>
                <a:latin typeface="Meiryo UI" panose="020B0604030504040204" pitchFamily="50" charset="-128"/>
                <a:ea typeface="Meiryo UI" panose="020B0604030504040204" pitchFamily="50" charset="-128"/>
              </a:rPr>
              <a:t>５．育児休業等の取得の状況の公表 義務付け </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24" name="角丸四角形 5">
            <a:extLst>
              <a:ext uri="{FF2B5EF4-FFF2-40B4-BE49-F238E27FC236}">
                <a16:creationId xmlns:a16="http://schemas.microsoft.com/office/drawing/2014/main" id="{94D6B957-2A3C-4DA4-82DF-2BA69E860406}"/>
              </a:ext>
            </a:extLst>
          </p:cNvPr>
          <p:cNvSpPr/>
          <p:nvPr/>
        </p:nvSpPr>
        <p:spPr>
          <a:xfrm>
            <a:off x="302262" y="4529693"/>
            <a:ext cx="9316189" cy="706468"/>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
            <a:extLst>
              <a:ext uri="{FF2B5EF4-FFF2-40B4-BE49-F238E27FC236}">
                <a16:creationId xmlns:a16="http://schemas.microsoft.com/office/drawing/2014/main" id="{10B0A20B-5C2F-4F39-938E-4C3D73FADC70}"/>
              </a:ext>
            </a:extLst>
          </p:cNvPr>
          <p:cNvSpPr txBox="1"/>
          <p:nvPr/>
        </p:nvSpPr>
        <p:spPr>
          <a:xfrm>
            <a:off x="495299" y="5350442"/>
            <a:ext cx="9316190" cy="33855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fontAlgn="auto">
              <a:spcBef>
                <a:spcPts val="0"/>
              </a:spcBef>
              <a:spcAft>
                <a:spcPts val="0"/>
              </a:spcAft>
              <a:defRPr/>
            </a:pPr>
            <a:r>
              <a:rPr lang="ja-JP" altLang="en-US" sz="1600" dirty="0">
                <a:solidFill>
                  <a:prstClr val="black"/>
                </a:solidFill>
                <a:latin typeface="Meiryo UI" panose="020B0604030504040204" pitchFamily="50" charset="-128"/>
                <a:ea typeface="Meiryo UI" panose="020B0604030504040204" pitchFamily="50" charset="-128"/>
              </a:rPr>
              <a:t>常時雇用する労働者数が</a:t>
            </a:r>
            <a:r>
              <a:rPr lang="en-US" altLang="ja-JP" sz="1600" dirty="0">
                <a:solidFill>
                  <a:prstClr val="black"/>
                </a:solidFill>
                <a:latin typeface="Meiryo UI" panose="020B0604030504040204" pitchFamily="50" charset="-128"/>
                <a:ea typeface="Meiryo UI" panose="020B0604030504040204" pitchFamily="50" charset="-128"/>
              </a:rPr>
              <a:t>1,000</a:t>
            </a:r>
            <a:r>
              <a:rPr lang="ja-JP" altLang="en-US" sz="1600" dirty="0">
                <a:solidFill>
                  <a:prstClr val="black"/>
                </a:solidFill>
                <a:latin typeface="Meiryo UI" panose="020B0604030504040204" pitchFamily="50" charset="-128"/>
                <a:ea typeface="Meiryo UI" panose="020B0604030504040204" pitchFamily="50" charset="-128"/>
              </a:rPr>
              <a:t>人超の事業主に対し、育児休業等の取得の状況について公表を義務付ける。</a:t>
            </a:r>
          </a:p>
        </p:txBody>
      </p:sp>
      <p:sp>
        <p:nvSpPr>
          <p:cNvPr id="27" name="スライド番号プレースホルダー 3">
            <a:extLst>
              <a:ext uri="{FF2B5EF4-FFF2-40B4-BE49-F238E27FC236}">
                <a16:creationId xmlns:a16="http://schemas.microsoft.com/office/drawing/2014/main" id="{C7694A9D-468D-4E23-AA60-B5E864694CD5}"/>
              </a:ext>
            </a:extLst>
          </p:cNvPr>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13</a:t>
            </a:fld>
            <a:endParaRPr lang="en-US" altLang="ja-JP" sz="1600" dirty="0"/>
          </a:p>
        </p:txBody>
      </p:sp>
    </p:spTree>
    <p:extLst>
      <p:ext uri="{BB962C8B-B14F-4D97-AF65-F5344CB8AC3E}">
        <p14:creationId xmlns:p14="http://schemas.microsoft.com/office/powerpoint/2010/main" val="3685847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B01EEA3D-B741-4F43-A42E-0DFF8C12B832}"/>
              </a:ext>
            </a:extLst>
          </p:cNvPr>
          <p:cNvSpPr/>
          <p:nvPr/>
        </p:nvSpPr>
        <p:spPr>
          <a:xfrm>
            <a:off x="5944378" y="1085082"/>
            <a:ext cx="3778194" cy="521774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300" y="271330"/>
            <a:ext cx="9182100" cy="647700"/>
          </a:xfrm>
        </p:spPr>
        <p:txBody>
          <a:bodyPr/>
          <a:lstStyle/>
          <a:p>
            <a:pPr marL="1089025" indent="-1089025"/>
            <a:r>
              <a:rPr lang="ja-JP" altLang="en-US" dirty="0"/>
              <a:t>２－３．育児休業</a:t>
            </a:r>
            <a:r>
              <a:rPr lang="ja-JP" altLang="en-US" sz="2600" dirty="0"/>
              <a:t>を取得しやすい雇用環境整備</a:t>
            </a: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br>
              <a:rPr lang="ja-JP" altLang="en-US" sz="2000" dirty="0"/>
            </a:br>
            <a:endParaRPr kumimoji="1" lang="ja-JP" altLang="en-US" sz="2600" dirty="0"/>
          </a:p>
        </p:txBody>
      </p:sp>
      <p:sp>
        <p:nvSpPr>
          <p:cNvPr id="4" name="スライド番号プレースホルダー 3">
            <a:extLst>
              <a:ext uri="{FF2B5EF4-FFF2-40B4-BE49-F238E27FC236}">
                <a16:creationId xmlns:a16="http://schemas.microsoft.com/office/drawing/2014/main" id="{BFDDF030-6832-47C4-932B-AB5DB3A3A6E3}"/>
              </a:ext>
            </a:extLst>
          </p:cNvPr>
          <p:cNvSpPr>
            <a:spLocks noGrp="1"/>
          </p:cNvSpPr>
          <p:nvPr>
            <p:ph type="sldNum" sz="quarter" idx="11"/>
          </p:nvPr>
        </p:nvSpPr>
        <p:spPr/>
        <p:txBody>
          <a:bodyPr/>
          <a:lstStyle/>
          <a:p>
            <a:pPr>
              <a:defRPr/>
            </a:pPr>
            <a:fld id="{E272C5AB-C05E-492A-A3C4-3B48F3F2192C}" type="slidenum">
              <a:rPr lang="ja-JP" altLang="en-US" sz="1600" smtClean="0"/>
              <a:pPr>
                <a:defRPr/>
              </a:pPr>
              <a:t>14</a:t>
            </a:fld>
            <a:endParaRPr lang="en-US" altLang="ja-JP" sz="1600" dirty="0"/>
          </a:p>
        </p:txBody>
      </p:sp>
      <p:sp>
        <p:nvSpPr>
          <p:cNvPr id="6" name="角丸四角形 5">
            <a:extLst>
              <a:ext uri="{FF2B5EF4-FFF2-40B4-BE49-F238E27FC236}">
                <a16:creationId xmlns:a16="http://schemas.microsoft.com/office/drawing/2014/main" id="{382387F8-F3AD-4750-B640-5A4D8B850406}"/>
              </a:ext>
            </a:extLst>
          </p:cNvPr>
          <p:cNvSpPr/>
          <p:nvPr/>
        </p:nvSpPr>
        <p:spPr>
          <a:xfrm>
            <a:off x="135802" y="1085900"/>
            <a:ext cx="5611855" cy="5206043"/>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
            <a:extLst>
              <a:ext uri="{FF2B5EF4-FFF2-40B4-BE49-F238E27FC236}">
                <a16:creationId xmlns:a16="http://schemas.microsoft.com/office/drawing/2014/main" id="{AFB8C8EC-9E71-4532-9998-5943F6A09FAA}"/>
              </a:ext>
            </a:extLst>
          </p:cNvPr>
          <p:cNvSpPr/>
          <p:nvPr/>
        </p:nvSpPr>
        <p:spPr>
          <a:xfrm>
            <a:off x="224701" y="1819354"/>
            <a:ext cx="9387608" cy="4278583"/>
          </a:xfrm>
          <a:prstGeom prst="roundRect">
            <a:avLst>
              <a:gd name="adj" fmla="val 8737"/>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167416CA-E140-4408-BBC5-C6613E66ED24}"/>
              </a:ext>
            </a:extLst>
          </p:cNvPr>
          <p:cNvSpPr/>
          <p:nvPr/>
        </p:nvSpPr>
        <p:spPr>
          <a:xfrm>
            <a:off x="373893" y="2344666"/>
            <a:ext cx="5208813" cy="3616375"/>
          </a:xfrm>
          <a:prstGeom prst="rect">
            <a:avLst/>
          </a:prstGeom>
        </p:spPr>
        <p:txBody>
          <a:bodyPr wrap="square">
            <a:spAutoFit/>
          </a:bodyPr>
          <a:lstStyle/>
          <a:p>
            <a:pPr marL="180975" indent="-18097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育児休業を</a:t>
            </a:r>
            <a:r>
              <a:rPr lang="ja-JP" altLang="en-US" sz="1600" b="1" dirty="0">
                <a:solidFill>
                  <a:srgbClr val="C00000"/>
                </a:solidFill>
                <a:latin typeface="Meiryo UI" panose="020B0604030504040204" pitchFamily="50" charset="-128"/>
                <a:ea typeface="Meiryo UI" panose="020B0604030504040204" pitchFamily="50" charset="-128"/>
              </a:rPr>
              <a:t>取得しやすい雇用環境の整備</a:t>
            </a:r>
            <a:r>
              <a:rPr lang="ja-JP" altLang="en-US" sz="1600" dirty="0">
                <a:latin typeface="Meiryo UI" panose="020B0604030504040204" pitchFamily="50" charset="-128"/>
                <a:ea typeface="Meiryo UI" panose="020B0604030504040204" pitchFamily="50" charset="-128"/>
              </a:rPr>
              <a:t>を事業主に義務付け（以下のいずれかの実施が必要。複数の措置を講ずることが望ましい）。</a:t>
            </a:r>
            <a:endParaRPr lang="en-US" altLang="ja-JP" sz="1600" dirty="0">
              <a:latin typeface="Meiryo UI" panose="020B0604030504040204" pitchFamily="50" charset="-128"/>
              <a:ea typeface="Meiryo UI" panose="020B0604030504040204" pitchFamily="50" charset="-128"/>
            </a:endParaRPr>
          </a:p>
          <a:p>
            <a:pPr marL="449263" indent="-285750">
              <a:spcBef>
                <a:spcPts val="60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育児休業・産後パパ育休に関する研修の実施</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育児休業・産後パパ育休に関する相談体制の整備等</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（相談窓口設置）</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自社の労働者の育児休業・産後パパ育休取得事例の収集・提供</a:t>
            </a:r>
          </a:p>
          <a:p>
            <a:pPr marL="449263"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自社の労働者へ育児休業・産後パパ育休制度と育児休業取得促進に関する方針の周知</a:t>
            </a:r>
          </a:p>
          <a:p>
            <a:pPr marL="285750" indent="-285750">
              <a:buFont typeface="Wingdings" panose="05000000000000000000" pitchFamily="2" charset="2"/>
              <a:buChar char="ü"/>
            </a:pPr>
            <a:endParaRPr lang="en-US" altLang="ja-JP" sz="1600" dirty="0">
              <a:latin typeface="Meiryo UI" panose="020B0604030504040204" pitchFamily="50" charset="-128"/>
              <a:ea typeface="Meiryo UI" panose="020B0604030504040204" pitchFamily="50" charset="-128"/>
            </a:endParaRPr>
          </a:p>
          <a:p>
            <a:pPr marL="180975" indent="-18097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環境整備に当たっては、短期はもとより１か月以上の長期の休業の取得を希望する労働者が、希望するとおりの期間の休業を申出し取得できるよう事業主が配慮。</a:t>
            </a:r>
          </a:p>
        </p:txBody>
      </p:sp>
      <p:sp>
        <p:nvSpPr>
          <p:cNvPr id="10" name="正方形/長方形 9">
            <a:extLst>
              <a:ext uri="{FF2B5EF4-FFF2-40B4-BE49-F238E27FC236}">
                <a16:creationId xmlns:a16="http://schemas.microsoft.com/office/drawing/2014/main" id="{BCC1BBC6-4AD1-4832-9990-CCB91FEC7D09}"/>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CA4ECD8-B20D-413E-8EB4-864E3757206F}"/>
              </a:ext>
            </a:extLst>
          </p:cNvPr>
          <p:cNvSpPr/>
          <p:nvPr/>
        </p:nvSpPr>
        <p:spPr>
          <a:xfrm>
            <a:off x="7170156"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DD98A956-3513-4D9D-AC3A-15E90371FEF3}"/>
              </a:ext>
            </a:extLst>
          </p:cNvPr>
          <p:cNvSpPr/>
          <p:nvPr/>
        </p:nvSpPr>
        <p:spPr>
          <a:xfrm>
            <a:off x="6667722" y="3100193"/>
            <a:ext cx="2530707" cy="553998"/>
          </a:xfrm>
          <a:prstGeom prst="rect">
            <a:avLst/>
          </a:prstGeom>
          <a:noFill/>
          <a:ln>
            <a:noFill/>
            <a:prstDash val="dash"/>
          </a:ln>
        </p:spPr>
        <p:txBody>
          <a:bodyPr wrap="square" rtlCol="0">
            <a:spAutoFit/>
          </a:bodyPr>
          <a:lstStyle/>
          <a:p>
            <a:r>
              <a:rPr lang="ja-JP" altLang="en-US" sz="1500" dirty="0">
                <a:latin typeface="Meiryo UI" panose="020B0604030504040204" pitchFamily="50" charset="-128"/>
                <a:ea typeface="Meiryo UI" panose="020B0604030504040204" pitchFamily="50" charset="-128"/>
              </a:rPr>
              <a:t>研修等の取得しやすい</a:t>
            </a:r>
            <a:endParaRPr lang="en-US" altLang="ja-JP" sz="15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環境整備に関する</a:t>
            </a:r>
            <a:r>
              <a:rPr lang="ja-JP" altLang="en-US" sz="1500" b="1" dirty="0">
                <a:latin typeface="Meiryo UI" panose="020B0604030504040204" pitchFamily="50" charset="-128"/>
                <a:ea typeface="Meiryo UI" panose="020B0604030504040204" pitchFamily="50" charset="-128"/>
              </a:rPr>
              <a:t>規定なし</a:t>
            </a:r>
            <a:endParaRPr lang="en-US" altLang="ja-JP" sz="15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A154A81-D921-4694-B86C-64C745800BE8}"/>
              </a:ext>
            </a:extLst>
          </p:cNvPr>
          <p:cNvSpPr txBox="1"/>
          <p:nvPr/>
        </p:nvSpPr>
        <p:spPr>
          <a:xfrm>
            <a:off x="446512" y="1930659"/>
            <a:ext cx="4962698" cy="400110"/>
          </a:xfrm>
          <a:prstGeom prst="rect">
            <a:avLst/>
          </a:prstGeom>
          <a:noFill/>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育休を取得しやすい雇用環境整備</a:t>
            </a:r>
            <a:endParaRPr lang="ja-JP" altLang="en-US" b="1" dirty="0">
              <a:solidFill>
                <a:srgbClr val="FF66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99000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5">
            <a:extLst>
              <a:ext uri="{FF2B5EF4-FFF2-40B4-BE49-F238E27FC236}">
                <a16:creationId xmlns:a16="http://schemas.microsoft.com/office/drawing/2014/main" id="{B01EEA3D-B741-4F43-A42E-0DFF8C12B832}"/>
              </a:ext>
            </a:extLst>
          </p:cNvPr>
          <p:cNvSpPr/>
          <p:nvPr/>
        </p:nvSpPr>
        <p:spPr>
          <a:xfrm>
            <a:off x="5944378" y="1085082"/>
            <a:ext cx="3778194" cy="521774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300" y="69850"/>
            <a:ext cx="9182100" cy="647700"/>
          </a:xfrm>
        </p:spPr>
        <p:txBody>
          <a:bodyPr/>
          <a:lstStyle/>
          <a:p>
            <a:pPr marL="1089025" indent="-1089025"/>
            <a:r>
              <a:rPr lang="ja-JP" altLang="en-US" dirty="0"/>
              <a:t>２－４．</a:t>
            </a:r>
            <a:r>
              <a:rPr lang="ja-JP" altLang="en-US" sz="2600" dirty="0"/>
              <a:t>妊娠・出産を申出た労働者への個別の周知・意向確認</a:t>
            </a:r>
            <a:r>
              <a:rPr lang="en-US" altLang="ja-JP" sz="2600" dirty="0"/>
              <a:t/>
            </a:r>
            <a:br>
              <a:rPr lang="en-US" altLang="ja-JP" sz="2600" dirty="0"/>
            </a:br>
            <a:r>
              <a:rPr lang="ja-JP" altLang="en-US" sz="2600" dirty="0"/>
              <a:t>義務付け</a:t>
            </a: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endParaRPr kumimoji="1" lang="ja-JP" altLang="en-US" sz="2600" dirty="0"/>
          </a:p>
        </p:txBody>
      </p:sp>
      <p:sp>
        <p:nvSpPr>
          <p:cNvPr id="4" name="スライド番号プレースホルダー 3">
            <a:extLst>
              <a:ext uri="{FF2B5EF4-FFF2-40B4-BE49-F238E27FC236}">
                <a16:creationId xmlns:a16="http://schemas.microsoft.com/office/drawing/2014/main" id="{BFDDF030-6832-47C4-932B-AB5DB3A3A6E3}"/>
              </a:ext>
            </a:extLst>
          </p:cNvPr>
          <p:cNvSpPr>
            <a:spLocks noGrp="1"/>
          </p:cNvSpPr>
          <p:nvPr>
            <p:ph type="sldNum" sz="quarter" idx="11"/>
          </p:nvPr>
        </p:nvSpPr>
        <p:spPr/>
        <p:txBody>
          <a:bodyPr/>
          <a:lstStyle/>
          <a:p>
            <a:pPr>
              <a:defRPr/>
            </a:pPr>
            <a:fld id="{E272C5AB-C05E-492A-A3C4-3B48F3F2192C}" type="slidenum">
              <a:rPr lang="ja-JP" altLang="en-US" sz="1600" smtClean="0"/>
              <a:pPr>
                <a:defRPr/>
              </a:pPr>
              <a:t>15</a:t>
            </a:fld>
            <a:endParaRPr lang="en-US" altLang="ja-JP" sz="1600" dirty="0"/>
          </a:p>
        </p:txBody>
      </p:sp>
      <p:sp>
        <p:nvSpPr>
          <p:cNvPr id="6" name="角丸四角形 5">
            <a:extLst>
              <a:ext uri="{FF2B5EF4-FFF2-40B4-BE49-F238E27FC236}">
                <a16:creationId xmlns:a16="http://schemas.microsoft.com/office/drawing/2014/main" id="{382387F8-F3AD-4750-B640-5A4D8B850406}"/>
              </a:ext>
            </a:extLst>
          </p:cNvPr>
          <p:cNvSpPr/>
          <p:nvPr/>
        </p:nvSpPr>
        <p:spPr>
          <a:xfrm>
            <a:off x="183428" y="1078485"/>
            <a:ext cx="5611855" cy="5206043"/>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CC1BBC6-4AD1-4832-9990-CCB91FEC7D09}"/>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DCA4ECD8-B20D-413E-8EB4-864E3757206F}"/>
              </a:ext>
            </a:extLst>
          </p:cNvPr>
          <p:cNvSpPr/>
          <p:nvPr/>
        </p:nvSpPr>
        <p:spPr>
          <a:xfrm>
            <a:off x="7154659"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BD88415-129C-425B-9F4F-A124A0AADD86}"/>
              </a:ext>
            </a:extLst>
          </p:cNvPr>
          <p:cNvSpPr/>
          <p:nvPr/>
        </p:nvSpPr>
        <p:spPr>
          <a:xfrm>
            <a:off x="495300" y="2126595"/>
            <a:ext cx="5060498" cy="4093428"/>
          </a:xfrm>
          <a:prstGeom prst="rect">
            <a:avLst/>
          </a:prstGeom>
        </p:spPr>
        <p:txBody>
          <a:bodyPr wrap="square">
            <a:spAutoFit/>
          </a:bodyPr>
          <a:lstStyle/>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労働者・配偶者が</a:t>
            </a:r>
            <a:r>
              <a:rPr lang="ja-JP" altLang="en-US" sz="1600" b="1" dirty="0">
                <a:solidFill>
                  <a:srgbClr val="C00000"/>
                </a:solidFill>
                <a:latin typeface="Meiryo UI" panose="020B0604030504040204" pitchFamily="50" charset="-128"/>
                <a:ea typeface="Meiryo UI" panose="020B0604030504040204" pitchFamily="50" charset="-128"/>
              </a:rPr>
              <a:t>妊娠・出産した旨等の申出をしたとき、</a:t>
            </a:r>
            <a:r>
              <a:rPr lang="ja-JP" altLang="en-US" sz="1600" dirty="0">
                <a:latin typeface="Meiryo UI" panose="020B0604030504040204" pitchFamily="50" charset="-128"/>
                <a:ea typeface="Meiryo UI" panose="020B0604030504040204" pitchFamily="50" charset="-128"/>
              </a:rPr>
              <a:t>労働者に対し</a:t>
            </a:r>
            <a:r>
              <a:rPr lang="ja-JP" altLang="en-US" sz="1600" b="1" dirty="0">
                <a:solidFill>
                  <a:srgbClr val="C00000"/>
                </a:solidFill>
                <a:latin typeface="Meiryo UI" panose="020B0604030504040204" pitchFamily="50" charset="-128"/>
                <a:ea typeface="Meiryo UI" panose="020B0604030504040204" pitchFamily="50" charset="-128"/>
              </a:rPr>
              <a:t>育児休業制度等を周知し</a:t>
            </a:r>
            <a:r>
              <a:rPr lang="ja-JP" altLang="en-US" sz="1600" dirty="0">
                <a:latin typeface="Meiryo UI" panose="020B0604030504040204" pitchFamily="50" charset="-128"/>
                <a:ea typeface="Meiryo UI" panose="020B0604030504040204" pitchFamily="50" charset="-128"/>
              </a:rPr>
              <a:t>、これらの制度の</a:t>
            </a:r>
            <a:r>
              <a:rPr lang="ja-JP" altLang="en-US" sz="1600" b="1" dirty="0">
                <a:solidFill>
                  <a:srgbClr val="C00000"/>
                </a:solidFill>
                <a:latin typeface="Meiryo UI" panose="020B0604030504040204" pitchFamily="50" charset="-128"/>
                <a:ea typeface="Meiryo UI" panose="020B0604030504040204" pitchFamily="50" charset="-128"/>
              </a:rPr>
              <a:t>取得意向を確認する</a:t>
            </a:r>
            <a:r>
              <a:rPr lang="ja-JP" altLang="en-US" sz="1600" dirty="0">
                <a:latin typeface="Meiryo UI" panose="020B0604030504040204" pitchFamily="50" charset="-128"/>
                <a:ea typeface="Meiryo UI" panose="020B0604030504040204" pitchFamily="50" charset="-128"/>
              </a:rPr>
              <a:t>ための措置を義務づけ。</a:t>
            </a:r>
            <a:endParaRPr lang="en-US" altLang="ja-JP" sz="1600" dirty="0">
              <a:latin typeface="Meiryo UI" panose="020B0604030504040204" pitchFamily="50" charset="-128"/>
              <a:ea typeface="Meiryo UI" panose="020B0604030504040204" pitchFamily="50" charset="-128"/>
            </a:endParaRPr>
          </a:p>
          <a:p>
            <a:pPr marL="163513">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周知事項</a:t>
            </a:r>
            <a:r>
              <a:rPr lang="en-US" altLang="ja-JP" sz="1600" b="1" dirty="0">
                <a:latin typeface="Meiryo UI" panose="020B0604030504040204" pitchFamily="50" charset="-128"/>
                <a:ea typeface="Meiryo UI" panose="020B0604030504040204" pitchFamily="50" charset="-128"/>
              </a:rPr>
              <a:t>】</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育児休業・産後パパ育休に関する制度</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育児休業・産後パパ育休の申し出先</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育児休業給付に関すること</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労働者が育児休業・産後パパ育休期間について負担すべき社会保険料の取り扱い</a:t>
            </a:r>
          </a:p>
          <a:p>
            <a:pPr marL="163513">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個別周知・意向確認の方法</a:t>
            </a:r>
            <a:r>
              <a:rPr lang="en-US" altLang="ja-JP" sz="1600" b="1" dirty="0">
                <a:latin typeface="Meiryo UI" panose="020B0604030504040204" pitchFamily="50" charset="-128"/>
                <a:ea typeface="Meiryo UI" panose="020B0604030504040204" pitchFamily="50" charset="-128"/>
              </a:rPr>
              <a:t>】</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面談（オンラインも可）</a:t>
            </a:r>
            <a:endParaRPr lang="en-US" altLang="ja-JP" sz="1600" dirty="0">
              <a:latin typeface="Meiryo UI" panose="020B0604030504040204" pitchFamily="50" charset="-128"/>
              <a:ea typeface="Meiryo UI" panose="020B0604030504040204" pitchFamily="50" charset="-128"/>
            </a:endParaRP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書面交付</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育児休業・産後パパ育休の</a:t>
            </a:r>
            <a:r>
              <a:rPr lang="ja-JP" altLang="en-US" sz="1600" b="1" dirty="0">
                <a:solidFill>
                  <a:srgbClr val="C00000"/>
                </a:solidFill>
                <a:latin typeface="Meiryo UI" panose="020B0604030504040204" pitchFamily="50" charset="-128"/>
                <a:ea typeface="Meiryo UI" panose="020B0604030504040204" pitchFamily="50" charset="-128"/>
              </a:rPr>
              <a:t>取得を控えさせるような形での個別周知・意向確認は認められません</a:t>
            </a:r>
            <a:r>
              <a:rPr lang="ja-JP" altLang="en-US" sz="1600" dirty="0">
                <a:latin typeface="Meiryo UI" panose="020B0604030504040204" pitchFamily="50" charset="-128"/>
                <a:ea typeface="Meiryo UI" panose="020B0604030504040204" pitchFamily="50" charset="-128"/>
              </a:rPr>
              <a:t>。</a:t>
            </a:r>
          </a:p>
        </p:txBody>
      </p:sp>
      <p:sp>
        <p:nvSpPr>
          <p:cNvPr id="15" name="角丸四角形 5">
            <a:extLst>
              <a:ext uri="{FF2B5EF4-FFF2-40B4-BE49-F238E27FC236}">
                <a16:creationId xmlns:a16="http://schemas.microsoft.com/office/drawing/2014/main" id="{56E81937-2DCB-4884-AAE8-7A77FDAAAFA7}"/>
              </a:ext>
            </a:extLst>
          </p:cNvPr>
          <p:cNvSpPr/>
          <p:nvPr/>
        </p:nvSpPr>
        <p:spPr>
          <a:xfrm>
            <a:off x="334113" y="1608599"/>
            <a:ext cx="9247200" cy="4596258"/>
          </a:xfrm>
          <a:prstGeom prst="roundRect">
            <a:avLst>
              <a:gd name="adj" fmla="val 8768"/>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0C5D08A8-9B51-495A-A00B-2417671592E0}"/>
              </a:ext>
            </a:extLst>
          </p:cNvPr>
          <p:cNvSpPr/>
          <p:nvPr/>
        </p:nvSpPr>
        <p:spPr>
          <a:xfrm>
            <a:off x="6788689" y="3015524"/>
            <a:ext cx="2288771" cy="323165"/>
          </a:xfrm>
          <a:prstGeom prst="rect">
            <a:avLst/>
          </a:prstGeom>
          <a:noFill/>
          <a:ln>
            <a:noFill/>
            <a:prstDash val="dash"/>
          </a:ln>
        </p:spPr>
        <p:txBody>
          <a:bodyPr wrap="square" rtlCol="0">
            <a:spAutoFit/>
          </a:bodyPr>
          <a:lstStyle/>
          <a:p>
            <a:r>
              <a:rPr lang="ja-JP" altLang="en-US" sz="1500" dirty="0">
                <a:latin typeface="Meiryo UI" panose="020B0604030504040204" pitchFamily="50" charset="-128"/>
                <a:ea typeface="Meiryo UI" panose="020B0604030504040204" pitchFamily="50" charset="-128"/>
              </a:rPr>
              <a:t>個別周知の</a:t>
            </a:r>
            <a:r>
              <a:rPr lang="ja-JP" altLang="en-US" sz="1500" b="1" dirty="0">
                <a:latin typeface="Meiryo UI" panose="020B0604030504040204" pitchFamily="50" charset="-128"/>
                <a:ea typeface="Meiryo UI" panose="020B0604030504040204" pitchFamily="50" charset="-128"/>
              </a:rPr>
              <a:t>努力義務のみ</a:t>
            </a:r>
            <a:endParaRPr lang="en-US" altLang="ja-JP" sz="1500" b="1"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10B92361-2C96-43EA-A922-5D07EE6B6E85}"/>
              </a:ext>
            </a:extLst>
          </p:cNvPr>
          <p:cNvSpPr/>
          <p:nvPr/>
        </p:nvSpPr>
        <p:spPr>
          <a:xfrm>
            <a:off x="5987921" y="3705248"/>
            <a:ext cx="3552970" cy="738664"/>
          </a:xfrm>
          <a:prstGeom prst="rect">
            <a:avLst/>
          </a:prstGeom>
          <a:noFill/>
          <a:ln>
            <a:noFill/>
            <a:prstDash val="dash"/>
          </a:ln>
        </p:spPr>
        <p:txBody>
          <a:bodyPr wrap="square" rtlCol="0">
            <a:spAutoFit/>
          </a:bodyPr>
          <a:lstStyle/>
          <a:p>
            <a:pPr marL="358775" indent="-358775"/>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育児等のための休暇・休業の取得に際し、男性では６割以上が企業からの働きかけがなかったと回答。</a:t>
            </a:r>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C178F9F2-0BF5-455F-B3B3-B5334D3B231E}"/>
              </a:ext>
            </a:extLst>
          </p:cNvPr>
          <p:cNvSpPr/>
          <p:nvPr/>
        </p:nvSpPr>
        <p:spPr>
          <a:xfrm>
            <a:off x="3000500" y="4686625"/>
            <a:ext cx="2787148" cy="584775"/>
          </a:xfrm>
          <a:prstGeom prst="rect">
            <a:avLst/>
          </a:prstGeom>
        </p:spPr>
        <p:txBody>
          <a:bodyPr wrap="square">
            <a:spAutoFit/>
          </a:bodyPr>
          <a:lstStyle/>
          <a:p>
            <a:pPr marL="449263" indent="-285750">
              <a:spcBef>
                <a:spcPts val="0"/>
              </a:spcBef>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Fax</a:t>
            </a:r>
          </a:p>
          <a:p>
            <a:pPr marL="449263" indent="-285750">
              <a:spcBef>
                <a:spcPts val="0"/>
              </a:spcBef>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電子メール　　のいずれか</a:t>
            </a:r>
            <a:endParaRPr lang="en-US" altLang="ja-JP"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CADD79B-8125-493B-AA01-53BACC24B998}"/>
              </a:ext>
            </a:extLst>
          </p:cNvPr>
          <p:cNvSpPr/>
          <p:nvPr/>
        </p:nvSpPr>
        <p:spPr>
          <a:xfrm>
            <a:off x="408191" y="1796536"/>
            <a:ext cx="5414283" cy="369332"/>
          </a:xfrm>
          <a:prstGeom prst="rect">
            <a:avLst/>
          </a:prstGeom>
        </p:spPr>
        <p:txBody>
          <a:bodyPr wrap="square">
            <a:spAutoFit/>
          </a:bodyPr>
          <a:lstStyle/>
          <a:p>
            <a:pPr marL="338138" indent="-338138"/>
            <a:r>
              <a:rPr lang="ja-JP" altLang="en-US" sz="1800" b="1" dirty="0">
                <a:solidFill>
                  <a:srgbClr val="FF6600"/>
                </a:solidFill>
                <a:latin typeface="Meiryo UI" panose="020B0604030504040204" pitchFamily="50" charset="-128"/>
                <a:ea typeface="Meiryo UI" panose="020B0604030504040204" pitchFamily="50" charset="-128"/>
              </a:rPr>
              <a:t>妊娠・出産を申出た労働者への個別の周知・意向確認</a:t>
            </a:r>
          </a:p>
        </p:txBody>
      </p:sp>
      <p:sp>
        <p:nvSpPr>
          <p:cNvPr id="19" name="テキスト ボックス 18"/>
          <p:cNvSpPr txBox="1"/>
          <p:nvPr/>
        </p:nvSpPr>
        <p:spPr>
          <a:xfrm>
            <a:off x="1800520" y="5274370"/>
            <a:ext cx="3865223" cy="295466"/>
          </a:xfrm>
          <a:prstGeom prst="rect">
            <a:avLst/>
          </a:prstGeom>
          <a:noFill/>
        </p:spPr>
        <p:txBody>
          <a:bodyPr wrap="square" rtlCol="0">
            <a:spAutoFit/>
          </a:bodyPr>
          <a:lstStyle/>
          <a:p>
            <a:pPr lvl="0" algn="r">
              <a:lnSpc>
                <a:spcPct val="110000"/>
              </a:lnSpc>
              <a:spcBef>
                <a:spcPts val="600"/>
              </a:spcBef>
            </a:pPr>
            <a:r>
              <a:rPr lang="ja-JP" altLang="en-US" sz="1200" dirty="0">
                <a:solidFill>
                  <a:prstClr val="black"/>
                </a:solidFill>
                <a:latin typeface="メイリオ" panose="020B0604030504040204" pitchFamily="50" charset="-128"/>
                <a:ea typeface="メイリオ" panose="020B0604030504040204" pitchFamily="50" charset="-128"/>
              </a:rPr>
              <a:t>注：</a:t>
            </a:r>
            <a:r>
              <a:rPr lang="en-US" altLang="ja-JP" sz="1200" dirty="0">
                <a:solidFill>
                  <a:prstClr val="black"/>
                </a:solidFill>
                <a:latin typeface="メイリオ" panose="020B0604030504040204" pitchFamily="50" charset="-128"/>
                <a:ea typeface="メイリオ" panose="020B0604030504040204" pitchFamily="50" charset="-128"/>
              </a:rPr>
              <a:t>Fax</a:t>
            </a:r>
            <a:r>
              <a:rPr lang="ja-JP" altLang="en-US" sz="1200" dirty="0" err="1">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電子メールは労働者が希望した場合のみ</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1586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z="1600" smtClean="0"/>
              <a:pPr>
                <a:defRPr/>
              </a:pPr>
              <a:t>16</a:t>
            </a:fld>
            <a:endParaRPr lang="en-US" altLang="ja-JP" sz="1600" dirty="0"/>
          </a:p>
        </p:txBody>
      </p:sp>
      <p:sp>
        <p:nvSpPr>
          <p:cNvPr id="5" name="角丸四角形 5">
            <a:extLst>
              <a:ext uri="{FF2B5EF4-FFF2-40B4-BE49-F238E27FC236}">
                <a16:creationId xmlns:a16="http://schemas.microsoft.com/office/drawing/2014/main" id="{84B04B6A-58AD-4F74-8FB2-7F7A120F224C}"/>
              </a:ext>
            </a:extLst>
          </p:cNvPr>
          <p:cNvSpPr/>
          <p:nvPr/>
        </p:nvSpPr>
        <p:spPr>
          <a:xfrm>
            <a:off x="5903105" y="1085082"/>
            <a:ext cx="3778194" cy="515061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47D49D9-FD74-4440-8261-66B28202DD3F}"/>
              </a:ext>
            </a:extLst>
          </p:cNvPr>
          <p:cNvSpPr/>
          <p:nvPr/>
        </p:nvSpPr>
        <p:spPr>
          <a:xfrm>
            <a:off x="135802" y="1085900"/>
            <a:ext cx="5611855" cy="5149800"/>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664B27D6-2A97-4C27-9F6B-2103E50464E5}"/>
              </a:ext>
            </a:extLst>
          </p:cNvPr>
          <p:cNvSpPr/>
          <p:nvPr/>
        </p:nvSpPr>
        <p:spPr>
          <a:xfrm>
            <a:off x="2513425" y="1177712"/>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CAEDDF-609D-4A3B-AC13-960AD12E810E}"/>
              </a:ext>
            </a:extLst>
          </p:cNvPr>
          <p:cNvSpPr/>
          <p:nvPr/>
        </p:nvSpPr>
        <p:spPr>
          <a:xfrm>
            <a:off x="7170157" y="1177712"/>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199394"/>
            <a:ext cx="8915400" cy="647700"/>
          </a:xfrm>
        </p:spPr>
        <p:txBody>
          <a:bodyPr/>
          <a:lstStyle/>
          <a:p>
            <a:pPr marL="1077913" indent="-1077913"/>
            <a:r>
              <a:rPr lang="ja-JP" altLang="en-US" dirty="0"/>
              <a:t>２－５．</a:t>
            </a:r>
            <a:r>
              <a:rPr lang="ja-JP" altLang="en-US" sz="2600" dirty="0"/>
              <a:t>有期雇用労働者の取得要件緩和</a:t>
            </a:r>
            <a:r>
              <a:rPr lang="en-US" altLang="ja-JP" sz="2600" dirty="0"/>
              <a:t/>
            </a:r>
            <a:br>
              <a:rPr lang="en-US" altLang="ja-JP" sz="2600" dirty="0"/>
            </a:br>
            <a:r>
              <a:rPr lang="ja-JP" altLang="en-US" sz="2000" dirty="0"/>
              <a:t>（</a:t>
            </a:r>
            <a:r>
              <a:rPr lang="en-US" altLang="ja-JP" sz="2000" dirty="0"/>
              <a:t>2022</a:t>
            </a:r>
            <a:r>
              <a:rPr lang="ja-JP" altLang="en-US" sz="2000" dirty="0"/>
              <a:t>年</a:t>
            </a:r>
            <a:r>
              <a:rPr lang="en-US" altLang="ja-JP" sz="2000" dirty="0"/>
              <a:t>4</a:t>
            </a:r>
            <a:r>
              <a:rPr lang="ja-JP" altLang="en-US" sz="2000" dirty="0"/>
              <a:t>月</a:t>
            </a:r>
            <a:r>
              <a:rPr lang="en-US" altLang="ja-JP" sz="2000" dirty="0"/>
              <a:t>1</a:t>
            </a:r>
            <a:r>
              <a:rPr lang="ja-JP" altLang="en-US" sz="2000" dirty="0"/>
              <a:t>日施行）</a:t>
            </a:r>
            <a:r>
              <a:rPr lang="ja-JP" altLang="en-US" sz="2800" dirty="0"/>
              <a:t/>
            </a:r>
            <a:br>
              <a:rPr lang="ja-JP" altLang="en-US" sz="2800" dirty="0"/>
            </a:br>
            <a:endParaRPr kumimoji="1" lang="ja-JP" altLang="en-US" sz="2600" dirty="0"/>
          </a:p>
        </p:txBody>
      </p:sp>
      <p:sp>
        <p:nvSpPr>
          <p:cNvPr id="13" name="角丸四角形 5">
            <a:extLst>
              <a:ext uri="{FF2B5EF4-FFF2-40B4-BE49-F238E27FC236}">
                <a16:creationId xmlns:a16="http://schemas.microsoft.com/office/drawing/2014/main" id="{73C7D78B-B137-4B2D-BB54-DAD2213B023A}"/>
              </a:ext>
            </a:extLst>
          </p:cNvPr>
          <p:cNvSpPr/>
          <p:nvPr/>
        </p:nvSpPr>
        <p:spPr>
          <a:xfrm>
            <a:off x="224701" y="1706049"/>
            <a:ext cx="9387608" cy="4364551"/>
          </a:xfrm>
          <a:prstGeom prst="roundRect">
            <a:avLst>
              <a:gd name="adj" fmla="val 841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A84EEBD4-C125-4612-B81F-B78BA0264653}"/>
              </a:ext>
            </a:extLst>
          </p:cNvPr>
          <p:cNvSpPr/>
          <p:nvPr/>
        </p:nvSpPr>
        <p:spPr>
          <a:xfrm>
            <a:off x="342148" y="1859114"/>
            <a:ext cx="5414283" cy="400110"/>
          </a:xfrm>
          <a:prstGeom prst="rect">
            <a:avLst/>
          </a:prstGeom>
        </p:spPr>
        <p:txBody>
          <a:bodyPr wrap="square">
            <a:spAutoFit/>
          </a:bodyPr>
          <a:lstStyle/>
          <a:p>
            <a:pPr marL="338138" indent="-338138"/>
            <a:r>
              <a:rPr lang="ja-JP" altLang="en-US" sz="2000" b="1" dirty="0">
                <a:solidFill>
                  <a:srgbClr val="FF6600"/>
                </a:solidFill>
                <a:latin typeface="Meiryo UI" panose="020B0604030504040204" pitchFamily="50" charset="-128"/>
                <a:ea typeface="Meiryo UI" panose="020B0604030504040204" pitchFamily="50" charset="-128"/>
              </a:rPr>
              <a:t>有期雇用労働者の育児・介護休業取得要件緩和</a:t>
            </a:r>
          </a:p>
        </p:txBody>
      </p:sp>
      <p:sp>
        <p:nvSpPr>
          <p:cNvPr id="2" name="正方形/長方形 1">
            <a:extLst>
              <a:ext uri="{FF2B5EF4-FFF2-40B4-BE49-F238E27FC236}">
                <a16:creationId xmlns:a16="http://schemas.microsoft.com/office/drawing/2014/main" id="{5A3FD35B-1D06-4C7F-AA3D-7C13AD8BC0DF}"/>
              </a:ext>
            </a:extLst>
          </p:cNvPr>
          <p:cNvSpPr/>
          <p:nvPr/>
        </p:nvSpPr>
        <p:spPr>
          <a:xfrm>
            <a:off x="495300" y="2264374"/>
            <a:ext cx="5111523" cy="3616375"/>
          </a:xfrm>
          <a:prstGeom prst="rect">
            <a:avLst/>
          </a:prstGeom>
        </p:spPr>
        <p:txBody>
          <a:bodyPr wrap="squar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育児休業の場合</a:t>
            </a:r>
            <a:r>
              <a:rPr lang="en-US" altLang="ja-JP" sz="1600" dirty="0">
                <a:latin typeface="Meiryo UI" panose="020B0604030504040204" pitchFamily="50" charset="-128"/>
                <a:ea typeface="Meiryo UI" panose="020B0604030504040204" pitchFamily="50" charset="-128"/>
              </a:rPr>
              <a:t>】</a:t>
            </a:r>
          </a:p>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引き続き雇用された期間が１年以上」の要件を撤廃</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（無期雇用労働者と同様の取扱い（労使協定の締結により除外可））</a:t>
            </a:r>
            <a:endParaRPr lang="en-US" altLang="ja-JP" sz="1600" dirty="0">
              <a:latin typeface="Meiryo UI" panose="020B0604030504040204" pitchFamily="50" charset="-128"/>
              <a:ea typeface="Meiryo UI" panose="020B0604030504040204" pitchFamily="50" charset="-128"/>
            </a:endParaRPr>
          </a:p>
          <a:p>
            <a:pPr marL="174625" indent="-174625">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歳</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か月までの間に契約が満了することが明らかでない」の要件は継続。</a:t>
            </a:r>
            <a:endParaRPr lang="en-US" altLang="ja-JP" sz="1600" dirty="0">
              <a:latin typeface="Meiryo UI" panose="020B0604030504040204" pitchFamily="50" charset="-128"/>
              <a:ea typeface="Meiryo UI" panose="020B0604030504040204" pitchFamily="50" charset="-128"/>
            </a:endParaRPr>
          </a:p>
          <a:p>
            <a:pPr marL="174625" indent="-174625">
              <a:spcBef>
                <a:spcPts val="0"/>
              </a:spcBef>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a:spcBef>
                <a:spcPts val="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介護休業の場合</a:t>
            </a:r>
            <a:r>
              <a:rPr lang="en-US" altLang="ja-JP" sz="1600" dirty="0">
                <a:latin typeface="Meiryo UI" panose="020B0604030504040204" pitchFamily="50" charset="-128"/>
                <a:ea typeface="Meiryo UI" panose="020B0604030504040204" pitchFamily="50" charset="-128"/>
              </a:rPr>
              <a:t>】</a:t>
            </a:r>
          </a:p>
          <a:p>
            <a:pPr marL="174625" indent="-174625">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引き続き雇用された期間が１年以上」の要件を撤廃</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（無期雇用労働者と同様の取扱い（労使協定の締結により除外可））</a:t>
            </a:r>
            <a:endParaRPr lang="en-US" altLang="ja-JP" sz="1600" dirty="0">
              <a:latin typeface="Meiryo UI" panose="020B0604030504040204" pitchFamily="50" charset="-128"/>
              <a:ea typeface="Meiryo UI" panose="020B0604030504040204" pitchFamily="50" charset="-128"/>
            </a:endParaRPr>
          </a:p>
          <a:p>
            <a:pPr marL="198438"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「介護休業開始予定日から</a:t>
            </a:r>
            <a:r>
              <a:rPr lang="en-US" altLang="ja-JP" sz="1600" dirty="0">
                <a:latin typeface="Meiryo UI" panose="020B0604030504040204" pitchFamily="50" charset="-128"/>
                <a:ea typeface="Meiryo UI" panose="020B0604030504040204" pitchFamily="50" charset="-128"/>
              </a:rPr>
              <a:t>93</a:t>
            </a:r>
            <a:r>
              <a:rPr lang="ja-JP" altLang="en-US" sz="1600" dirty="0">
                <a:latin typeface="Meiryo UI" panose="020B0604030504040204" pitchFamily="50" charset="-128"/>
                <a:ea typeface="Meiryo UI" panose="020B0604030504040204" pitchFamily="50" charset="-128"/>
              </a:rPr>
              <a:t>日経過日から</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か月を経過する日までに契約が満了することが明らかでない」の要件は継続。</a:t>
            </a:r>
            <a:endParaRPr lang="en-US" altLang="ja-JP" sz="16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7F27E698-FFC3-46CD-95AC-4D5E3139BE8A}"/>
              </a:ext>
            </a:extLst>
          </p:cNvPr>
          <p:cNvSpPr/>
          <p:nvPr/>
        </p:nvSpPr>
        <p:spPr>
          <a:xfrm>
            <a:off x="6057939" y="2138109"/>
            <a:ext cx="3554370" cy="3293209"/>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rPr>
              <a:t>有期雇用労働者の育児休業取得には、それぞれの</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要件あり。</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育児休業の場合</a:t>
            </a:r>
            <a:r>
              <a:rPr lang="en-US" altLang="ja-JP" sz="1600" dirty="0">
                <a:latin typeface="Meiryo UI" panose="020B0604030504040204" pitchFamily="50" charset="-128"/>
                <a:ea typeface="Meiryo UI" panose="020B0604030504040204" pitchFamily="50" charset="-128"/>
              </a:rPr>
              <a:t>】</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１歳６か月までの間に契約が満了</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することが明らかでない</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介護休業の場合</a:t>
            </a:r>
            <a:r>
              <a:rPr lang="en-US" altLang="ja-JP" sz="1600" dirty="0">
                <a:latin typeface="Meiryo UI" panose="020B0604030504040204" pitchFamily="50" charset="-128"/>
                <a:ea typeface="Meiryo UI" panose="020B0604030504040204" pitchFamily="50" charset="-128"/>
              </a:rPr>
              <a:t>】</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引き続き雇用された期間が１年以上</a:t>
            </a:r>
          </a:p>
          <a:p>
            <a:pPr marL="285750" indent="-198438">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介護休業開始予定日から</a:t>
            </a:r>
            <a:r>
              <a:rPr lang="en-US" altLang="ja-JP" sz="1600" dirty="0">
                <a:latin typeface="Meiryo UI" panose="020B0604030504040204" pitchFamily="50" charset="-128"/>
                <a:ea typeface="Meiryo UI" panose="020B0604030504040204" pitchFamily="50" charset="-128"/>
              </a:rPr>
              <a:t>93</a:t>
            </a:r>
            <a:r>
              <a:rPr lang="ja-JP" altLang="en-US" sz="1600" dirty="0">
                <a:latin typeface="Meiryo UI" panose="020B0604030504040204" pitchFamily="50" charset="-128"/>
                <a:ea typeface="Meiryo UI" panose="020B0604030504040204" pitchFamily="50" charset="-128"/>
              </a:rPr>
              <a:t>日経過日から</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か月を経過する日までに契約が満了することが明らかでない</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3547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5">
            <a:extLst>
              <a:ext uri="{FF2B5EF4-FFF2-40B4-BE49-F238E27FC236}">
                <a16:creationId xmlns:a16="http://schemas.microsoft.com/office/drawing/2014/main" id="{716B14C2-1515-4F95-AA4F-9D6BA4A90E50}"/>
              </a:ext>
            </a:extLst>
          </p:cNvPr>
          <p:cNvSpPr/>
          <p:nvPr/>
        </p:nvSpPr>
        <p:spPr>
          <a:xfrm>
            <a:off x="5223212" y="1074195"/>
            <a:ext cx="2177492" cy="5217748"/>
          </a:xfrm>
          <a:prstGeom prst="roundRect">
            <a:avLst>
              <a:gd name="adj" fmla="val 7747"/>
            </a:avLst>
          </a:prstGeom>
          <a:solidFill>
            <a:srgbClr val="FFFFD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6F6B55FC-B067-4AC8-B7EB-68E1CBFF7C37}"/>
              </a:ext>
            </a:extLst>
          </p:cNvPr>
          <p:cNvSpPr/>
          <p:nvPr/>
        </p:nvSpPr>
        <p:spPr>
          <a:xfrm>
            <a:off x="5593477" y="1165705"/>
            <a:ext cx="1767478" cy="615553"/>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B7A14103-8C80-427C-A204-2D8AE6B17256}"/>
              </a:ext>
            </a:extLst>
          </p:cNvPr>
          <p:cNvSpPr/>
          <p:nvPr/>
        </p:nvSpPr>
        <p:spPr>
          <a:xfrm>
            <a:off x="5408383" y="2080727"/>
            <a:ext cx="1842373" cy="707886"/>
          </a:xfrm>
          <a:prstGeom prst="rect">
            <a:avLst/>
          </a:prstGeom>
        </p:spPr>
        <p:txBody>
          <a:bodyPr wrap="square">
            <a:spAutoFit/>
          </a:bodyPr>
          <a:lstStyle/>
          <a:p>
            <a:pPr>
              <a:lnSpc>
                <a:spcPts val="1600"/>
              </a:lnSpc>
            </a:pPr>
            <a:r>
              <a:rPr lang="ja-JP" altLang="en-US" sz="1600" dirty="0">
                <a:latin typeface="Meiryo UI" panose="020B0604030504040204" pitchFamily="50" charset="-128"/>
                <a:ea typeface="Meiryo UI" panose="020B0604030504040204" pitchFamily="50" charset="-128"/>
              </a:rPr>
              <a:t>原則、子が</a:t>
            </a:r>
            <a:r>
              <a:rPr lang="ja-JP" altLang="en-US" sz="1600" b="1" dirty="0">
                <a:latin typeface="Meiryo UI" panose="020B0604030504040204" pitchFamily="50" charset="-128"/>
                <a:ea typeface="Meiryo UI" panose="020B0604030504040204" pitchFamily="50" charset="-128"/>
              </a:rPr>
              <a:t>１歳</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（最長２歳）に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なるまで</a:t>
            </a:r>
            <a:endParaRPr lang="en-US" altLang="ja-JP" sz="1600"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26CD2107-88EC-4791-8B06-616433DCC519}"/>
              </a:ext>
            </a:extLst>
          </p:cNvPr>
          <p:cNvSpPr/>
          <p:nvPr/>
        </p:nvSpPr>
        <p:spPr>
          <a:xfrm>
            <a:off x="5451458" y="3412976"/>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か月前まで</a:t>
            </a:r>
            <a:endParaRPr lang="en-US" altLang="ja-JP" sz="1600" b="1" dirty="0">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8028063-9BC6-4A87-B3A5-C3DE4D218086}"/>
              </a:ext>
            </a:extLst>
          </p:cNvPr>
          <p:cNvSpPr/>
          <p:nvPr/>
        </p:nvSpPr>
        <p:spPr>
          <a:xfrm>
            <a:off x="135802" y="1085900"/>
            <a:ext cx="4953001" cy="5206043"/>
          </a:xfrm>
          <a:prstGeom prst="roundRect">
            <a:avLst>
              <a:gd name="adj" fmla="val 4555"/>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5">
            <a:extLst>
              <a:ext uri="{FF2B5EF4-FFF2-40B4-BE49-F238E27FC236}">
                <a16:creationId xmlns:a16="http://schemas.microsoft.com/office/drawing/2014/main" id="{AE8765EB-111F-4978-B431-604DC1B3E66F}"/>
              </a:ext>
            </a:extLst>
          </p:cNvPr>
          <p:cNvSpPr/>
          <p:nvPr/>
        </p:nvSpPr>
        <p:spPr>
          <a:xfrm>
            <a:off x="7545080" y="1085082"/>
            <a:ext cx="2177492" cy="5217748"/>
          </a:xfrm>
          <a:prstGeom prst="roundRect">
            <a:avLst>
              <a:gd name="adj" fmla="val 7747"/>
            </a:avLst>
          </a:prstGeom>
          <a:solidFill>
            <a:srgbClr val="FFFFEF"/>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２－６．産後パパ育休制度①</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z="1600" smtClean="0"/>
              <a:pPr>
                <a:defRPr/>
              </a:pPr>
              <a:t>17</a:t>
            </a:fld>
            <a:endParaRPr lang="en-US" altLang="ja-JP" sz="1600" dirty="0"/>
          </a:p>
        </p:txBody>
      </p:sp>
      <p:sp>
        <p:nvSpPr>
          <p:cNvPr id="6" name="角丸四角形 5">
            <a:extLst>
              <a:ext uri="{FF2B5EF4-FFF2-40B4-BE49-F238E27FC236}">
                <a16:creationId xmlns:a16="http://schemas.microsoft.com/office/drawing/2014/main" id="{10E08AF2-B3A9-4C71-B566-DFF7817A8063}"/>
              </a:ext>
            </a:extLst>
          </p:cNvPr>
          <p:cNvSpPr/>
          <p:nvPr/>
        </p:nvSpPr>
        <p:spPr>
          <a:xfrm>
            <a:off x="224701" y="1907157"/>
            <a:ext cx="9387608" cy="934291"/>
          </a:xfrm>
          <a:prstGeom prst="roundRect">
            <a:avLst>
              <a:gd name="adj" fmla="val 2105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F1C78472-D2FC-4B78-934F-A2ACE163A18F}"/>
              </a:ext>
            </a:extLst>
          </p:cNvPr>
          <p:cNvSpPr/>
          <p:nvPr/>
        </p:nvSpPr>
        <p:spPr>
          <a:xfrm>
            <a:off x="333376" y="2009535"/>
            <a:ext cx="5173452"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rPr>
              <a:t>① 対象期間、取得可能期間</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1C08EA2-247C-458E-82EB-76C7A725FB57}"/>
              </a:ext>
            </a:extLst>
          </p:cNvPr>
          <p:cNvSpPr/>
          <p:nvPr/>
        </p:nvSpPr>
        <p:spPr>
          <a:xfrm>
            <a:off x="687160" y="2360674"/>
            <a:ext cx="4953000" cy="338554"/>
          </a:xfrm>
          <a:prstGeom prst="rect">
            <a:avLst/>
          </a:prstGeom>
        </p:spPr>
        <p:txBody>
          <a:bodyPr>
            <a:spAutoFit/>
          </a:bodyPr>
          <a:lstStyle/>
          <a:p>
            <a:r>
              <a:rPr lang="ja-JP" altLang="en-US" sz="1600" b="1" dirty="0">
                <a:solidFill>
                  <a:srgbClr val="C00000"/>
                </a:solidFill>
                <a:latin typeface="Meiryo UI" panose="020B0604030504040204" pitchFamily="50" charset="-128"/>
                <a:ea typeface="Meiryo UI" panose="020B0604030504040204" pitchFamily="50" charset="-128"/>
              </a:rPr>
              <a:t>子の出生後８週間以内に４週間まで</a:t>
            </a:r>
            <a:r>
              <a:rPr lang="ja-JP" altLang="en-US" sz="1600" dirty="0">
                <a:latin typeface="Meiryo UI" panose="020B0604030504040204" pitchFamily="50" charset="-128"/>
                <a:ea typeface="Meiryo UI" panose="020B0604030504040204" pitchFamily="50" charset="-128"/>
              </a:rPr>
              <a:t>取得可能</a:t>
            </a:r>
            <a:endParaRPr lang="en-US" altLang="ja-JP" sz="1600" dirty="0">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7A20AEB4-6966-4A02-AD0C-CE1575182A37}"/>
              </a:ext>
            </a:extLst>
          </p:cNvPr>
          <p:cNvSpPr/>
          <p:nvPr/>
        </p:nvSpPr>
        <p:spPr>
          <a:xfrm>
            <a:off x="333375" y="3081113"/>
            <a:ext cx="4953000" cy="400110"/>
          </a:xfrm>
          <a:prstGeom prst="rect">
            <a:avLst/>
          </a:prstGeom>
        </p:spPr>
        <p:txBody>
          <a:bodyPr>
            <a:spAutoFit/>
          </a:bodyPr>
          <a:lstStyle/>
          <a:p>
            <a:r>
              <a:rPr lang="ja-JP" altLang="en-US" sz="2000" b="1" dirty="0">
                <a:solidFill>
                  <a:srgbClr val="FF6600"/>
                </a:solidFill>
                <a:latin typeface="Meiryo UI" panose="020B0604030504040204" pitchFamily="50" charset="-128"/>
                <a:ea typeface="Meiryo UI" panose="020B0604030504040204" pitchFamily="50" charset="-128"/>
              </a:rPr>
              <a:t>② 申出期限</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DF3E43F-4799-43EF-8E81-718F11AE0DDC}"/>
              </a:ext>
            </a:extLst>
          </p:cNvPr>
          <p:cNvSpPr/>
          <p:nvPr/>
        </p:nvSpPr>
        <p:spPr>
          <a:xfrm>
            <a:off x="687160" y="3424367"/>
            <a:ext cx="2497800" cy="338554"/>
          </a:xfrm>
          <a:prstGeom prst="rect">
            <a:avLst/>
          </a:prstGeom>
        </p:spPr>
        <p:txBody>
          <a:bodyPr wrap="none">
            <a:spAutoFit/>
          </a:bodyPr>
          <a:lstStyle/>
          <a:p>
            <a:r>
              <a:rPr lang="ja-JP" altLang="en-US" sz="1600" b="1" dirty="0">
                <a:solidFill>
                  <a:srgbClr val="C00000"/>
                </a:solidFill>
                <a:latin typeface="Meiryo UI" panose="020B0604030504040204" pitchFamily="50" charset="-128"/>
                <a:ea typeface="Meiryo UI" panose="020B0604030504040204" pitchFamily="50" charset="-128"/>
              </a:rPr>
              <a:t>原則、休業の２週間前まで</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5EE03E4-CA5E-4919-BF28-E96E0FE83E90}"/>
              </a:ext>
            </a:extLst>
          </p:cNvPr>
          <p:cNvSpPr/>
          <p:nvPr/>
        </p:nvSpPr>
        <p:spPr>
          <a:xfrm>
            <a:off x="498903" y="3751530"/>
            <a:ext cx="4454097" cy="830997"/>
          </a:xfrm>
          <a:prstGeom prst="rect">
            <a:avLst/>
          </a:prstGeom>
        </p:spPr>
        <p:txBody>
          <a:bodyPr wrap="square">
            <a:spAutoFit/>
          </a:bodyPr>
          <a:lstStyle/>
          <a:p>
            <a:pPr marL="157163" indent="-1571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ただし、職場環境の整備などについて、今回の制度見直しにより求められる義務を上回る取組の実施を労使協定で定めている場合は、１か月前までとしてよい。</a:t>
            </a:r>
          </a:p>
          <a:p>
            <a:pPr marL="228600" indent="-228600"/>
            <a:endParaRPr lang="en-US" altLang="ja-JP" sz="1200" dirty="0">
              <a:latin typeface="Meiryo UI" panose="020B0604030504040204" pitchFamily="50" charset="-128"/>
              <a:ea typeface="Meiryo UI" panose="020B0604030504040204" pitchFamily="50" charset="-128"/>
            </a:endParaRPr>
          </a:p>
        </p:txBody>
      </p:sp>
      <p:sp>
        <p:nvSpPr>
          <p:cNvPr id="15" name="角丸四角形 5">
            <a:extLst>
              <a:ext uri="{FF2B5EF4-FFF2-40B4-BE49-F238E27FC236}">
                <a16:creationId xmlns:a16="http://schemas.microsoft.com/office/drawing/2014/main" id="{D2503438-69E6-49A3-82E3-B3B23F3A4713}"/>
              </a:ext>
            </a:extLst>
          </p:cNvPr>
          <p:cNvSpPr/>
          <p:nvPr/>
        </p:nvSpPr>
        <p:spPr>
          <a:xfrm>
            <a:off x="224701" y="2975562"/>
            <a:ext cx="9387608" cy="1596130"/>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5">
            <a:extLst>
              <a:ext uri="{FF2B5EF4-FFF2-40B4-BE49-F238E27FC236}">
                <a16:creationId xmlns:a16="http://schemas.microsoft.com/office/drawing/2014/main" id="{1807A5F1-15F8-450A-A3F5-3966539A0136}"/>
              </a:ext>
            </a:extLst>
          </p:cNvPr>
          <p:cNvSpPr/>
          <p:nvPr/>
        </p:nvSpPr>
        <p:spPr>
          <a:xfrm>
            <a:off x="224701" y="4691144"/>
            <a:ext cx="9387608" cy="1505804"/>
          </a:xfrm>
          <a:prstGeom prst="roundRect">
            <a:avLst>
              <a:gd name="adj" fmla="val 18631"/>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a:extLst>
              <a:ext uri="{FF2B5EF4-FFF2-40B4-BE49-F238E27FC236}">
                <a16:creationId xmlns:a16="http://schemas.microsoft.com/office/drawing/2014/main" id="{FCBF75A2-A943-4DA9-B946-782DB002D420}"/>
              </a:ext>
            </a:extLst>
          </p:cNvPr>
          <p:cNvSpPr/>
          <p:nvPr/>
        </p:nvSpPr>
        <p:spPr>
          <a:xfrm>
            <a:off x="7962970" y="1167067"/>
            <a:ext cx="1438205" cy="646331"/>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rPr>
              <a:t>（現行）</a:t>
            </a:r>
            <a:endParaRPr lang="en-US" altLang="ja-JP" sz="16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DF402CF4-BE6B-4A7D-B321-EC6AEB2BEDFA}"/>
              </a:ext>
            </a:extLst>
          </p:cNvPr>
          <p:cNvSpPr/>
          <p:nvPr/>
        </p:nvSpPr>
        <p:spPr>
          <a:xfrm>
            <a:off x="7730251" y="2091614"/>
            <a:ext cx="1842373" cy="707886"/>
          </a:xfrm>
          <a:prstGeom prst="rect">
            <a:avLst/>
          </a:prstGeom>
        </p:spPr>
        <p:txBody>
          <a:bodyPr wrap="square">
            <a:spAutoFit/>
          </a:bodyPr>
          <a:lstStyle/>
          <a:p>
            <a:pPr>
              <a:lnSpc>
                <a:spcPts val="1600"/>
              </a:lnSpc>
            </a:pPr>
            <a:r>
              <a:rPr lang="ja-JP" altLang="en-US" sz="1600" dirty="0">
                <a:latin typeface="Meiryo UI" panose="020B0604030504040204" pitchFamily="50" charset="-128"/>
                <a:ea typeface="Meiryo UI" panose="020B0604030504040204" pitchFamily="50" charset="-128"/>
              </a:rPr>
              <a:t>原則、子が</a:t>
            </a:r>
            <a:r>
              <a:rPr lang="ja-JP" altLang="en-US" sz="1600" b="1" dirty="0">
                <a:latin typeface="Meiryo UI" panose="020B0604030504040204" pitchFamily="50" charset="-128"/>
                <a:ea typeface="Meiryo UI" panose="020B0604030504040204" pitchFamily="50" charset="-128"/>
              </a:rPr>
              <a:t>１歳</a:t>
            </a:r>
            <a:r>
              <a:rPr lang="en-US" altLang="ja-JP" sz="1600" b="1" dirty="0">
                <a:latin typeface="Meiryo UI" panose="020B0604030504040204" pitchFamily="50" charset="-128"/>
                <a:ea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（最長２歳）に</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なるまで</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857C7AD2-2A7D-46A6-9198-F0D173931AC6}"/>
              </a:ext>
            </a:extLst>
          </p:cNvPr>
          <p:cNvSpPr/>
          <p:nvPr/>
        </p:nvSpPr>
        <p:spPr>
          <a:xfrm>
            <a:off x="7742661" y="3424367"/>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a:t>
            </a:r>
            <a:r>
              <a:rPr lang="en-US" altLang="ja-JP" sz="1600" b="1" dirty="0">
                <a:latin typeface="Meiryo UI" panose="020B0604030504040204" pitchFamily="50" charset="-128"/>
                <a:ea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rPr>
              <a:t>か月前まで</a:t>
            </a:r>
            <a:endParaRPr lang="en-US" altLang="ja-JP" sz="1600" b="1" dirty="0">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1C91D635-E15A-497B-92CB-E815050B6564}"/>
              </a:ext>
            </a:extLst>
          </p:cNvPr>
          <p:cNvSpPr/>
          <p:nvPr/>
        </p:nvSpPr>
        <p:spPr>
          <a:xfrm>
            <a:off x="7755374" y="4838564"/>
            <a:ext cx="179212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原則、分割不可</a:t>
            </a:r>
            <a:endParaRPr lang="en-US" altLang="ja-JP" sz="1600" b="1" dirty="0">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AA16BC42-FD25-45D6-8F8A-7AC350ED036B}"/>
              </a:ext>
            </a:extLst>
          </p:cNvPr>
          <p:cNvSpPr/>
          <p:nvPr/>
        </p:nvSpPr>
        <p:spPr>
          <a:xfrm>
            <a:off x="7640587" y="5210014"/>
            <a:ext cx="1906912" cy="830997"/>
          </a:xfrm>
          <a:prstGeom prst="rect">
            <a:avLst/>
          </a:prstGeom>
        </p:spPr>
        <p:txBody>
          <a:bodyPr wrap="square">
            <a:spAutoFit/>
          </a:bodyPr>
          <a:lstStyle/>
          <a:p>
            <a:pPr marL="157163" indent="-157163"/>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パパ休暇（子の出生後８週間以内に父親が育休取得した場合には再度取得可）あり。</a:t>
            </a:r>
          </a:p>
        </p:txBody>
      </p:sp>
      <p:sp>
        <p:nvSpPr>
          <p:cNvPr id="2" name="十字形 1">
            <a:extLst>
              <a:ext uri="{FF2B5EF4-FFF2-40B4-BE49-F238E27FC236}">
                <a16:creationId xmlns:a16="http://schemas.microsoft.com/office/drawing/2014/main" id="{F20CA310-15F8-4704-95BE-263E0E901B72}"/>
              </a:ext>
            </a:extLst>
          </p:cNvPr>
          <p:cNvSpPr/>
          <p:nvPr/>
        </p:nvSpPr>
        <p:spPr>
          <a:xfrm>
            <a:off x="4853550" y="1069725"/>
            <a:ext cx="583629" cy="604999"/>
          </a:xfrm>
          <a:prstGeom prst="plus">
            <a:avLst>
              <a:gd name="adj" fmla="val 32286"/>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正方形/長方形 28">
            <a:extLst>
              <a:ext uri="{FF2B5EF4-FFF2-40B4-BE49-F238E27FC236}">
                <a16:creationId xmlns:a16="http://schemas.microsoft.com/office/drawing/2014/main" id="{9C6EC68C-3075-4173-9194-296FF148C423}"/>
              </a:ext>
            </a:extLst>
          </p:cNvPr>
          <p:cNvSpPr/>
          <p:nvPr/>
        </p:nvSpPr>
        <p:spPr>
          <a:xfrm>
            <a:off x="5303608" y="5051212"/>
            <a:ext cx="2087827" cy="830997"/>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分割して</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回取得可能</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（取得の際にそれぞれ申出）</a:t>
            </a:r>
            <a:endParaRPr lang="en-US" altLang="ja-JP" sz="1600" b="1"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C2E93BEE-F3FC-4049-8632-40DFFFCCACFD}"/>
              </a:ext>
            </a:extLst>
          </p:cNvPr>
          <p:cNvSpPr/>
          <p:nvPr/>
        </p:nvSpPr>
        <p:spPr>
          <a:xfrm>
            <a:off x="333375" y="4910505"/>
            <a:ext cx="3215737" cy="400110"/>
          </a:xfrm>
          <a:prstGeom prst="rect">
            <a:avLst/>
          </a:prstGeom>
        </p:spPr>
        <p:txBody>
          <a:bodyPr wrap="squar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③ 分割取得</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4C120B63-1257-4374-B90E-19EFA94D5F43}"/>
              </a:ext>
            </a:extLst>
          </p:cNvPr>
          <p:cNvSpPr/>
          <p:nvPr/>
        </p:nvSpPr>
        <p:spPr>
          <a:xfrm>
            <a:off x="687160" y="5262567"/>
            <a:ext cx="3577907" cy="584775"/>
          </a:xfrm>
          <a:prstGeom prst="rect">
            <a:avLst/>
          </a:prstGeom>
        </p:spPr>
        <p:txBody>
          <a:bodyPr wrap="square">
            <a:spAutoFit/>
          </a:bodyPr>
          <a:lstStyle/>
          <a:p>
            <a:pPr marL="808038" indent="-808038"/>
            <a:r>
              <a:rPr lang="ja-JP" altLang="en-US" sz="1600" b="1" dirty="0">
                <a:solidFill>
                  <a:srgbClr val="C00000"/>
                </a:solidFill>
                <a:latin typeface="Meiryo UI" panose="020B0604030504040204" pitchFamily="50" charset="-128"/>
                <a:ea typeface="Meiryo UI" panose="020B0604030504040204" pitchFamily="50" charset="-128"/>
              </a:rPr>
              <a:t>分割して２回取得可能</a:t>
            </a:r>
            <a:endParaRPr lang="en-US" altLang="ja-JP" sz="1600" b="1" dirty="0">
              <a:solidFill>
                <a:srgbClr val="C00000"/>
              </a:solidFill>
              <a:latin typeface="Meiryo UI" panose="020B0604030504040204" pitchFamily="50" charset="-128"/>
              <a:ea typeface="Meiryo UI" panose="020B0604030504040204" pitchFamily="50" charset="-128"/>
            </a:endParaRPr>
          </a:p>
          <a:p>
            <a:pPr marL="808038" indent="-808038"/>
            <a:r>
              <a:rPr lang="ja-JP" altLang="en-US" sz="1600" b="1" dirty="0">
                <a:solidFill>
                  <a:srgbClr val="C00000"/>
                </a:solidFill>
                <a:latin typeface="Meiryo UI" panose="020B0604030504040204" pitchFamily="50" charset="-128"/>
                <a:ea typeface="Meiryo UI" panose="020B0604030504040204" pitchFamily="50" charset="-128"/>
              </a:rPr>
              <a:t>（はじめにまとめて申し出が必要）</a:t>
            </a:r>
            <a:endParaRPr lang="en-US" altLang="ja-JP" sz="1600" b="1" dirty="0">
              <a:solidFill>
                <a:srgbClr val="C00000"/>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CB64A600-D795-4707-AA8D-FAB46ECB15D2}"/>
              </a:ext>
            </a:extLst>
          </p:cNvPr>
          <p:cNvSpPr/>
          <p:nvPr/>
        </p:nvSpPr>
        <p:spPr>
          <a:xfrm>
            <a:off x="96053" y="1116481"/>
            <a:ext cx="4970861" cy="707886"/>
          </a:xfrm>
          <a:prstGeom prst="rect">
            <a:avLst/>
          </a:prstGeom>
        </p:spPr>
        <p:txBody>
          <a:bodyPr wrap="square">
            <a:spAutoFit/>
          </a:bodyPr>
          <a:lstStyle/>
          <a:p>
            <a:pPr algn="ctr"/>
            <a:r>
              <a:rPr lang="ja-JP" altLang="en-US" sz="2200" b="1" dirty="0">
                <a:solidFill>
                  <a:srgbClr val="C00000"/>
                </a:solidFill>
                <a:latin typeface="Meiryo UI" panose="020B0604030504040204" pitchFamily="50" charset="-128"/>
                <a:ea typeface="Meiryo UI" panose="020B0604030504040204" pitchFamily="50" charset="-128"/>
              </a:rPr>
              <a:t>新制度（産後パパ育休）</a:t>
            </a:r>
            <a:endParaRPr lang="en-US" altLang="ja-JP" sz="2200" b="1" dirty="0">
              <a:solidFill>
                <a:srgbClr val="C00000"/>
              </a:solidFill>
              <a:latin typeface="Meiryo UI" panose="020B0604030504040204" pitchFamily="50" charset="-128"/>
              <a:ea typeface="Meiryo UI" panose="020B0604030504040204" pitchFamily="50" charset="-128"/>
            </a:endParaRPr>
          </a:p>
          <a:p>
            <a:pPr algn="ctr"/>
            <a:r>
              <a:rPr lang="ja-JP" altLang="en-US" sz="1800" b="1" dirty="0">
                <a:solidFill>
                  <a:srgbClr val="C00000"/>
                </a:solidFill>
                <a:latin typeface="Meiryo UI" panose="020B0604030504040204" pitchFamily="50" charset="-128"/>
                <a:ea typeface="Meiryo UI" panose="020B0604030504040204" pitchFamily="50" charset="-128"/>
              </a:rPr>
              <a:t>（育休とは別に取得可能）</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800" b="1" dirty="0">
              <a:solidFill>
                <a:srgbClr val="C0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70141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２－６．産後パパ育休制度②</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z="1600" smtClean="0"/>
              <a:pPr>
                <a:defRPr/>
              </a:pPr>
              <a:t>18</a:t>
            </a:fld>
            <a:endParaRPr lang="en-US" altLang="ja-JP" sz="1600" dirty="0"/>
          </a:p>
        </p:txBody>
      </p:sp>
      <p:sp>
        <p:nvSpPr>
          <p:cNvPr id="35" name="四角形: 角を丸くする 34"/>
          <p:cNvSpPr/>
          <p:nvPr/>
        </p:nvSpPr>
        <p:spPr>
          <a:xfrm>
            <a:off x="159639" y="1990524"/>
            <a:ext cx="9517761" cy="3131798"/>
          </a:xfrm>
          <a:prstGeom prst="roundRect">
            <a:avLst>
              <a:gd name="adj" fmla="val 12093"/>
            </a:avLst>
          </a:prstGeom>
          <a:solidFill>
            <a:schemeClr val="accent6">
              <a:lumMod val="20000"/>
              <a:lumOff val="80000"/>
            </a:schemeClr>
          </a:solid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nchorCtr="0"/>
          <a:lstStyle/>
          <a:p>
            <a:pPr>
              <a:lnSpc>
                <a:spcPct val="110000"/>
              </a:lnSpc>
              <a:spcBef>
                <a:spcPts val="300"/>
              </a:spcBef>
            </a:pPr>
            <a:endParaRPr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101853" y="1052748"/>
            <a:ext cx="6840000" cy="288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36000" rtlCol="0" anchor="ctr"/>
          <a:lstStyle/>
          <a:p>
            <a:pPr defTabSz="844083">
              <a:lnSpc>
                <a:spcPct val="110000"/>
              </a:lnSpc>
              <a:defRPr/>
            </a:pPr>
            <a:r>
              <a:rPr lang="ja-JP" altLang="en-US" sz="1800" b="1" spc="80" dirty="0">
                <a:solidFill>
                  <a:srgbClr val="C00000"/>
                </a:solidFill>
                <a:latin typeface="メイリオ" panose="020B0604030504040204" pitchFamily="50" charset="-128"/>
                <a:ea typeface="メイリオ" panose="020B0604030504040204" pitchFamily="50" charset="-128"/>
              </a:rPr>
              <a:t>● 申出期限を１か月前までとする労使協定　</a:t>
            </a:r>
          </a:p>
        </p:txBody>
      </p:sp>
      <p:sp>
        <p:nvSpPr>
          <p:cNvPr id="37" name="正方形/長方形 36"/>
          <p:cNvSpPr/>
          <p:nvPr/>
        </p:nvSpPr>
        <p:spPr>
          <a:xfrm>
            <a:off x="406266" y="2107370"/>
            <a:ext cx="9171694" cy="2885405"/>
          </a:xfrm>
          <a:prstGeom prst="rect">
            <a:avLst/>
          </a:prstGeom>
          <a:noFill/>
          <a:ln>
            <a:noFill/>
            <a:prstDash val="dash"/>
          </a:ln>
        </p:spPr>
        <p:txBody>
          <a:bodyPr wrap="square" rtlCol="0">
            <a:spAutoFit/>
          </a:bodyPr>
          <a:lstStyle/>
          <a:p>
            <a:pPr>
              <a:spcBef>
                <a:spcPts val="0"/>
              </a:spcBef>
            </a:pPr>
            <a:r>
              <a:rPr lang="ja-JP" altLang="en-US" sz="1800" dirty="0">
                <a:latin typeface="Meiryo UI" panose="020B0604030504040204" pitchFamily="50" charset="-128"/>
                <a:ea typeface="Meiryo UI" panose="020B0604030504040204" pitchFamily="50" charset="-128"/>
              </a:rPr>
              <a:t>①　次に掲げる措置のうち、</a:t>
            </a:r>
            <a:r>
              <a:rPr lang="ja-JP" altLang="en-US" sz="1800" b="1" dirty="0">
                <a:solidFill>
                  <a:srgbClr val="C00000"/>
                </a:solidFill>
                <a:latin typeface="Meiryo UI" panose="020B0604030504040204" pitchFamily="50" charset="-128"/>
                <a:ea typeface="Meiryo UI" panose="020B0604030504040204" pitchFamily="50" charset="-128"/>
              </a:rPr>
              <a:t>２以上の措置</a:t>
            </a:r>
            <a:r>
              <a:rPr lang="ja-JP" altLang="en-US" sz="1800" dirty="0">
                <a:latin typeface="Meiryo UI" panose="020B0604030504040204" pitchFamily="50" charset="-128"/>
                <a:ea typeface="Meiryo UI" panose="020B0604030504040204" pitchFamily="50" charset="-128"/>
              </a:rPr>
              <a:t>を講ずること。</a:t>
            </a:r>
          </a:p>
          <a:p>
            <a:pPr marL="444500" indent="-177800">
              <a:spcBef>
                <a:spcPts val="3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雇用する労働者に対する育児休業に係る</a:t>
            </a:r>
            <a:r>
              <a:rPr lang="ja-JP" altLang="en-US" sz="1400" b="1" dirty="0">
                <a:latin typeface="Meiryo UI" panose="020B0604030504040204" pitchFamily="50" charset="-128"/>
                <a:ea typeface="Meiryo UI" panose="020B0604030504040204" pitchFamily="50" charset="-128"/>
              </a:rPr>
              <a:t>研修</a:t>
            </a:r>
            <a:r>
              <a:rPr lang="ja-JP" altLang="en-US" sz="1400" dirty="0">
                <a:latin typeface="Meiryo UI" panose="020B0604030504040204" pitchFamily="50" charset="-128"/>
                <a:ea typeface="Meiryo UI" panose="020B0604030504040204" pitchFamily="50" charset="-128"/>
              </a:rPr>
              <a:t>の実施</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育児休業に関する</a:t>
            </a:r>
            <a:r>
              <a:rPr lang="ja-JP" altLang="en-US" sz="1400" b="1" dirty="0">
                <a:latin typeface="Meiryo UI" panose="020B0604030504040204" pitchFamily="50" charset="-128"/>
                <a:ea typeface="Meiryo UI" panose="020B0604030504040204" pitchFamily="50" charset="-128"/>
              </a:rPr>
              <a:t>相談体制</a:t>
            </a:r>
            <a:r>
              <a:rPr lang="ja-JP" altLang="en-US" sz="1400" dirty="0">
                <a:latin typeface="Meiryo UI" panose="020B0604030504040204" pitchFamily="50" charset="-128"/>
                <a:ea typeface="Meiryo UI" panose="020B0604030504040204" pitchFamily="50" charset="-128"/>
              </a:rPr>
              <a:t>の整備</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雇用する労働者の育児休業の取得に関する</a:t>
            </a:r>
            <a:r>
              <a:rPr lang="ja-JP" altLang="en-US" sz="1400" b="1" dirty="0">
                <a:latin typeface="Meiryo UI" panose="020B0604030504040204" pitchFamily="50" charset="-128"/>
                <a:ea typeface="Meiryo UI" panose="020B0604030504040204" pitchFamily="50" charset="-128"/>
              </a:rPr>
              <a:t>事例の収集</a:t>
            </a:r>
            <a:r>
              <a:rPr lang="ja-JP" altLang="en-US" sz="1400" dirty="0">
                <a:latin typeface="Meiryo UI" panose="020B0604030504040204" pitchFamily="50" charset="-128"/>
                <a:ea typeface="Meiryo UI" panose="020B0604030504040204" pitchFamily="50" charset="-128"/>
              </a:rPr>
              <a:t>及び当該</a:t>
            </a:r>
            <a:r>
              <a:rPr lang="ja-JP" altLang="en-US" sz="1400" b="1" dirty="0">
                <a:latin typeface="Meiryo UI" panose="020B0604030504040204" pitchFamily="50" charset="-128"/>
                <a:ea typeface="Meiryo UI" panose="020B0604030504040204" pitchFamily="50" charset="-128"/>
              </a:rPr>
              <a:t>事例の提供</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雇用する労働者に対する育児休業に関する</a:t>
            </a:r>
            <a:r>
              <a:rPr lang="ja-JP" altLang="en-US" sz="1400" b="1" dirty="0">
                <a:latin typeface="Meiryo UI" panose="020B0604030504040204" pitchFamily="50" charset="-128"/>
                <a:ea typeface="Meiryo UI" panose="020B0604030504040204" pitchFamily="50" charset="-128"/>
              </a:rPr>
              <a:t>制度</a:t>
            </a:r>
            <a:r>
              <a:rPr lang="ja-JP" altLang="en-US" sz="1400" dirty="0">
                <a:latin typeface="Meiryo UI" panose="020B0604030504040204" pitchFamily="50" charset="-128"/>
                <a:ea typeface="Meiryo UI" panose="020B0604030504040204" pitchFamily="50" charset="-128"/>
              </a:rPr>
              <a:t>及び育児休業の</a:t>
            </a:r>
            <a:r>
              <a:rPr lang="ja-JP" altLang="en-US" sz="1400" b="1" dirty="0">
                <a:latin typeface="Meiryo UI" panose="020B0604030504040204" pitchFamily="50" charset="-128"/>
                <a:ea typeface="Meiryo UI" panose="020B0604030504040204" pitchFamily="50" charset="-128"/>
              </a:rPr>
              <a:t>取得の促進に関する方針の周知</a:t>
            </a:r>
          </a:p>
          <a:p>
            <a:pPr marL="444500" indent="-177800">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育児休業申出をした労働者の育児休業の取得が円滑に行われるようにするための</a:t>
            </a:r>
            <a:r>
              <a:rPr lang="ja-JP" altLang="en-US" sz="1400" b="1" dirty="0">
                <a:latin typeface="Meiryo UI" panose="020B0604030504040204" pitchFamily="50" charset="-128"/>
                <a:ea typeface="Meiryo UI" panose="020B0604030504040204" pitchFamily="50" charset="-128"/>
              </a:rPr>
              <a:t>業務の配分又は人員の配置</a:t>
            </a:r>
            <a:r>
              <a:rPr lang="ja-JP" altLang="en-US" sz="1400" dirty="0">
                <a:latin typeface="Meiryo UI" panose="020B0604030504040204" pitchFamily="50" charset="-128"/>
                <a:ea typeface="Meiryo UI" panose="020B0604030504040204" pitchFamily="50" charset="-128"/>
              </a:rPr>
              <a:t>に係る必要な措置</a:t>
            </a:r>
            <a:endParaRPr lang="en-US" altLang="ja-JP" sz="1400" dirty="0">
              <a:latin typeface="Meiryo UI" panose="020B0604030504040204" pitchFamily="50" charset="-128"/>
              <a:ea typeface="Meiryo UI" panose="020B0604030504040204" pitchFamily="50" charset="-128"/>
            </a:endParaRPr>
          </a:p>
          <a:p>
            <a:pPr marL="381000" indent="-381000">
              <a:spcBef>
                <a:spcPts val="400"/>
              </a:spcBef>
            </a:pPr>
            <a:r>
              <a:rPr lang="ja-JP" altLang="en-US" sz="1800" dirty="0">
                <a:latin typeface="Meiryo UI" panose="020B0604030504040204" pitchFamily="50" charset="-128"/>
                <a:ea typeface="Meiryo UI" panose="020B0604030504040204" pitchFamily="50" charset="-128"/>
              </a:rPr>
              <a:t>②　育児休業の取得に関する</a:t>
            </a:r>
            <a:r>
              <a:rPr lang="ja-JP" altLang="en-US" sz="1800" b="1" dirty="0">
                <a:solidFill>
                  <a:srgbClr val="C00000"/>
                </a:solidFill>
                <a:latin typeface="Meiryo UI" panose="020B0604030504040204" pitchFamily="50" charset="-128"/>
                <a:ea typeface="Meiryo UI" panose="020B0604030504040204" pitchFamily="50" charset="-128"/>
              </a:rPr>
              <a:t>定量的な目標（数値目標）を設定</a:t>
            </a:r>
            <a:r>
              <a:rPr lang="ja-JP" altLang="en-US" sz="1800" dirty="0">
                <a:latin typeface="Meiryo UI" panose="020B0604030504040204" pitchFamily="50" charset="-128"/>
                <a:ea typeface="Meiryo UI" panose="020B0604030504040204" pitchFamily="50" charset="-128"/>
              </a:rPr>
              <a:t>し、育児休業の</a:t>
            </a:r>
            <a:r>
              <a:rPr lang="ja-JP" altLang="en-US" sz="1800" b="1" dirty="0">
                <a:solidFill>
                  <a:srgbClr val="C00000"/>
                </a:solidFill>
                <a:latin typeface="Meiryo UI" panose="020B0604030504040204" pitchFamily="50" charset="-128"/>
                <a:ea typeface="Meiryo UI" panose="020B0604030504040204" pitchFamily="50" charset="-128"/>
              </a:rPr>
              <a:t>取得の促進に関する方針を周知</a:t>
            </a:r>
            <a:r>
              <a:rPr lang="ja-JP" altLang="en-US" sz="1800" dirty="0">
                <a:latin typeface="Meiryo UI" panose="020B0604030504040204" pitchFamily="50" charset="-128"/>
                <a:ea typeface="Meiryo UI" panose="020B0604030504040204" pitchFamily="50" charset="-128"/>
              </a:rPr>
              <a:t>すること。</a:t>
            </a:r>
            <a:endParaRPr lang="en-US" altLang="ja-JP" sz="1800" dirty="0">
              <a:latin typeface="Meiryo UI" panose="020B0604030504040204" pitchFamily="50" charset="-128"/>
              <a:ea typeface="Meiryo UI" panose="020B0604030504040204" pitchFamily="50" charset="-128"/>
            </a:endParaRPr>
          </a:p>
          <a:p>
            <a:pPr marL="381000" indent="-381000">
              <a:spcBef>
                <a:spcPts val="400"/>
              </a:spcBef>
            </a:pPr>
            <a:r>
              <a:rPr lang="ja-JP" altLang="en-US" sz="1800" dirty="0">
                <a:latin typeface="Meiryo UI" panose="020B0604030504040204" pitchFamily="50" charset="-128"/>
                <a:ea typeface="Meiryo UI" panose="020B0604030504040204" pitchFamily="50" charset="-128"/>
              </a:rPr>
              <a:t>③　</a:t>
            </a:r>
            <a:r>
              <a:rPr lang="ja-JP" altLang="en-US" sz="1800" spc="-30" dirty="0">
                <a:latin typeface="Meiryo UI" panose="020B0604030504040204" pitchFamily="50" charset="-128"/>
                <a:ea typeface="Meiryo UI" panose="020B0604030504040204" pitchFamily="50" charset="-128"/>
              </a:rPr>
              <a:t>育児休業申出に係る当該労働者の意向を確認するための措置を講じた上で、その</a:t>
            </a:r>
            <a:r>
              <a:rPr lang="ja-JP" altLang="en-US" sz="1800" b="1" spc="-30" dirty="0">
                <a:solidFill>
                  <a:srgbClr val="C00000"/>
                </a:solidFill>
                <a:latin typeface="Meiryo UI" panose="020B0604030504040204" pitchFamily="50" charset="-128"/>
                <a:ea typeface="Meiryo UI" panose="020B0604030504040204" pitchFamily="50" charset="-128"/>
              </a:rPr>
              <a:t>意向を把握するための取組</a:t>
            </a:r>
            <a:r>
              <a:rPr lang="ja-JP" altLang="en-US" sz="1800" spc="-30" dirty="0">
                <a:latin typeface="Meiryo UI" panose="020B0604030504040204" pitchFamily="50" charset="-128"/>
                <a:ea typeface="Meiryo UI" panose="020B0604030504040204" pitchFamily="50" charset="-128"/>
              </a:rPr>
              <a:t>を行うこと。</a:t>
            </a:r>
            <a:endParaRPr lang="en-US" altLang="ja-JP" sz="1800" spc="-30" dirty="0">
              <a:latin typeface="Meiryo UI" panose="020B0604030504040204" pitchFamily="50" charset="-128"/>
              <a:ea typeface="Meiryo UI" panose="020B0604030504040204" pitchFamily="50" charset="-128"/>
            </a:endParaRPr>
          </a:p>
        </p:txBody>
      </p:sp>
      <p:sp>
        <p:nvSpPr>
          <p:cNvPr id="38" name="正方形/長方形 37"/>
          <p:cNvSpPr/>
          <p:nvPr/>
        </p:nvSpPr>
        <p:spPr>
          <a:xfrm>
            <a:off x="452625" y="1340748"/>
            <a:ext cx="8958075"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労使協定</a:t>
            </a:r>
            <a:r>
              <a:rPr lang="ja-JP" altLang="en-US" sz="1600" dirty="0">
                <a:latin typeface="Meiryo UI" panose="020B0604030504040204" pitchFamily="50" charset="-128"/>
                <a:ea typeface="Meiryo UI" panose="020B0604030504040204" pitchFamily="50" charset="-128"/>
              </a:rPr>
              <a:t>で定めることにより、原則２週間前までとする産後パパ育休の申出期限を現行の育児休業と同様に</a:t>
            </a:r>
            <a:r>
              <a:rPr lang="ja-JP" altLang="en-US" sz="1600" b="1" dirty="0">
                <a:latin typeface="Meiryo UI" panose="020B0604030504040204" pitchFamily="50" charset="-128"/>
                <a:ea typeface="Meiryo UI" panose="020B0604030504040204" pitchFamily="50" charset="-128"/>
              </a:rPr>
              <a:t>１か月前までとしてよいこととする、職場環境の整備等の措置</a:t>
            </a:r>
            <a:r>
              <a:rPr lang="ja-JP" altLang="en-US" sz="1600" dirty="0">
                <a:latin typeface="Meiryo UI" panose="020B0604030504040204" pitchFamily="50" charset="-128"/>
                <a:ea typeface="Meiryo UI" panose="020B0604030504040204" pitchFamily="50" charset="-128"/>
              </a:rPr>
              <a:t>は、次の①～③。</a:t>
            </a:r>
            <a:endParaRPr lang="en-US" altLang="ja-JP" sz="1600" dirty="0">
              <a:latin typeface="Meiryo UI" panose="020B0604030504040204" pitchFamily="50" charset="-128"/>
              <a:ea typeface="Meiryo UI" panose="020B0604030504040204" pitchFamily="50" charset="-128"/>
            </a:endParaRPr>
          </a:p>
        </p:txBody>
      </p:sp>
      <p:sp>
        <p:nvSpPr>
          <p:cNvPr id="39" name="角丸四角形吹き出し 38"/>
          <p:cNvSpPr/>
          <p:nvPr/>
        </p:nvSpPr>
        <p:spPr>
          <a:xfrm>
            <a:off x="185925" y="5245100"/>
            <a:ext cx="9392034" cy="1033629"/>
          </a:xfrm>
          <a:prstGeom prst="wedgeRoundRectCallout">
            <a:avLst>
              <a:gd name="adj1" fmla="val 34813"/>
              <a:gd name="adj2" fmla="val -105012"/>
              <a:gd name="adj3" fmla="val 16667"/>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40" name="正方形/長方形 39"/>
          <p:cNvSpPr/>
          <p:nvPr/>
        </p:nvSpPr>
        <p:spPr>
          <a:xfrm>
            <a:off x="159639" y="5293855"/>
            <a:ext cx="9418320" cy="954107"/>
          </a:xfrm>
          <a:prstGeom prst="rect">
            <a:avLst/>
          </a:prstGeom>
        </p:spPr>
        <p:txBody>
          <a:bodyPr wrap="square">
            <a:spAutoFit/>
          </a:bodyPr>
          <a:lstStyle/>
          <a:p>
            <a:pPr marL="285750" indent="-1079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妊娠・出産の申出があった場合に</a:t>
            </a:r>
            <a:r>
              <a:rPr lang="ja-JP" altLang="en-US" sz="1400" b="1" dirty="0">
                <a:latin typeface="Meiryo UI" panose="020B0604030504040204" pitchFamily="50" charset="-128"/>
                <a:ea typeface="Meiryo UI" panose="020B0604030504040204" pitchFamily="50" charset="-128"/>
              </a:rPr>
              <a:t>意向確認</a:t>
            </a:r>
            <a:r>
              <a:rPr lang="ja-JP" altLang="en-US" sz="1400" dirty="0">
                <a:latin typeface="Meiryo UI" panose="020B0604030504040204" pitchFamily="50" charset="-128"/>
                <a:ea typeface="Meiryo UI" panose="020B0604030504040204" pitchFamily="50" charset="-128"/>
              </a:rPr>
              <a:t>を行うことは、この労使協定の締結にかかわらず、</a:t>
            </a:r>
            <a:r>
              <a:rPr lang="ja-JP" altLang="en-US" sz="1400" b="1" dirty="0">
                <a:latin typeface="Meiryo UI" panose="020B0604030504040204" pitchFamily="50" charset="-128"/>
                <a:ea typeface="Meiryo UI" panose="020B0604030504040204" pitchFamily="50" charset="-128"/>
              </a:rPr>
              <a:t>法律上の義務</a:t>
            </a:r>
            <a:r>
              <a:rPr lang="ja-JP" altLang="en-US" sz="1400" dirty="0">
                <a:latin typeface="Meiryo UI" panose="020B0604030504040204" pitchFamily="50" charset="-128"/>
                <a:ea typeface="Meiryo UI" panose="020B0604030504040204" pitchFamily="50" charset="-128"/>
              </a:rPr>
              <a:t>です。</a:t>
            </a:r>
            <a:endParaRPr lang="en-US" altLang="ja-JP" sz="1400" dirty="0">
              <a:latin typeface="Meiryo UI" panose="020B0604030504040204" pitchFamily="50" charset="-128"/>
              <a:ea typeface="Meiryo UI" panose="020B0604030504040204" pitchFamily="50" charset="-128"/>
            </a:endParaRPr>
          </a:p>
          <a:p>
            <a:pPr marL="285750" indent="-1079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この「</a:t>
            </a:r>
            <a:r>
              <a:rPr lang="ja-JP" altLang="en-US" sz="1400" b="1" dirty="0">
                <a:latin typeface="Meiryo UI" panose="020B0604030504040204" pitchFamily="50" charset="-128"/>
                <a:ea typeface="Meiryo UI" panose="020B0604030504040204" pitchFamily="50" charset="-128"/>
              </a:rPr>
              <a:t>意向を把握するための取組</a:t>
            </a:r>
            <a:r>
              <a:rPr lang="ja-JP" altLang="en-US" sz="1400" dirty="0">
                <a:latin typeface="Meiryo UI" panose="020B0604030504040204" pitchFamily="50" charset="-128"/>
                <a:ea typeface="Meiryo UI" panose="020B0604030504040204" pitchFamily="50" charset="-128"/>
              </a:rPr>
              <a:t>」は、法律上の義務を上回る取組とすることが必要であり、最初の意向確認の後に、返事がないような場合、</a:t>
            </a:r>
            <a:r>
              <a:rPr lang="ja-JP" altLang="en-US" sz="1400" b="1" dirty="0">
                <a:latin typeface="Meiryo UI" panose="020B0604030504040204" pitchFamily="50" charset="-128"/>
                <a:ea typeface="Meiryo UI" panose="020B0604030504040204" pitchFamily="50" charset="-128"/>
              </a:rPr>
              <a:t>リマインドを少なくとも</a:t>
            </a:r>
            <a:r>
              <a:rPr lang="en-US" altLang="ja-JP" sz="1400" b="1" dirty="0">
                <a:latin typeface="Meiryo UI" panose="020B0604030504040204" pitchFamily="50" charset="-128"/>
                <a:ea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rPr>
              <a:t>回は行うことが必要</a:t>
            </a:r>
            <a:r>
              <a:rPr lang="ja-JP" altLang="en-US" sz="1400" dirty="0">
                <a:latin typeface="Meiryo UI" panose="020B0604030504040204" pitchFamily="50" charset="-128"/>
                <a:ea typeface="Meiryo UI" panose="020B0604030504040204" pitchFamily="50" charset="-128"/>
              </a:rPr>
              <a:t>です（そこで、労働者から「まだ決められない」などの場合は、未定という形で把握）。</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64686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826051" y="1133475"/>
            <a:ext cx="8397462" cy="2473325"/>
          </a:xfrm>
        </p:spPr>
        <p:txBody>
          <a:bodyPr/>
          <a:lstStyle/>
          <a:p>
            <a:pPr algn="just">
              <a:lnSpc>
                <a:spcPts val="2500"/>
              </a:lnSpc>
              <a:spcBef>
                <a:spcPts val="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男性の育児休業取得率は、令和</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年度では</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12.65%</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となっています。</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0"/>
              </a:spcBef>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少子高齢化が進み、人材確保がより困難になっていくことが予想される今後は、企業が従業員の多様な働き方に理解を示し、従業員が働き続けやすい職場環境を整えることが重要です。また、従業員の皆さんは、自身の働き方を見直し、より効率的に業務を行うことで、労働時間の短縮、仕事と育児・家庭の両立を目指しましょう。</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0"/>
              </a:spcBef>
            </a:pPr>
            <a:endParaRPr kumimoji="1" lang="ja-JP" altLang="en-US" sz="1800" dirty="0"/>
          </a:p>
        </p:txBody>
      </p:sp>
      <p:sp>
        <p:nvSpPr>
          <p:cNvPr id="3" name="タイトル 2"/>
          <p:cNvSpPr>
            <a:spLocks noGrp="1"/>
          </p:cNvSpPr>
          <p:nvPr>
            <p:ph type="title"/>
          </p:nvPr>
        </p:nvSpPr>
        <p:spPr/>
        <p:txBody>
          <a:bodyPr/>
          <a:lstStyle/>
          <a:p>
            <a:r>
              <a:rPr kumimoji="1" lang="ja-JP" altLang="en-US" dirty="0"/>
              <a:t>はじめに</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1</a:t>
            </a:fld>
            <a:endParaRPr lang="en-US" altLang="ja-JP" sz="1600" dirty="0"/>
          </a:p>
        </p:txBody>
      </p:sp>
      <p:sp>
        <p:nvSpPr>
          <p:cNvPr id="9" name="Rectangle 23">
            <a:extLst>
              <a:ext uri="{FF2B5EF4-FFF2-40B4-BE49-F238E27FC236}">
                <a16:creationId xmlns:a16="http://schemas.microsoft.com/office/drawing/2014/main" id="{BED1F306-6A89-4659-8BAE-4823C262A9FD}"/>
              </a:ext>
            </a:extLst>
          </p:cNvPr>
          <p:cNvSpPr>
            <a:spLocks noChangeArrowheads="1"/>
          </p:cNvSpPr>
          <p:nvPr/>
        </p:nvSpPr>
        <p:spPr bwMode="auto">
          <a:xfrm>
            <a:off x="1120956" y="3119919"/>
            <a:ext cx="7817304" cy="3169669"/>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0" name="コンテンツ プレースホルダー 1">
            <a:extLst>
              <a:ext uri="{FF2B5EF4-FFF2-40B4-BE49-F238E27FC236}">
                <a16:creationId xmlns:a16="http://schemas.microsoft.com/office/drawing/2014/main" id="{F6BE8723-B691-467F-B424-28A000F8E3B5}"/>
              </a:ext>
            </a:extLst>
          </p:cNvPr>
          <p:cNvSpPr txBox="1">
            <a:spLocks/>
          </p:cNvSpPr>
          <p:nvPr/>
        </p:nvSpPr>
        <p:spPr bwMode="auto">
          <a:xfrm>
            <a:off x="1432108" y="2830435"/>
            <a:ext cx="137685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ctr">
              <a:lnSpc>
                <a:spcPct val="150000"/>
              </a:lnSpc>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【Contents】</a:t>
            </a:r>
            <a:endParaRPr lang="ja-JP" altLang="en-US" sz="1800" dirty="0"/>
          </a:p>
        </p:txBody>
      </p:sp>
      <p:sp>
        <p:nvSpPr>
          <p:cNvPr id="11" name="テキスト ボックス 10">
            <a:extLst>
              <a:ext uri="{FF2B5EF4-FFF2-40B4-BE49-F238E27FC236}">
                <a16:creationId xmlns:a16="http://schemas.microsoft.com/office/drawing/2014/main" id="{D2DF604E-EA87-4EF9-8D3F-0F657D947ACF}"/>
              </a:ext>
            </a:extLst>
          </p:cNvPr>
          <p:cNvSpPr txBox="1"/>
          <p:nvPr/>
        </p:nvSpPr>
        <p:spPr>
          <a:xfrm>
            <a:off x="1432108" y="3368125"/>
            <a:ext cx="6914266" cy="2846933"/>
          </a:xfrm>
          <a:prstGeom prst="rect">
            <a:avLst/>
          </a:prstGeom>
          <a:noFill/>
        </p:spPr>
        <p:txBody>
          <a:bodyPr wrap="square" rtlCol="0">
            <a:spAutoFit/>
          </a:bodyPr>
          <a:lstStyle/>
          <a:p>
            <a:pPr>
              <a:spcBef>
                <a:spcPts val="600"/>
              </a:spcBef>
            </a:pPr>
            <a:r>
              <a:rPr kumimoji="1" lang="ja-JP"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第一章</a:t>
            </a:r>
            <a:r>
              <a:rPr kumimoji="1" lang="ja-JP" altLang="en-US" sz="1600" dirty="0">
                <a:latin typeface="Meiryo UI" panose="020B0604030504040204" pitchFamily="50" charset="-128"/>
                <a:ea typeface="Meiryo UI" panose="020B0604030504040204" pitchFamily="50" charset="-128"/>
              </a:rPr>
              <a:t>　男性の育児休業取得の現状と中小企業における課題・・・・・・・・・・・・・・</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第二章　育児休業制度の概要・・・・・・・・・・・・・・・・・・・・・・・・・・・・・・・・・・・・・・・</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第三章　男性の育児休業取得のために・・・・・・・・・・・・・・・・・・・・・・・・・・・・・・・・・</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第四章　育児休業取得のメリット・・・・・・・・・・・・・・・・・・・・・・・・・・・・・・・・・・・・・・</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第五章　育休取得者の体験談、企業の取組事例・・・・・・・・・・・・・・・・・・・・・・・・</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　第六章　企業における両親学級</a:t>
            </a:r>
            <a:r>
              <a:rPr kumimoji="1"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900113" indent="-900113">
              <a:spcBef>
                <a:spcPts val="600"/>
              </a:spcBef>
            </a:pPr>
            <a:r>
              <a:rPr kumimoji="1" lang="ja-JP" altLang="en-US" sz="1600" dirty="0">
                <a:latin typeface="Meiryo UI" panose="020B0604030504040204" pitchFamily="50" charset="-128"/>
                <a:ea typeface="Meiryo UI" panose="020B0604030504040204" pitchFamily="50" charset="-128"/>
              </a:rPr>
              <a:t>　第七章　育児・介護休業法における不利益</a:t>
            </a:r>
            <a:r>
              <a:rPr kumimoji="1" lang="ja-JP" altLang="en-US" sz="1600" dirty="0" smtClean="0">
                <a:latin typeface="Meiryo UI" panose="020B0604030504040204" pitchFamily="50" charset="-128"/>
                <a:ea typeface="Meiryo UI" panose="020B0604030504040204" pitchFamily="50" charset="-128"/>
              </a:rPr>
              <a:t>取扱いの禁止、</a:t>
            </a: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ハラスメント防止措置について・・・・・・・・・・・・・・・・・・・・・・・・・・・・・・・・・・</a:t>
            </a:r>
            <a:endParaRPr kumimoji="1" lang="en-US" altLang="ja-JP" sz="1600" dirty="0">
              <a:latin typeface="Meiryo UI" panose="020B0604030504040204" pitchFamily="50" charset="-128"/>
              <a:ea typeface="Meiryo UI" panose="020B0604030504040204" pitchFamily="50" charset="-128"/>
            </a:endParaRPr>
          </a:p>
          <a:p>
            <a:pPr>
              <a:spcBef>
                <a:spcPts val="600"/>
              </a:spcBef>
            </a:pPr>
            <a:r>
              <a:rPr kumimoji="1" lang="ja-JP" altLang="en-US" sz="1600" dirty="0">
                <a:latin typeface="Meiryo UI" panose="020B0604030504040204" pitchFamily="50" charset="-128"/>
                <a:ea typeface="Meiryo UI" panose="020B0604030504040204" pitchFamily="50" charset="-128"/>
              </a:rPr>
              <a:t>　第八章　みんなで考えてみよう・・・・・・・・・・・・・・・・・・・・・・・・・・・・・・・・・・・・・・・・</a:t>
            </a:r>
            <a:endParaRPr kumimoji="1"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6CE03607-5591-4BF9-9054-7EB684A63678}"/>
              </a:ext>
            </a:extLst>
          </p:cNvPr>
          <p:cNvSpPr txBox="1"/>
          <p:nvPr/>
        </p:nvSpPr>
        <p:spPr>
          <a:xfrm>
            <a:off x="8046721" y="3368125"/>
            <a:ext cx="469375" cy="2769989"/>
          </a:xfrm>
          <a:prstGeom prst="rect">
            <a:avLst/>
          </a:prstGeom>
          <a:solidFill>
            <a:schemeClr val="bg1"/>
          </a:solidFill>
        </p:spPr>
        <p:txBody>
          <a:bodyPr wrap="square" rtlCol="0">
            <a:spAutoFit/>
          </a:bodyPr>
          <a:lstStyle/>
          <a:p>
            <a:pPr algn="r">
              <a:spcBef>
                <a:spcPts val="600"/>
              </a:spcBef>
            </a:pPr>
            <a:r>
              <a:rPr kumimoji="1" lang="en-US" altLang="ja-JP" sz="1600" dirty="0">
                <a:latin typeface="Meiryo UI" panose="020B0604030504040204" pitchFamily="50" charset="-128"/>
                <a:ea typeface="Meiryo UI" panose="020B0604030504040204" pitchFamily="50" charset="-128"/>
              </a:rPr>
              <a:t>2</a:t>
            </a:r>
          </a:p>
          <a:p>
            <a:pPr algn="r">
              <a:spcBef>
                <a:spcPts val="600"/>
              </a:spcBef>
            </a:pPr>
            <a:r>
              <a:rPr lang="en-US" altLang="ja-JP" sz="1600" dirty="0">
                <a:latin typeface="Meiryo UI" panose="020B0604030504040204" pitchFamily="50" charset="-128"/>
                <a:ea typeface="Meiryo UI" panose="020B0604030504040204" pitchFamily="50" charset="-128"/>
              </a:rPr>
              <a:t>9</a:t>
            </a:r>
          </a:p>
          <a:p>
            <a:pPr algn="r">
              <a:spcBef>
                <a:spcPts val="600"/>
              </a:spcBef>
            </a:pPr>
            <a:r>
              <a:rPr kumimoji="1" lang="en-US" altLang="ja-JP" sz="1600" dirty="0">
                <a:latin typeface="Meiryo UI" panose="020B0604030504040204" pitchFamily="50" charset="-128"/>
                <a:ea typeface="Meiryo UI" panose="020B0604030504040204" pitchFamily="50" charset="-128"/>
              </a:rPr>
              <a:t>24</a:t>
            </a:r>
          </a:p>
          <a:p>
            <a:pPr algn="r">
              <a:spcBef>
                <a:spcPts val="600"/>
              </a:spcBef>
            </a:pPr>
            <a:r>
              <a:rPr lang="en-US" altLang="ja-JP" sz="1600" dirty="0">
                <a:latin typeface="Meiryo UI" panose="020B0604030504040204" pitchFamily="50" charset="-128"/>
                <a:ea typeface="Meiryo UI" panose="020B0604030504040204" pitchFamily="50" charset="-128"/>
              </a:rPr>
              <a:t>33</a:t>
            </a:r>
          </a:p>
          <a:p>
            <a:pPr algn="r">
              <a:spcBef>
                <a:spcPts val="600"/>
              </a:spcBef>
            </a:pPr>
            <a:r>
              <a:rPr lang="en-US" altLang="ja-JP" sz="1600" dirty="0">
                <a:latin typeface="Meiryo UI" panose="020B0604030504040204" pitchFamily="50" charset="-128"/>
                <a:ea typeface="Meiryo UI" panose="020B0604030504040204" pitchFamily="50" charset="-128"/>
              </a:rPr>
              <a:t>39</a:t>
            </a:r>
          </a:p>
          <a:p>
            <a:pPr algn="r">
              <a:spcBef>
                <a:spcPts val="600"/>
              </a:spcBef>
            </a:pPr>
            <a:r>
              <a:rPr kumimoji="1" lang="en-US" altLang="ja-JP" sz="1600" dirty="0">
                <a:latin typeface="Meiryo UI" panose="020B0604030504040204" pitchFamily="50" charset="-128"/>
                <a:ea typeface="Meiryo UI" panose="020B0604030504040204" pitchFamily="50" charset="-128"/>
              </a:rPr>
              <a:t>44</a:t>
            </a:r>
          </a:p>
          <a:p>
            <a:pPr algn="r">
              <a:spcBef>
                <a:spcPts val="600"/>
              </a:spcBef>
            </a:pPr>
            <a:r>
              <a:rPr kumimoji="1" lang="en-US" altLang="ja-JP" sz="1600" dirty="0">
                <a:latin typeface="Meiryo UI" panose="020B0604030504040204" pitchFamily="50" charset="-128"/>
                <a:ea typeface="Meiryo UI" panose="020B0604030504040204" pitchFamily="50" charset="-128"/>
              </a:rPr>
              <a:t/>
            </a:r>
            <a:br>
              <a:rPr kumimoji="1" lang="en-US" altLang="ja-JP" sz="1600" dirty="0">
                <a:latin typeface="Meiryo UI" panose="020B0604030504040204" pitchFamily="50" charset="-128"/>
                <a:ea typeface="Meiryo UI" panose="020B0604030504040204" pitchFamily="50" charset="-128"/>
              </a:rPr>
            </a:br>
            <a:r>
              <a:rPr kumimoji="1" lang="en-US" altLang="ja-JP" sz="1600" dirty="0">
                <a:latin typeface="Meiryo UI" panose="020B0604030504040204" pitchFamily="50" charset="-128"/>
                <a:ea typeface="Meiryo UI" panose="020B0604030504040204" pitchFamily="50" charset="-128"/>
              </a:rPr>
              <a:t>52</a:t>
            </a:r>
            <a:r>
              <a:rPr lang="en-US" altLang="ja-JP" sz="1600" dirty="0">
                <a:latin typeface="Meiryo UI" panose="020B0604030504040204" pitchFamily="50" charset="-128"/>
                <a:ea typeface="Meiryo UI" panose="020B0604030504040204" pitchFamily="50" charset="-128"/>
              </a:rPr>
              <a:t>58</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9679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十字形 21">
            <a:extLst>
              <a:ext uri="{FF2B5EF4-FFF2-40B4-BE49-F238E27FC236}">
                <a16:creationId xmlns:a16="http://schemas.microsoft.com/office/drawing/2014/main" id="{7462FFA5-242A-44F8-84C5-6806C492F8E3}"/>
              </a:ext>
            </a:extLst>
          </p:cNvPr>
          <p:cNvSpPr/>
          <p:nvPr/>
        </p:nvSpPr>
        <p:spPr>
          <a:xfrm>
            <a:off x="5506827" y="1093607"/>
            <a:ext cx="678382" cy="689693"/>
          </a:xfrm>
          <a:prstGeom prst="plus">
            <a:avLst>
              <a:gd name="adj" fmla="val 32286"/>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角丸四角形 5">
            <a:extLst>
              <a:ext uri="{FF2B5EF4-FFF2-40B4-BE49-F238E27FC236}">
                <a16:creationId xmlns:a16="http://schemas.microsoft.com/office/drawing/2014/main" id="{0364A10A-9763-4288-9B45-8A5B27978B1F}"/>
              </a:ext>
            </a:extLst>
          </p:cNvPr>
          <p:cNvSpPr/>
          <p:nvPr/>
        </p:nvSpPr>
        <p:spPr>
          <a:xfrm>
            <a:off x="5223212" y="1074195"/>
            <a:ext cx="2177492" cy="2239143"/>
          </a:xfrm>
          <a:prstGeom prst="roundRect">
            <a:avLst>
              <a:gd name="adj" fmla="val 7747"/>
            </a:avLst>
          </a:prstGeom>
          <a:solidFill>
            <a:srgbClr val="FFFFD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10F2A59E-0AAB-437A-BD83-7DC20E41E8EE}"/>
              </a:ext>
            </a:extLst>
          </p:cNvPr>
          <p:cNvSpPr/>
          <p:nvPr/>
        </p:nvSpPr>
        <p:spPr>
          <a:xfrm>
            <a:off x="5469907" y="1165705"/>
            <a:ext cx="1767478" cy="615553"/>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a:p>
            <a:pPr algn="ct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r>
              <a:rPr lang="en-US" altLang="ja-JP" sz="1400" b="1" dirty="0">
                <a:solidFill>
                  <a:schemeClr val="tx1">
                    <a:lumMod val="95000"/>
                    <a:lumOff val="5000"/>
                  </a:schemeClr>
                </a:solidFill>
                <a:latin typeface="Meiryo UI" panose="020B0604030504040204" pitchFamily="50" charset="-128"/>
                <a:ea typeface="Meiryo UI" panose="020B0604030504040204" pitchFamily="50" charset="-128"/>
              </a:rPr>
              <a:t>2022.10.1</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rPr>
              <a:t>～）</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9" name="角丸四角形 5">
            <a:extLst>
              <a:ext uri="{FF2B5EF4-FFF2-40B4-BE49-F238E27FC236}">
                <a16:creationId xmlns:a16="http://schemas.microsoft.com/office/drawing/2014/main" id="{CFA747A1-66BE-439D-869C-5D76BBC84D58}"/>
              </a:ext>
            </a:extLst>
          </p:cNvPr>
          <p:cNvSpPr/>
          <p:nvPr/>
        </p:nvSpPr>
        <p:spPr>
          <a:xfrm>
            <a:off x="7545080" y="1085082"/>
            <a:ext cx="2177492" cy="2239143"/>
          </a:xfrm>
          <a:prstGeom prst="roundRect">
            <a:avLst>
              <a:gd name="adj" fmla="val 7747"/>
            </a:avLst>
          </a:prstGeom>
          <a:solidFill>
            <a:srgbClr val="FFFFEF"/>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B9FFEE00-DC15-462C-8E04-CC30C6D0E7FA}"/>
              </a:ext>
            </a:extLst>
          </p:cNvPr>
          <p:cNvSpPr/>
          <p:nvPr/>
        </p:nvSpPr>
        <p:spPr>
          <a:xfrm>
            <a:off x="7962970" y="1167067"/>
            <a:ext cx="1438205" cy="646331"/>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育休制度</a:t>
            </a:r>
            <a: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rPr>
              <a:t>（現行）</a:t>
            </a:r>
            <a:endParaRPr lang="en-US" altLang="ja-JP" sz="16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角丸四角形 5">
            <a:extLst>
              <a:ext uri="{FF2B5EF4-FFF2-40B4-BE49-F238E27FC236}">
                <a16:creationId xmlns:a16="http://schemas.microsoft.com/office/drawing/2014/main" id="{78028063-9BC6-4A87-B3A5-C3DE4D218086}"/>
              </a:ext>
            </a:extLst>
          </p:cNvPr>
          <p:cNvSpPr/>
          <p:nvPr/>
        </p:nvSpPr>
        <p:spPr>
          <a:xfrm>
            <a:off x="135802" y="1085899"/>
            <a:ext cx="4933199" cy="5118957"/>
          </a:xfrm>
          <a:prstGeom prst="roundRect">
            <a:avLst>
              <a:gd name="adj" fmla="val 4743"/>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75B5E5F2-A9F0-4804-B6AD-02FCD55DEE76}"/>
              </a:ext>
            </a:extLst>
          </p:cNvPr>
          <p:cNvSpPr>
            <a:spLocks noGrp="1"/>
          </p:cNvSpPr>
          <p:nvPr>
            <p:ph type="title"/>
          </p:nvPr>
        </p:nvSpPr>
        <p:spPr/>
        <p:txBody>
          <a:bodyPr/>
          <a:lstStyle/>
          <a:p>
            <a:r>
              <a:rPr lang="ja-JP" altLang="en-US" dirty="0"/>
              <a:t>２－６．産後パパ育休制度③</a:t>
            </a:r>
            <a:r>
              <a:rPr lang="ja-JP" altLang="en-US" sz="2000" dirty="0"/>
              <a:t>（</a:t>
            </a:r>
            <a:r>
              <a:rPr lang="en-US" altLang="ja-JP" sz="2000" dirty="0"/>
              <a:t>2022</a:t>
            </a:r>
            <a:r>
              <a:rPr lang="ja-JP" altLang="en-US" sz="2000" dirty="0"/>
              <a:t>年</a:t>
            </a:r>
            <a:r>
              <a:rPr lang="en-US" altLang="ja-JP" sz="2000" dirty="0"/>
              <a:t>10</a:t>
            </a:r>
            <a:r>
              <a:rPr lang="ja-JP" altLang="en-US" sz="2000" dirty="0"/>
              <a:t>月</a:t>
            </a:r>
            <a:r>
              <a:rPr lang="en-US" altLang="ja-JP" sz="2000" dirty="0"/>
              <a:t>1</a:t>
            </a:r>
            <a:r>
              <a:rPr lang="ja-JP" altLang="en-US" sz="2000" dirty="0"/>
              <a:t>日施行）</a:t>
            </a:r>
            <a:br>
              <a:rPr lang="ja-JP" altLang="en-US" sz="2000" dirty="0"/>
            </a:br>
            <a:endParaRPr kumimoji="1" lang="ja-JP" altLang="en-US" dirty="0"/>
          </a:p>
        </p:txBody>
      </p:sp>
      <p:sp>
        <p:nvSpPr>
          <p:cNvPr id="4" name="スライド番号プレースホルダー 3">
            <a:extLst>
              <a:ext uri="{FF2B5EF4-FFF2-40B4-BE49-F238E27FC236}">
                <a16:creationId xmlns:a16="http://schemas.microsoft.com/office/drawing/2014/main" id="{FE7DAEFE-86F7-4BCA-8DB9-9608AD421C6C}"/>
              </a:ext>
            </a:extLst>
          </p:cNvPr>
          <p:cNvSpPr>
            <a:spLocks noGrp="1"/>
          </p:cNvSpPr>
          <p:nvPr>
            <p:ph type="sldNum" sz="quarter" idx="11"/>
          </p:nvPr>
        </p:nvSpPr>
        <p:spPr/>
        <p:txBody>
          <a:bodyPr/>
          <a:lstStyle/>
          <a:p>
            <a:pPr>
              <a:defRPr/>
            </a:pPr>
            <a:fld id="{E272C5AB-C05E-492A-A3C4-3B48F3F2192C}" type="slidenum">
              <a:rPr lang="ja-JP" altLang="en-US" sz="1600" smtClean="0"/>
              <a:pPr>
                <a:defRPr/>
              </a:pPr>
              <a:t>19</a:t>
            </a:fld>
            <a:endParaRPr lang="en-US" altLang="ja-JP" sz="1600" dirty="0"/>
          </a:p>
        </p:txBody>
      </p:sp>
      <p:sp>
        <p:nvSpPr>
          <p:cNvPr id="17" name="角丸四角形 5">
            <a:extLst>
              <a:ext uri="{FF2B5EF4-FFF2-40B4-BE49-F238E27FC236}">
                <a16:creationId xmlns:a16="http://schemas.microsoft.com/office/drawing/2014/main" id="{041366B7-782A-4E23-AB81-309691D7F324}"/>
              </a:ext>
            </a:extLst>
          </p:cNvPr>
          <p:cNvSpPr/>
          <p:nvPr/>
        </p:nvSpPr>
        <p:spPr>
          <a:xfrm>
            <a:off x="224701" y="1855393"/>
            <a:ext cx="9387608" cy="1307937"/>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4707B04B-5324-4DEE-8276-8C8AB51EBCFB}"/>
              </a:ext>
            </a:extLst>
          </p:cNvPr>
          <p:cNvSpPr/>
          <p:nvPr/>
        </p:nvSpPr>
        <p:spPr>
          <a:xfrm>
            <a:off x="333375" y="1932051"/>
            <a:ext cx="2044149" cy="400110"/>
          </a:xfrm>
          <a:prstGeom prst="rect">
            <a:avLst/>
          </a:prstGeom>
        </p:spPr>
        <p:txBody>
          <a:bodyPr wrap="non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④ 休業中の就業</a:t>
            </a:r>
            <a:endParaRPr lang="en-US" altLang="ja-JP" sz="2000" b="1" dirty="0">
              <a:solidFill>
                <a:srgbClr val="FF6600"/>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7F054EC-0018-4A80-A762-175CD98B166F}"/>
              </a:ext>
            </a:extLst>
          </p:cNvPr>
          <p:cNvSpPr/>
          <p:nvPr/>
        </p:nvSpPr>
        <p:spPr>
          <a:xfrm>
            <a:off x="391885" y="2295441"/>
            <a:ext cx="4597765" cy="784830"/>
          </a:xfrm>
          <a:prstGeom prst="rect">
            <a:avLst/>
          </a:prstGeom>
        </p:spPr>
        <p:txBody>
          <a:bodyPr wrap="square">
            <a:spAutoFit/>
          </a:bodyPr>
          <a:lstStyle/>
          <a:p>
            <a:r>
              <a:rPr lang="ja-JP" altLang="en-US" sz="1500" dirty="0">
                <a:latin typeface="Meiryo UI" panose="020B0604030504040204" pitchFamily="50" charset="-128"/>
                <a:ea typeface="Meiryo UI" panose="020B0604030504040204" pitchFamily="50" charset="-128"/>
              </a:rPr>
              <a:t>労働者の意に反したものとならないよう、労使協定を締結している場合に限り、労働者と事業主の合意した範囲内で、</a:t>
            </a:r>
            <a:r>
              <a:rPr lang="ja-JP" altLang="en-US" sz="1500" b="1" dirty="0">
                <a:solidFill>
                  <a:srgbClr val="C00000"/>
                </a:solidFill>
                <a:latin typeface="Meiryo UI" panose="020B0604030504040204" pitchFamily="50" charset="-128"/>
                <a:ea typeface="Meiryo UI" panose="020B0604030504040204" pitchFamily="50" charset="-128"/>
              </a:rPr>
              <a:t>事前に調整した上で休業中に就業することを可能</a:t>
            </a:r>
            <a:r>
              <a:rPr lang="ja-JP" altLang="en-US" sz="1500" dirty="0">
                <a:latin typeface="Meiryo UI" panose="020B0604030504040204" pitchFamily="50" charset="-128"/>
                <a:ea typeface="Meiryo UI" panose="020B0604030504040204" pitchFamily="50" charset="-128"/>
              </a:rPr>
              <a:t>とする。</a:t>
            </a:r>
            <a:endParaRPr lang="en-US" altLang="ja-JP" sz="1500" dirty="0">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9843D618-BAD9-43AE-AAAF-743AF5EFBE00}"/>
              </a:ext>
            </a:extLst>
          </p:cNvPr>
          <p:cNvSpPr/>
          <p:nvPr/>
        </p:nvSpPr>
        <p:spPr>
          <a:xfrm>
            <a:off x="7888904" y="2240184"/>
            <a:ext cx="1489843" cy="323165"/>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a:latin typeface="Meiryo UI" panose="020B0604030504040204" pitchFamily="50" charset="-128"/>
                <a:ea typeface="Meiryo UI" panose="020B0604030504040204" pitchFamily="50" charset="-128"/>
              </a:rPr>
              <a:t>原則就業不可</a:t>
            </a:r>
            <a:endParaRPr lang="en-US" altLang="ja-JP" sz="15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F0BEB8FC-4830-47E9-BDDD-BB249763659D}"/>
              </a:ext>
            </a:extLst>
          </p:cNvPr>
          <p:cNvSpPr/>
          <p:nvPr/>
        </p:nvSpPr>
        <p:spPr>
          <a:xfrm>
            <a:off x="276225" y="3220042"/>
            <a:ext cx="4676776" cy="2662267"/>
          </a:xfrm>
          <a:prstGeom prst="rect">
            <a:avLst/>
          </a:prstGeom>
        </p:spPr>
        <p:txBody>
          <a:bodyPr wrap="square">
            <a:spAutoFit/>
          </a:bodyPr>
          <a:lstStyle/>
          <a:p>
            <a:pPr marL="901700" indent="-901700"/>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具体的な流れ</a:t>
            </a:r>
            <a:r>
              <a:rPr lang="en-US" altLang="ja-JP" sz="1600" b="1" dirty="0">
                <a:latin typeface="Meiryo UI" panose="020B0604030504040204" pitchFamily="50" charset="-128"/>
                <a:ea typeface="Meiryo UI" panose="020B0604030504040204" pitchFamily="50" charset="-128"/>
              </a:rPr>
              <a:t>】</a:t>
            </a:r>
          </a:p>
          <a:p>
            <a:pPr marL="901700" indent="-901700">
              <a:spcBef>
                <a:spcPts val="600"/>
              </a:spcBef>
            </a:pPr>
            <a:r>
              <a:rPr lang="ja-JP" altLang="en-US" sz="1400" dirty="0">
                <a:latin typeface="Meiryo UI" panose="020B0604030504040204" pitchFamily="50" charset="-128"/>
                <a:ea typeface="Meiryo UI" panose="020B0604030504040204" pitchFamily="50" charset="-128"/>
              </a:rPr>
              <a:t>１．労働者が就業しても良い場合は事業主にその条件を申出</a:t>
            </a:r>
            <a:endParaRPr lang="en-US" altLang="ja-JP" sz="1400" dirty="0">
              <a:latin typeface="Meiryo UI" panose="020B0604030504040204" pitchFamily="50" charset="-128"/>
              <a:ea typeface="Meiryo UI" panose="020B0604030504040204" pitchFamily="50" charset="-128"/>
            </a:endParaRPr>
          </a:p>
          <a:p>
            <a:pPr marL="361950" indent="-361950">
              <a:spcBef>
                <a:spcPts val="600"/>
              </a:spcBef>
            </a:pPr>
            <a:r>
              <a:rPr lang="ja-JP" altLang="en-US" sz="1400" dirty="0">
                <a:latin typeface="Meiryo UI" panose="020B0604030504040204" pitchFamily="50" charset="-128"/>
                <a:ea typeface="Meiryo UI" panose="020B0604030504040204" pitchFamily="50" charset="-128"/>
              </a:rPr>
              <a:t>２．事業主は、労働者が申し出た条件の範囲内で候補日・時間を提示</a:t>
            </a:r>
            <a:r>
              <a:rPr lang="en-US" altLang="ja-JP" sz="1400" baseline="30000" dirty="0">
                <a:latin typeface="Meiryo UI" panose="020B0604030504040204" pitchFamily="50" charset="-128"/>
                <a:ea typeface="Meiryo UI" panose="020B0604030504040204" pitchFamily="50" charset="-128"/>
              </a:rPr>
              <a:t>※</a:t>
            </a:r>
          </a:p>
          <a:p>
            <a:pPr marL="901700" indent="-901700">
              <a:spcBef>
                <a:spcPts val="600"/>
              </a:spcBef>
            </a:pPr>
            <a:r>
              <a:rPr lang="ja-JP" altLang="en-US" sz="1400" dirty="0">
                <a:latin typeface="Meiryo UI" panose="020B0604030504040204" pitchFamily="50" charset="-128"/>
                <a:ea typeface="Meiryo UI" panose="020B0604030504040204" pitchFamily="50" charset="-128"/>
              </a:rPr>
              <a:t>３．労働者が同意</a:t>
            </a:r>
            <a:endParaRPr lang="en-US" altLang="ja-JP" sz="1400" dirty="0">
              <a:latin typeface="Meiryo UI" panose="020B0604030504040204" pitchFamily="50" charset="-128"/>
              <a:ea typeface="Meiryo UI" panose="020B0604030504040204" pitchFamily="50" charset="-128"/>
            </a:endParaRPr>
          </a:p>
          <a:p>
            <a:pPr marL="901700" indent="-901700">
              <a:spcBef>
                <a:spcPts val="600"/>
              </a:spcBef>
            </a:pPr>
            <a:r>
              <a:rPr lang="ja-JP" altLang="en-US" sz="1400" dirty="0">
                <a:latin typeface="Meiryo UI" panose="020B0604030504040204" pitchFamily="50" charset="-128"/>
                <a:ea typeface="Meiryo UI" panose="020B0604030504040204" pitchFamily="50" charset="-128"/>
              </a:rPr>
              <a:t>４．事業主が通知</a:t>
            </a:r>
            <a:endParaRPr lang="en-US" altLang="ja-JP" sz="1400" dirty="0">
              <a:latin typeface="Meiryo UI" panose="020B0604030504040204" pitchFamily="50" charset="-128"/>
              <a:ea typeface="Meiryo UI" panose="020B0604030504040204" pitchFamily="50" charset="-128"/>
            </a:endParaRPr>
          </a:p>
          <a:p>
            <a:pPr marL="901700" indent="-901700">
              <a:spcBef>
                <a:spcPts val="600"/>
              </a:spcBef>
            </a:pP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就業可能日等には以下の上限が設定される</a:t>
            </a:r>
            <a:endParaRPr lang="en-US" altLang="ja-JP" sz="1400" dirty="0">
              <a:latin typeface="Meiryo UI" panose="020B0604030504040204" pitchFamily="50" charset="-128"/>
              <a:ea typeface="Meiryo UI" panose="020B0604030504040204" pitchFamily="50" charset="-128"/>
            </a:endParaRPr>
          </a:p>
          <a:p>
            <a:pPr marL="449263" indent="-185738">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休業期間中の労働日・所定労働時間の半分</a:t>
            </a:r>
            <a:endParaRPr lang="en-US" altLang="ja-JP" sz="1400" dirty="0">
              <a:latin typeface="Meiryo UI" panose="020B0604030504040204" pitchFamily="50" charset="-128"/>
              <a:ea typeface="Meiryo UI" panose="020B0604030504040204" pitchFamily="50" charset="-128"/>
            </a:endParaRPr>
          </a:p>
          <a:p>
            <a:pPr marL="449263" indent="-185738">
              <a:spcBef>
                <a:spcPts val="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休業開始・終了日を就業日とする場合は当該日の所定労働時間数未満</a:t>
            </a:r>
            <a:endParaRPr lang="ja-JP" altLang="en-US" sz="1400" dirty="0"/>
          </a:p>
        </p:txBody>
      </p:sp>
      <p:sp>
        <p:nvSpPr>
          <p:cNvPr id="30" name="角丸四角形 5">
            <a:extLst>
              <a:ext uri="{FF2B5EF4-FFF2-40B4-BE49-F238E27FC236}">
                <a16:creationId xmlns:a16="http://schemas.microsoft.com/office/drawing/2014/main" id="{0E0CBB1F-375F-405D-8FD9-BE15F4A189D1}"/>
              </a:ext>
            </a:extLst>
          </p:cNvPr>
          <p:cNvSpPr/>
          <p:nvPr/>
        </p:nvSpPr>
        <p:spPr>
          <a:xfrm>
            <a:off x="5659027" y="3944528"/>
            <a:ext cx="3772106" cy="2036141"/>
          </a:xfrm>
          <a:prstGeom prst="roundRect">
            <a:avLst>
              <a:gd name="adj" fmla="val 13241"/>
            </a:avLst>
          </a:prstGeom>
          <a:solidFill>
            <a:srgbClr val="D5EA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87313"/>
            <a:r>
              <a:rPr kumimoji="1" lang="ja-JP" altLang="en-US" sz="1600" dirty="0">
                <a:solidFill>
                  <a:schemeClr val="tx1"/>
                </a:solidFill>
                <a:latin typeface="Meiryo UI" panose="020B0604030504040204" pitchFamily="50" charset="-128"/>
                <a:ea typeface="Meiryo UI" panose="020B0604030504040204" pitchFamily="50" charset="-128"/>
              </a:rPr>
              <a:t>新制度</a:t>
            </a:r>
            <a:r>
              <a:rPr lang="ja-JP" altLang="en-US" sz="1600" dirty="0">
                <a:solidFill>
                  <a:schemeClr val="tx1"/>
                </a:solidFill>
                <a:latin typeface="Meiryo UI" panose="020B0604030504040204" pitchFamily="50" charset="-128"/>
                <a:ea typeface="Meiryo UI" panose="020B0604030504040204" pitchFamily="50" charset="-128"/>
              </a:rPr>
              <a:t>の育児休業期間も、</a:t>
            </a:r>
            <a:r>
              <a:rPr kumimoji="1" lang="ja-JP" altLang="en-US" sz="1600" dirty="0">
                <a:solidFill>
                  <a:schemeClr val="tx1"/>
                </a:solidFill>
                <a:latin typeface="Meiryo UI" panose="020B0604030504040204" pitchFamily="50" charset="-128"/>
                <a:ea typeface="Meiryo UI" panose="020B0604030504040204" pitchFamily="50" charset="-128"/>
              </a:rPr>
              <a:t>育児休業</a:t>
            </a:r>
            <a:r>
              <a:rPr kumimoji="1" lang="en-US" altLang="ja-JP" sz="1600" dirty="0">
                <a:solidFill>
                  <a:schemeClr val="tx1"/>
                </a:solidFill>
                <a:latin typeface="Meiryo UI" panose="020B0604030504040204" pitchFamily="50" charset="-128"/>
                <a:ea typeface="Meiryo UI" panose="020B0604030504040204" pitchFamily="50" charset="-128"/>
              </a:rPr>
              <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給付</a:t>
            </a:r>
            <a:r>
              <a:rPr lang="ja-JP" altLang="en-US" sz="1500" dirty="0">
                <a:solidFill>
                  <a:schemeClr val="tx1"/>
                </a:solidFill>
                <a:latin typeface="Meiryo UI" panose="020B0604030504040204" pitchFamily="50" charset="-128"/>
                <a:ea typeface="Meiryo UI" panose="020B0604030504040204" pitchFamily="50" charset="-128"/>
              </a:rPr>
              <a:t>（給付率：</a:t>
            </a:r>
            <a:r>
              <a:rPr lang="en-US" altLang="ja-JP" sz="1500" dirty="0">
                <a:solidFill>
                  <a:schemeClr val="tx1"/>
                </a:solidFill>
                <a:latin typeface="Meiryo UI" panose="020B0604030504040204" pitchFamily="50" charset="-128"/>
                <a:ea typeface="Meiryo UI" panose="020B0604030504040204" pitchFamily="50" charset="-128"/>
              </a:rPr>
              <a:t>67%</a:t>
            </a:r>
            <a:r>
              <a:rPr lang="ja-JP" altLang="en-US" sz="1500" dirty="0">
                <a:solidFill>
                  <a:schemeClr val="tx1"/>
                </a:solidFill>
                <a:latin typeface="Meiryo UI" panose="020B0604030504040204" pitchFamily="50" charset="-128"/>
                <a:ea typeface="Meiryo UI" panose="020B0604030504040204" pitchFamily="50" charset="-128"/>
              </a:rPr>
              <a:t>（</a:t>
            </a:r>
            <a:r>
              <a:rPr lang="en-US" altLang="ja-JP" sz="1500" dirty="0">
                <a:solidFill>
                  <a:schemeClr val="tx1"/>
                </a:solidFill>
                <a:latin typeface="Meiryo UI" panose="020B0604030504040204" pitchFamily="50" charset="-128"/>
                <a:ea typeface="Meiryo UI" panose="020B0604030504040204" pitchFamily="50" charset="-128"/>
              </a:rPr>
              <a:t>180</a:t>
            </a:r>
            <a:r>
              <a:rPr lang="ja-JP" altLang="en-US" sz="1500" dirty="0">
                <a:solidFill>
                  <a:schemeClr val="tx1"/>
                </a:solidFill>
                <a:latin typeface="Meiryo UI" panose="020B0604030504040204" pitchFamily="50" charset="-128"/>
                <a:ea typeface="Meiryo UI" panose="020B0604030504040204" pitchFamily="50" charset="-128"/>
              </a:rPr>
              <a:t>日間まで）</a:t>
            </a:r>
            <a:r>
              <a:rPr kumimoji="1" lang="ja-JP" altLang="en-US" sz="15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の対象となる </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P22</a:t>
            </a:r>
            <a:r>
              <a:rPr lang="ja-JP" altLang="en-US" sz="1600" dirty="0">
                <a:solidFill>
                  <a:schemeClr val="tx1"/>
                </a:solidFill>
                <a:latin typeface="Meiryo UI" panose="020B0604030504040204" pitchFamily="50" charset="-128"/>
                <a:ea typeface="Meiryo UI" panose="020B0604030504040204" pitchFamily="50" charset="-128"/>
              </a:rPr>
              <a:t>参照</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71463" indent="-184150">
              <a:spcBef>
                <a:spcPts val="600"/>
              </a:spcBef>
            </a:pP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休業中に就業日がある場合は、就業日数が</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最大</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日（</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日を超える場合は就業して</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いる時間数が</a:t>
            </a:r>
            <a:r>
              <a:rPr lang="en-US" altLang="ja-JP" sz="1400" dirty="0">
                <a:solidFill>
                  <a:schemeClr val="tx1"/>
                </a:solidFill>
                <a:latin typeface="Meiryo UI" panose="020B0604030504040204" pitchFamily="50" charset="-128"/>
                <a:ea typeface="Meiryo UI" panose="020B0604030504040204" pitchFamily="50" charset="-128"/>
              </a:rPr>
              <a:t>80</a:t>
            </a:r>
            <a:r>
              <a:rPr lang="ja-JP" altLang="en-US" sz="1400" dirty="0">
                <a:solidFill>
                  <a:schemeClr val="tx1"/>
                </a:solidFill>
                <a:latin typeface="Meiryo UI" panose="020B0604030504040204" pitchFamily="50" charset="-128"/>
                <a:ea typeface="Meiryo UI" panose="020B0604030504040204" pitchFamily="50" charset="-128"/>
              </a:rPr>
              <a:t>時間）以下である場合に、</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給付の対象となる。</a:t>
            </a:r>
          </a:p>
        </p:txBody>
      </p:sp>
      <p:sp>
        <p:nvSpPr>
          <p:cNvPr id="21" name="正方形/長方形 20">
            <a:extLst>
              <a:ext uri="{FF2B5EF4-FFF2-40B4-BE49-F238E27FC236}">
                <a16:creationId xmlns:a16="http://schemas.microsoft.com/office/drawing/2014/main" id="{07E2133E-895A-43F5-AE26-78F931E2A3F4}"/>
              </a:ext>
            </a:extLst>
          </p:cNvPr>
          <p:cNvSpPr/>
          <p:nvPr/>
        </p:nvSpPr>
        <p:spPr>
          <a:xfrm>
            <a:off x="861077" y="1116481"/>
            <a:ext cx="3476368" cy="707886"/>
          </a:xfrm>
          <a:prstGeom prst="rect">
            <a:avLst/>
          </a:prstGeom>
        </p:spPr>
        <p:txBody>
          <a:bodyPr wrap="square">
            <a:spAutoFit/>
          </a:bodyPr>
          <a:lstStyle/>
          <a:p>
            <a:pPr algn="ctr"/>
            <a:r>
              <a:rPr lang="ja-JP" altLang="en-US" sz="2200" b="1" dirty="0">
                <a:solidFill>
                  <a:srgbClr val="C00000"/>
                </a:solidFill>
                <a:latin typeface="Meiryo UI" panose="020B0604030504040204" pitchFamily="50" charset="-128"/>
                <a:ea typeface="Meiryo UI" panose="020B0604030504040204" pitchFamily="50" charset="-128"/>
              </a:rPr>
              <a:t>新制度（産後パパ育休）</a:t>
            </a:r>
            <a:endParaRPr lang="en-US" altLang="ja-JP" sz="2200" b="1" dirty="0">
              <a:solidFill>
                <a:srgbClr val="C00000"/>
              </a:solidFill>
              <a:latin typeface="Meiryo UI" panose="020B0604030504040204" pitchFamily="50" charset="-128"/>
              <a:ea typeface="Meiryo UI" panose="020B0604030504040204" pitchFamily="50" charset="-128"/>
            </a:endParaRPr>
          </a:p>
          <a:p>
            <a:pPr algn="ctr"/>
            <a:r>
              <a:rPr lang="ja-JP" altLang="en-US" sz="1800" b="1" dirty="0">
                <a:solidFill>
                  <a:srgbClr val="C00000"/>
                </a:solidFill>
                <a:latin typeface="Meiryo UI" panose="020B0604030504040204" pitchFamily="50" charset="-128"/>
                <a:ea typeface="Meiryo UI" panose="020B0604030504040204" pitchFamily="50" charset="-128"/>
              </a:rPr>
              <a:t>（育休とは別に取得可能）</a:t>
            </a:r>
            <a:endParaRPr lang="en-US" altLang="ja-JP" sz="1800" b="1" dirty="0">
              <a:solidFill>
                <a:srgbClr val="C00000"/>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35E4AEFF-63F2-4EC1-9F45-89322FA4BF94}"/>
              </a:ext>
            </a:extLst>
          </p:cNvPr>
          <p:cNvSpPr/>
          <p:nvPr/>
        </p:nvSpPr>
        <p:spPr>
          <a:xfrm>
            <a:off x="5622297" y="2240184"/>
            <a:ext cx="1489843" cy="323165"/>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500" b="1" dirty="0">
                <a:latin typeface="Meiryo UI" panose="020B0604030504040204" pitchFamily="50" charset="-128"/>
                <a:ea typeface="Meiryo UI" panose="020B0604030504040204" pitchFamily="50" charset="-128"/>
              </a:rPr>
              <a:t>原則就業不可</a:t>
            </a:r>
            <a:endParaRPr lang="en-US" altLang="ja-JP" sz="15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9448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z="1600" smtClean="0"/>
              <a:pPr>
                <a:defRPr/>
              </a:pPr>
              <a:t>20</a:t>
            </a:fld>
            <a:endParaRPr lang="en-US" altLang="ja-JP" sz="1600" dirty="0"/>
          </a:p>
        </p:txBody>
      </p:sp>
      <p:sp>
        <p:nvSpPr>
          <p:cNvPr id="5" name="角丸四角形 5">
            <a:extLst>
              <a:ext uri="{FF2B5EF4-FFF2-40B4-BE49-F238E27FC236}">
                <a16:creationId xmlns:a16="http://schemas.microsoft.com/office/drawing/2014/main" id="{84B04B6A-58AD-4F74-8FB2-7F7A120F224C}"/>
              </a:ext>
            </a:extLst>
          </p:cNvPr>
          <p:cNvSpPr/>
          <p:nvPr/>
        </p:nvSpPr>
        <p:spPr>
          <a:xfrm>
            <a:off x="5944378" y="1134960"/>
            <a:ext cx="3778194" cy="3035708"/>
          </a:xfrm>
          <a:prstGeom prst="roundRect">
            <a:avLst>
              <a:gd name="adj" fmla="val 7747"/>
            </a:avLst>
          </a:prstGeom>
          <a:solidFill>
            <a:srgbClr val="FFFFE1"/>
          </a:solidFill>
          <a:ln w="12700">
            <a:solidFill>
              <a:srgbClr val="00206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a:extLst>
              <a:ext uri="{FF2B5EF4-FFF2-40B4-BE49-F238E27FC236}">
                <a16:creationId xmlns:a16="http://schemas.microsoft.com/office/drawing/2014/main" id="{E47D49D9-FD74-4440-8261-66B28202DD3F}"/>
              </a:ext>
            </a:extLst>
          </p:cNvPr>
          <p:cNvSpPr/>
          <p:nvPr/>
        </p:nvSpPr>
        <p:spPr>
          <a:xfrm>
            <a:off x="177367" y="1135778"/>
            <a:ext cx="5611855" cy="3028898"/>
          </a:xfrm>
          <a:prstGeom prst="roundRect">
            <a:avLst>
              <a:gd name="adj" fmla="val 5901"/>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5">
            <a:extLst>
              <a:ext uri="{FF2B5EF4-FFF2-40B4-BE49-F238E27FC236}">
                <a16:creationId xmlns:a16="http://schemas.microsoft.com/office/drawing/2014/main" id="{8202A1BB-1968-4ABC-90E1-C07ACFAB70B9}"/>
              </a:ext>
            </a:extLst>
          </p:cNvPr>
          <p:cNvSpPr/>
          <p:nvPr/>
        </p:nvSpPr>
        <p:spPr>
          <a:xfrm>
            <a:off x="220985" y="1889332"/>
            <a:ext cx="9387608" cy="1926210"/>
          </a:xfrm>
          <a:prstGeom prst="roundRect">
            <a:avLst>
              <a:gd name="adj" fmla="val 1250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5B1F682-B9F0-4BF7-B3D2-BCFD23B189B8}"/>
              </a:ext>
            </a:extLst>
          </p:cNvPr>
          <p:cNvSpPr/>
          <p:nvPr/>
        </p:nvSpPr>
        <p:spPr>
          <a:xfrm>
            <a:off x="379537" y="1956368"/>
            <a:ext cx="4315605" cy="400110"/>
          </a:xfrm>
          <a:prstGeom prst="rect">
            <a:avLst/>
          </a:prstGeom>
        </p:spPr>
        <p:txBody>
          <a:bodyPr wrap="none">
            <a:spAutoFit/>
          </a:bodyPr>
          <a:lstStyle/>
          <a:p>
            <a:pPr marL="808038" indent="-808038"/>
            <a:r>
              <a:rPr lang="ja-JP" altLang="en-US" sz="2000" b="1" dirty="0">
                <a:solidFill>
                  <a:srgbClr val="FF6600"/>
                </a:solidFill>
                <a:latin typeface="Meiryo UI" panose="020B0604030504040204" pitchFamily="50" charset="-128"/>
                <a:ea typeface="Meiryo UI" panose="020B0604030504040204" pitchFamily="50" charset="-128"/>
              </a:rPr>
              <a:t>育児休業等取得状況の公表義務付け</a:t>
            </a:r>
          </a:p>
        </p:txBody>
      </p:sp>
      <p:sp>
        <p:nvSpPr>
          <p:cNvPr id="10" name="正方形/長方形 9">
            <a:extLst>
              <a:ext uri="{FF2B5EF4-FFF2-40B4-BE49-F238E27FC236}">
                <a16:creationId xmlns:a16="http://schemas.microsoft.com/office/drawing/2014/main" id="{664B27D6-2A97-4C27-9F6B-2103E50464E5}"/>
              </a:ext>
            </a:extLst>
          </p:cNvPr>
          <p:cNvSpPr/>
          <p:nvPr/>
        </p:nvSpPr>
        <p:spPr>
          <a:xfrm>
            <a:off x="2397047" y="1227590"/>
            <a:ext cx="1380549" cy="430887"/>
          </a:xfrm>
          <a:prstGeom prst="rect">
            <a:avLst/>
          </a:prstGeom>
        </p:spPr>
        <p:txBody>
          <a:bodyPr wrap="square">
            <a:spAutoFit/>
          </a:bodyPr>
          <a:lstStyle/>
          <a:p>
            <a:r>
              <a:rPr lang="ja-JP" altLang="en-US" sz="2200" b="1" dirty="0">
                <a:solidFill>
                  <a:srgbClr val="C00000"/>
                </a:solidFill>
                <a:latin typeface="Meiryo UI" panose="020B0604030504040204" pitchFamily="50" charset="-128"/>
                <a:ea typeface="Meiryo UI" panose="020B0604030504040204" pitchFamily="50" charset="-128"/>
              </a:rPr>
              <a:t>新制度</a:t>
            </a:r>
            <a:endParaRPr lang="en-US" altLang="ja-JP" sz="2200" b="1" dirty="0">
              <a:solidFill>
                <a:srgbClr val="C000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2CAEDDF-609D-4A3B-AC13-960AD12E810E}"/>
              </a:ext>
            </a:extLst>
          </p:cNvPr>
          <p:cNvSpPr/>
          <p:nvPr/>
        </p:nvSpPr>
        <p:spPr>
          <a:xfrm>
            <a:off x="7170157" y="1227590"/>
            <a:ext cx="1380549" cy="400110"/>
          </a:xfrm>
          <a:prstGeom prst="rect">
            <a:avLst/>
          </a:prstGeom>
        </p:spPr>
        <p:txBody>
          <a:bodyPr wrap="square">
            <a:spAutoFit/>
          </a:bodyPr>
          <a:lstStyle/>
          <a:p>
            <a:pPr algn="ctr"/>
            <a:r>
              <a:rPr lang="ja-JP" altLang="en-US" sz="2000" b="1" dirty="0">
                <a:solidFill>
                  <a:schemeClr val="tx1">
                    <a:lumMod val="95000"/>
                    <a:lumOff val="5000"/>
                  </a:schemeClr>
                </a:solidFill>
                <a:latin typeface="Meiryo UI" panose="020B0604030504040204" pitchFamily="50" charset="-128"/>
                <a:ea typeface="Meiryo UI" panose="020B0604030504040204" pitchFamily="50" charset="-128"/>
              </a:rPr>
              <a:t>現行制度</a:t>
            </a:r>
            <a:endParaRPr lang="en-US" altLang="ja-JP" sz="2000" b="1" dirty="0">
              <a:solidFill>
                <a:schemeClr val="tx1">
                  <a:lumMod val="95000"/>
                  <a:lumOff val="5000"/>
                </a:schemeClr>
              </a:solidFill>
              <a:latin typeface="Meiryo UI" panose="020B0604030504040204" pitchFamily="50" charset="-128"/>
              <a:ea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70514"/>
            <a:ext cx="8915400" cy="647700"/>
          </a:xfrm>
        </p:spPr>
        <p:txBody>
          <a:bodyPr/>
          <a:lstStyle/>
          <a:p>
            <a:pPr marL="1077913" indent="-1077913"/>
            <a:r>
              <a:rPr lang="ja-JP" altLang="en-US" dirty="0"/>
              <a:t>２－７．</a:t>
            </a:r>
            <a:r>
              <a:rPr lang="ja-JP" altLang="en-US" sz="2600" dirty="0"/>
              <a:t>育児休業取得状況の公表義務付け</a:t>
            </a:r>
            <a:r>
              <a:rPr lang="ja-JP" altLang="en-US" sz="2000" dirty="0"/>
              <a:t>（</a:t>
            </a:r>
            <a:r>
              <a:rPr lang="en-US" altLang="ja-JP" sz="2000" dirty="0"/>
              <a:t>2023</a:t>
            </a:r>
            <a:r>
              <a:rPr lang="ja-JP" altLang="en-US" sz="2000" dirty="0"/>
              <a:t>年</a:t>
            </a:r>
            <a:r>
              <a:rPr lang="en-US" altLang="ja-JP" sz="2000" dirty="0"/>
              <a:t>4</a:t>
            </a:r>
            <a:r>
              <a:rPr lang="ja-JP" altLang="en-US" sz="2000" dirty="0"/>
              <a:t>月</a:t>
            </a:r>
            <a:r>
              <a:rPr lang="en-US" altLang="ja-JP" sz="2000" dirty="0"/>
              <a:t>1</a:t>
            </a:r>
            <a:r>
              <a:rPr lang="ja-JP" altLang="en-US" sz="2000" dirty="0"/>
              <a:t>日施行）</a:t>
            </a:r>
            <a:r>
              <a:rPr lang="ja-JP" altLang="en-US" sz="2800" dirty="0"/>
              <a:t/>
            </a:r>
            <a:br>
              <a:rPr lang="ja-JP" altLang="en-US" sz="2800" dirty="0"/>
            </a:br>
            <a:endParaRPr kumimoji="1" lang="ja-JP" altLang="en-US" sz="2600" dirty="0"/>
          </a:p>
        </p:txBody>
      </p:sp>
      <p:sp>
        <p:nvSpPr>
          <p:cNvPr id="13" name="正方形/長方形 12">
            <a:extLst>
              <a:ext uri="{FF2B5EF4-FFF2-40B4-BE49-F238E27FC236}">
                <a16:creationId xmlns:a16="http://schemas.microsoft.com/office/drawing/2014/main" id="{541AA2AE-073C-4A26-B304-BB984EE049EC}"/>
              </a:ext>
            </a:extLst>
          </p:cNvPr>
          <p:cNvSpPr/>
          <p:nvPr/>
        </p:nvSpPr>
        <p:spPr>
          <a:xfrm>
            <a:off x="491584" y="2459863"/>
            <a:ext cx="5060497" cy="1169551"/>
          </a:xfrm>
          <a:prstGeom prst="rect">
            <a:avLst/>
          </a:prstGeom>
        </p:spPr>
        <p:txBody>
          <a:bodyPr wrap="square">
            <a:spAutoFit/>
          </a:bodyPr>
          <a:lstStyle/>
          <a:p>
            <a:pPr marL="180975" indent="-180975">
              <a:buFont typeface="Arial" panose="020B0604020202020204" pitchFamily="34" charset="0"/>
              <a:buChar char="•"/>
            </a:pPr>
            <a:r>
              <a:rPr lang="ja-JP" altLang="en-US" sz="1600" b="1" dirty="0">
                <a:solidFill>
                  <a:srgbClr val="C00000"/>
                </a:solidFill>
                <a:latin typeface="Meiryo UI" panose="020B0604030504040204" pitchFamily="50" charset="-128"/>
                <a:ea typeface="Meiryo UI" panose="020B0604030504040204" pitchFamily="50" charset="-128"/>
              </a:rPr>
              <a:t>従業員</a:t>
            </a:r>
            <a:r>
              <a:rPr lang="en-US" altLang="ja-JP" sz="1600" b="1" dirty="0">
                <a:solidFill>
                  <a:srgbClr val="C00000"/>
                </a:solidFill>
                <a:latin typeface="Meiryo UI" panose="020B0604030504040204" pitchFamily="50" charset="-128"/>
                <a:ea typeface="Meiryo UI" panose="020B0604030504040204" pitchFamily="50" charset="-128"/>
              </a:rPr>
              <a:t>1000</a:t>
            </a:r>
            <a:r>
              <a:rPr lang="ja-JP" altLang="en-US" sz="1600" b="1" dirty="0">
                <a:solidFill>
                  <a:srgbClr val="C00000"/>
                </a:solidFill>
                <a:latin typeface="Meiryo UI" panose="020B0604030504040204" pitchFamily="50" charset="-128"/>
                <a:ea typeface="Meiryo UI" panose="020B0604030504040204" pitchFamily="50" charset="-128"/>
              </a:rPr>
              <a:t>人超の企業</a:t>
            </a:r>
            <a:r>
              <a:rPr lang="ja-JP" altLang="en-US" sz="1600" dirty="0">
                <a:latin typeface="Meiryo UI" panose="020B0604030504040204" pitchFamily="50" charset="-128"/>
                <a:ea typeface="Meiryo UI" panose="020B0604030504040204" pitchFamily="50" charset="-128"/>
              </a:rPr>
              <a:t>を対象に、育児休業の取得の状況について</a:t>
            </a:r>
            <a:r>
              <a:rPr lang="ja-JP" altLang="en-US" sz="1600" b="1" dirty="0">
                <a:solidFill>
                  <a:srgbClr val="C00000"/>
                </a:solidFill>
                <a:latin typeface="Meiryo UI" panose="020B0604030504040204" pitchFamily="50" charset="-128"/>
                <a:ea typeface="Meiryo UI" panose="020B0604030504040204" pitchFamily="50" charset="-128"/>
              </a:rPr>
              <a:t>年１回、公表を義務付け</a:t>
            </a:r>
            <a:r>
              <a:rPr lang="ja-JP" altLang="en-US" sz="1600" dirty="0">
                <a:latin typeface="Meiryo UI" panose="020B0604030504040204" pitchFamily="50" charset="-128"/>
                <a:ea typeface="Meiryo UI" panose="020B0604030504040204" pitchFamily="50" charset="-128"/>
              </a:rPr>
              <a:t>。</a:t>
            </a:r>
          </a:p>
          <a:p>
            <a:pPr marL="239713" indent="-239713">
              <a:spcBef>
                <a:spcPts val="1200"/>
              </a:spcBef>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 公表内容は、男性の「育児休業等の取得率」または「育児休業等と育児目的休暇の取得率」。</a:t>
            </a:r>
          </a:p>
        </p:txBody>
      </p:sp>
      <p:sp>
        <p:nvSpPr>
          <p:cNvPr id="14" name="正方形/長方形 13">
            <a:extLst>
              <a:ext uri="{FF2B5EF4-FFF2-40B4-BE49-F238E27FC236}">
                <a16:creationId xmlns:a16="http://schemas.microsoft.com/office/drawing/2014/main" id="{824CE564-A7FA-4603-8E02-403BD84663F1}"/>
              </a:ext>
            </a:extLst>
          </p:cNvPr>
          <p:cNvSpPr/>
          <p:nvPr/>
        </p:nvSpPr>
        <p:spPr>
          <a:xfrm>
            <a:off x="6520490" y="2458516"/>
            <a:ext cx="2688773" cy="553998"/>
          </a:xfrm>
          <a:prstGeom prst="rect">
            <a:avLst/>
          </a:prstGeom>
          <a:noFill/>
          <a:ln>
            <a:noFill/>
            <a:prstDash val="dash"/>
          </a:ln>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rPr>
              <a:t>プラチナくるみん企業のみ公表</a:t>
            </a:r>
            <a:endParaRPr lang="en-US" altLang="ja-JP" sz="16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（次世代育成支援対策推進法）</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80781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四角形: 角を丸くする 147">
            <a:extLst>
              <a:ext uri="{FF2B5EF4-FFF2-40B4-BE49-F238E27FC236}">
                <a16:creationId xmlns:a16="http://schemas.microsoft.com/office/drawing/2014/main" id="{55B5F9F5-3EBC-4D33-8DF9-E44E8B217A2B}"/>
              </a:ext>
            </a:extLst>
          </p:cNvPr>
          <p:cNvSpPr/>
          <p:nvPr/>
        </p:nvSpPr>
        <p:spPr>
          <a:xfrm>
            <a:off x="240628" y="1104326"/>
            <a:ext cx="9405074" cy="2361162"/>
          </a:xfrm>
          <a:prstGeom prst="roundRect">
            <a:avLst>
              <a:gd name="adj" fmla="val 10150"/>
            </a:avLst>
          </a:prstGeom>
          <a:solidFill>
            <a:srgbClr val="FFFFE1"/>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a:extLst>
              <a:ext uri="{FF2B5EF4-FFF2-40B4-BE49-F238E27FC236}">
                <a16:creationId xmlns:a16="http://schemas.microsoft.com/office/drawing/2014/main" id="{867D3F9A-2494-4A25-B678-774980A926B0}"/>
              </a:ext>
            </a:extLst>
          </p:cNvPr>
          <p:cNvSpPr>
            <a:spLocks noGrp="1"/>
          </p:cNvSpPr>
          <p:nvPr>
            <p:ph type="sldNum" sz="quarter" idx="11"/>
          </p:nvPr>
        </p:nvSpPr>
        <p:spPr/>
        <p:txBody>
          <a:bodyPr/>
          <a:lstStyle/>
          <a:p>
            <a:pPr>
              <a:defRPr/>
            </a:pPr>
            <a:fld id="{E272C5AB-C05E-492A-A3C4-3B48F3F2192C}" type="slidenum">
              <a:rPr lang="ja-JP" altLang="en-US" sz="1600" smtClean="0"/>
              <a:pPr>
                <a:defRPr/>
              </a:pPr>
              <a:t>21</a:t>
            </a:fld>
            <a:endParaRPr lang="en-US" altLang="ja-JP" sz="1600" dirty="0"/>
          </a:p>
        </p:txBody>
      </p:sp>
      <p:sp>
        <p:nvSpPr>
          <p:cNvPr id="5" name="タイトル 2">
            <a:extLst>
              <a:ext uri="{FF2B5EF4-FFF2-40B4-BE49-F238E27FC236}">
                <a16:creationId xmlns:a16="http://schemas.microsoft.com/office/drawing/2014/main" id="{720CBF1B-2953-4C8B-A0B2-817A8C7DE0F0}"/>
              </a:ext>
            </a:extLst>
          </p:cNvPr>
          <p:cNvSpPr>
            <a:spLocks noGrp="1"/>
          </p:cNvSpPr>
          <p:nvPr>
            <p:ph type="title"/>
          </p:nvPr>
        </p:nvSpPr>
        <p:spPr>
          <a:xfrm>
            <a:off x="495300" y="274638"/>
            <a:ext cx="8915400" cy="647700"/>
          </a:xfrm>
        </p:spPr>
        <p:txBody>
          <a:bodyPr/>
          <a:lstStyle/>
          <a:p>
            <a:r>
              <a:rPr lang="ja-JP" altLang="en-US" dirty="0"/>
              <a:t>２－８．新制度等の取得パターンイメージ</a:t>
            </a:r>
            <a:endParaRPr kumimoji="1" lang="ja-JP" altLang="en-US" dirty="0"/>
          </a:p>
        </p:txBody>
      </p:sp>
      <p:sp>
        <p:nvSpPr>
          <p:cNvPr id="149" name="四角形: 角を丸くする 148">
            <a:extLst>
              <a:ext uri="{FF2B5EF4-FFF2-40B4-BE49-F238E27FC236}">
                <a16:creationId xmlns:a16="http://schemas.microsoft.com/office/drawing/2014/main" id="{D92B9FC7-A3CC-4872-804D-27FBE607681D}"/>
              </a:ext>
            </a:extLst>
          </p:cNvPr>
          <p:cNvSpPr/>
          <p:nvPr/>
        </p:nvSpPr>
        <p:spPr>
          <a:xfrm>
            <a:off x="224701" y="3551100"/>
            <a:ext cx="9405074" cy="2715852"/>
          </a:xfrm>
          <a:prstGeom prst="roundRect">
            <a:avLst>
              <a:gd name="adj" fmla="val 10150"/>
            </a:avLst>
          </a:prstGeom>
          <a:solidFill>
            <a:schemeClr val="accent6">
              <a:lumMod val="20000"/>
              <a:lumOff val="80000"/>
            </a:schemeClr>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0" name="正方形/長方形 149">
            <a:extLst>
              <a:ext uri="{FF2B5EF4-FFF2-40B4-BE49-F238E27FC236}">
                <a16:creationId xmlns:a16="http://schemas.microsoft.com/office/drawing/2014/main" id="{5B2C74C6-B544-42E0-AE0E-D4C380B39888}"/>
              </a:ext>
            </a:extLst>
          </p:cNvPr>
          <p:cNvSpPr/>
          <p:nvPr/>
        </p:nvSpPr>
        <p:spPr>
          <a:xfrm>
            <a:off x="240628" y="1979001"/>
            <a:ext cx="492336" cy="120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26808" indent="-226808" defTabSz="843880">
              <a:defRPr/>
            </a:pPr>
            <a:r>
              <a:rPr lang="ja-JP" altLang="en-US" sz="1800" dirty="0">
                <a:solidFill>
                  <a:prstClr val="black"/>
                </a:solidFill>
                <a:latin typeface="メイリオ" panose="020B0604030504040204" pitchFamily="50" charset="-128"/>
                <a:ea typeface="メイリオ" panose="020B0604030504040204" pitchFamily="50" charset="-128"/>
              </a:rPr>
              <a:t>改正前</a:t>
            </a:r>
            <a:endParaRPr lang="en-US" altLang="ja-JP" sz="1800" dirty="0">
              <a:solidFill>
                <a:prstClr val="black"/>
              </a:solidFill>
              <a:latin typeface="メイリオ" panose="020B0604030504040204" pitchFamily="50" charset="-128"/>
              <a:ea typeface="メイリオ" panose="020B0604030504040204" pitchFamily="50" charset="-128"/>
            </a:endParaRPr>
          </a:p>
        </p:txBody>
      </p:sp>
      <p:graphicFrame>
        <p:nvGraphicFramePr>
          <p:cNvPr id="154" name="表 154">
            <a:extLst>
              <a:ext uri="{FF2B5EF4-FFF2-40B4-BE49-F238E27FC236}">
                <a16:creationId xmlns:a16="http://schemas.microsoft.com/office/drawing/2014/main" id="{73D53B5E-321C-4BC2-AF11-454CEC625F85}"/>
              </a:ext>
            </a:extLst>
          </p:cNvPr>
          <p:cNvGraphicFramePr>
            <a:graphicFrameLocks noGrp="1"/>
          </p:cNvGraphicFramePr>
          <p:nvPr/>
        </p:nvGraphicFramePr>
        <p:xfrm>
          <a:off x="938564" y="1196939"/>
          <a:ext cx="8455496" cy="1447626"/>
        </p:xfrm>
        <a:graphic>
          <a:graphicData uri="http://schemas.openxmlformats.org/drawingml/2006/table">
            <a:tbl>
              <a:tblPr firstRow="1" bandRow="1">
                <a:tableStyleId>{912C8C85-51F0-491E-9774-3900AFEF0FD7}</a:tableStyleId>
              </a:tblPr>
              <a:tblGrid>
                <a:gridCol w="683367">
                  <a:extLst>
                    <a:ext uri="{9D8B030D-6E8A-4147-A177-3AD203B41FA5}">
                      <a16:colId xmlns:a16="http://schemas.microsoft.com/office/drawing/2014/main" val="1959980597"/>
                    </a:ext>
                  </a:extLst>
                </a:gridCol>
                <a:gridCol w="461412">
                  <a:extLst>
                    <a:ext uri="{9D8B030D-6E8A-4147-A177-3AD203B41FA5}">
                      <a16:colId xmlns:a16="http://schemas.microsoft.com/office/drawing/2014/main" val="2826441839"/>
                    </a:ext>
                  </a:extLst>
                </a:gridCol>
                <a:gridCol w="447675">
                  <a:extLst>
                    <a:ext uri="{9D8B030D-6E8A-4147-A177-3AD203B41FA5}">
                      <a16:colId xmlns:a16="http://schemas.microsoft.com/office/drawing/2014/main" val="1726626147"/>
                    </a:ext>
                  </a:extLst>
                </a:gridCol>
                <a:gridCol w="619125">
                  <a:extLst>
                    <a:ext uri="{9D8B030D-6E8A-4147-A177-3AD203B41FA5}">
                      <a16:colId xmlns:a16="http://schemas.microsoft.com/office/drawing/2014/main" val="517054655"/>
                    </a:ext>
                  </a:extLst>
                </a:gridCol>
                <a:gridCol w="638175">
                  <a:extLst>
                    <a:ext uri="{9D8B030D-6E8A-4147-A177-3AD203B41FA5}">
                      <a16:colId xmlns:a16="http://schemas.microsoft.com/office/drawing/2014/main" val="3313259571"/>
                    </a:ext>
                  </a:extLst>
                </a:gridCol>
                <a:gridCol w="1781176">
                  <a:extLst>
                    <a:ext uri="{9D8B030D-6E8A-4147-A177-3AD203B41FA5}">
                      <a16:colId xmlns:a16="http://schemas.microsoft.com/office/drawing/2014/main" val="592274225"/>
                    </a:ext>
                  </a:extLst>
                </a:gridCol>
                <a:gridCol w="736599">
                  <a:extLst>
                    <a:ext uri="{9D8B030D-6E8A-4147-A177-3AD203B41FA5}">
                      <a16:colId xmlns:a16="http://schemas.microsoft.com/office/drawing/2014/main" val="3351822290"/>
                    </a:ext>
                  </a:extLst>
                </a:gridCol>
                <a:gridCol w="673100">
                  <a:extLst>
                    <a:ext uri="{9D8B030D-6E8A-4147-A177-3AD203B41FA5}">
                      <a16:colId xmlns:a16="http://schemas.microsoft.com/office/drawing/2014/main" val="2391886584"/>
                    </a:ext>
                  </a:extLst>
                </a:gridCol>
                <a:gridCol w="428625">
                  <a:extLst>
                    <a:ext uri="{9D8B030D-6E8A-4147-A177-3AD203B41FA5}">
                      <a16:colId xmlns:a16="http://schemas.microsoft.com/office/drawing/2014/main" val="412377454"/>
                    </a:ext>
                  </a:extLst>
                </a:gridCol>
                <a:gridCol w="457200">
                  <a:extLst>
                    <a:ext uri="{9D8B030D-6E8A-4147-A177-3AD203B41FA5}">
                      <a16:colId xmlns:a16="http://schemas.microsoft.com/office/drawing/2014/main" val="726473702"/>
                    </a:ext>
                  </a:extLst>
                </a:gridCol>
                <a:gridCol w="657225">
                  <a:extLst>
                    <a:ext uri="{9D8B030D-6E8A-4147-A177-3AD203B41FA5}">
                      <a16:colId xmlns:a16="http://schemas.microsoft.com/office/drawing/2014/main" val="1457710220"/>
                    </a:ext>
                  </a:extLst>
                </a:gridCol>
                <a:gridCol w="628651">
                  <a:extLst>
                    <a:ext uri="{9D8B030D-6E8A-4147-A177-3AD203B41FA5}">
                      <a16:colId xmlns:a16="http://schemas.microsoft.com/office/drawing/2014/main" val="4152893349"/>
                    </a:ext>
                  </a:extLst>
                </a:gridCol>
                <a:gridCol w="243166">
                  <a:extLst>
                    <a:ext uri="{9D8B030D-6E8A-4147-A177-3AD203B41FA5}">
                      <a16:colId xmlns:a16="http://schemas.microsoft.com/office/drawing/2014/main" val="715691612"/>
                    </a:ext>
                  </a:extLst>
                </a:gridCol>
              </a:tblGrid>
              <a:tr h="448542">
                <a:tc>
                  <a:txBody>
                    <a:bodyPr/>
                    <a:lstStyle/>
                    <a:p>
                      <a:endParaRPr kumimoji="1" lang="ja-JP" altLang="en-US" sz="1400" dirty="0"/>
                    </a:p>
                  </a:txBody>
                  <a:tcPr/>
                </a:tc>
                <a:tc gridSpan="2">
                  <a:txBody>
                    <a:bodyPr/>
                    <a:lstStyle/>
                    <a:p>
                      <a:pPr algn="ctr"/>
                      <a:r>
                        <a:rPr kumimoji="1" lang="ja-JP" altLang="en-US" sz="1200" dirty="0"/>
                        <a:t>出生</a:t>
                      </a:r>
                    </a:p>
                  </a:txBody>
                  <a:tcPr anchor="b">
                    <a:lnR>
                      <a:noFill/>
                    </a:lnR>
                  </a:tcPr>
                </a:tc>
                <a:tc hMerge="1">
                  <a:txBody>
                    <a:bodyPr/>
                    <a:lstStyle/>
                    <a:p>
                      <a:endParaRPr kumimoji="1" lang="ja-JP" altLang="en-US" dirty="0"/>
                    </a:p>
                  </a:txBody>
                  <a:tcPr/>
                </a:tc>
                <a:tc gridSpan="2">
                  <a:txBody>
                    <a:bodyPr/>
                    <a:lstStyle/>
                    <a:p>
                      <a:pPr algn="ctr"/>
                      <a:r>
                        <a:rPr kumimoji="1" lang="ja-JP" altLang="en-US" sz="1200" dirty="0"/>
                        <a:t>出生後</a:t>
                      </a:r>
                      <a:r>
                        <a:rPr kumimoji="1" lang="en-US" altLang="ja-JP" sz="1200" dirty="0"/>
                        <a:t>8</a:t>
                      </a:r>
                      <a:r>
                        <a:rPr kumimoji="1" lang="ja-JP" altLang="en-US" sz="1200" dirty="0"/>
                        <a:t>週</a:t>
                      </a:r>
                    </a:p>
                  </a:txBody>
                  <a:tcPr anchor="b">
                    <a:lnL>
                      <a:noFill/>
                    </a:lnL>
                    <a:lnR>
                      <a:noFill/>
                    </a:lnR>
                  </a:tcPr>
                </a:tc>
                <a:tc hMerge="1">
                  <a:txBody>
                    <a:bodyPr/>
                    <a:lstStyle/>
                    <a:p>
                      <a:endParaRPr kumimoji="1" lang="ja-JP" altLang="en-US" dirty="0"/>
                    </a:p>
                  </a:txBody>
                  <a:tcPr>
                    <a:lnR>
                      <a:noFill/>
                    </a:lnR>
                    <a:lnTlToBr w="12700" cmpd="sng">
                      <a:noFill/>
                      <a:prstDash val="solid"/>
                    </a:lnTlToBr>
                  </a:tcPr>
                </a:tc>
                <a:tc>
                  <a:txBody>
                    <a:bodyPr/>
                    <a:lstStyle/>
                    <a:p>
                      <a:pPr algn="ctr"/>
                      <a:endParaRPr kumimoji="1" lang="ja-JP" altLang="en-US" sz="1200" dirty="0"/>
                    </a:p>
                  </a:txBody>
                  <a:tcPr anchor="b">
                    <a:lnL>
                      <a:noFill/>
                    </a:lnL>
                    <a:lnR>
                      <a:noFill/>
                    </a:lnR>
                    <a:lnTlToBr w="12700" cmpd="sng">
                      <a:noFill/>
                      <a:prstDash val="solid"/>
                    </a:lnTlToB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歳</a:t>
                      </a:r>
                    </a:p>
                  </a:txBody>
                  <a:tcPr anchor="b">
                    <a:lnL>
                      <a:noFill/>
                    </a:lnL>
                    <a:lnR>
                      <a:noFill/>
                    </a:lnR>
                    <a:lnTlToBr w="12700" cmpd="sng">
                      <a:noFill/>
                      <a:prstDash val="solid"/>
                    </a:lnTlToBr>
                  </a:tcPr>
                </a:tc>
                <a:tc hMerge="1">
                  <a:txBody>
                    <a:bodyPr/>
                    <a:lstStyle/>
                    <a:p>
                      <a:endParaRPr kumimoji="1" lang="ja-JP" altLang="en-US" dirty="0"/>
                    </a:p>
                  </a:txBody>
                  <a:tcPr>
                    <a:lnR>
                      <a:noFill/>
                    </a:lnR>
                  </a:tcPr>
                </a:tc>
                <a:tc gridSpan="2">
                  <a:txBody>
                    <a:bodyPr/>
                    <a:lstStyle/>
                    <a:p>
                      <a:pPr algn="ctr"/>
                      <a:r>
                        <a:rPr kumimoji="1" lang="en-US" altLang="ja-JP" sz="1200" dirty="0"/>
                        <a:t>1</a:t>
                      </a:r>
                      <a:r>
                        <a:rPr kumimoji="1" lang="ja-JP" altLang="en-US" sz="1200" dirty="0"/>
                        <a:t>歳半</a:t>
                      </a:r>
                    </a:p>
                  </a:txBody>
                  <a:tcPr anchor="b">
                    <a:lnL>
                      <a:noFill/>
                    </a:lnL>
                    <a:lnR>
                      <a:noFill/>
                    </a:lnR>
                  </a:tcPr>
                </a:tc>
                <a:tc hMerge="1">
                  <a:txBody>
                    <a:bodyPr/>
                    <a:lstStyle/>
                    <a:p>
                      <a:endParaRPr kumimoji="1" lang="ja-JP" altLang="en-US" dirty="0"/>
                    </a:p>
                  </a:txBody>
                  <a:tcPr>
                    <a:lnR>
                      <a:noFill/>
                    </a:lnR>
                  </a:tcPr>
                </a:tc>
                <a:tc gridSpan="2">
                  <a:txBody>
                    <a:bodyPr/>
                    <a:lstStyle/>
                    <a:p>
                      <a:pPr algn="ctr"/>
                      <a:r>
                        <a:rPr kumimoji="1" lang="en-US" altLang="ja-JP" sz="1200" dirty="0"/>
                        <a:t>2</a:t>
                      </a:r>
                      <a:r>
                        <a:rPr kumimoji="1" lang="ja-JP" altLang="en-US" sz="1200" dirty="0"/>
                        <a:t>歳</a:t>
                      </a:r>
                    </a:p>
                  </a:txBody>
                  <a:tcPr anchor="b">
                    <a:lnL>
                      <a:noFill/>
                    </a:lnL>
                    <a:lnR>
                      <a:noFill/>
                    </a:lnR>
                  </a:tcPr>
                </a:tc>
                <a:tc hMerge="1">
                  <a:txBody>
                    <a:bodyPr/>
                    <a:lstStyle/>
                    <a:p>
                      <a:endParaRPr kumimoji="1" lang="ja-JP" altLang="en-US" dirty="0"/>
                    </a:p>
                  </a:txBody>
                  <a:tcPr>
                    <a:lnL>
                      <a:noFill/>
                    </a:lnL>
                    <a:lnR>
                      <a:noFill/>
                    </a:lnR>
                  </a:tcPr>
                </a:tc>
                <a:tc>
                  <a:txBody>
                    <a:bodyPr/>
                    <a:lstStyle/>
                    <a:p>
                      <a:endParaRPr kumimoji="1" lang="ja-JP" altLang="en-US" dirty="0"/>
                    </a:p>
                  </a:txBody>
                  <a:tcPr anchor="b">
                    <a:lnL>
                      <a:noFill/>
                    </a:lnL>
                  </a:tcPr>
                </a:tc>
                <a:extLst>
                  <a:ext uri="{0D108BD9-81ED-4DB2-BD59-A6C34878D82A}">
                    <a16:rowId xmlns:a16="http://schemas.microsoft.com/office/drawing/2014/main" val="3172797305"/>
                  </a:ext>
                </a:extLst>
              </a:tr>
              <a:tr h="499542">
                <a:tc>
                  <a:txBody>
                    <a:bodyPr/>
                    <a:lstStyle/>
                    <a:p>
                      <a:r>
                        <a:rPr kumimoji="1" lang="ja-JP" altLang="en-US" dirty="0"/>
                        <a:t>母</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kumimoji="1" lang="ja-JP" altLang="en-US" dirty="0"/>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nchor="ctr">
                    <a:lnL>
                      <a:noFill/>
                    </a:lnL>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90369590"/>
                  </a:ext>
                </a:extLst>
              </a:tr>
              <a:tr h="499542">
                <a:tc>
                  <a:txBody>
                    <a:bodyPr/>
                    <a:lstStyle/>
                    <a:p>
                      <a:r>
                        <a:rPr kumimoji="1" lang="ja-JP" altLang="en-US" dirty="0"/>
                        <a:t>父</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516884936"/>
                  </a:ext>
                </a:extLst>
              </a:tr>
            </a:tbl>
          </a:graphicData>
        </a:graphic>
      </p:graphicFrame>
      <p:sp>
        <p:nvSpPr>
          <p:cNvPr id="157" name="矢印: 右 156">
            <a:extLst>
              <a:ext uri="{FF2B5EF4-FFF2-40B4-BE49-F238E27FC236}">
                <a16:creationId xmlns:a16="http://schemas.microsoft.com/office/drawing/2014/main" id="{AFB4BC20-3D4A-4266-9EA1-13C1BECC718A}"/>
              </a:ext>
            </a:extLst>
          </p:cNvPr>
          <p:cNvSpPr/>
          <p:nvPr/>
        </p:nvSpPr>
        <p:spPr>
          <a:xfrm>
            <a:off x="2102393" y="1663024"/>
            <a:ext cx="1016000" cy="441565"/>
          </a:xfrm>
          <a:prstGeom prst="rightArrow">
            <a:avLst/>
          </a:prstGeom>
          <a:solidFill>
            <a:srgbClr val="CC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0" name="矢印: 右 159">
            <a:extLst>
              <a:ext uri="{FF2B5EF4-FFF2-40B4-BE49-F238E27FC236}">
                <a16:creationId xmlns:a16="http://schemas.microsoft.com/office/drawing/2014/main" id="{083D6176-E207-4612-A9C2-60A46A88A9FE}"/>
              </a:ext>
            </a:extLst>
          </p:cNvPr>
          <p:cNvSpPr/>
          <p:nvPr/>
        </p:nvSpPr>
        <p:spPr>
          <a:xfrm>
            <a:off x="3190363" y="1663024"/>
            <a:ext cx="3051944"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1" name="矢印: 右 160">
            <a:extLst>
              <a:ext uri="{FF2B5EF4-FFF2-40B4-BE49-F238E27FC236}">
                <a16:creationId xmlns:a16="http://schemas.microsoft.com/office/drawing/2014/main" id="{F94A52CE-BA25-4DE3-A557-25966B5569A6}"/>
              </a:ext>
            </a:extLst>
          </p:cNvPr>
          <p:cNvSpPr/>
          <p:nvPr/>
        </p:nvSpPr>
        <p:spPr>
          <a:xfrm>
            <a:off x="6357999" y="1663024"/>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2" name="矢印: 右 161">
            <a:extLst>
              <a:ext uri="{FF2B5EF4-FFF2-40B4-BE49-F238E27FC236}">
                <a16:creationId xmlns:a16="http://schemas.microsoft.com/office/drawing/2014/main" id="{18092A5F-66B7-426A-BF5D-661E9B8562E8}"/>
              </a:ext>
            </a:extLst>
          </p:cNvPr>
          <p:cNvSpPr/>
          <p:nvPr/>
        </p:nvSpPr>
        <p:spPr>
          <a:xfrm>
            <a:off x="7471890" y="1663024"/>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3" name="矢印: 右 162">
            <a:extLst>
              <a:ext uri="{FF2B5EF4-FFF2-40B4-BE49-F238E27FC236}">
                <a16:creationId xmlns:a16="http://schemas.microsoft.com/office/drawing/2014/main" id="{8C8B27E2-B90D-409D-9057-DA539E08A2B4}"/>
              </a:ext>
            </a:extLst>
          </p:cNvPr>
          <p:cNvSpPr/>
          <p:nvPr/>
        </p:nvSpPr>
        <p:spPr>
          <a:xfrm>
            <a:off x="3473993"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4" name="矢印: 右 163">
            <a:extLst>
              <a:ext uri="{FF2B5EF4-FFF2-40B4-BE49-F238E27FC236}">
                <a16:creationId xmlns:a16="http://schemas.microsoft.com/office/drawing/2014/main" id="{D7A98722-3458-4916-AFB9-ABE3D53B3DBD}"/>
              </a:ext>
            </a:extLst>
          </p:cNvPr>
          <p:cNvSpPr/>
          <p:nvPr/>
        </p:nvSpPr>
        <p:spPr>
          <a:xfrm>
            <a:off x="5188203" y="2161585"/>
            <a:ext cx="1016000" cy="441565"/>
          </a:xfrm>
          <a:prstGeom prst="rightArrow">
            <a:avLst/>
          </a:prstGeom>
          <a:solidFill>
            <a:schemeClr val="bg1">
              <a:lumMod val="75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5" name="矢印: 右 164">
            <a:extLst>
              <a:ext uri="{FF2B5EF4-FFF2-40B4-BE49-F238E27FC236}">
                <a16:creationId xmlns:a16="http://schemas.microsoft.com/office/drawing/2014/main" id="{40068F4C-8092-4CF1-929F-3F3AB8A68DDC}"/>
              </a:ext>
            </a:extLst>
          </p:cNvPr>
          <p:cNvSpPr/>
          <p:nvPr/>
        </p:nvSpPr>
        <p:spPr>
          <a:xfrm>
            <a:off x="6368845"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6" name="矢印: 右 165">
            <a:extLst>
              <a:ext uri="{FF2B5EF4-FFF2-40B4-BE49-F238E27FC236}">
                <a16:creationId xmlns:a16="http://schemas.microsoft.com/office/drawing/2014/main" id="{6B382F3A-4375-46BD-B19E-E8E3BEA99A33}"/>
              </a:ext>
            </a:extLst>
          </p:cNvPr>
          <p:cNvSpPr/>
          <p:nvPr/>
        </p:nvSpPr>
        <p:spPr>
          <a:xfrm>
            <a:off x="7468260" y="2161585"/>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7" name="矢印: 右 166">
            <a:extLst>
              <a:ext uri="{FF2B5EF4-FFF2-40B4-BE49-F238E27FC236}">
                <a16:creationId xmlns:a16="http://schemas.microsoft.com/office/drawing/2014/main" id="{836EE17B-CAEC-446D-BF99-BA9D1DCC8CD2}"/>
              </a:ext>
            </a:extLst>
          </p:cNvPr>
          <p:cNvSpPr/>
          <p:nvPr/>
        </p:nvSpPr>
        <p:spPr>
          <a:xfrm>
            <a:off x="2337488" y="2161585"/>
            <a:ext cx="72126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8" name="正方形/長方形 167">
            <a:extLst>
              <a:ext uri="{FF2B5EF4-FFF2-40B4-BE49-F238E27FC236}">
                <a16:creationId xmlns:a16="http://schemas.microsoft.com/office/drawing/2014/main" id="{B7893D04-DA78-408B-AF93-83C8115E9AFE}"/>
              </a:ext>
            </a:extLst>
          </p:cNvPr>
          <p:cNvSpPr/>
          <p:nvPr/>
        </p:nvSpPr>
        <p:spPr>
          <a:xfrm>
            <a:off x="273497" y="4483799"/>
            <a:ext cx="468203" cy="1201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226808" indent="-226808" defTabSz="843880">
              <a:defRPr/>
            </a:pPr>
            <a:r>
              <a:rPr lang="ja-JP" altLang="en-US" sz="1800" dirty="0">
                <a:solidFill>
                  <a:prstClr val="black"/>
                </a:solidFill>
                <a:latin typeface="メイリオ" panose="020B0604030504040204" pitchFamily="50" charset="-128"/>
                <a:ea typeface="メイリオ" panose="020B0604030504040204" pitchFamily="50" charset="-128"/>
              </a:rPr>
              <a:t>改正後</a:t>
            </a:r>
            <a:endParaRPr lang="en-US" altLang="ja-JP" sz="1800" dirty="0">
              <a:solidFill>
                <a:prstClr val="black"/>
              </a:solidFill>
              <a:latin typeface="メイリオ" panose="020B0604030504040204" pitchFamily="50" charset="-128"/>
              <a:ea typeface="メイリオ" panose="020B0604030504040204" pitchFamily="50" charset="-128"/>
            </a:endParaRPr>
          </a:p>
        </p:txBody>
      </p:sp>
      <p:sp>
        <p:nvSpPr>
          <p:cNvPr id="169" name="テキスト ボックス 168">
            <a:extLst>
              <a:ext uri="{FF2B5EF4-FFF2-40B4-BE49-F238E27FC236}">
                <a16:creationId xmlns:a16="http://schemas.microsoft.com/office/drawing/2014/main" id="{EDB2E0EA-2C12-411B-9265-385776F3F923}"/>
              </a:ext>
            </a:extLst>
          </p:cNvPr>
          <p:cNvSpPr txBox="1"/>
          <p:nvPr/>
        </p:nvSpPr>
        <p:spPr>
          <a:xfrm>
            <a:off x="2400254" y="2218876"/>
            <a:ext cx="647700" cy="307777"/>
          </a:xfrm>
          <a:prstGeom prst="rect">
            <a:avLst/>
          </a:prstGeom>
          <a:noFill/>
        </p:spPr>
        <p:txBody>
          <a:bodyPr wrap="square" rtlCol="0">
            <a:spAutoFit/>
          </a:bodyPr>
          <a:lstStyle/>
          <a:p>
            <a:r>
              <a:rPr kumimoji="1" lang="ja-JP" altLang="en-US" sz="1400" b="1" dirty="0">
                <a:solidFill>
                  <a:schemeClr val="bg1"/>
                </a:solidFill>
                <a:latin typeface="Arial"/>
              </a:rPr>
              <a:t>育休</a:t>
            </a:r>
          </a:p>
        </p:txBody>
      </p:sp>
      <p:sp>
        <p:nvSpPr>
          <p:cNvPr id="171" name="テキスト ボックス 170">
            <a:extLst>
              <a:ext uri="{FF2B5EF4-FFF2-40B4-BE49-F238E27FC236}">
                <a16:creationId xmlns:a16="http://schemas.microsoft.com/office/drawing/2014/main" id="{48F18A78-A441-448D-91DA-E660B81DA07F}"/>
              </a:ext>
            </a:extLst>
          </p:cNvPr>
          <p:cNvSpPr txBox="1"/>
          <p:nvPr/>
        </p:nvSpPr>
        <p:spPr>
          <a:xfrm>
            <a:off x="6343408" y="2230046"/>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6" name="テキスト ボックス 175">
            <a:extLst>
              <a:ext uri="{FF2B5EF4-FFF2-40B4-BE49-F238E27FC236}">
                <a16:creationId xmlns:a16="http://schemas.microsoft.com/office/drawing/2014/main" id="{ADD3FD9C-DC95-40F0-86A6-8486779B294A}"/>
              </a:ext>
            </a:extLst>
          </p:cNvPr>
          <p:cNvSpPr txBox="1"/>
          <p:nvPr/>
        </p:nvSpPr>
        <p:spPr>
          <a:xfrm>
            <a:off x="7499123" y="223100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7" name="テキスト ボックス 176">
            <a:extLst>
              <a:ext uri="{FF2B5EF4-FFF2-40B4-BE49-F238E27FC236}">
                <a16:creationId xmlns:a16="http://schemas.microsoft.com/office/drawing/2014/main" id="{D18388F6-797B-45FC-A8C0-C5E8AD3DFE70}"/>
              </a:ext>
            </a:extLst>
          </p:cNvPr>
          <p:cNvSpPr txBox="1"/>
          <p:nvPr/>
        </p:nvSpPr>
        <p:spPr>
          <a:xfrm>
            <a:off x="7463227" y="172467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8" name="テキスト ボックス 177">
            <a:extLst>
              <a:ext uri="{FF2B5EF4-FFF2-40B4-BE49-F238E27FC236}">
                <a16:creationId xmlns:a16="http://schemas.microsoft.com/office/drawing/2014/main" id="{E10053B4-9F0E-43B7-9FC9-D05B94905344}"/>
              </a:ext>
            </a:extLst>
          </p:cNvPr>
          <p:cNvSpPr txBox="1"/>
          <p:nvPr/>
        </p:nvSpPr>
        <p:spPr>
          <a:xfrm>
            <a:off x="6343408" y="1724673"/>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79" name="テキスト ボックス 178">
            <a:extLst>
              <a:ext uri="{FF2B5EF4-FFF2-40B4-BE49-F238E27FC236}">
                <a16:creationId xmlns:a16="http://schemas.microsoft.com/office/drawing/2014/main" id="{82A561C7-2BC4-471F-9F09-5DECF6B20581}"/>
              </a:ext>
            </a:extLst>
          </p:cNvPr>
          <p:cNvSpPr txBox="1"/>
          <p:nvPr/>
        </p:nvSpPr>
        <p:spPr>
          <a:xfrm>
            <a:off x="4255184" y="1721661"/>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0" name="テキスト ボックス 179">
            <a:extLst>
              <a:ext uri="{FF2B5EF4-FFF2-40B4-BE49-F238E27FC236}">
                <a16:creationId xmlns:a16="http://schemas.microsoft.com/office/drawing/2014/main" id="{BA5A70AA-C4A6-4F06-8BA7-9B240A42A603}"/>
              </a:ext>
            </a:extLst>
          </p:cNvPr>
          <p:cNvSpPr txBox="1"/>
          <p:nvPr/>
        </p:nvSpPr>
        <p:spPr>
          <a:xfrm>
            <a:off x="3472618" y="2231582"/>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1" name="テキスト ボックス 180">
            <a:extLst>
              <a:ext uri="{FF2B5EF4-FFF2-40B4-BE49-F238E27FC236}">
                <a16:creationId xmlns:a16="http://schemas.microsoft.com/office/drawing/2014/main" id="{B4DEF8F7-E173-4176-9072-7D95E24C8797}"/>
              </a:ext>
            </a:extLst>
          </p:cNvPr>
          <p:cNvSpPr txBox="1"/>
          <p:nvPr/>
        </p:nvSpPr>
        <p:spPr>
          <a:xfrm>
            <a:off x="5203060" y="2216342"/>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184" name="十字形 183">
            <a:extLst>
              <a:ext uri="{FF2B5EF4-FFF2-40B4-BE49-F238E27FC236}">
                <a16:creationId xmlns:a16="http://schemas.microsoft.com/office/drawing/2014/main" id="{753AC371-0332-4BED-80BB-09F139EF4992}"/>
              </a:ext>
            </a:extLst>
          </p:cNvPr>
          <p:cNvSpPr/>
          <p:nvPr/>
        </p:nvSpPr>
        <p:spPr>
          <a:xfrm rot="2691431">
            <a:off x="5367335" y="2164021"/>
            <a:ext cx="540000" cy="540000"/>
          </a:xfrm>
          <a:prstGeom prst="plus">
            <a:avLst>
              <a:gd name="adj" fmla="val 40989"/>
            </a:avLst>
          </a:prstGeom>
          <a:solidFill>
            <a:srgbClr val="FF00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5" name="角丸四角形吹き出し 93">
            <a:extLst>
              <a:ext uri="{FF2B5EF4-FFF2-40B4-BE49-F238E27FC236}">
                <a16:creationId xmlns:a16="http://schemas.microsoft.com/office/drawing/2014/main" id="{3D3C4E0A-AEA4-4EF9-80F2-562F425C206E}"/>
              </a:ext>
            </a:extLst>
          </p:cNvPr>
          <p:cNvSpPr/>
          <p:nvPr/>
        </p:nvSpPr>
        <p:spPr>
          <a:xfrm>
            <a:off x="6929237" y="2762873"/>
            <a:ext cx="1509222" cy="579017"/>
          </a:xfrm>
          <a:prstGeom prst="wedgeRoundRectCallout">
            <a:avLst>
              <a:gd name="adj1" fmla="val -41577"/>
              <a:gd name="adj2" fmla="val -973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186" name="角丸四角形吹き出し 93">
            <a:extLst>
              <a:ext uri="{FF2B5EF4-FFF2-40B4-BE49-F238E27FC236}">
                <a16:creationId xmlns:a16="http://schemas.microsoft.com/office/drawing/2014/main" id="{AE7C4B99-EAA5-4934-936E-C6B7A54A5261}"/>
              </a:ext>
            </a:extLst>
          </p:cNvPr>
          <p:cNvSpPr/>
          <p:nvPr/>
        </p:nvSpPr>
        <p:spPr>
          <a:xfrm>
            <a:off x="6929237" y="2762873"/>
            <a:ext cx="2157520" cy="579017"/>
          </a:xfrm>
          <a:prstGeom prst="wedgeRoundRectCallout">
            <a:avLst>
              <a:gd name="adj1" fmla="val -2727"/>
              <a:gd name="adj2" fmla="val -10170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r>
              <a:rPr lang="ja-JP" altLang="en-US" sz="1108" dirty="0">
                <a:solidFill>
                  <a:prstClr val="black"/>
                </a:solidFill>
                <a:latin typeface="メイリオ" panose="020B0604030504040204" pitchFamily="50" charset="-128"/>
                <a:ea typeface="メイリオ" panose="020B0604030504040204" pitchFamily="50" charset="-128"/>
              </a:rPr>
              <a:t>開始時点が１歳時点又は１歳６か月時点に限定されているため、途中で交代できない</a:t>
            </a:r>
            <a:endParaRPr lang="en-US" altLang="ja-JP" sz="1108" dirty="0">
              <a:solidFill>
                <a:prstClr val="black"/>
              </a:solidFill>
              <a:latin typeface="メイリオ" panose="020B0604030504040204" pitchFamily="50" charset="-128"/>
              <a:ea typeface="メイリオ" panose="020B0604030504040204" pitchFamily="50" charset="-128"/>
            </a:endParaRPr>
          </a:p>
        </p:txBody>
      </p:sp>
      <p:cxnSp>
        <p:nvCxnSpPr>
          <p:cNvPr id="189" name="直線コネクタ 188">
            <a:extLst>
              <a:ext uri="{FF2B5EF4-FFF2-40B4-BE49-F238E27FC236}">
                <a16:creationId xmlns:a16="http://schemas.microsoft.com/office/drawing/2014/main" id="{BE117082-2D04-438A-A1B8-1EA26667A41D}"/>
              </a:ext>
            </a:extLst>
          </p:cNvPr>
          <p:cNvCxnSpPr/>
          <p:nvPr/>
        </p:nvCxnSpPr>
        <p:spPr>
          <a:xfrm flipV="1">
            <a:off x="7186613" y="2756168"/>
            <a:ext cx="180243" cy="543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0" name="直線コネクタ 189">
            <a:extLst>
              <a:ext uri="{FF2B5EF4-FFF2-40B4-BE49-F238E27FC236}">
                <a16:creationId xmlns:a16="http://schemas.microsoft.com/office/drawing/2014/main" id="{C2BBBC2E-624D-474B-95D4-ACE38DB7BAD3}"/>
              </a:ext>
            </a:extLst>
          </p:cNvPr>
          <p:cNvCxnSpPr>
            <a:cxnSpLocks/>
          </p:cNvCxnSpPr>
          <p:nvPr/>
        </p:nvCxnSpPr>
        <p:spPr>
          <a:xfrm flipV="1">
            <a:off x="7241310" y="2711416"/>
            <a:ext cx="200167" cy="56618"/>
          </a:xfrm>
          <a:prstGeom prst="line">
            <a:avLst/>
          </a:prstGeom>
          <a:ln w="34925" cap="sq">
            <a:solidFill>
              <a:schemeClr val="bg1"/>
            </a:solidFill>
            <a:bevel/>
            <a:tailEnd type="triangle"/>
          </a:ln>
          <a:effectLst/>
        </p:spPr>
        <p:style>
          <a:lnRef idx="2">
            <a:schemeClr val="accent1"/>
          </a:lnRef>
          <a:fillRef idx="0">
            <a:schemeClr val="accent1"/>
          </a:fillRef>
          <a:effectRef idx="1">
            <a:schemeClr val="accent1"/>
          </a:effectRef>
          <a:fontRef idx="minor">
            <a:schemeClr val="tx1"/>
          </a:fontRef>
        </p:style>
      </p:cxnSp>
      <p:sp>
        <p:nvSpPr>
          <p:cNvPr id="183" name="テキスト ボックス 182">
            <a:extLst>
              <a:ext uri="{FF2B5EF4-FFF2-40B4-BE49-F238E27FC236}">
                <a16:creationId xmlns:a16="http://schemas.microsoft.com/office/drawing/2014/main" id="{80F165A6-08D4-4B82-B454-234178601EC0}"/>
              </a:ext>
            </a:extLst>
          </p:cNvPr>
          <p:cNvSpPr txBox="1"/>
          <p:nvPr/>
        </p:nvSpPr>
        <p:spPr>
          <a:xfrm>
            <a:off x="5345127" y="2722462"/>
            <a:ext cx="1411273" cy="302210"/>
          </a:xfrm>
          <a:prstGeom prst="wedgeRoundRectCallout">
            <a:avLst>
              <a:gd name="adj1" fmla="val -31268"/>
              <a:gd name="adj2" fmla="val -117345"/>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en-US" altLang="ja-JP" dirty="0">
                <a:solidFill>
                  <a:prstClr val="black"/>
                </a:solidFill>
              </a:rPr>
              <a:t>3</a:t>
            </a:r>
            <a:r>
              <a:rPr lang="ja-JP" altLang="en-US" dirty="0">
                <a:solidFill>
                  <a:prstClr val="black"/>
                </a:solidFill>
              </a:rPr>
              <a:t>度目は取得不可</a:t>
            </a:r>
          </a:p>
        </p:txBody>
      </p:sp>
      <p:graphicFrame>
        <p:nvGraphicFramePr>
          <p:cNvPr id="200" name="表 154">
            <a:extLst>
              <a:ext uri="{FF2B5EF4-FFF2-40B4-BE49-F238E27FC236}">
                <a16:creationId xmlns:a16="http://schemas.microsoft.com/office/drawing/2014/main" id="{95A7E53C-083D-46A7-ABD8-D7CC133E5748}"/>
              </a:ext>
            </a:extLst>
          </p:cNvPr>
          <p:cNvGraphicFramePr>
            <a:graphicFrameLocks noGrp="1"/>
          </p:cNvGraphicFramePr>
          <p:nvPr/>
        </p:nvGraphicFramePr>
        <p:xfrm>
          <a:off x="928804" y="3645507"/>
          <a:ext cx="8455496" cy="1519453"/>
        </p:xfrm>
        <a:graphic>
          <a:graphicData uri="http://schemas.openxmlformats.org/drawingml/2006/table">
            <a:tbl>
              <a:tblPr firstRow="1" bandRow="1">
                <a:tableStyleId>{912C8C85-51F0-491E-9774-3900AFEF0FD7}</a:tableStyleId>
              </a:tblPr>
              <a:tblGrid>
                <a:gridCol w="683367">
                  <a:extLst>
                    <a:ext uri="{9D8B030D-6E8A-4147-A177-3AD203B41FA5}">
                      <a16:colId xmlns:a16="http://schemas.microsoft.com/office/drawing/2014/main" val="1959980597"/>
                    </a:ext>
                  </a:extLst>
                </a:gridCol>
                <a:gridCol w="461412">
                  <a:extLst>
                    <a:ext uri="{9D8B030D-6E8A-4147-A177-3AD203B41FA5}">
                      <a16:colId xmlns:a16="http://schemas.microsoft.com/office/drawing/2014/main" val="2826441839"/>
                    </a:ext>
                  </a:extLst>
                </a:gridCol>
                <a:gridCol w="447675">
                  <a:extLst>
                    <a:ext uri="{9D8B030D-6E8A-4147-A177-3AD203B41FA5}">
                      <a16:colId xmlns:a16="http://schemas.microsoft.com/office/drawing/2014/main" val="1726626147"/>
                    </a:ext>
                  </a:extLst>
                </a:gridCol>
                <a:gridCol w="619125">
                  <a:extLst>
                    <a:ext uri="{9D8B030D-6E8A-4147-A177-3AD203B41FA5}">
                      <a16:colId xmlns:a16="http://schemas.microsoft.com/office/drawing/2014/main" val="517054655"/>
                    </a:ext>
                  </a:extLst>
                </a:gridCol>
                <a:gridCol w="638175">
                  <a:extLst>
                    <a:ext uri="{9D8B030D-6E8A-4147-A177-3AD203B41FA5}">
                      <a16:colId xmlns:a16="http://schemas.microsoft.com/office/drawing/2014/main" val="3313259571"/>
                    </a:ext>
                  </a:extLst>
                </a:gridCol>
                <a:gridCol w="1781176">
                  <a:extLst>
                    <a:ext uri="{9D8B030D-6E8A-4147-A177-3AD203B41FA5}">
                      <a16:colId xmlns:a16="http://schemas.microsoft.com/office/drawing/2014/main" val="592274225"/>
                    </a:ext>
                  </a:extLst>
                </a:gridCol>
                <a:gridCol w="736599">
                  <a:extLst>
                    <a:ext uri="{9D8B030D-6E8A-4147-A177-3AD203B41FA5}">
                      <a16:colId xmlns:a16="http://schemas.microsoft.com/office/drawing/2014/main" val="3351822290"/>
                    </a:ext>
                  </a:extLst>
                </a:gridCol>
                <a:gridCol w="673100">
                  <a:extLst>
                    <a:ext uri="{9D8B030D-6E8A-4147-A177-3AD203B41FA5}">
                      <a16:colId xmlns:a16="http://schemas.microsoft.com/office/drawing/2014/main" val="2391886584"/>
                    </a:ext>
                  </a:extLst>
                </a:gridCol>
                <a:gridCol w="428625">
                  <a:extLst>
                    <a:ext uri="{9D8B030D-6E8A-4147-A177-3AD203B41FA5}">
                      <a16:colId xmlns:a16="http://schemas.microsoft.com/office/drawing/2014/main" val="412377454"/>
                    </a:ext>
                  </a:extLst>
                </a:gridCol>
                <a:gridCol w="457200">
                  <a:extLst>
                    <a:ext uri="{9D8B030D-6E8A-4147-A177-3AD203B41FA5}">
                      <a16:colId xmlns:a16="http://schemas.microsoft.com/office/drawing/2014/main" val="726473702"/>
                    </a:ext>
                  </a:extLst>
                </a:gridCol>
                <a:gridCol w="657225">
                  <a:extLst>
                    <a:ext uri="{9D8B030D-6E8A-4147-A177-3AD203B41FA5}">
                      <a16:colId xmlns:a16="http://schemas.microsoft.com/office/drawing/2014/main" val="1457710220"/>
                    </a:ext>
                  </a:extLst>
                </a:gridCol>
                <a:gridCol w="628651">
                  <a:extLst>
                    <a:ext uri="{9D8B030D-6E8A-4147-A177-3AD203B41FA5}">
                      <a16:colId xmlns:a16="http://schemas.microsoft.com/office/drawing/2014/main" val="4152893349"/>
                    </a:ext>
                  </a:extLst>
                </a:gridCol>
                <a:gridCol w="243166">
                  <a:extLst>
                    <a:ext uri="{9D8B030D-6E8A-4147-A177-3AD203B41FA5}">
                      <a16:colId xmlns:a16="http://schemas.microsoft.com/office/drawing/2014/main" val="715691612"/>
                    </a:ext>
                  </a:extLst>
                </a:gridCol>
              </a:tblGrid>
              <a:tr h="476913">
                <a:tc>
                  <a:txBody>
                    <a:bodyPr/>
                    <a:lstStyle/>
                    <a:p>
                      <a:endParaRPr kumimoji="1" lang="ja-JP" altLang="en-US" sz="1400" dirty="0"/>
                    </a:p>
                  </a:txBody>
                  <a:tcPr/>
                </a:tc>
                <a:tc gridSpan="2">
                  <a:txBody>
                    <a:bodyPr/>
                    <a:lstStyle/>
                    <a:p>
                      <a:pPr algn="ctr"/>
                      <a:r>
                        <a:rPr kumimoji="1" lang="ja-JP" altLang="en-US" sz="1200" dirty="0"/>
                        <a:t>出生</a:t>
                      </a:r>
                    </a:p>
                  </a:txBody>
                  <a:tcPr anchor="b">
                    <a:lnR>
                      <a:noFill/>
                    </a:lnR>
                  </a:tcPr>
                </a:tc>
                <a:tc hMerge="1">
                  <a:txBody>
                    <a:bodyPr/>
                    <a:lstStyle/>
                    <a:p>
                      <a:endParaRPr kumimoji="1" lang="ja-JP" altLang="en-US" dirty="0"/>
                    </a:p>
                  </a:txBody>
                  <a:tcPr/>
                </a:tc>
                <a:tc gridSpan="2">
                  <a:txBody>
                    <a:bodyPr/>
                    <a:lstStyle/>
                    <a:p>
                      <a:pPr algn="ctr"/>
                      <a:r>
                        <a:rPr kumimoji="1" lang="ja-JP" altLang="en-US" sz="1200" dirty="0"/>
                        <a:t>出生後</a:t>
                      </a:r>
                      <a:r>
                        <a:rPr kumimoji="1" lang="en-US" altLang="ja-JP" sz="1200" dirty="0"/>
                        <a:t>8</a:t>
                      </a:r>
                      <a:r>
                        <a:rPr kumimoji="1" lang="ja-JP" altLang="en-US" sz="1200" dirty="0"/>
                        <a:t>週</a:t>
                      </a:r>
                    </a:p>
                  </a:txBody>
                  <a:tcPr anchor="b">
                    <a:lnL>
                      <a:noFill/>
                    </a:lnL>
                    <a:lnR>
                      <a:noFill/>
                    </a:lnR>
                  </a:tcPr>
                </a:tc>
                <a:tc hMerge="1">
                  <a:txBody>
                    <a:bodyPr/>
                    <a:lstStyle/>
                    <a:p>
                      <a:endParaRPr kumimoji="1" lang="ja-JP" altLang="en-US" dirty="0"/>
                    </a:p>
                  </a:txBody>
                  <a:tcPr>
                    <a:lnR>
                      <a:noFill/>
                    </a:lnR>
                    <a:lnTlToBr w="12700" cmpd="sng">
                      <a:noFill/>
                      <a:prstDash val="solid"/>
                    </a:lnTlToBr>
                  </a:tcPr>
                </a:tc>
                <a:tc>
                  <a:txBody>
                    <a:bodyPr/>
                    <a:lstStyle/>
                    <a:p>
                      <a:pPr algn="ctr"/>
                      <a:endParaRPr kumimoji="1" lang="ja-JP" altLang="en-US" sz="1200" dirty="0"/>
                    </a:p>
                  </a:txBody>
                  <a:tcPr anchor="b">
                    <a:lnL>
                      <a:noFill/>
                    </a:lnL>
                    <a:lnR>
                      <a:noFill/>
                    </a:lnR>
                    <a:lnTlToBr w="12700" cmpd="sng">
                      <a:noFill/>
                      <a:prstDash val="solid"/>
                    </a:lnTlToBr>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t>1</a:t>
                      </a:r>
                      <a:r>
                        <a:rPr kumimoji="1" lang="ja-JP" altLang="en-US" sz="1200" dirty="0"/>
                        <a:t>歳</a:t>
                      </a:r>
                    </a:p>
                  </a:txBody>
                  <a:tcPr anchor="b">
                    <a:lnL>
                      <a:noFill/>
                    </a:lnL>
                    <a:lnR>
                      <a:noFill/>
                    </a:lnR>
                    <a:lnTlToBr w="12700" cmpd="sng">
                      <a:noFill/>
                      <a:prstDash val="solid"/>
                    </a:lnTlToBr>
                  </a:tcPr>
                </a:tc>
                <a:tc hMerge="1">
                  <a:txBody>
                    <a:bodyPr/>
                    <a:lstStyle/>
                    <a:p>
                      <a:endParaRPr kumimoji="1" lang="ja-JP" altLang="en-US" dirty="0"/>
                    </a:p>
                  </a:txBody>
                  <a:tcPr>
                    <a:lnR>
                      <a:noFill/>
                    </a:lnR>
                  </a:tcPr>
                </a:tc>
                <a:tc gridSpan="2">
                  <a:txBody>
                    <a:bodyPr/>
                    <a:lstStyle/>
                    <a:p>
                      <a:pPr algn="ctr"/>
                      <a:r>
                        <a:rPr kumimoji="1" lang="en-US" altLang="ja-JP" sz="1200" dirty="0"/>
                        <a:t>1</a:t>
                      </a:r>
                      <a:r>
                        <a:rPr kumimoji="1" lang="ja-JP" altLang="en-US" sz="1200" dirty="0"/>
                        <a:t>歳半</a:t>
                      </a:r>
                    </a:p>
                  </a:txBody>
                  <a:tcPr anchor="b">
                    <a:lnL>
                      <a:noFill/>
                    </a:lnL>
                    <a:lnR>
                      <a:noFill/>
                    </a:lnR>
                  </a:tcPr>
                </a:tc>
                <a:tc hMerge="1">
                  <a:txBody>
                    <a:bodyPr/>
                    <a:lstStyle/>
                    <a:p>
                      <a:endParaRPr kumimoji="1" lang="ja-JP" altLang="en-US" dirty="0"/>
                    </a:p>
                  </a:txBody>
                  <a:tcPr>
                    <a:lnR>
                      <a:noFill/>
                    </a:lnR>
                  </a:tcPr>
                </a:tc>
                <a:tc gridSpan="2">
                  <a:txBody>
                    <a:bodyPr/>
                    <a:lstStyle/>
                    <a:p>
                      <a:pPr algn="ctr"/>
                      <a:r>
                        <a:rPr kumimoji="1" lang="en-US" altLang="ja-JP" sz="1200" dirty="0"/>
                        <a:t>2</a:t>
                      </a:r>
                      <a:r>
                        <a:rPr kumimoji="1" lang="ja-JP" altLang="en-US" sz="1200" dirty="0"/>
                        <a:t>歳</a:t>
                      </a:r>
                    </a:p>
                  </a:txBody>
                  <a:tcPr anchor="b">
                    <a:lnL>
                      <a:noFill/>
                    </a:lnL>
                    <a:lnR>
                      <a:noFill/>
                    </a:lnR>
                  </a:tcPr>
                </a:tc>
                <a:tc hMerge="1">
                  <a:txBody>
                    <a:bodyPr/>
                    <a:lstStyle/>
                    <a:p>
                      <a:endParaRPr kumimoji="1" lang="ja-JP" altLang="en-US" dirty="0"/>
                    </a:p>
                  </a:txBody>
                  <a:tcPr>
                    <a:lnL>
                      <a:noFill/>
                    </a:lnL>
                    <a:lnR>
                      <a:noFill/>
                    </a:lnR>
                  </a:tcPr>
                </a:tc>
                <a:tc>
                  <a:txBody>
                    <a:bodyPr/>
                    <a:lstStyle/>
                    <a:p>
                      <a:endParaRPr kumimoji="1" lang="ja-JP" altLang="en-US"/>
                    </a:p>
                  </a:txBody>
                  <a:tcPr>
                    <a:lnL>
                      <a:noFill/>
                    </a:lnL>
                  </a:tcPr>
                </a:tc>
                <a:extLst>
                  <a:ext uri="{0D108BD9-81ED-4DB2-BD59-A6C34878D82A}">
                    <a16:rowId xmlns:a16="http://schemas.microsoft.com/office/drawing/2014/main" val="3172797305"/>
                  </a:ext>
                </a:extLst>
              </a:tr>
              <a:tr h="521270">
                <a:tc>
                  <a:txBody>
                    <a:bodyPr/>
                    <a:lstStyle/>
                    <a:p>
                      <a:r>
                        <a:rPr kumimoji="1" lang="ja-JP" altLang="en-US" dirty="0"/>
                        <a:t>母</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endParaRPr kumimoji="1" lang="ja-JP" altLang="en-US" dirty="0"/>
                    </a:p>
                  </a:txBody>
                  <a:tcPr anchor="ctr">
                    <a:lnL w="12700" cap="flat" cmpd="sng" algn="ctr">
                      <a:noFill/>
                      <a:prstDash val="solid"/>
                      <a:round/>
                      <a:headEnd type="none" w="med" len="med"/>
                      <a:tailEnd type="none" w="med" len="med"/>
                    </a:lnL>
                    <a:lnR w="12700" cap="flat" cmpd="sng" algn="ctr">
                      <a:solidFill>
                        <a:srgbClr val="FFC000"/>
                      </a:solidFill>
                      <a:prstDash val="solid"/>
                      <a:round/>
                      <a:headEnd type="none" w="med" len="med"/>
                      <a:tailEnd type="none" w="med" len="med"/>
                    </a:lnR>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nchor="ctr">
                    <a:lnL>
                      <a:noFill/>
                    </a:lnL>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90369590"/>
                  </a:ext>
                </a:extLst>
              </a:tr>
              <a:tr h="521270">
                <a:tc>
                  <a:txBody>
                    <a:bodyPr/>
                    <a:lstStyle/>
                    <a:p>
                      <a:r>
                        <a:rPr kumimoji="1" lang="ja-JP" altLang="en-US" dirty="0"/>
                        <a:t>父</a:t>
                      </a:r>
                    </a:p>
                  </a:txBody>
                  <a:tcPr anchor="ctr"/>
                </a:tc>
                <a:tc>
                  <a:txBody>
                    <a:bodyPr/>
                    <a:lstStyle/>
                    <a:p>
                      <a:endParaRPr kumimoji="1" lang="ja-JP" altLang="en-US" dirty="0"/>
                    </a:p>
                  </a:txBody>
                  <a:tcPr anchor="ctr">
                    <a:lnR w="12700" cap="flat" cmpd="sng" algn="ctr">
                      <a:solidFill>
                        <a:srgbClr val="FFC000"/>
                      </a:solidFill>
                      <a:prstDash val="solid"/>
                      <a:round/>
                      <a:headEnd type="none" w="med" len="med"/>
                      <a:tailEnd type="none" w="med" len="med"/>
                    </a:lnR>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3">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nchor="ctr">
                    <a:lnL w="12700" cap="flat" cmpd="sng" algn="ctr">
                      <a:solidFill>
                        <a:srgbClr val="FFC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516884936"/>
                  </a:ext>
                </a:extLst>
              </a:tr>
            </a:tbl>
          </a:graphicData>
        </a:graphic>
      </p:graphicFrame>
      <p:sp>
        <p:nvSpPr>
          <p:cNvPr id="201" name="矢印: 右 200">
            <a:extLst>
              <a:ext uri="{FF2B5EF4-FFF2-40B4-BE49-F238E27FC236}">
                <a16:creationId xmlns:a16="http://schemas.microsoft.com/office/drawing/2014/main" id="{A3373083-3D48-41A6-8AD5-116119B7D684}"/>
              </a:ext>
            </a:extLst>
          </p:cNvPr>
          <p:cNvSpPr/>
          <p:nvPr/>
        </p:nvSpPr>
        <p:spPr>
          <a:xfrm>
            <a:off x="2092633" y="4149732"/>
            <a:ext cx="1016000" cy="441565"/>
          </a:xfrm>
          <a:prstGeom prst="rightArrow">
            <a:avLst/>
          </a:prstGeom>
          <a:solidFill>
            <a:srgbClr val="CC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2" name="矢印: 右 201">
            <a:extLst>
              <a:ext uri="{FF2B5EF4-FFF2-40B4-BE49-F238E27FC236}">
                <a16:creationId xmlns:a16="http://schemas.microsoft.com/office/drawing/2014/main" id="{9C54F0AC-330B-4C87-A3B6-49D286537902}"/>
              </a:ext>
            </a:extLst>
          </p:cNvPr>
          <p:cNvSpPr/>
          <p:nvPr/>
        </p:nvSpPr>
        <p:spPr>
          <a:xfrm>
            <a:off x="3180603" y="4149732"/>
            <a:ext cx="3051944"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3" name="矢印: 右 202">
            <a:extLst>
              <a:ext uri="{FF2B5EF4-FFF2-40B4-BE49-F238E27FC236}">
                <a16:creationId xmlns:a16="http://schemas.microsoft.com/office/drawing/2014/main" id="{657AE83E-1115-4DB3-A11C-296CB1032AB1}"/>
              </a:ext>
            </a:extLst>
          </p:cNvPr>
          <p:cNvSpPr/>
          <p:nvPr/>
        </p:nvSpPr>
        <p:spPr>
          <a:xfrm>
            <a:off x="6306963" y="4149732"/>
            <a:ext cx="53550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4" name="矢印: 右 203">
            <a:extLst>
              <a:ext uri="{FF2B5EF4-FFF2-40B4-BE49-F238E27FC236}">
                <a16:creationId xmlns:a16="http://schemas.microsoft.com/office/drawing/2014/main" id="{505BAEC2-7756-439E-A99B-7248BECE763E}"/>
              </a:ext>
            </a:extLst>
          </p:cNvPr>
          <p:cNvSpPr/>
          <p:nvPr/>
        </p:nvSpPr>
        <p:spPr>
          <a:xfrm>
            <a:off x="7410535" y="4149732"/>
            <a:ext cx="535505"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5" name="矢印: 右 204">
            <a:extLst>
              <a:ext uri="{FF2B5EF4-FFF2-40B4-BE49-F238E27FC236}">
                <a16:creationId xmlns:a16="http://schemas.microsoft.com/office/drawing/2014/main" id="{58575109-2309-43E9-AAEA-1B6F4D5A31EB}"/>
              </a:ext>
            </a:extLst>
          </p:cNvPr>
          <p:cNvSpPr/>
          <p:nvPr/>
        </p:nvSpPr>
        <p:spPr>
          <a:xfrm>
            <a:off x="3464233" y="4711793"/>
            <a:ext cx="1016000" cy="441565"/>
          </a:xfrm>
          <a:prstGeom prst="rightArrow">
            <a:avLst/>
          </a:prstGeom>
          <a:solidFill>
            <a:schemeClr val="accent3">
              <a:lumMod val="60000"/>
              <a:lumOff val="4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6" name="矢印: 右 205">
            <a:extLst>
              <a:ext uri="{FF2B5EF4-FFF2-40B4-BE49-F238E27FC236}">
                <a16:creationId xmlns:a16="http://schemas.microsoft.com/office/drawing/2014/main" id="{95831651-06A2-471D-AA04-6A6477A86905}"/>
              </a:ext>
            </a:extLst>
          </p:cNvPr>
          <p:cNvSpPr/>
          <p:nvPr/>
        </p:nvSpPr>
        <p:spPr>
          <a:xfrm>
            <a:off x="5178443" y="4711793"/>
            <a:ext cx="101600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7" name="矢印: 右 206">
            <a:extLst>
              <a:ext uri="{FF2B5EF4-FFF2-40B4-BE49-F238E27FC236}">
                <a16:creationId xmlns:a16="http://schemas.microsoft.com/office/drawing/2014/main" id="{7945F8D4-FF62-4991-88A5-0E76D9467D9D}"/>
              </a:ext>
            </a:extLst>
          </p:cNvPr>
          <p:cNvSpPr/>
          <p:nvPr/>
        </p:nvSpPr>
        <p:spPr>
          <a:xfrm>
            <a:off x="6842467" y="4711793"/>
            <a:ext cx="544735"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8" name="矢印: 右 207">
            <a:extLst>
              <a:ext uri="{FF2B5EF4-FFF2-40B4-BE49-F238E27FC236}">
                <a16:creationId xmlns:a16="http://schemas.microsoft.com/office/drawing/2014/main" id="{302AE572-E76C-4618-8E68-4B2EBBB02EEE}"/>
              </a:ext>
            </a:extLst>
          </p:cNvPr>
          <p:cNvSpPr/>
          <p:nvPr/>
        </p:nvSpPr>
        <p:spPr>
          <a:xfrm>
            <a:off x="7965376" y="4711793"/>
            <a:ext cx="543729"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09" name="矢印: 右 208">
            <a:extLst>
              <a:ext uri="{FF2B5EF4-FFF2-40B4-BE49-F238E27FC236}">
                <a16:creationId xmlns:a16="http://schemas.microsoft.com/office/drawing/2014/main" id="{8C4905E1-2F09-4E43-9FDE-1527E8AFEB5B}"/>
              </a:ext>
            </a:extLst>
          </p:cNvPr>
          <p:cNvSpPr/>
          <p:nvPr/>
        </p:nvSpPr>
        <p:spPr>
          <a:xfrm>
            <a:off x="2076361" y="4711793"/>
            <a:ext cx="37641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0" name="テキスト ボックス 209">
            <a:extLst>
              <a:ext uri="{FF2B5EF4-FFF2-40B4-BE49-F238E27FC236}">
                <a16:creationId xmlns:a16="http://schemas.microsoft.com/office/drawing/2014/main" id="{F3EBD22E-3813-4AE0-82BC-C48AE362C840}"/>
              </a:ext>
            </a:extLst>
          </p:cNvPr>
          <p:cNvSpPr txBox="1"/>
          <p:nvPr/>
        </p:nvSpPr>
        <p:spPr>
          <a:xfrm>
            <a:off x="1986629" y="4784172"/>
            <a:ext cx="540401" cy="276999"/>
          </a:xfrm>
          <a:prstGeom prst="rect">
            <a:avLst/>
          </a:prstGeom>
          <a:noFill/>
        </p:spPr>
        <p:txBody>
          <a:bodyPr wrap="square" rtlCol="0">
            <a:spAutoFit/>
          </a:bodyPr>
          <a:lstStyle/>
          <a:p>
            <a:r>
              <a:rPr kumimoji="1" lang="ja-JP" altLang="en-US" sz="1200" b="1" dirty="0">
                <a:solidFill>
                  <a:schemeClr val="bg1"/>
                </a:solidFill>
                <a:latin typeface="Arial"/>
              </a:rPr>
              <a:t>育休</a:t>
            </a:r>
          </a:p>
        </p:txBody>
      </p:sp>
      <p:sp>
        <p:nvSpPr>
          <p:cNvPr id="211" name="テキスト ボックス 210">
            <a:extLst>
              <a:ext uri="{FF2B5EF4-FFF2-40B4-BE49-F238E27FC236}">
                <a16:creationId xmlns:a16="http://schemas.microsoft.com/office/drawing/2014/main" id="{F5417C08-B4E5-4198-B9E1-5BA0D3A57DF8}"/>
              </a:ext>
            </a:extLst>
          </p:cNvPr>
          <p:cNvSpPr txBox="1"/>
          <p:nvPr/>
        </p:nvSpPr>
        <p:spPr>
          <a:xfrm>
            <a:off x="6797455" y="4779302"/>
            <a:ext cx="580249"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2" name="テキスト ボックス 211">
            <a:extLst>
              <a:ext uri="{FF2B5EF4-FFF2-40B4-BE49-F238E27FC236}">
                <a16:creationId xmlns:a16="http://schemas.microsoft.com/office/drawing/2014/main" id="{1433FE17-14CC-4026-B4CC-851FC0B74195}"/>
              </a:ext>
            </a:extLst>
          </p:cNvPr>
          <p:cNvSpPr txBox="1"/>
          <p:nvPr/>
        </p:nvSpPr>
        <p:spPr>
          <a:xfrm>
            <a:off x="7926717" y="4776608"/>
            <a:ext cx="568011"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3" name="テキスト ボックス 212">
            <a:extLst>
              <a:ext uri="{FF2B5EF4-FFF2-40B4-BE49-F238E27FC236}">
                <a16:creationId xmlns:a16="http://schemas.microsoft.com/office/drawing/2014/main" id="{4F445A70-6605-4AB6-A849-85F18038B5A8}"/>
              </a:ext>
            </a:extLst>
          </p:cNvPr>
          <p:cNvSpPr txBox="1"/>
          <p:nvPr/>
        </p:nvSpPr>
        <p:spPr>
          <a:xfrm>
            <a:off x="7356634" y="4204079"/>
            <a:ext cx="541798"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4" name="テキスト ボックス 213">
            <a:extLst>
              <a:ext uri="{FF2B5EF4-FFF2-40B4-BE49-F238E27FC236}">
                <a16:creationId xmlns:a16="http://schemas.microsoft.com/office/drawing/2014/main" id="{D08AA2D5-63FD-4CDD-9E23-9F25182D83C9}"/>
              </a:ext>
            </a:extLst>
          </p:cNvPr>
          <p:cNvSpPr txBox="1"/>
          <p:nvPr/>
        </p:nvSpPr>
        <p:spPr>
          <a:xfrm>
            <a:off x="6256658" y="4208841"/>
            <a:ext cx="589888" cy="307777"/>
          </a:xfrm>
          <a:prstGeom prst="rect">
            <a:avLst/>
          </a:prstGeom>
          <a:noFill/>
        </p:spPr>
        <p:txBody>
          <a:bodyPr wrap="square" rtlCol="0">
            <a:spAutoFit/>
          </a:bodyPr>
          <a:lstStyle/>
          <a:p>
            <a:r>
              <a:rPr lang="ja-JP" altLang="en-US" sz="1400" b="1" dirty="0">
                <a:solidFill>
                  <a:schemeClr val="bg1"/>
                </a:solidFill>
                <a:latin typeface="Arial"/>
              </a:rPr>
              <a:t>育休</a:t>
            </a:r>
            <a:endParaRPr kumimoji="1" lang="ja-JP" altLang="en-US" sz="1400" b="1" dirty="0">
              <a:solidFill>
                <a:schemeClr val="bg1"/>
              </a:solidFill>
              <a:latin typeface="Arial"/>
            </a:endParaRPr>
          </a:p>
        </p:txBody>
      </p:sp>
      <p:sp>
        <p:nvSpPr>
          <p:cNvPr id="215" name="テキスト ボックス 214">
            <a:extLst>
              <a:ext uri="{FF2B5EF4-FFF2-40B4-BE49-F238E27FC236}">
                <a16:creationId xmlns:a16="http://schemas.microsoft.com/office/drawing/2014/main" id="{9B0D3D23-EDDE-4118-A0B1-6F307B5148D5}"/>
              </a:ext>
            </a:extLst>
          </p:cNvPr>
          <p:cNvSpPr txBox="1"/>
          <p:nvPr/>
        </p:nvSpPr>
        <p:spPr>
          <a:xfrm>
            <a:off x="4245424" y="4208369"/>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16" name="テキスト ボックス 215">
            <a:extLst>
              <a:ext uri="{FF2B5EF4-FFF2-40B4-BE49-F238E27FC236}">
                <a16:creationId xmlns:a16="http://schemas.microsoft.com/office/drawing/2014/main" id="{8B6D254E-7B3A-4728-81BA-454307C6706A}"/>
              </a:ext>
            </a:extLst>
          </p:cNvPr>
          <p:cNvSpPr txBox="1"/>
          <p:nvPr/>
        </p:nvSpPr>
        <p:spPr>
          <a:xfrm>
            <a:off x="3462858" y="4766550"/>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17" name="テキスト ボックス 216">
            <a:extLst>
              <a:ext uri="{FF2B5EF4-FFF2-40B4-BE49-F238E27FC236}">
                <a16:creationId xmlns:a16="http://schemas.microsoft.com/office/drawing/2014/main" id="{2297EB54-E485-473C-9FA9-CF5B84645DB7}"/>
              </a:ext>
            </a:extLst>
          </p:cNvPr>
          <p:cNvSpPr txBox="1"/>
          <p:nvPr/>
        </p:nvSpPr>
        <p:spPr>
          <a:xfrm>
            <a:off x="5193300" y="4766550"/>
            <a:ext cx="1007713" cy="307777"/>
          </a:xfrm>
          <a:prstGeom prst="rect">
            <a:avLst/>
          </a:prstGeom>
          <a:noFill/>
        </p:spPr>
        <p:txBody>
          <a:bodyPr wrap="square" rtlCol="0">
            <a:spAutoFit/>
          </a:bodyPr>
          <a:lstStyle/>
          <a:p>
            <a:r>
              <a:rPr lang="ja-JP" altLang="en-US" sz="1400" b="1" dirty="0">
                <a:solidFill>
                  <a:schemeClr val="bg1"/>
                </a:solidFill>
                <a:latin typeface="Arial"/>
              </a:rPr>
              <a:t>育児休業</a:t>
            </a:r>
            <a:endParaRPr kumimoji="1" lang="ja-JP" altLang="en-US" sz="1400" b="1" dirty="0">
              <a:solidFill>
                <a:schemeClr val="bg1"/>
              </a:solidFill>
              <a:latin typeface="Arial"/>
            </a:endParaRPr>
          </a:p>
        </p:txBody>
      </p:sp>
      <p:sp>
        <p:nvSpPr>
          <p:cNvPr id="222" name="矢印: 右 221">
            <a:extLst>
              <a:ext uri="{FF2B5EF4-FFF2-40B4-BE49-F238E27FC236}">
                <a16:creationId xmlns:a16="http://schemas.microsoft.com/office/drawing/2014/main" id="{EC733631-6131-423A-A80A-5D6A7D2CE346}"/>
              </a:ext>
            </a:extLst>
          </p:cNvPr>
          <p:cNvSpPr/>
          <p:nvPr/>
        </p:nvSpPr>
        <p:spPr>
          <a:xfrm>
            <a:off x="2656947" y="4709930"/>
            <a:ext cx="349700" cy="441565"/>
          </a:xfrm>
          <a:prstGeom prst="rightArrow">
            <a:avLst/>
          </a:prstGeom>
          <a:solidFill>
            <a:srgbClr val="FE76BA"/>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3" name="テキスト ボックス 222">
            <a:extLst>
              <a:ext uri="{FF2B5EF4-FFF2-40B4-BE49-F238E27FC236}">
                <a16:creationId xmlns:a16="http://schemas.microsoft.com/office/drawing/2014/main" id="{76592847-64C6-43F2-B0F5-CF77FA48B52F}"/>
              </a:ext>
            </a:extLst>
          </p:cNvPr>
          <p:cNvSpPr txBox="1"/>
          <p:nvPr/>
        </p:nvSpPr>
        <p:spPr>
          <a:xfrm>
            <a:off x="2567600" y="4782704"/>
            <a:ext cx="540401" cy="276999"/>
          </a:xfrm>
          <a:prstGeom prst="rect">
            <a:avLst/>
          </a:prstGeom>
          <a:noFill/>
        </p:spPr>
        <p:txBody>
          <a:bodyPr wrap="square" rtlCol="0">
            <a:spAutoFit/>
          </a:bodyPr>
          <a:lstStyle/>
          <a:p>
            <a:r>
              <a:rPr kumimoji="1" lang="ja-JP" altLang="en-US" sz="1200" b="1" dirty="0">
                <a:solidFill>
                  <a:schemeClr val="bg1"/>
                </a:solidFill>
                <a:latin typeface="Arial"/>
              </a:rPr>
              <a:t>育休</a:t>
            </a:r>
          </a:p>
        </p:txBody>
      </p:sp>
      <p:sp>
        <p:nvSpPr>
          <p:cNvPr id="224" name="テキスト ボックス 223">
            <a:extLst>
              <a:ext uri="{FF2B5EF4-FFF2-40B4-BE49-F238E27FC236}">
                <a16:creationId xmlns:a16="http://schemas.microsoft.com/office/drawing/2014/main" id="{B5504F70-ABDD-4BFA-99BA-F824C916950E}"/>
              </a:ext>
            </a:extLst>
          </p:cNvPr>
          <p:cNvSpPr txBox="1"/>
          <p:nvPr/>
        </p:nvSpPr>
        <p:spPr>
          <a:xfrm>
            <a:off x="2121091" y="1731346"/>
            <a:ext cx="1007713" cy="307777"/>
          </a:xfrm>
          <a:prstGeom prst="rect">
            <a:avLst/>
          </a:prstGeom>
          <a:noFill/>
        </p:spPr>
        <p:txBody>
          <a:bodyPr wrap="square" rtlCol="0">
            <a:spAutoFit/>
          </a:bodyPr>
          <a:lstStyle/>
          <a:p>
            <a:r>
              <a:rPr lang="ja-JP" altLang="en-US" sz="1400" b="1" dirty="0">
                <a:solidFill>
                  <a:schemeClr val="bg1"/>
                </a:solidFill>
                <a:latin typeface="Arial"/>
              </a:rPr>
              <a:t>産後休業</a:t>
            </a:r>
            <a:endParaRPr kumimoji="1" lang="ja-JP" altLang="en-US" sz="1400" b="1" dirty="0">
              <a:solidFill>
                <a:schemeClr val="bg1"/>
              </a:solidFill>
              <a:latin typeface="Arial"/>
            </a:endParaRPr>
          </a:p>
        </p:txBody>
      </p:sp>
      <p:sp>
        <p:nvSpPr>
          <p:cNvPr id="226" name="テキスト ボックス 225">
            <a:extLst>
              <a:ext uri="{FF2B5EF4-FFF2-40B4-BE49-F238E27FC236}">
                <a16:creationId xmlns:a16="http://schemas.microsoft.com/office/drawing/2014/main" id="{52D96F42-7BAD-4DA1-875C-1BEAAF885A3C}"/>
              </a:ext>
            </a:extLst>
          </p:cNvPr>
          <p:cNvSpPr txBox="1"/>
          <p:nvPr/>
        </p:nvSpPr>
        <p:spPr>
          <a:xfrm>
            <a:off x="2120865" y="4217791"/>
            <a:ext cx="1007713" cy="307777"/>
          </a:xfrm>
          <a:prstGeom prst="rect">
            <a:avLst/>
          </a:prstGeom>
          <a:noFill/>
        </p:spPr>
        <p:txBody>
          <a:bodyPr wrap="square" rtlCol="0">
            <a:spAutoFit/>
          </a:bodyPr>
          <a:lstStyle/>
          <a:p>
            <a:r>
              <a:rPr lang="ja-JP" altLang="en-US" sz="1400" b="1" dirty="0">
                <a:solidFill>
                  <a:schemeClr val="bg1"/>
                </a:solidFill>
                <a:latin typeface="Arial"/>
              </a:rPr>
              <a:t>産後休業</a:t>
            </a:r>
            <a:endParaRPr kumimoji="1" lang="ja-JP" altLang="en-US" sz="1400" b="1" dirty="0">
              <a:solidFill>
                <a:schemeClr val="bg1"/>
              </a:solidFill>
              <a:latin typeface="Arial"/>
            </a:endParaRPr>
          </a:p>
        </p:txBody>
      </p:sp>
      <p:sp>
        <p:nvSpPr>
          <p:cNvPr id="227" name="テキスト ボックス 226">
            <a:extLst>
              <a:ext uri="{FF2B5EF4-FFF2-40B4-BE49-F238E27FC236}">
                <a16:creationId xmlns:a16="http://schemas.microsoft.com/office/drawing/2014/main" id="{32762BE8-8CA8-4AF7-8ED9-5D058DE0A6A8}"/>
              </a:ext>
            </a:extLst>
          </p:cNvPr>
          <p:cNvSpPr txBox="1"/>
          <p:nvPr/>
        </p:nvSpPr>
        <p:spPr>
          <a:xfrm>
            <a:off x="1011115" y="5325643"/>
            <a:ext cx="2036838" cy="499428"/>
          </a:xfrm>
          <a:prstGeom prst="wedgeRoundRectCallout">
            <a:avLst>
              <a:gd name="adj1" fmla="val 23810"/>
              <a:gd name="adj2" fmla="val -121660"/>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dirty="0">
                <a:solidFill>
                  <a:prstClr val="black"/>
                </a:solidFill>
              </a:rPr>
              <a:t> 出生時</a:t>
            </a:r>
            <a:endParaRPr lang="en-US" altLang="ja-JP" dirty="0">
              <a:solidFill>
                <a:prstClr val="black"/>
              </a:solidFill>
            </a:endParaRPr>
          </a:p>
          <a:p>
            <a:pPr defTabSz="843880">
              <a:lnSpc>
                <a:spcPts val="1385"/>
              </a:lnSpc>
            </a:pPr>
            <a:r>
              <a:rPr lang="ja-JP" altLang="en-US" dirty="0">
                <a:solidFill>
                  <a:prstClr val="black"/>
                </a:solidFill>
              </a:rPr>
              <a:t>退院時等</a:t>
            </a:r>
          </a:p>
        </p:txBody>
      </p:sp>
      <p:sp>
        <p:nvSpPr>
          <p:cNvPr id="229" name="テキスト ボックス 228">
            <a:extLst>
              <a:ext uri="{FF2B5EF4-FFF2-40B4-BE49-F238E27FC236}">
                <a16:creationId xmlns:a16="http://schemas.microsoft.com/office/drawing/2014/main" id="{D4B216BB-7B93-43F8-9403-110E77C74053}"/>
              </a:ext>
            </a:extLst>
          </p:cNvPr>
          <p:cNvSpPr txBox="1"/>
          <p:nvPr/>
        </p:nvSpPr>
        <p:spPr>
          <a:xfrm>
            <a:off x="4818478" y="5313297"/>
            <a:ext cx="1491514" cy="500846"/>
          </a:xfrm>
          <a:prstGeom prst="wedgeRoundRectCallout">
            <a:avLst>
              <a:gd name="adj1" fmla="val 20041"/>
              <a:gd name="adj2" fmla="val -106817"/>
              <a:gd name="adj3" fmla="val 16667"/>
            </a:avLst>
          </a:prstGeom>
          <a:solidFill>
            <a:schemeClr val="bg1"/>
          </a:solidFill>
          <a:ln w="12700">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dirty="0">
                <a:solidFill>
                  <a:prstClr val="black"/>
                </a:solidFill>
              </a:rPr>
              <a:t>妻の職場復帰等のタイミング</a:t>
            </a:r>
          </a:p>
        </p:txBody>
      </p:sp>
      <p:sp>
        <p:nvSpPr>
          <p:cNvPr id="231" name="角丸四角形吹き出し 93">
            <a:extLst>
              <a:ext uri="{FF2B5EF4-FFF2-40B4-BE49-F238E27FC236}">
                <a16:creationId xmlns:a16="http://schemas.microsoft.com/office/drawing/2014/main" id="{216FAD70-80DD-4CC5-A298-59FA5DC7CAF0}"/>
              </a:ext>
            </a:extLst>
          </p:cNvPr>
          <p:cNvSpPr/>
          <p:nvPr/>
        </p:nvSpPr>
        <p:spPr>
          <a:xfrm>
            <a:off x="7109954" y="5228978"/>
            <a:ext cx="1509222" cy="579017"/>
          </a:xfrm>
          <a:prstGeom prst="wedgeRoundRectCallout">
            <a:avLst>
              <a:gd name="adj1" fmla="val -41577"/>
              <a:gd name="adj2" fmla="val -97313"/>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32" name="角丸四角形吹き出し 93">
            <a:extLst>
              <a:ext uri="{FF2B5EF4-FFF2-40B4-BE49-F238E27FC236}">
                <a16:creationId xmlns:a16="http://schemas.microsoft.com/office/drawing/2014/main" id="{B572AC1E-F6E9-4477-9EC5-9E262A85E0CE}"/>
              </a:ext>
            </a:extLst>
          </p:cNvPr>
          <p:cNvSpPr/>
          <p:nvPr/>
        </p:nvSpPr>
        <p:spPr>
          <a:xfrm>
            <a:off x="7109953" y="5228978"/>
            <a:ext cx="1867269" cy="579017"/>
          </a:xfrm>
          <a:prstGeom prst="wedgeRoundRectCallout">
            <a:avLst>
              <a:gd name="adj1" fmla="val -1367"/>
              <a:gd name="adj2" fmla="val -88540"/>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3880"/>
            <a:r>
              <a:rPr lang="ja-JP" altLang="en-US" sz="1108" dirty="0">
                <a:solidFill>
                  <a:prstClr val="black"/>
                </a:solidFill>
                <a:latin typeface="メイリオ" panose="020B0604030504040204" pitchFamily="50" charset="-128"/>
                <a:ea typeface="メイリオ" panose="020B0604030504040204" pitchFamily="50" charset="-128"/>
              </a:rPr>
              <a:t>開始時点を柔軟化する</a:t>
            </a:r>
            <a:r>
              <a:rPr lang="en-US" altLang="ja-JP" sz="1108" dirty="0">
                <a:solidFill>
                  <a:prstClr val="black"/>
                </a:solidFill>
                <a:latin typeface="メイリオ" panose="020B0604030504040204" pitchFamily="50" charset="-128"/>
                <a:ea typeface="メイリオ" panose="020B0604030504040204" pitchFamily="50" charset="-128"/>
              </a:rPr>
              <a:t/>
            </a:r>
            <a:br>
              <a:rPr lang="en-US" altLang="ja-JP" sz="1108" dirty="0">
                <a:solidFill>
                  <a:prstClr val="black"/>
                </a:solidFill>
                <a:latin typeface="メイリオ" panose="020B0604030504040204" pitchFamily="50" charset="-128"/>
                <a:ea typeface="メイリオ" panose="020B0604030504040204" pitchFamily="50" charset="-128"/>
              </a:rPr>
            </a:br>
            <a:r>
              <a:rPr lang="ja-JP" altLang="en-US" sz="1108" dirty="0">
                <a:solidFill>
                  <a:prstClr val="black"/>
                </a:solidFill>
                <a:latin typeface="メイリオ" panose="020B0604030504040204" pitchFamily="50" charset="-128"/>
                <a:ea typeface="メイリオ" panose="020B0604030504040204" pitchFamily="50" charset="-128"/>
              </a:rPr>
              <a:t>ことで、途中交代可能に</a:t>
            </a:r>
            <a:endParaRPr lang="en-US" altLang="ja-JP" sz="1108" dirty="0">
              <a:solidFill>
                <a:prstClr val="black"/>
              </a:solidFill>
              <a:latin typeface="メイリオ" panose="020B0604030504040204" pitchFamily="50" charset="-128"/>
              <a:ea typeface="メイリオ" panose="020B0604030504040204" pitchFamily="50" charset="-128"/>
            </a:endParaRPr>
          </a:p>
        </p:txBody>
      </p:sp>
      <p:cxnSp>
        <p:nvCxnSpPr>
          <p:cNvPr id="233" name="直線コネクタ 232">
            <a:extLst>
              <a:ext uri="{FF2B5EF4-FFF2-40B4-BE49-F238E27FC236}">
                <a16:creationId xmlns:a16="http://schemas.microsoft.com/office/drawing/2014/main" id="{975CDDBB-C949-46A0-A408-07D6A2BF44DF}"/>
              </a:ext>
            </a:extLst>
          </p:cNvPr>
          <p:cNvCxnSpPr>
            <a:cxnSpLocks/>
          </p:cNvCxnSpPr>
          <p:nvPr/>
        </p:nvCxnSpPr>
        <p:spPr>
          <a:xfrm flipV="1">
            <a:off x="7373105" y="5220173"/>
            <a:ext cx="180243" cy="5434"/>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4" name="直線コネクタ 233">
            <a:extLst>
              <a:ext uri="{FF2B5EF4-FFF2-40B4-BE49-F238E27FC236}">
                <a16:creationId xmlns:a16="http://schemas.microsoft.com/office/drawing/2014/main" id="{E803A7B8-1880-4775-BF6C-77A593C9DE1D}"/>
              </a:ext>
            </a:extLst>
          </p:cNvPr>
          <p:cNvCxnSpPr>
            <a:cxnSpLocks/>
          </p:cNvCxnSpPr>
          <p:nvPr/>
        </p:nvCxnSpPr>
        <p:spPr>
          <a:xfrm flipV="1">
            <a:off x="7415214" y="5152922"/>
            <a:ext cx="180243" cy="69370"/>
          </a:xfrm>
          <a:prstGeom prst="line">
            <a:avLst/>
          </a:prstGeom>
          <a:ln w="34925" cap="sq">
            <a:solidFill>
              <a:schemeClr val="bg1"/>
            </a:solidFill>
            <a:bevel/>
            <a:tailEnd type="triangle"/>
          </a:ln>
          <a:effectLst/>
        </p:spPr>
        <p:style>
          <a:lnRef idx="2">
            <a:schemeClr val="accent1"/>
          </a:lnRef>
          <a:fillRef idx="0">
            <a:schemeClr val="accent1"/>
          </a:fillRef>
          <a:effectRef idx="1">
            <a:schemeClr val="accent1"/>
          </a:effectRef>
          <a:fontRef idx="minor">
            <a:schemeClr val="tx1"/>
          </a:fontRef>
        </p:style>
      </p:cxnSp>
      <p:sp>
        <p:nvSpPr>
          <p:cNvPr id="242" name="テキスト ボックス 241">
            <a:extLst>
              <a:ext uri="{FF2B5EF4-FFF2-40B4-BE49-F238E27FC236}">
                <a16:creationId xmlns:a16="http://schemas.microsoft.com/office/drawing/2014/main" id="{E75C3698-5F03-4561-B59A-0574BDF3C647}"/>
              </a:ext>
            </a:extLst>
          </p:cNvPr>
          <p:cNvSpPr txBox="1"/>
          <p:nvPr/>
        </p:nvSpPr>
        <p:spPr>
          <a:xfrm>
            <a:off x="1222604" y="5888939"/>
            <a:ext cx="1909001"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子の出生後８週以内の休業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a:solidFill>
                  <a:prstClr val="black"/>
                </a:solidFill>
              </a:rPr>
              <a:t>分割して</a:t>
            </a:r>
            <a:r>
              <a:rPr lang="en-US" altLang="ja-JP" sz="1108" b="1" dirty="0">
                <a:solidFill>
                  <a:prstClr val="black"/>
                </a:solidFill>
              </a:rPr>
              <a:t>2</a:t>
            </a:r>
            <a:r>
              <a:rPr lang="ja-JP" altLang="en-US" sz="1108" b="1" dirty="0">
                <a:solidFill>
                  <a:prstClr val="black"/>
                </a:solidFill>
              </a:rPr>
              <a:t>回取得可能</a:t>
            </a:r>
            <a:endParaRPr lang="en-US" altLang="ja-JP" sz="1108" b="1" dirty="0">
              <a:solidFill>
                <a:prstClr val="black"/>
              </a:solidFill>
            </a:endParaRPr>
          </a:p>
        </p:txBody>
      </p:sp>
      <p:sp>
        <p:nvSpPr>
          <p:cNvPr id="244" name="テキスト ボックス 243">
            <a:extLst>
              <a:ext uri="{FF2B5EF4-FFF2-40B4-BE49-F238E27FC236}">
                <a16:creationId xmlns:a16="http://schemas.microsoft.com/office/drawing/2014/main" id="{8F4039D2-90B4-43A2-B13C-A7028304B668}"/>
              </a:ext>
            </a:extLst>
          </p:cNvPr>
          <p:cNvSpPr txBox="1"/>
          <p:nvPr/>
        </p:nvSpPr>
        <p:spPr>
          <a:xfrm>
            <a:off x="7232618" y="5894142"/>
            <a:ext cx="1618565"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１歳以降の育児休業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a:solidFill>
                  <a:prstClr val="black"/>
                </a:solidFill>
              </a:rPr>
              <a:t>途中交代可能</a:t>
            </a:r>
          </a:p>
        </p:txBody>
      </p:sp>
      <p:sp>
        <p:nvSpPr>
          <p:cNvPr id="245" name="テキスト ボックス 244">
            <a:extLst>
              <a:ext uri="{FF2B5EF4-FFF2-40B4-BE49-F238E27FC236}">
                <a16:creationId xmlns:a16="http://schemas.microsoft.com/office/drawing/2014/main" id="{81ADACFC-71AC-4FC5-97DA-6637BBD8F8FB}"/>
              </a:ext>
            </a:extLst>
          </p:cNvPr>
          <p:cNvSpPr txBox="1"/>
          <p:nvPr/>
        </p:nvSpPr>
        <p:spPr>
          <a:xfrm>
            <a:off x="6730213" y="1189937"/>
            <a:ext cx="2054269" cy="253916"/>
          </a:xfrm>
          <a:prstGeom prst="rect">
            <a:avLst/>
          </a:prstGeom>
          <a:noFill/>
        </p:spPr>
        <p:txBody>
          <a:bodyPr wrap="square" rtlCol="0">
            <a:spAutoFit/>
          </a:bodyPr>
          <a:lstStyle/>
          <a:p>
            <a:pPr algn="ctr" defTabSz="843880"/>
            <a:r>
              <a:rPr lang="ja-JP" altLang="en-US" sz="1050" b="1" dirty="0">
                <a:solidFill>
                  <a:schemeClr val="bg1"/>
                </a:solidFill>
                <a:latin typeface="メイリオ" panose="020B0604030504040204" pitchFamily="50" charset="-128"/>
                <a:ea typeface="メイリオ" panose="020B0604030504040204" pitchFamily="50" charset="-128"/>
              </a:rPr>
              <a:t>保育所に入所できない等の場合</a:t>
            </a:r>
          </a:p>
        </p:txBody>
      </p:sp>
      <p:sp>
        <p:nvSpPr>
          <p:cNvPr id="247" name="矢印: 折線 246">
            <a:extLst>
              <a:ext uri="{FF2B5EF4-FFF2-40B4-BE49-F238E27FC236}">
                <a16:creationId xmlns:a16="http://schemas.microsoft.com/office/drawing/2014/main" id="{5BA261DD-6006-411E-BAAB-3C10C9BDCB12}"/>
              </a:ext>
            </a:extLst>
          </p:cNvPr>
          <p:cNvSpPr/>
          <p:nvPr/>
        </p:nvSpPr>
        <p:spPr>
          <a:xfrm>
            <a:off x="6282616" y="1189937"/>
            <a:ext cx="480211" cy="204651"/>
          </a:xfrm>
          <a:prstGeom prst="bentArrow">
            <a:avLst>
              <a:gd name="adj1" fmla="val 23649"/>
              <a:gd name="adj2" fmla="val 37162"/>
              <a:gd name="adj3" fmla="val 50000"/>
              <a:gd name="adj4" fmla="val 84289"/>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48" name="テキスト ボックス 247">
            <a:extLst>
              <a:ext uri="{FF2B5EF4-FFF2-40B4-BE49-F238E27FC236}">
                <a16:creationId xmlns:a16="http://schemas.microsoft.com/office/drawing/2014/main" id="{9B8A6D27-8DC2-4119-9D5B-CE2C879CA4EA}"/>
              </a:ext>
            </a:extLst>
          </p:cNvPr>
          <p:cNvSpPr txBox="1"/>
          <p:nvPr/>
        </p:nvSpPr>
        <p:spPr>
          <a:xfrm>
            <a:off x="6714973" y="3650241"/>
            <a:ext cx="2054269" cy="253916"/>
          </a:xfrm>
          <a:prstGeom prst="rect">
            <a:avLst/>
          </a:prstGeom>
          <a:noFill/>
        </p:spPr>
        <p:txBody>
          <a:bodyPr wrap="square" rtlCol="0">
            <a:spAutoFit/>
          </a:bodyPr>
          <a:lstStyle/>
          <a:p>
            <a:pPr algn="ctr" defTabSz="843880"/>
            <a:r>
              <a:rPr lang="ja-JP" altLang="en-US" sz="1050" b="1" dirty="0">
                <a:solidFill>
                  <a:schemeClr val="bg1"/>
                </a:solidFill>
                <a:latin typeface="メイリオ" panose="020B0604030504040204" pitchFamily="50" charset="-128"/>
                <a:ea typeface="メイリオ" panose="020B0604030504040204" pitchFamily="50" charset="-128"/>
              </a:rPr>
              <a:t>保育所に入所できない等の場合</a:t>
            </a:r>
          </a:p>
        </p:txBody>
      </p:sp>
      <p:sp>
        <p:nvSpPr>
          <p:cNvPr id="249" name="矢印: 折線 248">
            <a:extLst>
              <a:ext uri="{FF2B5EF4-FFF2-40B4-BE49-F238E27FC236}">
                <a16:creationId xmlns:a16="http://schemas.microsoft.com/office/drawing/2014/main" id="{68D2356D-E1AB-490D-BF1B-7C4A4C69930A}"/>
              </a:ext>
            </a:extLst>
          </p:cNvPr>
          <p:cNvSpPr/>
          <p:nvPr/>
        </p:nvSpPr>
        <p:spPr>
          <a:xfrm>
            <a:off x="6282616" y="3668301"/>
            <a:ext cx="480211" cy="205376"/>
          </a:xfrm>
          <a:prstGeom prst="bentArrow">
            <a:avLst>
              <a:gd name="adj1" fmla="val 23649"/>
              <a:gd name="adj2" fmla="val 37162"/>
              <a:gd name="adj3" fmla="val 50000"/>
              <a:gd name="adj4" fmla="val 84289"/>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 name="テキスト ボックス 1"/>
          <p:cNvSpPr txBox="1"/>
          <p:nvPr/>
        </p:nvSpPr>
        <p:spPr>
          <a:xfrm>
            <a:off x="1756678" y="5386050"/>
            <a:ext cx="66821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a:t>
            </a:r>
          </a:p>
        </p:txBody>
      </p:sp>
      <p:sp>
        <p:nvSpPr>
          <p:cNvPr id="71" name="テキスト ボックス 70"/>
          <p:cNvSpPr txBox="1"/>
          <p:nvPr/>
        </p:nvSpPr>
        <p:spPr>
          <a:xfrm>
            <a:off x="2120865" y="5355273"/>
            <a:ext cx="1059738"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さらに</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もう１回</a:t>
            </a:r>
          </a:p>
        </p:txBody>
      </p:sp>
      <p:cxnSp>
        <p:nvCxnSpPr>
          <p:cNvPr id="11" name="直線コネクタ 10">
            <a:extLst>
              <a:ext uri="{FF2B5EF4-FFF2-40B4-BE49-F238E27FC236}">
                <a16:creationId xmlns:a16="http://schemas.microsoft.com/office/drawing/2014/main" id="{7A4BE47F-3223-45CB-B8B5-6A104017D455}"/>
              </a:ext>
            </a:extLst>
          </p:cNvPr>
          <p:cNvCxnSpPr>
            <a:cxnSpLocks/>
          </p:cNvCxnSpPr>
          <p:nvPr/>
        </p:nvCxnSpPr>
        <p:spPr>
          <a:xfrm flipV="1">
            <a:off x="2884850" y="2680626"/>
            <a:ext cx="209186" cy="58413"/>
          </a:xfrm>
          <a:prstGeom prst="line">
            <a:avLst/>
          </a:prstGeom>
          <a:ln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角丸四角形 5"/>
          <p:cNvSpPr/>
          <p:nvPr/>
        </p:nvSpPr>
        <p:spPr>
          <a:xfrm>
            <a:off x="1947878" y="2715138"/>
            <a:ext cx="2606640" cy="517547"/>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出産後８週間以内に育児休業取得した場合の再取得（パパ休暇）</a:t>
            </a:r>
          </a:p>
        </p:txBody>
      </p:sp>
      <p:sp>
        <p:nvSpPr>
          <p:cNvPr id="75" name="テキスト ボックス 74">
            <a:extLst>
              <a:ext uri="{FF2B5EF4-FFF2-40B4-BE49-F238E27FC236}">
                <a16:creationId xmlns:a16="http://schemas.microsoft.com/office/drawing/2014/main" id="{F244145B-C8CD-418D-9501-D59406C5A9AC}"/>
              </a:ext>
            </a:extLst>
          </p:cNvPr>
          <p:cNvSpPr txBox="1"/>
          <p:nvPr/>
        </p:nvSpPr>
        <p:spPr>
          <a:xfrm>
            <a:off x="4245424" y="5895098"/>
            <a:ext cx="2486505" cy="451406"/>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843880">
              <a:lnSpc>
                <a:spcPts val="1385"/>
              </a:lnSpc>
            </a:pPr>
            <a:r>
              <a:rPr lang="ja-JP" altLang="en-US" sz="1108" dirty="0">
                <a:solidFill>
                  <a:prstClr val="black"/>
                </a:solidFill>
              </a:rPr>
              <a:t>育児休業</a:t>
            </a:r>
            <a:endParaRPr lang="en-US" altLang="ja-JP" sz="1108" dirty="0">
              <a:solidFill>
                <a:prstClr val="black"/>
              </a:solidFill>
            </a:endParaRPr>
          </a:p>
          <a:p>
            <a:pPr defTabSz="843880">
              <a:lnSpc>
                <a:spcPts val="1385"/>
              </a:lnSpc>
            </a:pPr>
            <a:r>
              <a:rPr lang="ja-JP" altLang="en-US" sz="1108" dirty="0">
                <a:solidFill>
                  <a:prstClr val="black"/>
                </a:solidFill>
              </a:rPr>
              <a:t>→</a:t>
            </a:r>
            <a:r>
              <a:rPr lang="ja-JP" altLang="en-US" sz="1108" b="1" dirty="0" smtClean="0">
                <a:solidFill>
                  <a:prstClr val="black"/>
                </a:solidFill>
              </a:rPr>
              <a:t>夫婦ともに分割</a:t>
            </a:r>
            <a:r>
              <a:rPr lang="ja-JP" altLang="en-US" sz="1108" b="1" dirty="0">
                <a:solidFill>
                  <a:prstClr val="black"/>
                </a:solidFill>
              </a:rPr>
              <a:t>して２回取得可能</a:t>
            </a:r>
          </a:p>
        </p:txBody>
      </p:sp>
    </p:spTree>
    <p:extLst>
      <p:ext uri="{BB962C8B-B14F-4D97-AF65-F5344CB8AC3E}">
        <p14:creationId xmlns:p14="http://schemas.microsoft.com/office/powerpoint/2010/main" val="3432365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p:txBody>
          <a:bodyPr/>
          <a:lstStyle/>
          <a:p>
            <a:pPr>
              <a:defRPr/>
            </a:pPr>
            <a:fld id="{E272C5AB-C05E-492A-A3C4-3B48F3F2192C}" type="slidenum">
              <a:rPr lang="ja-JP" altLang="en-US" sz="1600" smtClean="0"/>
              <a:pPr>
                <a:defRPr/>
              </a:pPr>
              <a:t>22</a:t>
            </a:fld>
            <a:endParaRPr lang="en-US" altLang="ja-JP" sz="1600" dirty="0"/>
          </a:p>
        </p:txBody>
      </p:sp>
      <p:sp>
        <p:nvSpPr>
          <p:cNvPr id="6" name="角丸四角形 5">
            <a:extLst>
              <a:ext uri="{FF2B5EF4-FFF2-40B4-BE49-F238E27FC236}">
                <a16:creationId xmlns:a16="http://schemas.microsoft.com/office/drawing/2014/main" id="{E47D49D9-FD74-4440-8261-66B28202DD3F}"/>
              </a:ext>
            </a:extLst>
          </p:cNvPr>
          <p:cNvSpPr/>
          <p:nvPr/>
        </p:nvSpPr>
        <p:spPr>
          <a:xfrm>
            <a:off x="252724" y="1272921"/>
            <a:ext cx="9426652" cy="2264390"/>
          </a:xfrm>
          <a:prstGeom prst="roundRect">
            <a:avLst>
              <a:gd name="adj" fmla="val 9222"/>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80039"/>
            <a:ext cx="8915400" cy="647700"/>
          </a:xfrm>
        </p:spPr>
        <p:txBody>
          <a:bodyPr/>
          <a:lstStyle/>
          <a:p>
            <a:pPr marL="1347788" indent="-1347788"/>
            <a:r>
              <a:rPr lang="ja-JP" altLang="en-US" dirty="0"/>
              <a:t>２－９．育児休業給付金制度の改正①</a:t>
            </a:r>
            <a:endParaRPr kumimoji="1" lang="ja-JP" altLang="en-US" sz="2600" dirty="0"/>
          </a:p>
        </p:txBody>
      </p:sp>
      <p:sp>
        <p:nvSpPr>
          <p:cNvPr id="7" name="正方形/長方形 6">
            <a:extLst>
              <a:ext uri="{FF2B5EF4-FFF2-40B4-BE49-F238E27FC236}">
                <a16:creationId xmlns:a16="http://schemas.microsoft.com/office/drawing/2014/main" id="{53D0BA26-2724-47D4-9012-7D6E68317C21}"/>
              </a:ext>
            </a:extLst>
          </p:cNvPr>
          <p:cNvSpPr/>
          <p:nvPr/>
        </p:nvSpPr>
        <p:spPr>
          <a:xfrm>
            <a:off x="326759" y="1463661"/>
            <a:ext cx="9426651" cy="1924355"/>
          </a:xfrm>
          <a:prstGeom prst="rect">
            <a:avLst/>
          </a:prstGeom>
          <a:noFill/>
          <a:ln w="25400" cap="rnd" cmpd="sng" algn="ctr">
            <a:noFill/>
            <a:prstDash val="solid"/>
            <a:bevel/>
          </a:ln>
          <a:effectLst/>
        </p:spPr>
        <p:txBody>
          <a:bodyPr wrap="square" lIns="108000" tIns="72000" rIns="72000" bIns="72000" rtlCol="0" anchor="t">
            <a:spAutoFit/>
          </a:bodyPr>
          <a:lstStyle/>
          <a:p>
            <a:pPr marL="180975" lvl="0" indent="-180975">
              <a:lnSpc>
                <a:spcPct val="110000"/>
              </a:lnSpc>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１歳未満の子について、</a:t>
            </a:r>
            <a:r>
              <a:rPr lang="ja-JP" altLang="en-US" sz="1600" b="1" dirty="0">
                <a:solidFill>
                  <a:srgbClr val="C00000"/>
                </a:solidFill>
                <a:latin typeface="メイリオ" panose="020B0604030504040204" pitchFamily="50" charset="-128"/>
                <a:ea typeface="メイリオ" panose="020B0604030504040204" pitchFamily="50" charset="-128"/>
              </a:rPr>
              <a:t>原則２回の育児休業まで</a:t>
            </a:r>
            <a:r>
              <a:rPr lang="ja-JP" altLang="en-US" sz="1600" dirty="0">
                <a:latin typeface="メイリオ" panose="020B0604030504040204" pitchFamily="50" charset="-128"/>
                <a:ea typeface="メイリオ" panose="020B0604030504040204" pitchFamily="50" charset="-128"/>
              </a:rPr>
              <a:t>、育児休業給付金を受給可能。</a:t>
            </a:r>
            <a:endParaRPr lang="en-US" altLang="ja-JP" sz="1600" dirty="0">
              <a:latin typeface="メイリオ" panose="020B0604030504040204" pitchFamily="50" charset="-128"/>
              <a:ea typeface="メイリオ" panose="020B0604030504040204" pitchFamily="50" charset="-128"/>
            </a:endParaRPr>
          </a:p>
          <a:p>
            <a:pPr marL="180975" lvl="0" indent="-180975">
              <a:lnSpc>
                <a:spcPct val="110000"/>
              </a:lnSpc>
              <a:spcBef>
                <a:spcPts val="60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３回目以降の育児休業は、原則受給不可。ただし、</a:t>
            </a:r>
            <a:r>
              <a:rPr lang="ja-JP" altLang="en-US" sz="1600" b="1" dirty="0">
                <a:solidFill>
                  <a:srgbClr val="C00000"/>
                </a:solidFill>
                <a:latin typeface="メイリオ" panose="020B0604030504040204" pitchFamily="50" charset="-128"/>
                <a:ea typeface="メイリオ" panose="020B0604030504040204" pitchFamily="50" charset="-128"/>
              </a:rPr>
              <a:t>以下の例外事由に該当する場合は、</a:t>
            </a:r>
            <a:r>
              <a:rPr lang="en-US" altLang="ja-JP" sz="1600" b="1" dirty="0">
                <a:solidFill>
                  <a:srgbClr val="C00000"/>
                </a:solidFill>
                <a:latin typeface="メイリオ" panose="020B0604030504040204" pitchFamily="50" charset="-128"/>
                <a:ea typeface="メイリオ" panose="020B0604030504040204" pitchFamily="50" charset="-128"/>
              </a:rPr>
              <a:t/>
            </a:r>
            <a:br>
              <a:rPr lang="en-US" altLang="ja-JP" sz="1600" b="1" dirty="0">
                <a:solidFill>
                  <a:srgbClr val="C00000"/>
                </a:solidFill>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回数制限から除外</a:t>
            </a:r>
            <a:r>
              <a:rPr lang="ja-JP" altLang="en-US" sz="1600"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a:p>
            <a:pPr marL="180975" lvl="0" indent="-180975">
              <a:lnSpc>
                <a:spcPct val="110000"/>
              </a:lnSpc>
              <a:spcBef>
                <a:spcPts val="600"/>
              </a:spcBef>
              <a:buFont typeface="Arial" panose="020B0604020202020204" pitchFamily="34" charset="0"/>
              <a:buChar char="•"/>
            </a:pPr>
            <a:r>
              <a:rPr lang="ja-JP" altLang="en-US" sz="1600" dirty="0">
                <a:latin typeface="メイリオ" panose="020B0604030504040204" pitchFamily="50" charset="-128"/>
                <a:ea typeface="メイリオ" panose="020B0604030504040204" pitchFamily="50" charset="-128"/>
              </a:rPr>
              <a:t>育児休業の延長事由があり、かつ、</a:t>
            </a:r>
            <a:r>
              <a:rPr lang="ja-JP" altLang="en-US" sz="1600" b="1" dirty="0">
                <a:solidFill>
                  <a:srgbClr val="C00000"/>
                </a:solidFill>
                <a:latin typeface="メイリオ" panose="020B0604030504040204" pitchFamily="50" charset="-128"/>
                <a:ea typeface="メイリオ" panose="020B0604030504040204" pitchFamily="50" charset="-128"/>
              </a:rPr>
              <a:t>夫婦交代で育児休業を取得する場合（延長交代）</a:t>
            </a:r>
            <a:r>
              <a:rPr lang="ja-JP" altLang="en-US" sz="1600" dirty="0">
                <a:latin typeface="メイリオ" panose="020B0604030504040204" pitchFamily="50" charset="-128"/>
                <a:ea typeface="メイリオ" panose="020B0604030504040204" pitchFamily="50" charset="-128"/>
              </a:rPr>
              <a:t>は、</a:t>
            </a:r>
            <a:r>
              <a:rPr lang="en-US" altLang="ja-JP" sz="1600" dirty="0">
                <a:latin typeface="メイリオ" panose="020B0604030504040204" pitchFamily="50" charset="-128"/>
                <a:ea typeface="メイリオ" panose="020B0604030504040204" pitchFamily="50" charset="-128"/>
              </a:rPr>
              <a:t/>
            </a:r>
            <a:br>
              <a:rPr lang="en-US" altLang="ja-JP" sz="1600" dirty="0">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１歳～１歳６か月 と １歳６か月～２歳の各期間に、夫婦それぞれ１回に限り育児休業給付金を</a:t>
            </a:r>
            <a:r>
              <a:rPr lang="en-US" altLang="ja-JP" sz="1600" b="1" dirty="0">
                <a:solidFill>
                  <a:srgbClr val="C00000"/>
                </a:solidFill>
                <a:latin typeface="メイリオ" panose="020B0604030504040204" pitchFamily="50" charset="-128"/>
                <a:ea typeface="メイリオ" panose="020B0604030504040204" pitchFamily="50" charset="-128"/>
              </a:rPr>
              <a:t/>
            </a:r>
            <a:br>
              <a:rPr lang="en-US" altLang="ja-JP" sz="1600" b="1" dirty="0">
                <a:solidFill>
                  <a:srgbClr val="C00000"/>
                </a:solidFill>
                <a:latin typeface="メイリオ" panose="020B0604030504040204" pitchFamily="50" charset="-128"/>
                <a:ea typeface="メイリオ" panose="020B0604030504040204" pitchFamily="50" charset="-128"/>
              </a:rPr>
            </a:br>
            <a:r>
              <a:rPr lang="ja-JP" altLang="en-US" sz="1600" b="1" dirty="0">
                <a:solidFill>
                  <a:srgbClr val="C00000"/>
                </a:solidFill>
                <a:latin typeface="メイリオ" panose="020B0604030504040204" pitchFamily="50" charset="-128"/>
                <a:ea typeface="メイリオ" panose="020B0604030504040204" pitchFamily="50" charset="-128"/>
              </a:rPr>
              <a:t>受給可能。</a:t>
            </a:r>
            <a:endParaRPr lang="en-US" altLang="ja-JP" sz="1600" b="1" dirty="0">
              <a:solidFill>
                <a:srgbClr val="C0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D4DF367-3CB6-4515-8F89-CF69AFB4BC48}"/>
              </a:ext>
            </a:extLst>
          </p:cNvPr>
          <p:cNvSpPr txBox="1"/>
          <p:nvPr/>
        </p:nvSpPr>
        <p:spPr>
          <a:xfrm>
            <a:off x="369000" y="3790348"/>
            <a:ext cx="9041700" cy="2357774"/>
          </a:xfrm>
          <a:prstGeom prst="rect">
            <a:avLst/>
          </a:prstGeom>
          <a:noFill/>
          <a:ln w="6350">
            <a:solidFill>
              <a:srgbClr val="DB4D6D"/>
            </a:solidFill>
          </a:ln>
        </p:spPr>
        <p:txBody>
          <a:bodyPr wrap="square" lIns="144000" tIns="180000" rIns="108000" bIns="0" rtlCol="0">
            <a:noAutofit/>
          </a:bodyPr>
          <a:lstStyle/>
          <a:p>
            <a:pPr marL="200025" indent="-200025">
              <a:lnSpc>
                <a:spcPct val="110000"/>
              </a:lnSpc>
              <a:spcBef>
                <a:spcPts val="600"/>
              </a:spcBef>
            </a:pP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Ⅰ.</a:t>
            </a:r>
            <a:r>
              <a:rPr lang="ja-JP" altLang="en-US" sz="1200" dirty="0">
                <a:latin typeface="メイリオ" panose="020B0604030504040204" pitchFamily="50" charset="-128"/>
                <a:ea typeface="メイリオ" panose="020B0604030504040204" pitchFamily="50" charset="-128"/>
              </a:rPr>
              <a:t>別の子の産前産後休業、育児休業、別の家族の介護休業が始まったことで育児休業が終了した場合で、新たな休業が対象の子または家族の死亡等で終了した場合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Ⅱ.</a:t>
            </a:r>
            <a:r>
              <a:rPr lang="ja-JP" altLang="en-US" sz="1200" dirty="0">
                <a:latin typeface="メイリオ" panose="020B0604030504040204" pitchFamily="50" charset="-128"/>
                <a:ea typeface="メイリオ" panose="020B0604030504040204" pitchFamily="50" charset="-128"/>
              </a:rPr>
              <a:t>育児休業の申し出対象である１歳未満の子の養育を行う配偶者が、死亡、負傷等、婚姻の解消でその子と同居しないこととなった等の理由で、養育することができなくなった場合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Ⅲ.</a:t>
            </a:r>
            <a:r>
              <a:rPr lang="ja-JP" altLang="en-US" sz="1200" dirty="0">
                <a:latin typeface="メイリオ" panose="020B0604030504040204" pitchFamily="50" charset="-128"/>
                <a:ea typeface="メイリオ" panose="020B0604030504040204" pitchFamily="50" charset="-128"/>
              </a:rPr>
              <a:t>育児休業の申し出対象である１歳未満の子が、負傷、疾病等により、２週間以上の期間にわたり世話を必要とする状態になった場合</a:t>
            </a:r>
            <a:endParaRPr lang="en-US" altLang="ja-JP" sz="1200" dirty="0">
              <a:latin typeface="メイリオ" panose="020B0604030504040204" pitchFamily="50" charset="-128"/>
              <a:ea typeface="メイリオ" panose="020B0604030504040204" pitchFamily="50" charset="-128"/>
            </a:endParaRPr>
          </a:p>
          <a:p>
            <a:pPr marL="200025" indent="-200025">
              <a:lnSpc>
                <a:spcPct val="110000"/>
              </a:lnSpc>
              <a:spcBef>
                <a:spcPts val="600"/>
              </a:spcBef>
            </a:pPr>
            <a:r>
              <a:rPr lang="en-US" altLang="ja-JP" sz="1200" dirty="0">
                <a:latin typeface="メイリオ" panose="020B0604030504040204" pitchFamily="50" charset="-128"/>
                <a:ea typeface="メイリオ" panose="020B0604030504040204" pitchFamily="50" charset="-128"/>
              </a:rPr>
              <a:t>Ⅳ.</a:t>
            </a:r>
            <a:r>
              <a:rPr lang="ja-JP" altLang="en-US" sz="1200" dirty="0">
                <a:latin typeface="メイリオ" panose="020B0604030504040204" pitchFamily="50" charset="-128"/>
                <a:ea typeface="メイリオ" panose="020B0604030504040204" pitchFamily="50" charset="-128"/>
              </a:rPr>
              <a:t>育児休業の申し出対象である１歳未満の子について、保育所等での保育利用を希望し、申し込みを行っているが、当面その実施が行われない場合</a:t>
            </a:r>
            <a:endParaRPr lang="en-US" altLang="ja-JP" sz="1200" dirty="0">
              <a:latin typeface="メイリオ" panose="020B0604030504040204" pitchFamily="50" charset="-128"/>
              <a:ea typeface="メイリオ" panose="020B0604030504040204" pitchFamily="50" charset="-128"/>
            </a:endParaRPr>
          </a:p>
        </p:txBody>
      </p:sp>
      <p:sp>
        <p:nvSpPr>
          <p:cNvPr id="9" name="角丸四角形 29">
            <a:extLst>
              <a:ext uri="{FF2B5EF4-FFF2-40B4-BE49-F238E27FC236}">
                <a16:creationId xmlns:a16="http://schemas.microsoft.com/office/drawing/2014/main" id="{4D6008C3-A27B-4EFB-B703-25088DC247E1}"/>
              </a:ext>
            </a:extLst>
          </p:cNvPr>
          <p:cNvSpPr/>
          <p:nvPr/>
        </p:nvSpPr>
        <p:spPr>
          <a:xfrm>
            <a:off x="364487" y="3790348"/>
            <a:ext cx="2483487" cy="360362"/>
          </a:xfrm>
          <a:prstGeom prst="roundRect">
            <a:avLst>
              <a:gd name="adj" fmla="val 0"/>
            </a:avLst>
          </a:prstGeom>
          <a:solidFill>
            <a:srgbClr val="DB4D6D"/>
          </a:solidFill>
          <a:ln w="38100">
            <a:noFill/>
          </a:ln>
        </p:spPr>
        <p:txBody>
          <a:bodyPr tIns="72000" bIns="36000" anchor="ctr">
            <a:noAutofit/>
          </a:bodyPr>
          <a:lstStyle/>
          <a:p>
            <a:pPr algn="ctr" defTabSz="562932">
              <a:lnSpc>
                <a:spcPct val="130000"/>
              </a:lnSpc>
              <a:spcAft>
                <a:spcPts val="758"/>
              </a:spcAft>
              <a:defRPr/>
            </a:pPr>
            <a:r>
              <a:rPr kumimoji="0" lang="ja-JP" altLang="en-US" sz="1600" b="1" kern="0" spc="228" dirty="0">
                <a:solidFill>
                  <a:schemeClr val="bg1"/>
                </a:solidFill>
                <a:latin typeface="メイリオ"/>
                <a:ea typeface="メイリオ"/>
                <a:cs typeface="Noto Sans CJK JP DemiLight" charset="-128"/>
              </a:rPr>
              <a:t>回数制限の例外事由</a:t>
            </a:r>
          </a:p>
        </p:txBody>
      </p:sp>
    </p:spTree>
    <p:extLst>
      <p:ext uri="{BB962C8B-B14F-4D97-AF65-F5344CB8AC3E}">
        <p14:creationId xmlns:p14="http://schemas.microsoft.com/office/powerpoint/2010/main" val="1131280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BA5B1A8-1075-43A5-856D-72CCD788B959}"/>
              </a:ext>
            </a:extLst>
          </p:cNvPr>
          <p:cNvSpPr>
            <a:spLocks noGrp="1"/>
          </p:cNvSpPr>
          <p:nvPr>
            <p:ph type="sldNum" sz="quarter" idx="11"/>
          </p:nvPr>
        </p:nvSpPr>
        <p:spPr>
          <a:xfrm>
            <a:off x="224700" y="6427788"/>
            <a:ext cx="437463" cy="360362"/>
          </a:xfrm>
        </p:spPr>
        <p:txBody>
          <a:bodyPr/>
          <a:lstStyle/>
          <a:p>
            <a:pPr>
              <a:defRPr/>
            </a:pPr>
            <a:fld id="{E272C5AB-C05E-492A-A3C4-3B48F3F2192C}" type="slidenum">
              <a:rPr lang="ja-JP" altLang="en-US" sz="1600" smtClean="0"/>
              <a:pPr>
                <a:defRPr/>
              </a:pPr>
              <a:t>23</a:t>
            </a:fld>
            <a:endParaRPr lang="en-US" altLang="ja-JP" sz="1600" dirty="0"/>
          </a:p>
        </p:txBody>
      </p:sp>
      <p:sp>
        <p:nvSpPr>
          <p:cNvPr id="20" name="タイトル 2">
            <a:extLst>
              <a:ext uri="{FF2B5EF4-FFF2-40B4-BE49-F238E27FC236}">
                <a16:creationId xmlns:a16="http://schemas.microsoft.com/office/drawing/2014/main" id="{664FA641-E779-4A6B-B109-25EE24C3B382}"/>
              </a:ext>
            </a:extLst>
          </p:cNvPr>
          <p:cNvSpPr>
            <a:spLocks noGrp="1"/>
          </p:cNvSpPr>
          <p:nvPr>
            <p:ph type="title"/>
          </p:nvPr>
        </p:nvSpPr>
        <p:spPr>
          <a:xfrm>
            <a:off x="495300" y="280039"/>
            <a:ext cx="8915400" cy="647700"/>
          </a:xfrm>
        </p:spPr>
        <p:txBody>
          <a:bodyPr/>
          <a:lstStyle/>
          <a:p>
            <a:pPr marL="1347788" indent="-1347788"/>
            <a:r>
              <a:rPr lang="ja-JP" altLang="en-US" dirty="0"/>
              <a:t>２－９．育児休業給付金制度の改正②</a:t>
            </a:r>
            <a:endParaRPr kumimoji="1" lang="ja-JP" altLang="en-US" sz="2600" dirty="0"/>
          </a:p>
        </p:txBody>
      </p:sp>
      <p:sp>
        <p:nvSpPr>
          <p:cNvPr id="10" name="テキスト ボックス 75">
            <a:extLst>
              <a:ext uri="{FF2B5EF4-FFF2-40B4-BE49-F238E27FC236}">
                <a16:creationId xmlns:a16="http://schemas.microsoft.com/office/drawing/2014/main" id="{54B0A1C5-F97E-4676-984D-C6463C2A797C}"/>
              </a:ext>
            </a:extLst>
          </p:cNvPr>
          <p:cNvSpPr txBox="1">
            <a:spLocks noChangeArrowheads="1"/>
          </p:cNvSpPr>
          <p:nvPr/>
        </p:nvSpPr>
        <p:spPr bwMode="auto">
          <a:xfrm>
            <a:off x="3467" y="1107852"/>
            <a:ext cx="3088913" cy="3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en-US" altLang="ja-JP" sz="1800" b="1" spc="18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800" b="1" spc="180" dirty="0">
                <a:latin typeface="Meiryo UI" panose="020B0604030504040204" pitchFamily="50" charset="-128"/>
                <a:ea typeface="Meiryo UI" panose="020B0604030504040204" pitchFamily="50" charset="-128"/>
                <a:cs typeface="メイリオ" panose="020B0604030504040204" pitchFamily="50" charset="-128"/>
              </a:rPr>
              <a:t>回数の数え方の例</a:t>
            </a:r>
            <a:r>
              <a:rPr lang="en-US" altLang="ja-JP" sz="1800" b="1" spc="180" dirty="0">
                <a:latin typeface="Meiryo UI" panose="020B0604030504040204" pitchFamily="50" charset="-128"/>
                <a:ea typeface="Meiryo UI" panose="020B0604030504040204" pitchFamily="50" charset="-128"/>
                <a:cs typeface="メイリオ" panose="020B0604030504040204" pitchFamily="50" charset="-128"/>
              </a:rPr>
              <a:t>】</a:t>
            </a:r>
            <a:endParaRPr lang="ja-JP" altLang="en-US" sz="1800" b="1" spc="180" dirty="0">
              <a:latin typeface="Meiryo UI" panose="020B0604030504040204" pitchFamily="50" charset="-128"/>
              <a:ea typeface="Meiryo UI" panose="020B0604030504040204" pitchFamily="50" charset="-128"/>
              <a:cs typeface="メイリオ" panose="020B0604030504040204" pitchFamily="50" charset="-128"/>
            </a:endParaRPr>
          </a:p>
        </p:txBody>
      </p:sp>
      <p:graphicFrame>
        <p:nvGraphicFramePr>
          <p:cNvPr id="3" name="表 4">
            <a:extLst>
              <a:ext uri="{FF2B5EF4-FFF2-40B4-BE49-F238E27FC236}">
                <a16:creationId xmlns:a16="http://schemas.microsoft.com/office/drawing/2014/main" id="{333EAAF8-D86D-4C4C-9C34-A41473AB1A34}"/>
              </a:ext>
            </a:extLst>
          </p:cNvPr>
          <p:cNvGraphicFramePr>
            <a:graphicFrameLocks noGrp="1"/>
          </p:cNvGraphicFramePr>
          <p:nvPr/>
        </p:nvGraphicFramePr>
        <p:xfrm>
          <a:off x="375859" y="1437103"/>
          <a:ext cx="9247146" cy="2589611"/>
        </p:xfrm>
        <a:graphic>
          <a:graphicData uri="http://schemas.openxmlformats.org/drawingml/2006/table">
            <a:tbl>
              <a:tblPr firstRow="1" bandRow="1">
                <a:tableStyleId>{93296810-A885-4BE3-A3E7-6D5BEEA58F35}</a:tableStyleId>
              </a:tblPr>
              <a:tblGrid>
                <a:gridCol w="923572">
                  <a:extLst>
                    <a:ext uri="{9D8B030D-6E8A-4147-A177-3AD203B41FA5}">
                      <a16:colId xmlns:a16="http://schemas.microsoft.com/office/drawing/2014/main" val="3871415101"/>
                    </a:ext>
                  </a:extLst>
                </a:gridCol>
                <a:gridCol w="116840">
                  <a:extLst>
                    <a:ext uri="{9D8B030D-6E8A-4147-A177-3AD203B41FA5}">
                      <a16:colId xmlns:a16="http://schemas.microsoft.com/office/drawing/2014/main" val="2650738882"/>
                    </a:ext>
                  </a:extLst>
                </a:gridCol>
                <a:gridCol w="818153">
                  <a:extLst>
                    <a:ext uri="{9D8B030D-6E8A-4147-A177-3AD203B41FA5}">
                      <a16:colId xmlns:a16="http://schemas.microsoft.com/office/drawing/2014/main" val="4253169555"/>
                    </a:ext>
                  </a:extLst>
                </a:gridCol>
                <a:gridCol w="291596">
                  <a:extLst>
                    <a:ext uri="{9D8B030D-6E8A-4147-A177-3AD203B41FA5}">
                      <a16:colId xmlns:a16="http://schemas.microsoft.com/office/drawing/2014/main" val="3369131602"/>
                    </a:ext>
                  </a:extLst>
                </a:gridCol>
                <a:gridCol w="508000">
                  <a:extLst>
                    <a:ext uri="{9D8B030D-6E8A-4147-A177-3AD203B41FA5}">
                      <a16:colId xmlns:a16="http://schemas.microsoft.com/office/drawing/2014/main" val="3527399793"/>
                    </a:ext>
                  </a:extLst>
                </a:gridCol>
                <a:gridCol w="3777211">
                  <a:extLst>
                    <a:ext uri="{9D8B030D-6E8A-4147-A177-3AD203B41FA5}">
                      <a16:colId xmlns:a16="http://schemas.microsoft.com/office/drawing/2014/main" val="1619453760"/>
                    </a:ext>
                  </a:extLst>
                </a:gridCol>
                <a:gridCol w="490451">
                  <a:extLst>
                    <a:ext uri="{9D8B030D-6E8A-4147-A177-3AD203B41FA5}">
                      <a16:colId xmlns:a16="http://schemas.microsoft.com/office/drawing/2014/main" val="2530793472"/>
                    </a:ext>
                  </a:extLst>
                </a:gridCol>
                <a:gridCol w="465513">
                  <a:extLst>
                    <a:ext uri="{9D8B030D-6E8A-4147-A177-3AD203B41FA5}">
                      <a16:colId xmlns:a16="http://schemas.microsoft.com/office/drawing/2014/main" val="3395933023"/>
                    </a:ext>
                  </a:extLst>
                </a:gridCol>
                <a:gridCol w="764770">
                  <a:extLst>
                    <a:ext uri="{9D8B030D-6E8A-4147-A177-3AD203B41FA5}">
                      <a16:colId xmlns:a16="http://schemas.microsoft.com/office/drawing/2014/main" val="1557174300"/>
                    </a:ext>
                  </a:extLst>
                </a:gridCol>
                <a:gridCol w="689957">
                  <a:extLst>
                    <a:ext uri="{9D8B030D-6E8A-4147-A177-3AD203B41FA5}">
                      <a16:colId xmlns:a16="http://schemas.microsoft.com/office/drawing/2014/main" val="1489282735"/>
                    </a:ext>
                  </a:extLst>
                </a:gridCol>
                <a:gridCol w="401083">
                  <a:extLst>
                    <a:ext uri="{9D8B030D-6E8A-4147-A177-3AD203B41FA5}">
                      <a16:colId xmlns:a16="http://schemas.microsoft.com/office/drawing/2014/main" val="4031404527"/>
                    </a:ext>
                  </a:extLst>
                </a:gridCol>
              </a:tblGrid>
              <a:tr h="283626">
                <a:tc>
                  <a:txBody>
                    <a:bodyPr/>
                    <a:lstStyle/>
                    <a:p>
                      <a:endParaRPr kumimoji="1" lang="ja-JP" altLang="en-US" dirty="0"/>
                    </a:p>
                  </a:txBody>
                  <a:tcPr>
                    <a:lnR w="12700" cmpd="sng">
                      <a:noFill/>
                    </a:lnR>
                    <a:noFill/>
                  </a:tcPr>
                </a:tc>
                <a:tc gridSpan="3">
                  <a:txBody>
                    <a:bodyPr/>
                    <a:lstStyle/>
                    <a:p>
                      <a:pPr algn="r"/>
                      <a:r>
                        <a:rPr kumimoji="1" lang="ja-JP" altLang="en-US" sz="1400" dirty="0">
                          <a:solidFill>
                            <a:schemeClr val="tx1"/>
                          </a:solidFill>
                        </a:rPr>
                        <a:t>出生</a:t>
                      </a:r>
                      <a:endParaRPr kumimoji="1" lang="ja-JP" altLang="en-US" sz="1400" dirty="0"/>
                    </a:p>
                  </a:txBody>
                  <a:tcPr anchor="b">
                    <a:lnL w="12700" cmpd="sng">
                      <a:noFill/>
                    </a:lnL>
                    <a:lnR w="12700" cmpd="sng">
                      <a:noFill/>
                    </a:lnR>
                    <a:noFill/>
                  </a:tcPr>
                </a:tc>
                <a:tc hMerge="1">
                  <a:txBody>
                    <a:bodyPr/>
                    <a:lstStyle/>
                    <a:p>
                      <a:endParaRPr kumimoji="1" lang="ja-JP" altLang="en-US"/>
                    </a:p>
                  </a:txBody>
                  <a:tcPr/>
                </a:tc>
                <a:tc hMerge="1">
                  <a:txBody>
                    <a:bodyPr/>
                    <a:lstStyle/>
                    <a:p>
                      <a:endParaRPr kumimoji="1" lang="ja-JP" altLang="en-US" dirty="0">
                        <a:solidFill>
                          <a:schemeClr val="tx1"/>
                        </a:solidFill>
                      </a:endParaRPr>
                    </a:p>
                  </a:txBody>
                  <a:tcPr>
                    <a:lnR w="12700" cmpd="sng">
                      <a:noFill/>
                    </a:lnR>
                    <a:noFill/>
                  </a:tcPr>
                </a:tc>
                <a:tc gridSpan="2">
                  <a:txBody>
                    <a:bodyPr/>
                    <a:lstStyle/>
                    <a:p>
                      <a:r>
                        <a:rPr kumimoji="1" lang="ja-JP" altLang="en-US" sz="1400" dirty="0">
                          <a:solidFill>
                            <a:schemeClr val="tx1"/>
                          </a:solidFill>
                        </a:rPr>
                        <a:t>出生後</a:t>
                      </a:r>
                      <a:r>
                        <a:rPr kumimoji="1" lang="en-US" altLang="ja-JP" sz="1400" dirty="0">
                          <a:solidFill>
                            <a:schemeClr val="tx1"/>
                          </a:solidFill>
                        </a:rPr>
                        <a:t>8</a:t>
                      </a:r>
                      <a:r>
                        <a:rPr kumimoji="1" lang="ja-JP" altLang="en-US" sz="1400" dirty="0">
                          <a:solidFill>
                            <a:schemeClr val="tx1"/>
                          </a:solidFill>
                        </a:rPr>
                        <a:t>週</a:t>
                      </a:r>
                    </a:p>
                  </a:txBody>
                  <a:tcPr anchor="b">
                    <a:lnL w="12700" cmpd="sng">
                      <a:noFill/>
                    </a:lnL>
                    <a:lnR w="12700" cmpd="sng">
                      <a:noFill/>
                    </a:lnR>
                    <a:noFill/>
                  </a:tcPr>
                </a:tc>
                <a:tc hMerge="1">
                  <a:txBody>
                    <a:bodyPr/>
                    <a:lstStyle/>
                    <a:p>
                      <a:endParaRPr kumimoji="1" lang="ja-JP" altLang="en-US" dirty="0">
                        <a:solidFill>
                          <a:schemeClr val="tx1"/>
                        </a:solidFill>
                      </a:endParaRPr>
                    </a:p>
                  </a:txBody>
                  <a:tcPr>
                    <a:lnL w="12700" cmpd="sng">
                      <a:noFill/>
                    </a:lnL>
                    <a:lnR w="12700" cmpd="sng">
                      <a:noFill/>
                    </a:lnR>
                    <a:noFill/>
                  </a:tcPr>
                </a:tc>
                <a:tc gridSpan="2">
                  <a:txBody>
                    <a:bodyPr/>
                    <a:lstStyle/>
                    <a:p>
                      <a:pPr algn="ctr"/>
                      <a:r>
                        <a:rPr kumimoji="1" lang="en-US" altLang="ja-JP" sz="1400" dirty="0">
                          <a:solidFill>
                            <a:schemeClr val="tx1"/>
                          </a:solidFill>
                        </a:rPr>
                        <a:t>1</a:t>
                      </a:r>
                      <a:r>
                        <a:rPr kumimoji="1" lang="ja-JP" altLang="en-US" sz="1400" dirty="0">
                          <a:solidFill>
                            <a:schemeClr val="tx1"/>
                          </a:solidFill>
                        </a:rPr>
                        <a:t>歳</a:t>
                      </a:r>
                    </a:p>
                  </a:txBody>
                  <a:tcPr anchor="b">
                    <a:lnL w="12700" cmpd="sng">
                      <a:noFill/>
                    </a:lnL>
                    <a:lnR w="12700" cmpd="sng">
                      <a:noFill/>
                    </a:lnR>
                    <a:noFill/>
                  </a:tcPr>
                </a:tc>
                <a:tc hMerge="1">
                  <a:txBody>
                    <a:bodyPr/>
                    <a:lstStyle/>
                    <a:p>
                      <a:endParaRPr kumimoji="1" lang="ja-JP" altLang="en-US" dirty="0">
                        <a:solidFill>
                          <a:schemeClr val="tx1"/>
                        </a:solidFill>
                      </a:endParaRPr>
                    </a:p>
                  </a:txBody>
                  <a:tcPr>
                    <a:lnR w="12700" cmpd="sng">
                      <a:noFill/>
                    </a:lnR>
                    <a:noFill/>
                  </a:tcPr>
                </a:tc>
                <a:tc gridSpan="2">
                  <a:txBody>
                    <a:bodyPr/>
                    <a:lstStyle/>
                    <a:p>
                      <a:pPr algn="ctr"/>
                      <a:r>
                        <a:rPr kumimoji="1" lang="en-US" altLang="ja-JP" sz="1400" dirty="0">
                          <a:solidFill>
                            <a:schemeClr val="tx1"/>
                          </a:solidFill>
                        </a:rPr>
                        <a:t>1</a:t>
                      </a:r>
                      <a:r>
                        <a:rPr kumimoji="1" lang="ja-JP" altLang="en-US" sz="1400" dirty="0">
                          <a:solidFill>
                            <a:schemeClr val="tx1"/>
                          </a:solidFill>
                        </a:rPr>
                        <a:t>歳</a:t>
                      </a:r>
                      <a:r>
                        <a:rPr kumimoji="1" lang="en-US" altLang="ja-JP" sz="1400" dirty="0">
                          <a:solidFill>
                            <a:schemeClr val="tx1"/>
                          </a:solidFill>
                        </a:rPr>
                        <a:t>6</a:t>
                      </a:r>
                      <a:r>
                        <a:rPr kumimoji="1" lang="ja-JP" altLang="en-US" sz="1400" dirty="0">
                          <a:solidFill>
                            <a:schemeClr val="tx1"/>
                          </a:solidFill>
                        </a:rPr>
                        <a:t>か月</a:t>
                      </a:r>
                    </a:p>
                  </a:txBody>
                  <a:tcPr anchor="b">
                    <a:lnL w="12700" cmpd="sng">
                      <a:noFill/>
                    </a:lnL>
                    <a:lnR w="12700" cmpd="sng">
                      <a:noFill/>
                    </a:lnR>
                    <a:noFill/>
                  </a:tcPr>
                </a:tc>
                <a:tc hMerge="1">
                  <a:txBody>
                    <a:bodyPr/>
                    <a:lstStyle/>
                    <a:p>
                      <a:endParaRPr kumimoji="1" lang="ja-JP" altLang="en-US" dirty="0">
                        <a:solidFill>
                          <a:schemeClr val="tx1"/>
                        </a:solidFill>
                      </a:endParaRPr>
                    </a:p>
                  </a:txBody>
                  <a:tcPr>
                    <a:lnR w="12700" cmpd="sng">
                      <a:noFill/>
                    </a:lnR>
                    <a:noFill/>
                  </a:tcPr>
                </a:tc>
                <a:tc>
                  <a:txBody>
                    <a:bodyPr/>
                    <a:lstStyle/>
                    <a:p>
                      <a:endParaRPr kumimoji="1" lang="ja-JP" altLang="en-US" sz="1400" dirty="0">
                        <a:solidFill>
                          <a:schemeClr val="tx1"/>
                        </a:solidFill>
                      </a:endParaRPr>
                    </a:p>
                  </a:txBody>
                  <a:tcPr anchor="b">
                    <a:lnL w="12700" cmpd="sng">
                      <a:noFill/>
                    </a:lnL>
                    <a:lnR w="12700" cmpd="sng">
                      <a:noFill/>
                    </a:lnR>
                    <a:noFill/>
                  </a:tcPr>
                </a:tc>
                <a:extLst>
                  <a:ext uri="{0D108BD9-81ED-4DB2-BD59-A6C34878D82A}">
                    <a16:rowId xmlns:a16="http://schemas.microsoft.com/office/drawing/2014/main" val="3302591608"/>
                  </a:ext>
                </a:extLst>
              </a:tr>
              <a:tr h="596842">
                <a:tc gridSpan="3">
                  <a:txBody>
                    <a:bodyPr/>
                    <a:lstStyle/>
                    <a:p>
                      <a:r>
                        <a:rPr kumimoji="1" lang="ja-JP" altLang="en-US" sz="1600" dirty="0"/>
                        <a:t>パターン①</a:t>
                      </a:r>
                    </a:p>
                  </a:txBody>
                  <a:tcPr marL="45720" marR="45720" anchor="ctr">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lnL w="12700" cmpd="sng">
                      <a:noFill/>
                    </a:lnL>
                  </a:tcPr>
                </a:tc>
                <a:extLst>
                  <a:ext uri="{0D108BD9-81ED-4DB2-BD59-A6C34878D82A}">
                    <a16:rowId xmlns:a16="http://schemas.microsoft.com/office/drawing/2014/main" val="2983251372"/>
                  </a:ext>
                </a:extLst>
              </a:tr>
              <a:tr h="1030167">
                <a:tc gridSpan="2">
                  <a:txBody>
                    <a:bodyPr/>
                    <a:lstStyle/>
                    <a:p>
                      <a:r>
                        <a:rPr kumimoji="1" lang="ja-JP" altLang="en-US" sz="1600" dirty="0"/>
                        <a:t>パターン②</a:t>
                      </a:r>
                    </a:p>
                  </a:txBody>
                  <a:tcPr marL="45720" marR="45720" anchor="ctr">
                    <a:lnR w="12700" cmpd="sng">
                      <a:noFill/>
                    </a:lnR>
                  </a:tcPr>
                </a:tc>
                <a:tc hMerge="1">
                  <a:txBody>
                    <a:bodyPr/>
                    <a:lstStyle/>
                    <a:p>
                      <a:pPr algn="r"/>
                      <a:r>
                        <a:rPr kumimoji="1" lang="ja-JP" altLang="en-US" dirty="0"/>
                        <a:t>本人</a:t>
                      </a:r>
                      <a:endParaRPr kumimoji="1" lang="en-US" altLang="ja-JP" dirty="0"/>
                    </a:p>
                    <a:p>
                      <a:pPr algn="r">
                        <a:spcBef>
                          <a:spcPts val="1200"/>
                        </a:spcBef>
                      </a:pPr>
                      <a:r>
                        <a:rPr kumimoji="1" lang="ja-JP" altLang="en-US" dirty="0"/>
                        <a:t>配偶者</a:t>
                      </a:r>
                    </a:p>
                  </a:txBody>
                  <a:tcPr anchor="ctr">
                    <a:lnL w="12700" cmpd="sng">
                      <a:noFill/>
                    </a:lnL>
                    <a:lnR w="28575" cap="flat" cmpd="sng" algn="ctr">
                      <a:solidFill>
                        <a:schemeClr val="bg1"/>
                      </a:solidFill>
                      <a:prstDash val="solid"/>
                      <a:round/>
                      <a:headEnd type="none" w="med" len="med"/>
                      <a:tailEnd type="none" w="med" len="med"/>
                    </a:lnR>
                  </a:tcPr>
                </a:tc>
                <a:tc>
                  <a:txBody>
                    <a:bodyPr/>
                    <a:lstStyle/>
                    <a:p>
                      <a:pPr algn="r"/>
                      <a:r>
                        <a:rPr kumimoji="1" lang="ja-JP" altLang="en-US" sz="1400" dirty="0"/>
                        <a:t>本人</a:t>
                      </a:r>
                      <a:endParaRPr kumimoji="1" lang="en-US" altLang="ja-JP" sz="1400" dirty="0"/>
                    </a:p>
                    <a:p>
                      <a:pPr algn="r">
                        <a:spcBef>
                          <a:spcPts val="1800"/>
                        </a:spcBef>
                      </a:pPr>
                      <a:r>
                        <a:rPr kumimoji="1" lang="ja-JP" altLang="en-US" sz="1400" dirty="0"/>
                        <a:t>配偶者</a:t>
                      </a:r>
                    </a:p>
                  </a:txBody>
                  <a:tcPr anchor="ctr">
                    <a:lnL w="12700" cmpd="sng">
                      <a:noFill/>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3899169576"/>
                  </a:ext>
                </a:extLst>
              </a:tr>
              <a:tr h="596842">
                <a:tc gridSpan="3">
                  <a:txBody>
                    <a:bodyPr/>
                    <a:lstStyle/>
                    <a:p>
                      <a:r>
                        <a:rPr kumimoji="1" lang="ja-JP" altLang="en-US" sz="1600" dirty="0"/>
                        <a:t>パターン③</a:t>
                      </a:r>
                    </a:p>
                  </a:txBody>
                  <a:tcPr marL="45720" marR="45720" anchor="ctr">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tc gridSpan="2">
                  <a:txBody>
                    <a:bodyPr/>
                    <a:lstStyle/>
                    <a:p>
                      <a:endParaRPr kumimoji="1" lang="ja-JP" altLang="en-US"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2479010957"/>
                  </a:ext>
                </a:extLst>
              </a:tr>
            </a:tbl>
          </a:graphicData>
        </a:graphic>
      </p:graphicFrame>
      <p:sp>
        <p:nvSpPr>
          <p:cNvPr id="74" name="右矢印 139">
            <a:extLst>
              <a:ext uri="{FF2B5EF4-FFF2-40B4-BE49-F238E27FC236}">
                <a16:creationId xmlns:a16="http://schemas.microsoft.com/office/drawing/2014/main" id="{67759B0A-CEF1-40FD-AF26-2EDB3DBD8EE4}"/>
              </a:ext>
            </a:extLst>
          </p:cNvPr>
          <p:cNvSpPr/>
          <p:nvPr/>
        </p:nvSpPr>
        <p:spPr>
          <a:xfrm>
            <a:off x="2717608" y="1124928"/>
            <a:ext cx="462912" cy="285046"/>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78" name="右矢印 152">
            <a:extLst>
              <a:ext uri="{FF2B5EF4-FFF2-40B4-BE49-F238E27FC236}">
                <a16:creationId xmlns:a16="http://schemas.microsoft.com/office/drawing/2014/main" id="{116529F3-105A-45A5-B3FF-650BDD320217}"/>
              </a:ext>
            </a:extLst>
          </p:cNvPr>
          <p:cNvSpPr/>
          <p:nvPr/>
        </p:nvSpPr>
        <p:spPr>
          <a:xfrm>
            <a:off x="4093683" y="1964856"/>
            <a:ext cx="925821" cy="432000"/>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例外事由</a:t>
            </a:r>
          </a:p>
        </p:txBody>
      </p:sp>
      <p:sp>
        <p:nvSpPr>
          <p:cNvPr id="79" name="右矢印 154">
            <a:extLst>
              <a:ext uri="{FF2B5EF4-FFF2-40B4-BE49-F238E27FC236}">
                <a16:creationId xmlns:a16="http://schemas.microsoft.com/office/drawing/2014/main" id="{CF829FB0-32BA-427A-9337-D33760D3CC82}"/>
              </a:ext>
            </a:extLst>
          </p:cNvPr>
          <p:cNvSpPr/>
          <p:nvPr/>
        </p:nvSpPr>
        <p:spPr>
          <a:xfrm>
            <a:off x="5343467" y="1964856"/>
            <a:ext cx="795520" cy="432000"/>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dirty="0">
                <a:latin typeface="メイリオ" panose="020B0604030504040204" pitchFamily="50" charset="-128"/>
                <a:ea typeface="メイリオ" panose="020B0604030504040204" pitchFamily="50" charset="-128"/>
              </a:rPr>
              <a:t>2</a:t>
            </a:r>
            <a:r>
              <a:rPr kumimoji="1" lang="ja-JP" altLang="en-US" sz="1200" b="1" dirty="0">
                <a:latin typeface="メイリオ" panose="020B0604030504040204" pitchFamily="50" charset="-128"/>
                <a:ea typeface="メイリオ" panose="020B0604030504040204" pitchFamily="50" charset="-128"/>
              </a:rPr>
              <a:t>回目</a:t>
            </a:r>
          </a:p>
        </p:txBody>
      </p:sp>
      <p:sp>
        <p:nvSpPr>
          <p:cNvPr id="80" name="右矢印 155">
            <a:extLst>
              <a:ext uri="{FF2B5EF4-FFF2-40B4-BE49-F238E27FC236}">
                <a16:creationId xmlns:a16="http://schemas.microsoft.com/office/drawing/2014/main" id="{E84EBAEC-36B7-4066-BABC-5C6654A6F9E4}"/>
              </a:ext>
            </a:extLst>
          </p:cNvPr>
          <p:cNvSpPr/>
          <p:nvPr/>
        </p:nvSpPr>
        <p:spPr>
          <a:xfrm>
            <a:off x="6413309" y="1967212"/>
            <a:ext cx="751156" cy="432000"/>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81" name="乗算 7">
            <a:extLst>
              <a:ext uri="{FF2B5EF4-FFF2-40B4-BE49-F238E27FC236}">
                <a16:creationId xmlns:a16="http://schemas.microsoft.com/office/drawing/2014/main" id="{81F881BD-3330-4656-9EB6-8EC81B5266DA}"/>
              </a:ext>
            </a:extLst>
          </p:cNvPr>
          <p:cNvSpPr/>
          <p:nvPr/>
        </p:nvSpPr>
        <p:spPr>
          <a:xfrm>
            <a:off x="6413309" y="1895600"/>
            <a:ext cx="795519" cy="576064"/>
          </a:xfrm>
          <a:prstGeom prst="mathMultiply">
            <a:avLst>
              <a:gd name="adj1" fmla="val 601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2" name="右矢印 156">
            <a:extLst>
              <a:ext uri="{FF2B5EF4-FFF2-40B4-BE49-F238E27FC236}">
                <a16:creationId xmlns:a16="http://schemas.microsoft.com/office/drawing/2014/main" id="{FF4B9A9B-AE9B-4A10-A5AE-76B774614C12}"/>
              </a:ext>
            </a:extLst>
          </p:cNvPr>
          <p:cNvSpPr/>
          <p:nvPr/>
        </p:nvSpPr>
        <p:spPr>
          <a:xfrm>
            <a:off x="3383328" y="2421786"/>
            <a:ext cx="910036"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3" name="右矢印 157">
            <a:extLst>
              <a:ext uri="{FF2B5EF4-FFF2-40B4-BE49-F238E27FC236}">
                <a16:creationId xmlns:a16="http://schemas.microsoft.com/office/drawing/2014/main" id="{8FEA0591-423A-426F-9B12-F34349CFB516}"/>
              </a:ext>
            </a:extLst>
          </p:cNvPr>
          <p:cNvSpPr/>
          <p:nvPr/>
        </p:nvSpPr>
        <p:spPr>
          <a:xfrm>
            <a:off x="3036369" y="2863621"/>
            <a:ext cx="758363"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4" name="右矢印 158">
            <a:extLst>
              <a:ext uri="{FF2B5EF4-FFF2-40B4-BE49-F238E27FC236}">
                <a16:creationId xmlns:a16="http://schemas.microsoft.com/office/drawing/2014/main" id="{544B83EB-C60F-4BD3-9295-750DB63CA860}"/>
              </a:ext>
            </a:extLst>
          </p:cNvPr>
          <p:cNvSpPr/>
          <p:nvPr/>
        </p:nvSpPr>
        <p:spPr>
          <a:xfrm>
            <a:off x="6557707" y="2421786"/>
            <a:ext cx="1263939"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5" name="右矢印 159">
            <a:extLst>
              <a:ext uri="{FF2B5EF4-FFF2-40B4-BE49-F238E27FC236}">
                <a16:creationId xmlns:a16="http://schemas.microsoft.com/office/drawing/2014/main" id="{38B4E0D3-9DB2-4752-97AA-F8E380ECD6E8}"/>
              </a:ext>
            </a:extLst>
          </p:cNvPr>
          <p:cNvSpPr/>
          <p:nvPr/>
        </p:nvSpPr>
        <p:spPr>
          <a:xfrm>
            <a:off x="4181485" y="2863621"/>
            <a:ext cx="2982895"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6" name="右矢印 160">
            <a:extLst>
              <a:ext uri="{FF2B5EF4-FFF2-40B4-BE49-F238E27FC236}">
                <a16:creationId xmlns:a16="http://schemas.microsoft.com/office/drawing/2014/main" id="{DD8B7581-26E0-441C-8CE6-C9147E025ABD}"/>
              </a:ext>
            </a:extLst>
          </p:cNvPr>
          <p:cNvSpPr/>
          <p:nvPr/>
        </p:nvSpPr>
        <p:spPr>
          <a:xfrm>
            <a:off x="3036285" y="3468049"/>
            <a:ext cx="910036"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1</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87" name="右矢印 162">
            <a:extLst>
              <a:ext uri="{FF2B5EF4-FFF2-40B4-BE49-F238E27FC236}">
                <a16:creationId xmlns:a16="http://schemas.microsoft.com/office/drawing/2014/main" id="{2B986A3A-03CE-489E-8466-1B516B28F98F}"/>
              </a:ext>
            </a:extLst>
          </p:cNvPr>
          <p:cNvSpPr/>
          <p:nvPr/>
        </p:nvSpPr>
        <p:spPr>
          <a:xfrm>
            <a:off x="8709733" y="2412490"/>
            <a:ext cx="821807"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延長交代</a:t>
            </a:r>
          </a:p>
        </p:txBody>
      </p:sp>
      <p:sp>
        <p:nvSpPr>
          <p:cNvPr id="88" name="右矢印 164">
            <a:extLst>
              <a:ext uri="{FF2B5EF4-FFF2-40B4-BE49-F238E27FC236}">
                <a16:creationId xmlns:a16="http://schemas.microsoft.com/office/drawing/2014/main" id="{6D1E5F45-633A-4B27-ACD4-3F5F0F19E281}"/>
              </a:ext>
            </a:extLst>
          </p:cNvPr>
          <p:cNvSpPr/>
          <p:nvPr/>
        </p:nvSpPr>
        <p:spPr>
          <a:xfrm>
            <a:off x="7872210" y="2863621"/>
            <a:ext cx="793076"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ja-JP" altLang="en-US" sz="1200" b="1" dirty="0">
                <a:latin typeface="メイリオ" panose="020B0604030504040204" pitchFamily="50" charset="-128"/>
                <a:ea typeface="メイリオ" panose="020B0604030504040204" pitchFamily="50" charset="-128"/>
              </a:rPr>
              <a:t>延長交代</a:t>
            </a:r>
          </a:p>
        </p:txBody>
      </p:sp>
      <p:sp>
        <p:nvSpPr>
          <p:cNvPr id="89" name="右矢印 167">
            <a:extLst>
              <a:ext uri="{FF2B5EF4-FFF2-40B4-BE49-F238E27FC236}">
                <a16:creationId xmlns:a16="http://schemas.microsoft.com/office/drawing/2014/main" id="{155755A7-4C14-40ED-B0F0-14B2B9B4450B}"/>
              </a:ext>
            </a:extLst>
          </p:cNvPr>
          <p:cNvSpPr/>
          <p:nvPr/>
        </p:nvSpPr>
        <p:spPr>
          <a:xfrm>
            <a:off x="5150251" y="3464540"/>
            <a:ext cx="1466169" cy="535857"/>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r>
              <a:rPr kumimoji="1" lang="en-US" altLang="ja-JP" sz="1200" b="1" spc="120" dirty="0">
                <a:latin typeface="メイリオ" panose="020B0604030504040204" pitchFamily="50" charset="-128"/>
                <a:ea typeface="メイリオ" panose="020B0604030504040204" pitchFamily="50" charset="-128"/>
              </a:rPr>
              <a:t>2</a:t>
            </a:r>
            <a:r>
              <a:rPr kumimoji="1" lang="ja-JP" altLang="en-US" sz="1200" b="1" spc="120" dirty="0">
                <a:latin typeface="メイリオ" panose="020B0604030504040204" pitchFamily="50" charset="-128"/>
                <a:ea typeface="メイリオ" panose="020B0604030504040204" pitchFamily="50" charset="-128"/>
              </a:rPr>
              <a:t>回目</a:t>
            </a:r>
          </a:p>
        </p:txBody>
      </p:sp>
      <p:sp>
        <p:nvSpPr>
          <p:cNvPr id="91" name="右矢印 169">
            <a:extLst>
              <a:ext uri="{FF2B5EF4-FFF2-40B4-BE49-F238E27FC236}">
                <a16:creationId xmlns:a16="http://schemas.microsoft.com/office/drawing/2014/main" id="{F5371CA2-CC34-40AA-B550-3C62EDEFE266}"/>
              </a:ext>
            </a:extLst>
          </p:cNvPr>
          <p:cNvSpPr/>
          <p:nvPr/>
        </p:nvSpPr>
        <p:spPr>
          <a:xfrm>
            <a:off x="7417281" y="3464540"/>
            <a:ext cx="776351"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36000" rtlCol="0" anchor="ctr"/>
          <a:lstStyle/>
          <a:p>
            <a:pPr algn="ctr"/>
            <a:r>
              <a:rPr kumimoji="1" lang="ja-JP" altLang="en-US" sz="1050" b="1" spc="-50" dirty="0">
                <a:latin typeface="メイリオ" panose="020B0604030504040204" pitchFamily="50" charset="-128"/>
                <a:ea typeface="メイリオ" panose="020B0604030504040204" pitchFamily="50" charset="-128"/>
              </a:rPr>
              <a:t>例外事由</a:t>
            </a:r>
            <a:r>
              <a:rPr kumimoji="1" lang="en-US" altLang="ja-JP" sz="1050" b="1" spc="-50" dirty="0">
                <a:latin typeface="メイリオ" panose="020B0604030504040204" pitchFamily="50" charset="-128"/>
                <a:ea typeface="メイリオ" panose="020B0604030504040204" pitchFamily="50" charset="-128"/>
              </a:rPr>
              <a:t>Ⅰ</a:t>
            </a:r>
            <a:endParaRPr kumimoji="1" lang="ja-JP" altLang="en-US" sz="1050" b="1" spc="-50" dirty="0">
              <a:latin typeface="メイリオ" panose="020B0604030504040204" pitchFamily="50" charset="-128"/>
              <a:ea typeface="メイリオ" panose="020B0604030504040204" pitchFamily="50" charset="-128"/>
            </a:endParaRPr>
          </a:p>
        </p:txBody>
      </p:sp>
      <p:sp>
        <p:nvSpPr>
          <p:cNvPr id="92" name="右矢印 177">
            <a:extLst>
              <a:ext uri="{FF2B5EF4-FFF2-40B4-BE49-F238E27FC236}">
                <a16:creationId xmlns:a16="http://schemas.microsoft.com/office/drawing/2014/main" id="{5734E49F-860C-4451-AB82-227F4B41F095}"/>
              </a:ext>
            </a:extLst>
          </p:cNvPr>
          <p:cNvSpPr/>
          <p:nvPr/>
        </p:nvSpPr>
        <p:spPr>
          <a:xfrm>
            <a:off x="6625474" y="3459798"/>
            <a:ext cx="740762" cy="5358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93" name="右矢印 178">
            <a:extLst>
              <a:ext uri="{FF2B5EF4-FFF2-40B4-BE49-F238E27FC236}">
                <a16:creationId xmlns:a16="http://schemas.microsoft.com/office/drawing/2014/main" id="{6A131FCD-4690-4D49-81DD-E5ADACB980DF}"/>
              </a:ext>
            </a:extLst>
          </p:cNvPr>
          <p:cNvSpPr/>
          <p:nvPr/>
        </p:nvSpPr>
        <p:spPr>
          <a:xfrm>
            <a:off x="8193632" y="3468049"/>
            <a:ext cx="633094" cy="535857"/>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7C3A941E-E037-4CD4-9E9C-1CE17DF7CD80}"/>
              </a:ext>
            </a:extLst>
          </p:cNvPr>
          <p:cNvSpPr txBox="1"/>
          <p:nvPr/>
        </p:nvSpPr>
        <p:spPr>
          <a:xfrm>
            <a:off x="6507869" y="3556123"/>
            <a:ext cx="859478" cy="369332"/>
          </a:xfrm>
          <a:prstGeom prst="rect">
            <a:avLst/>
          </a:prstGeom>
          <a:noFill/>
        </p:spPr>
        <p:txBody>
          <a:bodyPr wrap="square" rtlCol="0">
            <a:spAutoFit/>
          </a:bodyPr>
          <a:lstStyle/>
          <a:p>
            <a:pPr algn="ctr" defTabSz="843880"/>
            <a:r>
              <a:rPr lang="ja-JP" altLang="en-US" sz="900" dirty="0">
                <a:solidFill>
                  <a:schemeClr val="bg1"/>
                </a:solidFill>
                <a:latin typeface="メイリオ" panose="020B0604030504040204" pitchFamily="50" charset="-128"/>
                <a:ea typeface="メイリオ" panose="020B0604030504040204" pitchFamily="50" charset="-128"/>
              </a:rPr>
              <a:t>他の家族の</a:t>
            </a:r>
            <a:r>
              <a:rPr lang="en-US" altLang="ja-JP" sz="900" dirty="0">
                <a:solidFill>
                  <a:schemeClr val="bg1"/>
                </a:solidFill>
                <a:latin typeface="メイリオ" panose="020B0604030504040204" pitchFamily="50" charset="-128"/>
                <a:ea typeface="メイリオ" panose="020B0604030504040204" pitchFamily="50" charset="-128"/>
              </a:rPr>
              <a:t/>
            </a:r>
            <a:br>
              <a:rPr lang="en-US" altLang="ja-JP" sz="900" dirty="0">
                <a:solidFill>
                  <a:schemeClr val="bg1"/>
                </a:solidFill>
                <a:latin typeface="メイリオ" panose="020B0604030504040204" pitchFamily="50" charset="-128"/>
                <a:ea typeface="メイリオ" panose="020B0604030504040204" pitchFamily="50" charset="-128"/>
              </a:rPr>
            </a:br>
            <a:r>
              <a:rPr lang="ja-JP" altLang="en-US" sz="900" dirty="0">
                <a:solidFill>
                  <a:schemeClr val="bg1"/>
                </a:solidFill>
                <a:latin typeface="メイリオ" panose="020B0604030504040204" pitchFamily="50" charset="-128"/>
                <a:ea typeface="メイリオ" panose="020B0604030504040204" pitchFamily="50" charset="-128"/>
              </a:rPr>
              <a:t>介護休業</a:t>
            </a:r>
          </a:p>
        </p:txBody>
      </p:sp>
      <p:sp>
        <p:nvSpPr>
          <p:cNvPr id="95" name="テキスト ボックス 94">
            <a:extLst>
              <a:ext uri="{FF2B5EF4-FFF2-40B4-BE49-F238E27FC236}">
                <a16:creationId xmlns:a16="http://schemas.microsoft.com/office/drawing/2014/main" id="{BECC1A58-7B94-4ED9-86DD-F68729559105}"/>
              </a:ext>
            </a:extLst>
          </p:cNvPr>
          <p:cNvSpPr txBox="1"/>
          <p:nvPr/>
        </p:nvSpPr>
        <p:spPr>
          <a:xfrm>
            <a:off x="8087802" y="3565234"/>
            <a:ext cx="738924" cy="369332"/>
          </a:xfrm>
          <a:prstGeom prst="rect">
            <a:avLst/>
          </a:prstGeom>
          <a:noFill/>
        </p:spPr>
        <p:txBody>
          <a:bodyPr wrap="square" rtlCol="0">
            <a:spAutoFit/>
          </a:bodyPr>
          <a:lstStyle/>
          <a:p>
            <a:pPr algn="ctr" defTabSz="843880"/>
            <a:r>
              <a:rPr lang="ja-JP" altLang="en-US" sz="900" dirty="0">
                <a:solidFill>
                  <a:schemeClr val="bg1"/>
                </a:solidFill>
                <a:latin typeface="メイリオ" panose="020B0604030504040204" pitchFamily="50" charset="-128"/>
                <a:ea typeface="メイリオ" panose="020B0604030504040204" pitchFamily="50" charset="-128"/>
              </a:rPr>
              <a:t>他の子の</a:t>
            </a:r>
            <a:r>
              <a:rPr lang="en-US" altLang="ja-JP" sz="900" dirty="0">
                <a:solidFill>
                  <a:schemeClr val="bg1"/>
                </a:solidFill>
                <a:latin typeface="メイリオ" panose="020B0604030504040204" pitchFamily="50" charset="-128"/>
                <a:ea typeface="メイリオ" panose="020B0604030504040204" pitchFamily="50" charset="-128"/>
              </a:rPr>
              <a:t/>
            </a:r>
            <a:br>
              <a:rPr lang="en-US" altLang="ja-JP" sz="900" dirty="0">
                <a:solidFill>
                  <a:schemeClr val="bg1"/>
                </a:solidFill>
                <a:latin typeface="メイリオ" panose="020B0604030504040204" pitchFamily="50" charset="-128"/>
                <a:ea typeface="メイリオ" panose="020B0604030504040204" pitchFamily="50" charset="-128"/>
              </a:rPr>
            </a:br>
            <a:r>
              <a:rPr lang="ja-JP" altLang="en-US" sz="900" dirty="0">
                <a:solidFill>
                  <a:schemeClr val="bg1"/>
                </a:solidFill>
                <a:latin typeface="メイリオ" panose="020B0604030504040204" pitchFamily="50" charset="-128"/>
                <a:ea typeface="メイリオ" panose="020B0604030504040204" pitchFamily="50" charset="-128"/>
              </a:rPr>
              <a:t>育児休業</a:t>
            </a:r>
          </a:p>
        </p:txBody>
      </p:sp>
      <p:sp>
        <p:nvSpPr>
          <p:cNvPr id="96" name="テキスト ボックス 75">
            <a:extLst>
              <a:ext uri="{FF2B5EF4-FFF2-40B4-BE49-F238E27FC236}">
                <a16:creationId xmlns:a16="http://schemas.microsoft.com/office/drawing/2014/main" id="{6E6DAE89-EF04-421A-B074-7CB160DF5881}"/>
              </a:ext>
            </a:extLst>
          </p:cNvPr>
          <p:cNvSpPr txBox="1">
            <a:spLocks noChangeArrowheads="1"/>
          </p:cNvSpPr>
          <p:nvPr/>
        </p:nvSpPr>
        <p:spPr bwMode="auto">
          <a:xfrm>
            <a:off x="6187057" y="1826768"/>
            <a:ext cx="1297567" cy="2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例外事由なし</a:t>
            </a:r>
          </a:p>
        </p:txBody>
      </p:sp>
      <p:sp>
        <p:nvSpPr>
          <p:cNvPr id="97" name="テキスト ボックス 75">
            <a:extLst>
              <a:ext uri="{FF2B5EF4-FFF2-40B4-BE49-F238E27FC236}">
                <a16:creationId xmlns:a16="http://schemas.microsoft.com/office/drawing/2014/main" id="{F7A6F8BC-DF1E-4B33-B1DD-5FF795600CDB}"/>
              </a:ext>
            </a:extLst>
          </p:cNvPr>
          <p:cNvSpPr txBox="1">
            <a:spLocks noChangeArrowheads="1"/>
          </p:cNvSpPr>
          <p:nvPr/>
        </p:nvSpPr>
        <p:spPr bwMode="auto">
          <a:xfrm>
            <a:off x="9245015" y="1517899"/>
            <a:ext cx="707497" cy="31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en-US" altLang="ja-JP" sz="1400" b="1" dirty="0">
                <a:latin typeface="Arial" panose="020B0604020202020204" pitchFamily="34" charset="0"/>
                <a:ea typeface="メイリオ" panose="020B0604030504040204" pitchFamily="50" charset="-128"/>
                <a:cs typeface="Arial" panose="020B0604020202020204" pitchFamily="34" charset="0"/>
              </a:rPr>
              <a:t>2</a:t>
            </a:r>
            <a:r>
              <a:rPr lang="ja-JP" altLang="en-US" sz="1400" b="1" dirty="0">
                <a:latin typeface="Arial" panose="020B0604020202020204" pitchFamily="34" charset="0"/>
                <a:ea typeface="メイリオ" panose="020B0604030504040204" pitchFamily="50" charset="-128"/>
                <a:cs typeface="Arial" panose="020B0604020202020204" pitchFamily="34" charset="0"/>
              </a:rPr>
              <a:t>歳</a:t>
            </a:r>
          </a:p>
        </p:txBody>
      </p:sp>
      <p:sp>
        <p:nvSpPr>
          <p:cNvPr id="98" name="右矢印 169">
            <a:extLst>
              <a:ext uri="{FF2B5EF4-FFF2-40B4-BE49-F238E27FC236}">
                <a16:creationId xmlns:a16="http://schemas.microsoft.com/office/drawing/2014/main" id="{B227B5A3-BCE4-49AC-A10C-935531B0081A}"/>
              </a:ext>
            </a:extLst>
          </p:cNvPr>
          <p:cNvSpPr/>
          <p:nvPr/>
        </p:nvSpPr>
        <p:spPr>
          <a:xfrm>
            <a:off x="8826726" y="3466627"/>
            <a:ext cx="772038" cy="535857"/>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72000" rIns="0" bIns="36000" rtlCol="0" anchor="ctr"/>
          <a:lstStyle/>
          <a:p>
            <a:pPr algn="ctr"/>
            <a:r>
              <a:rPr kumimoji="1" lang="ja-JP" altLang="en-US" sz="1050" b="1" spc="-50" dirty="0">
                <a:latin typeface="メイリオ" panose="020B0604030504040204" pitchFamily="50" charset="-128"/>
                <a:ea typeface="メイリオ" panose="020B0604030504040204" pitchFamily="50" charset="-128"/>
              </a:rPr>
              <a:t>例外事由</a:t>
            </a:r>
            <a:r>
              <a:rPr kumimoji="1" lang="en-US" altLang="ja-JP" sz="1050" b="1" spc="-50" dirty="0">
                <a:latin typeface="メイリオ" panose="020B0604030504040204" pitchFamily="50" charset="-128"/>
                <a:ea typeface="メイリオ" panose="020B0604030504040204" pitchFamily="50" charset="-128"/>
              </a:rPr>
              <a:t>Ⅰ</a:t>
            </a:r>
            <a:endParaRPr kumimoji="1" lang="ja-JP" altLang="en-US" sz="1050" b="1" spc="-50" dirty="0">
              <a:latin typeface="メイリオ" panose="020B0604030504040204" pitchFamily="50" charset="-128"/>
              <a:ea typeface="メイリオ" panose="020B0604030504040204" pitchFamily="50" charset="-128"/>
            </a:endParaRPr>
          </a:p>
        </p:txBody>
      </p:sp>
      <p:sp>
        <p:nvSpPr>
          <p:cNvPr id="99" name="右矢印 139">
            <a:extLst>
              <a:ext uri="{FF2B5EF4-FFF2-40B4-BE49-F238E27FC236}">
                <a16:creationId xmlns:a16="http://schemas.microsoft.com/office/drawing/2014/main" id="{5DB09887-B1FD-4C81-A2FE-785016CA8529}"/>
              </a:ext>
            </a:extLst>
          </p:cNvPr>
          <p:cNvSpPr/>
          <p:nvPr/>
        </p:nvSpPr>
        <p:spPr>
          <a:xfrm>
            <a:off x="3188785" y="1950998"/>
            <a:ext cx="806441" cy="432000"/>
          </a:xfrm>
          <a:prstGeom prst="rightArrow">
            <a:avLst/>
          </a:prstGeom>
          <a:solidFill>
            <a:srgbClr val="10318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r>
              <a:rPr kumimoji="1" lang="en-US" altLang="ja-JP" sz="1200" b="1" dirty="0">
                <a:latin typeface="メイリオ" panose="020B0604030504040204" pitchFamily="50" charset="-128"/>
                <a:ea typeface="メイリオ" panose="020B0604030504040204" pitchFamily="50" charset="-128"/>
              </a:rPr>
              <a:t>1</a:t>
            </a:r>
            <a:r>
              <a:rPr kumimoji="1" lang="ja-JP" altLang="en-US" sz="1200" b="1" dirty="0">
                <a:latin typeface="メイリオ" panose="020B0604030504040204" pitchFamily="50" charset="-128"/>
                <a:ea typeface="メイリオ" panose="020B0604030504040204" pitchFamily="50" charset="-128"/>
              </a:rPr>
              <a:t>回目</a:t>
            </a:r>
          </a:p>
        </p:txBody>
      </p:sp>
      <p:sp>
        <p:nvSpPr>
          <p:cNvPr id="100" name="テキスト ボックス 75">
            <a:extLst>
              <a:ext uri="{FF2B5EF4-FFF2-40B4-BE49-F238E27FC236}">
                <a16:creationId xmlns:a16="http://schemas.microsoft.com/office/drawing/2014/main" id="{01BDD989-37C4-4EAF-AD72-20B31BF74627}"/>
              </a:ext>
            </a:extLst>
          </p:cNvPr>
          <p:cNvSpPr txBox="1">
            <a:spLocks noChangeArrowheads="1"/>
          </p:cNvSpPr>
          <p:nvPr/>
        </p:nvSpPr>
        <p:spPr bwMode="auto">
          <a:xfrm>
            <a:off x="3095237" y="1138135"/>
            <a:ext cx="2457661"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所定回数内のため支給あり</a:t>
            </a:r>
          </a:p>
        </p:txBody>
      </p:sp>
      <p:sp>
        <p:nvSpPr>
          <p:cNvPr id="101" name="右矢印 139">
            <a:extLst>
              <a:ext uri="{FF2B5EF4-FFF2-40B4-BE49-F238E27FC236}">
                <a16:creationId xmlns:a16="http://schemas.microsoft.com/office/drawing/2014/main" id="{24688877-D207-408D-B05C-CDC5AA18D75E}"/>
              </a:ext>
            </a:extLst>
          </p:cNvPr>
          <p:cNvSpPr/>
          <p:nvPr/>
        </p:nvSpPr>
        <p:spPr>
          <a:xfrm>
            <a:off x="5408810" y="1117528"/>
            <a:ext cx="462912" cy="285046"/>
          </a:xfrm>
          <a:prstGeom prst="rightArrow">
            <a:avLst/>
          </a:prstGeom>
          <a:solidFill>
            <a:srgbClr val="DB4D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102" name="テキスト ボックス 75">
            <a:extLst>
              <a:ext uri="{FF2B5EF4-FFF2-40B4-BE49-F238E27FC236}">
                <a16:creationId xmlns:a16="http://schemas.microsoft.com/office/drawing/2014/main" id="{CC528BA0-764D-45BC-93CA-0C2BCB10A955}"/>
              </a:ext>
            </a:extLst>
          </p:cNvPr>
          <p:cNvSpPr txBox="1">
            <a:spLocks noChangeArrowheads="1"/>
          </p:cNvSpPr>
          <p:nvPr/>
        </p:nvSpPr>
        <p:spPr bwMode="auto">
          <a:xfrm>
            <a:off x="5794752" y="1130735"/>
            <a:ext cx="2842168"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例外・特別規定により支給あり</a:t>
            </a:r>
          </a:p>
        </p:txBody>
      </p:sp>
      <p:sp>
        <p:nvSpPr>
          <p:cNvPr id="103" name="右矢印 139">
            <a:extLst>
              <a:ext uri="{FF2B5EF4-FFF2-40B4-BE49-F238E27FC236}">
                <a16:creationId xmlns:a16="http://schemas.microsoft.com/office/drawing/2014/main" id="{5B35B041-5A5C-485B-9E9F-F20198D46BB4}"/>
              </a:ext>
            </a:extLst>
          </p:cNvPr>
          <p:cNvSpPr/>
          <p:nvPr/>
        </p:nvSpPr>
        <p:spPr>
          <a:xfrm>
            <a:off x="8363814" y="1117528"/>
            <a:ext cx="462912" cy="285046"/>
          </a:xfrm>
          <a:prstGeom prst="right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36000" rtlCol="0" anchor="ctr"/>
          <a:lstStyle/>
          <a:p>
            <a:pPr algn="ctr"/>
            <a:endParaRPr kumimoji="1" lang="ja-JP" altLang="en-US" sz="1200" b="1" dirty="0">
              <a:latin typeface="メイリオ" panose="020B0604030504040204" pitchFamily="50" charset="-128"/>
              <a:ea typeface="メイリオ" panose="020B0604030504040204" pitchFamily="50" charset="-128"/>
            </a:endParaRPr>
          </a:p>
        </p:txBody>
      </p:sp>
      <p:sp>
        <p:nvSpPr>
          <p:cNvPr id="104" name="テキスト ボックス 75">
            <a:extLst>
              <a:ext uri="{FF2B5EF4-FFF2-40B4-BE49-F238E27FC236}">
                <a16:creationId xmlns:a16="http://schemas.microsoft.com/office/drawing/2014/main" id="{1F18B9D0-DABC-44DD-A0CE-A91E15D0BEB4}"/>
              </a:ext>
            </a:extLst>
          </p:cNvPr>
          <p:cNvSpPr txBox="1">
            <a:spLocks noChangeArrowheads="1"/>
          </p:cNvSpPr>
          <p:nvPr/>
        </p:nvSpPr>
        <p:spPr bwMode="auto">
          <a:xfrm>
            <a:off x="8741445" y="1130735"/>
            <a:ext cx="1003144" cy="28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Arial" panose="020B0604020202020204" pitchFamily="34" charset="0"/>
              </a:rPr>
              <a:t>支給なし</a:t>
            </a:r>
          </a:p>
        </p:txBody>
      </p:sp>
      <p:sp>
        <p:nvSpPr>
          <p:cNvPr id="105" name="角丸四角形 5">
            <a:extLst>
              <a:ext uri="{FF2B5EF4-FFF2-40B4-BE49-F238E27FC236}">
                <a16:creationId xmlns:a16="http://schemas.microsoft.com/office/drawing/2014/main" id="{58D45616-9482-4D0D-B12E-8F9636415FF9}"/>
              </a:ext>
            </a:extLst>
          </p:cNvPr>
          <p:cNvSpPr/>
          <p:nvPr/>
        </p:nvSpPr>
        <p:spPr>
          <a:xfrm>
            <a:off x="317937" y="4190600"/>
            <a:ext cx="9426652" cy="2148524"/>
          </a:xfrm>
          <a:prstGeom prst="roundRect">
            <a:avLst>
              <a:gd name="adj" fmla="val 9222"/>
            </a:avLst>
          </a:prstGeom>
          <a:solidFill>
            <a:schemeClr val="accent6">
              <a:lumMod val="20000"/>
              <a:lumOff val="80000"/>
            </a:schemeClr>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75">
            <a:extLst>
              <a:ext uri="{FF2B5EF4-FFF2-40B4-BE49-F238E27FC236}">
                <a16:creationId xmlns:a16="http://schemas.microsoft.com/office/drawing/2014/main" id="{5E098181-7C6D-4BBD-9861-A5576B7D1EF3}"/>
              </a:ext>
            </a:extLst>
          </p:cNvPr>
          <p:cNvSpPr txBox="1">
            <a:spLocks noChangeArrowheads="1"/>
          </p:cNvSpPr>
          <p:nvPr/>
        </p:nvSpPr>
        <p:spPr bwMode="auto">
          <a:xfrm>
            <a:off x="458437" y="4226201"/>
            <a:ext cx="6333061" cy="37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000" tIns="49669" rIns="99337" bIns="49669">
            <a:spAutoFit/>
          </a:bodyPr>
          <a:lstStyle>
            <a:defPPr>
              <a:defRPr lang="ja-JP"/>
            </a:defPPr>
            <a:lvl1pPr marL="0" algn="l" defTabSz="952171" rtl="0" eaLnBrk="1" latinLnBrk="0" hangingPunct="1">
              <a:defRPr kumimoji="1" sz="1900" kern="1200">
                <a:solidFill>
                  <a:schemeClr val="tx1"/>
                </a:solidFill>
                <a:latin typeface="+mn-lt"/>
                <a:ea typeface="+mn-ea"/>
                <a:cs typeface="+mn-cs"/>
              </a:defRPr>
            </a:lvl1pPr>
            <a:lvl2pPr marL="476086" algn="l" defTabSz="952171" rtl="0" eaLnBrk="1" latinLnBrk="0" hangingPunct="1">
              <a:defRPr kumimoji="1" sz="1900" kern="1200">
                <a:solidFill>
                  <a:schemeClr val="tx1"/>
                </a:solidFill>
                <a:latin typeface="+mn-lt"/>
                <a:ea typeface="+mn-ea"/>
                <a:cs typeface="+mn-cs"/>
              </a:defRPr>
            </a:lvl2pPr>
            <a:lvl3pPr marL="952171" algn="l" defTabSz="952171" rtl="0" eaLnBrk="1" latinLnBrk="0" hangingPunct="1">
              <a:defRPr kumimoji="1" sz="1900" kern="1200">
                <a:solidFill>
                  <a:schemeClr val="tx1"/>
                </a:solidFill>
                <a:latin typeface="+mn-lt"/>
                <a:ea typeface="+mn-ea"/>
                <a:cs typeface="+mn-cs"/>
              </a:defRPr>
            </a:lvl3pPr>
            <a:lvl4pPr marL="1428259" algn="l" defTabSz="952171" rtl="0" eaLnBrk="1" latinLnBrk="0" hangingPunct="1">
              <a:defRPr kumimoji="1" sz="1900" kern="1200">
                <a:solidFill>
                  <a:schemeClr val="tx1"/>
                </a:solidFill>
                <a:latin typeface="+mn-lt"/>
                <a:ea typeface="+mn-ea"/>
                <a:cs typeface="+mn-cs"/>
              </a:defRPr>
            </a:lvl4pPr>
            <a:lvl5pPr marL="1904345" algn="l" defTabSz="952171" rtl="0" eaLnBrk="1" latinLnBrk="0" hangingPunct="1">
              <a:defRPr kumimoji="1" sz="1900" kern="1200">
                <a:solidFill>
                  <a:schemeClr val="tx1"/>
                </a:solidFill>
                <a:latin typeface="+mn-lt"/>
                <a:ea typeface="+mn-ea"/>
                <a:cs typeface="+mn-cs"/>
              </a:defRPr>
            </a:lvl5pPr>
            <a:lvl6pPr marL="2380430" algn="l" defTabSz="952171" rtl="0" eaLnBrk="1" latinLnBrk="0" hangingPunct="1">
              <a:defRPr kumimoji="1" sz="1900" kern="1200">
                <a:solidFill>
                  <a:schemeClr val="tx1"/>
                </a:solidFill>
                <a:latin typeface="+mn-lt"/>
                <a:ea typeface="+mn-ea"/>
                <a:cs typeface="+mn-cs"/>
              </a:defRPr>
            </a:lvl6pPr>
            <a:lvl7pPr marL="2856516" algn="l" defTabSz="952171" rtl="0" eaLnBrk="1" latinLnBrk="0" hangingPunct="1">
              <a:defRPr kumimoji="1" sz="1900" kern="1200">
                <a:solidFill>
                  <a:schemeClr val="tx1"/>
                </a:solidFill>
                <a:latin typeface="+mn-lt"/>
                <a:ea typeface="+mn-ea"/>
                <a:cs typeface="+mn-cs"/>
              </a:defRPr>
            </a:lvl7pPr>
            <a:lvl8pPr marL="3332603" algn="l" defTabSz="952171" rtl="0" eaLnBrk="1" latinLnBrk="0" hangingPunct="1">
              <a:defRPr kumimoji="1" sz="1900" kern="1200">
                <a:solidFill>
                  <a:schemeClr val="tx1"/>
                </a:solidFill>
                <a:latin typeface="+mn-lt"/>
                <a:ea typeface="+mn-ea"/>
                <a:cs typeface="+mn-cs"/>
              </a:defRPr>
            </a:lvl8pPr>
            <a:lvl9pPr marL="3808690" algn="l" defTabSz="952171" rtl="0" eaLnBrk="1" latinLnBrk="0" hangingPunct="1">
              <a:defRPr kumimoji="1" sz="1900" kern="1200">
                <a:solidFill>
                  <a:schemeClr val="tx1"/>
                </a:solidFill>
                <a:latin typeface="+mn-lt"/>
                <a:ea typeface="+mn-ea"/>
                <a:cs typeface="+mn-cs"/>
              </a:defRPr>
            </a:lvl9pPr>
          </a:lstStyle>
          <a:p>
            <a:pPr eaLnBrk="1" hangingPunct="1"/>
            <a:r>
              <a:rPr lang="ja-JP" altLang="en-US" sz="1800" b="1" spc="180" dirty="0">
                <a:solidFill>
                  <a:srgbClr val="C00000"/>
                </a:solidFill>
                <a:latin typeface="Meiryo UI" panose="020B0604030504040204" pitchFamily="50" charset="-128"/>
                <a:ea typeface="Meiryo UI" panose="020B0604030504040204" pitchFamily="50" charset="-128"/>
                <a:cs typeface="メイリオ" panose="020B0604030504040204" pitchFamily="50" charset="-128"/>
              </a:rPr>
              <a:t>産後パパ育休でも育児休業給付金が受給できます！</a:t>
            </a:r>
          </a:p>
        </p:txBody>
      </p:sp>
      <p:sp>
        <p:nvSpPr>
          <p:cNvPr id="108" name="テキスト ボックス 107">
            <a:extLst>
              <a:ext uri="{FF2B5EF4-FFF2-40B4-BE49-F238E27FC236}">
                <a16:creationId xmlns:a16="http://schemas.microsoft.com/office/drawing/2014/main" id="{BAB33032-4C50-4F69-A396-D760D2FB4BB2}"/>
              </a:ext>
            </a:extLst>
          </p:cNvPr>
          <p:cNvSpPr txBox="1"/>
          <p:nvPr/>
        </p:nvSpPr>
        <p:spPr>
          <a:xfrm>
            <a:off x="375859" y="4599218"/>
            <a:ext cx="8949528" cy="1057212"/>
          </a:xfrm>
          <a:prstGeom prst="rect">
            <a:avLst/>
          </a:prstGeom>
          <a:noFill/>
        </p:spPr>
        <p:txBody>
          <a:bodyPr wrap="square">
            <a:spAutoFit/>
          </a:bodyPr>
          <a:lstStyle/>
          <a:p>
            <a:pPr>
              <a:lnSpc>
                <a:spcPct val="110000"/>
              </a:lnSpc>
            </a:pPr>
            <a:r>
              <a:rPr lang="en-US" altLang="ja-JP" sz="1400" b="1" dirty="0">
                <a:solidFill>
                  <a:schemeClr val="tx1"/>
                </a:solidFill>
                <a:latin typeface="メイリオ" panose="020B0604030504040204" pitchFamily="50" charset="-128"/>
                <a:ea typeface="メイリオ" panose="020B0604030504040204" pitchFamily="50" charset="-128"/>
              </a:rPr>
              <a:t>【</a:t>
            </a:r>
            <a:r>
              <a:rPr lang="ja-JP" altLang="en-US" sz="1400" b="1" dirty="0">
                <a:solidFill>
                  <a:schemeClr val="tx1"/>
                </a:solidFill>
                <a:latin typeface="メイリオ" panose="020B0604030504040204" pitchFamily="50" charset="-128"/>
                <a:ea typeface="メイリオ" panose="020B0604030504040204" pitchFamily="50" charset="-128"/>
              </a:rPr>
              <a:t>支給要件</a:t>
            </a:r>
            <a:r>
              <a:rPr lang="en-US" altLang="ja-JP" sz="1400" b="1" dirty="0">
                <a:solidFill>
                  <a:schemeClr val="tx1"/>
                </a:solidFill>
                <a:latin typeface="メイリオ" panose="020B0604030504040204" pitchFamily="50" charset="-128"/>
                <a:ea typeface="メイリオ" panose="020B0604030504040204" pitchFamily="50" charset="-128"/>
              </a:rPr>
              <a:t>】</a:t>
            </a:r>
          </a:p>
          <a:p>
            <a:pPr marL="377825" indent="-195263">
              <a:lnSpc>
                <a:spcPct val="110000"/>
              </a:lnSpc>
              <a:buFont typeface="Arial" panose="020B0604020202020204" pitchFamily="34" charset="0"/>
              <a:buChar char="•"/>
            </a:pPr>
            <a:r>
              <a:rPr lang="ja-JP" altLang="en-US" sz="1400" b="0" dirty="0">
                <a:solidFill>
                  <a:schemeClr val="tx1"/>
                </a:solidFill>
                <a:latin typeface="メイリオ" panose="020B0604030504040204" pitchFamily="50" charset="-128"/>
                <a:ea typeface="メイリオ" panose="020B0604030504040204" pitchFamily="50" charset="-128"/>
              </a:rPr>
              <a:t>休業開始日前２年間に、賃金支払基礎日数が</a:t>
            </a:r>
            <a:r>
              <a:rPr lang="en-US" altLang="ja-JP" sz="1400" b="0" dirty="0">
                <a:solidFill>
                  <a:schemeClr val="tx1"/>
                </a:solidFill>
                <a:latin typeface="メイリオ" panose="020B0604030504040204" pitchFamily="50" charset="-128"/>
                <a:ea typeface="メイリオ" panose="020B0604030504040204" pitchFamily="50" charset="-128"/>
              </a:rPr>
              <a:t>11</a:t>
            </a:r>
            <a:r>
              <a:rPr lang="ja-JP" altLang="en-US" sz="1400" b="0" dirty="0">
                <a:solidFill>
                  <a:schemeClr val="tx1"/>
                </a:solidFill>
                <a:latin typeface="メイリオ" panose="020B0604030504040204" pitchFamily="50" charset="-128"/>
                <a:ea typeface="メイリオ" panose="020B0604030504040204" pitchFamily="50" charset="-128"/>
              </a:rPr>
              <a:t>日以上ある（ない場合は就業時間数が</a:t>
            </a:r>
            <a:r>
              <a:rPr lang="en-US" altLang="ja-JP" sz="1400" b="0" dirty="0">
                <a:solidFill>
                  <a:schemeClr val="tx1"/>
                </a:solidFill>
                <a:latin typeface="メイリオ" panose="020B0604030504040204" pitchFamily="50" charset="-128"/>
                <a:ea typeface="メイリオ" panose="020B0604030504040204" pitchFamily="50" charset="-128"/>
              </a:rPr>
              <a:t>80</a:t>
            </a:r>
            <a:r>
              <a:rPr lang="ja-JP" altLang="en-US" sz="1400" b="0" dirty="0">
                <a:solidFill>
                  <a:schemeClr val="tx1"/>
                </a:solidFill>
                <a:latin typeface="メイリオ" panose="020B0604030504040204" pitchFamily="50" charset="-128"/>
                <a:ea typeface="メイリオ" panose="020B0604030504040204" pitchFamily="50" charset="-128"/>
              </a:rPr>
              <a:t>時間以上の）完全月が</a:t>
            </a:r>
            <a:r>
              <a:rPr lang="en-US" altLang="ja-JP" sz="1400" b="0" dirty="0">
                <a:solidFill>
                  <a:schemeClr val="tx1"/>
                </a:solidFill>
                <a:latin typeface="メイリオ" panose="020B0604030504040204" pitchFamily="50" charset="-128"/>
                <a:ea typeface="メイリオ" panose="020B0604030504040204" pitchFamily="50" charset="-128"/>
              </a:rPr>
              <a:t>12</a:t>
            </a:r>
            <a:r>
              <a:rPr lang="ja-JP" altLang="en-US" sz="1400" b="0" dirty="0">
                <a:solidFill>
                  <a:schemeClr val="tx1"/>
                </a:solidFill>
                <a:latin typeface="メイリオ" panose="020B0604030504040204" pitchFamily="50" charset="-128"/>
                <a:ea typeface="メイリオ" panose="020B0604030504040204" pitchFamily="50" charset="-128"/>
              </a:rPr>
              <a:t>か月以上。</a:t>
            </a:r>
            <a:endParaRPr lang="en-US" altLang="ja-JP" sz="1400" b="0" dirty="0">
              <a:solidFill>
                <a:schemeClr val="tx1"/>
              </a:solidFill>
              <a:latin typeface="メイリオ" panose="020B0604030504040204" pitchFamily="50" charset="-128"/>
              <a:ea typeface="メイリオ" panose="020B0604030504040204" pitchFamily="50" charset="-128"/>
            </a:endParaRPr>
          </a:p>
          <a:p>
            <a:pPr marL="377825" indent="-195263">
              <a:spcBef>
                <a:spcPts val="300"/>
              </a:spcBef>
              <a:buFont typeface="Arial" panose="020B0604020202020204" pitchFamily="34" charset="0"/>
              <a:buChar char="•"/>
            </a:pPr>
            <a:r>
              <a:rPr lang="ja-JP" altLang="en-US" sz="1400" b="0" dirty="0">
                <a:solidFill>
                  <a:schemeClr val="tx1"/>
                </a:solidFill>
                <a:latin typeface="メイリオ" panose="020B0604030504040204" pitchFamily="50" charset="-128"/>
                <a:ea typeface="メイリオ" panose="020B0604030504040204" pitchFamily="50" charset="-128"/>
              </a:rPr>
              <a:t>休業期間中の就業日数が、</a:t>
            </a:r>
            <a:r>
              <a:rPr lang="ja-JP" altLang="en-US" sz="1400" b="1" dirty="0">
                <a:solidFill>
                  <a:schemeClr val="tx1"/>
                </a:solidFill>
                <a:latin typeface="メイリオ" panose="020B0604030504040204" pitchFamily="50" charset="-128"/>
                <a:ea typeface="メイリオ" panose="020B0604030504040204" pitchFamily="50" charset="-128"/>
              </a:rPr>
              <a:t>最大</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日（</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日を超える場合は就業している時間数が</a:t>
            </a:r>
            <a:r>
              <a:rPr lang="en-US" altLang="ja-JP" sz="1400" b="1" dirty="0">
                <a:solidFill>
                  <a:schemeClr val="tx1"/>
                </a:solidFill>
                <a:latin typeface="メイリオ" panose="020B0604030504040204" pitchFamily="50" charset="-128"/>
                <a:ea typeface="メイリオ" panose="020B0604030504040204" pitchFamily="50" charset="-128"/>
              </a:rPr>
              <a:t>80</a:t>
            </a:r>
            <a:r>
              <a:rPr lang="ja-JP" altLang="en-US" sz="1400" b="1" dirty="0">
                <a:solidFill>
                  <a:schemeClr val="tx1"/>
                </a:solidFill>
                <a:latin typeface="メイリオ" panose="020B0604030504040204" pitchFamily="50" charset="-128"/>
                <a:ea typeface="メイリオ" panose="020B0604030504040204" pitchFamily="50" charset="-128"/>
              </a:rPr>
              <a:t>時間）</a:t>
            </a:r>
            <a:r>
              <a:rPr lang="en-US" altLang="ja-JP" sz="1400" b="1" baseline="30000" dirty="0">
                <a:solidFill>
                  <a:schemeClr val="tx1"/>
                </a:solidFill>
                <a:latin typeface="メイリオ" panose="020B0604030504040204" pitchFamily="50" charset="-128"/>
                <a:ea typeface="メイリオ" panose="020B0604030504040204" pitchFamily="50" charset="-128"/>
              </a:rPr>
              <a:t>※ </a:t>
            </a:r>
            <a:r>
              <a:rPr lang="ja-JP" altLang="en-US" sz="1400" b="1" dirty="0">
                <a:solidFill>
                  <a:schemeClr val="tx1"/>
                </a:solidFill>
                <a:latin typeface="メイリオ" panose="020B0604030504040204" pitchFamily="50" charset="-128"/>
                <a:ea typeface="メイリオ" panose="020B0604030504040204" pitchFamily="50" charset="-128"/>
              </a:rPr>
              <a:t>以下</a:t>
            </a:r>
            <a:r>
              <a:rPr lang="ja-JP" altLang="en-US" sz="1400" b="0" dirty="0">
                <a:solidFill>
                  <a:schemeClr val="tx1"/>
                </a:solidFill>
                <a:latin typeface="メイリオ" panose="020B0604030504040204" pitchFamily="50" charset="-128"/>
                <a:ea typeface="メイリオ" panose="020B0604030504040204" pitchFamily="50" charset="-128"/>
              </a:rPr>
              <a:t>。</a:t>
            </a:r>
            <a:endParaRPr lang="en-US" altLang="ja-JP" sz="1400" b="0" dirty="0">
              <a:solidFill>
                <a:schemeClr val="tx1"/>
              </a:solidFill>
              <a:latin typeface="メイリオ" panose="020B0604030504040204" pitchFamily="50" charset="-128"/>
              <a:ea typeface="メイリオ" panose="020B0604030504040204" pitchFamily="50" charset="-128"/>
            </a:endParaRPr>
          </a:p>
        </p:txBody>
      </p:sp>
      <p:sp>
        <p:nvSpPr>
          <p:cNvPr id="110" name="テキスト ボックス 109">
            <a:extLst>
              <a:ext uri="{FF2B5EF4-FFF2-40B4-BE49-F238E27FC236}">
                <a16:creationId xmlns:a16="http://schemas.microsoft.com/office/drawing/2014/main" id="{D01FB3A6-4C35-4963-B7D0-AAF597ECBD5B}"/>
              </a:ext>
            </a:extLst>
          </p:cNvPr>
          <p:cNvSpPr txBox="1"/>
          <p:nvPr/>
        </p:nvSpPr>
        <p:spPr>
          <a:xfrm>
            <a:off x="832093" y="5637615"/>
            <a:ext cx="8288543" cy="646331"/>
          </a:xfrm>
          <a:prstGeom prst="rect">
            <a:avLst/>
          </a:prstGeom>
          <a:noFill/>
        </p:spPr>
        <p:txBody>
          <a:bodyPr wrap="square">
            <a:spAutoFit/>
          </a:bodyPr>
          <a:lstStyle/>
          <a:p>
            <a:pPr>
              <a:spcBef>
                <a:spcPts val="0"/>
              </a:spcBef>
            </a:pPr>
            <a:r>
              <a:rPr lang="en-US" altLang="ja-JP" sz="1200" dirty="0">
                <a:solidFill>
                  <a:schemeClr val="tx1"/>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日間の休業を取得した場合の日数・時間。</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日間より短い場合は、その日数に比例して短くなる。</a:t>
            </a:r>
            <a:endParaRPr lang="en-US" altLang="ja-JP" sz="120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200" dirty="0">
                <a:solidFill>
                  <a:schemeClr val="tx1"/>
                </a:solidFill>
                <a:latin typeface="メイリオ" panose="020B0604030504040204" pitchFamily="50" charset="-128"/>
                <a:ea typeface="メイリオ" panose="020B0604030504040204" pitchFamily="50" charset="-128"/>
              </a:rPr>
              <a:t>    （例）</a:t>
            </a:r>
            <a:r>
              <a:rPr lang="en-US" altLang="ja-JP" sz="1200" dirty="0">
                <a:solidFill>
                  <a:schemeClr val="tx1"/>
                </a:solidFill>
                <a:latin typeface="メイリオ" panose="020B0604030504040204" pitchFamily="50" charset="-128"/>
                <a:ea typeface="メイリオ" panose="020B0604030504040204" pitchFamily="50" charset="-128"/>
              </a:rPr>
              <a:t>14</a:t>
            </a:r>
            <a:r>
              <a:rPr lang="ja-JP" altLang="en-US" sz="1200" dirty="0">
                <a:solidFill>
                  <a:schemeClr val="tx1"/>
                </a:solidFill>
                <a:latin typeface="メイリオ" panose="020B0604030504040204" pitchFamily="50" charset="-128"/>
                <a:ea typeface="メイリオ" panose="020B0604030504040204" pitchFamily="50" charset="-128"/>
              </a:rPr>
              <a:t>日間の休業　→　最大５日（５日を超える場合は</a:t>
            </a:r>
            <a:r>
              <a:rPr lang="en-US" altLang="ja-JP" sz="1200" dirty="0">
                <a:solidFill>
                  <a:schemeClr val="tx1"/>
                </a:solidFill>
                <a:latin typeface="メイリオ" panose="020B0604030504040204" pitchFamily="50" charset="-128"/>
                <a:ea typeface="メイリオ" panose="020B0604030504040204" pitchFamily="50" charset="-128"/>
              </a:rPr>
              <a:t>40</a:t>
            </a:r>
            <a:r>
              <a:rPr lang="ja-JP" altLang="en-US" sz="1200" dirty="0">
                <a:solidFill>
                  <a:schemeClr val="tx1"/>
                </a:solidFill>
                <a:latin typeface="メイリオ" panose="020B0604030504040204" pitchFamily="50" charset="-128"/>
                <a:ea typeface="メイリオ" panose="020B0604030504040204" pitchFamily="50" charset="-128"/>
              </a:rPr>
              <a:t>時間）</a:t>
            </a:r>
            <a:endParaRPr lang="en-US" altLang="ja-JP" sz="1200" dirty="0">
              <a:solidFill>
                <a:schemeClr val="tx1"/>
              </a:solidFill>
              <a:latin typeface="メイリオ" panose="020B0604030504040204" pitchFamily="50" charset="-128"/>
              <a:ea typeface="メイリオ" panose="020B0604030504040204" pitchFamily="50" charset="-128"/>
            </a:endParaRPr>
          </a:p>
          <a:p>
            <a:pPr>
              <a:spcBef>
                <a:spcPts val="0"/>
              </a:spcBef>
            </a:pPr>
            <a:r>
              <a:rPr lang="ja-JP" altLang="en-US" sz="1200" dirty="0">
                <a:solidFill>
                  <a:schemeClr val="tx1"/>
                </a:solidFill>
                <a:latin typeface="メイリオ" panose="020B0604030504040204" pitchFamily="50" charset="-128"/>
                <a:ea typeface="メイリオ" panose="020B0604030504040204" pitchFamily="50" charset="-128"/>
              </a:rPr>
              <a:t>　　　    </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日間の休業　→　最大４日（４日を超える場合は</a:t>
            </a:r>
            <a:r>
              <a:rPr lang="en-US" altLang="ja-JP" sz="12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時間） </a:t>
            </a:r>
            <a:r>
              <a:rPr lang="en-US" altLang="ja-JP" sz="1200" dirty="0">
                <a:solidFill>
                  <a:schemeClr val="tx1"/>
                </a:solidFill>
                <a:latin typeface="メイリオ" panose="020B0604030504040204" pitchFamily="50" charset="-128"/>
                <a:ea typeface="メイリオ" panose="020B0604030504040204" pitchFamily="50" charset="-128"/>
              </a:rPr>
              <a:t>[10</a:t>
            </a:r>
            <a:r>
              <a:rPr lang="ja-JP" altLang="en-US" sz="1200" dirty="0">
                <a:solidFill>
                  <a:schemeClr val="tx1"/>
                </a:solidFill>
                <a:latin typeface="メイリオ" panose="020B0604030504040204" pitchFamily="50" charset="-128"/>
                <a:ea typeface="メイリオ" panose="020B0604030504040204" pitchFamily="50" charset="-128"/>
              </a:rPr>
              <a:t>日</a:t>
            </a:r>
            <a:r>
              <a:rPr lang="en-US" altLang="ja-JP" sz="1200" dirty="0">
                <a:solidFill>
                  <a:schemeClr val="tx1"/>
                </a:solidFill>
                <a:latin typeface="メイリオ" panose="020B0604030504040204" pitchFamily="50" charset="-128"/>
                <a:ea typeface="メイリオ" panose="020B0604030504040204" pitchFamily="50" charset="-128"/>
              </a:rPr>
              <a:t>×</a:t>
            </a:r>
            <a:r>
              <a:rPr lang="en-US" altLang="ja-JP" sz="1200" baseline="20000" dirty="0">
                <a:solidFill>
                  <a:schemeClr val="tx1"/>
                </a:solidFill>
                <a:latin typeface="メイリオ" panose="020B0604030504040204" pitchFamily="50" charset="-128"/>
                <a:ea typeface="メイリオ" panose="020B0604030504040204" pitchFamily="50" charset="-128"/>
              </a:rPr>
              <a:t>10</a:t>
            </a:r>
            <a:r>
              <a:rPr lang="en-US" altLang="ja-JP" sz="1200" dirty="0">
                <a:solidFill>
                  <a:schemeClr val="tx1"/>
                </a:solidFill>
                <a:latin typeface="メイリオ" panose="020B0604030504040204" pitchFamily="50" charset="-128"/>
                <a:ea typeface="メイリオ" panose="020B0604030504040204" pitchFamily="50" charset="-128"/>
              </a:rPr>
              <a:t>/</a:t>
            </a:r>
            <a:r>
              <a:rPr lang="en-US" altLang="ja-JP" sz="1200" baseline="-20000" dirty="0">
                <a:solidFill>
                  <a:schemeClr val="tx1"/>
                </a:solidFill>
                <a:latin typeface="メイリオ" panose="020B0604030504040204" pitchFamily="50" charset="-128"/>
                <a:ea typeface="メイリオ" panose="020B0604030504040204" pitchFamily="50" charset="-128"/>
              </a:rPr>
              <a:t>28</a:t>
            </a:r>
            <a:r>
              <a:rPr lang="ja-JP" altLang="en-US" sz="1200" dirty="0">
                <a:solidFill>
                  <a:schemeClr val="tx1"/>
                </a:solidFill>
                <a:latin typeface="メイリオ" panose="020B0604030504040204" pitchFamily="50" charset="-128"/>
                <a:ea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rPr>
              <a:t>3.57</a:t>
            </a:r>
            <a:r>
              <a:rPr lang="ja-JP" altLang="en-US" sz="1200" dirty="0">
                <a:solidFill>
                  <a:schemeClr val="tx1"/>
                </a:solidFill>
                <a:latin typeface="メイリオ" panose="020B0604030504040204" pitchFamily="50" charset="-128"/>
                <a:ea typeface="メイリオ" panose="020B0604030504040204" pitchFamily="50" charset="-128"/>
              </a:rPr>
              <a:t>（端数切り上げ）→４日</a:t>
            </a:r>
            <a:r>
              <a:rPr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599648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27964" y="6427788"/>
            <a:ext cx="343535" cy="360362"/>
          </a:xfrm>
        </p:spPr>
        <p:txBody>
          <a:bodyPr/>
          <a:lstStyle/>
          <a:p>
            <a:pPr>
              <a:defRPr/>
            </a:pPr>
            <a:fld id="{E998A1A3-FEA1-4990-8247-73F0C5D4C06C}" type="slidenum">
              <a:rPr lang="ja-JP" altLang="en-US" sz="1600" smtClean="0"/>
              <a:pPr>
                <a:defRPr/>
              </a:pPr>
              <a:t>24</a:t>
            </a:fld>
            <a:endParaRPr lang="en-US" altLang="ja-JP" sz="1600" dirty="0"/>
          </a:p>
        </p:txBody>
      </p:sp>
      <p:sp>
        <p:nvSpPr>
          <p:cNvPr id="6" name="タイトル 1"/>
          <p:cNvSpPr>
            <a:spLocks noGrp="1"/>
          </p:cNvSpPr>
          <p:nvPr>
            <p:ph type="title"/>
          </p:nvPr>
        </p:nvSpPr>
        <p:spPr>
          <a:xfrm>
            <a:off x="1076905" y="3054038"/>
            <a:ext cx="8577305" cy="647700"/>
          </a:xfrm>
        </p:spPr>
        <p:txBody>
          <a:bodyPr/>
          <a:lstStyle/>
          <a:p>
            <a:r>
              <a:rPr kumimoji="1" lang="ja-JP" altLang="en-US" sz="3200" dirty="0">
                <a:solidFill>
                  <a:schemeClr val="bg1"/>
                </a:solidFill>
              </a:rPr>
              <a:t>第三章　男性の育児休業取得のために</a:t>
            </a:r>
            <a:endParaRPr kumimoji="1" lang="ja-JP" altLang="en-US" sz="2400" dirty="0">
              <a:solidFill>
                <a:schemeClr val="bg1"/>
              </a:solidFill>
            </a:endParaRPr>
          </a:p>
        </p:txBody>
      </p:sp>
    </p:spTree>
    <p:extLst>
      <p:ext uri="{BB962C8B-B14F-4D97-AF65-F5344CB8AC3E}">
        <p14:creationId xmlns:p14="http://schemas.microsoft.com/office/powerpoint/2010/main" val="4194185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３－１．経営層のポイント①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25</a:t>
            </a:fld>
            <a:endParaRPr lang="en-US" altLang="ja-JP" sz="1600" dirty="0"/>
          </a:p>
        </p:txBody>
      </p:sp>
      <p:sp>
        <p:nvSpPr>
          <p:cNvPr id="5" name="テキスト ボックス 4"/>
          <p:cNvSpPr txBox="1"/>
          <p:nvPr/>
        </p:nvSpPr>
        <p:spPr>
          <a:xfrm>
            <a:off x="2088233" y="1193800"/>
            <a:ext cx="6159058" cy="830997"/>
          </a:xfrm>
          <a:prstGeom prst="rect">
            <a:avLst/>
          </a:prstGeom>
          <a:noFill/>
        </p:spPr>
        <p:txBody>
          <a:bodyPr wrap="none" rtlCol="0">
            <a:spAutoFit/>
          </a:bodyPr>
          <a:lstStyle/>
          <a:p>
            <a:pPr marL="285750" indent="-285750">
              <a:spcBef>
                <a:spcPts val="12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トップが積極的に取組を推進しよう！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トップが明確なメッセージを打ち出す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ことで、職場の雰囲気も変わる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・経営層の考えを明確にして、管理職の理解を促す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flipV="1">
            <a:off x="976690" y="1609090"/>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889853" y="130323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73483" y="1222514"/>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5" name="テキスト ボックス 24"/>
          <p:cNvSpPr txBox="1"/>
          <p:nvPr/>
        </p:nvSpPr>
        <p:spPr>
          <a:xfrm>
            <a:off x="2088233" y="1959237"/>
            <a:ext cx="6090129" cy="830997"/>
          </a:xfrm>
          <a:prstGeom prst="rect">
            <a:avLst/>
          </a:prstGeom>
          <a:noFill/>
        </p:spPr>
        <p:txBody>
          <a:bodyPr wrap="none" rtlCol="0">
            <a:spAutoFit/>
          </a:bodyPr>
          <a:lstStyle/>
          <a:p>
            <a:pPr marL="285750" indent="-285750">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働き方の見直しを進めよう！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・所定外労働時間や休暇取得状況の把握、従業員のニーズ把握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・従業員の多様な生活に配慮した制度の構築、制度内容の周知</a:t>
            </a:r>
            <a:endParaRPr lang="ja-JP" altLang="en-US"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088233" y="5023544"/>
            <a:ext cx="7284366" cy="1323439"/>
          </a:xfrm>
          <a:prstGeom prst="rect">
            <a:avLst/>
          </a:prstGeom>
          <a:noFill/>
        </p:spPr>
        <p:txBody>
          <a:bodyPr wrap="none" rtlCol="0">
            <a:spAutoFit/>
          </a:bodyPr>
          <a:lstStyle/>
          <a:p>
            <a:pPr marL="285750" indent="-285750">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不利益取扱いの禁止・パタハラ防止措置を徹底しよう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・育児休業等の利用の申出を理由とする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不利益取扱いの禁止</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パタハラ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（育児休業等の利用を申し出たに対する上司・同僚からのハラスメント）</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を防止するための方針の明確化及びその周知</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・相談体制の整備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088233" y="2663973"/>
            <a:ext cx="5949064" cy="954107"/>
          </a:xfrm>
          <a:prstGeom prst="rect">
            <a:avLst/>
          </a:prstGeom>
          <a:noFill/>
        </p:spPr>
        <p:txBody>
          <a:bodyPr wrap="none" rtlCol="0">
            <a:spAutoFit/>
          </a:bodyPr>
          <a:lstStyle/>
          <a:p>
            <a:pPr marL="285750" indent="-285750">
              <a:lnSpc>
                <a:spcPct val="150000"/>
              </a:lnSpc>
              <a:spcBef>
                <a:spcPts val="8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取組内容を公表して</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企業イメージを向上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させよう！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自社の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へ掲載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・国や地方公共団体が実施する認定制度の取得や表彰への応募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7064" y="3732380"/>
            <a:ext cx="759491" cy="861962"/>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067" y="4022845"/>
            <a:ext cx="855726" cy="404918"/>
          </a:xfrm>
          <a:prstGeom prst="rect">
            <a:avLst/>
          </a:prstGeom>
        </p:spPr>
      </p:pic>
      <p:sp>
        <p:nvSpPr>
          <p:cNvPr id="32" name="テキスト ボックス 31"/>
          <p:cNvSpPr txBox="1"/>
          <p:nvPr/>
        </p:nvSpPr>
        <p:spPr>
          <a:xfrm>
            <a:off x="4358639" y="4589860"/>
            <a:ext cx="1065607" cy="369332"/>
          </a:xfrm>
          <a:prstGeom prst="rect">
            <a:avLst/>
          </a:prstGeom>
          <a:noFill/>
        </p:spPr>
        <p:txBody>
          <a:bodyPr wrap="square" lIns="0" tIns="0" rIns="0" bIns="0" rtlCol="0" anchor="ctr" anchorCtr="0">
            <a:spAutoFit/>
          </a:bodyPr>
          <a:lstStyle/>
          <a:p>
            <a:pPr algn="ctr"/>
            <a:r>
              <a:rPr kumimoji="1" lang="ja-JP" altLang="en-US" sz="800" dirty="0">
                <a:latin typeface="Meiryo UI" panose="020B0604030504040204" pitchFamily="50" charset="-128"/>
                <a:ea typeface="Meiryo UI" panose="020B0604030504040204" pitchFamily="50" charset="-128"/>
              </a:rPr>
              <a:t>えるぼし認定</a:t>
            </a:r>
            <a:endParaRPr kumimoji="1"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（女性の活躍を</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推進している企業）</a:t>
            </a:r>
            <a:endParaRPr kumimoji="1" lang="ja-JP" altLang="en-US" sz="80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5588277" y="4463208"/>
            <a:ext cx="1637658" cy="492443"/>
          </a:xfrm>
          <a:prstGeom prst="rect">
            <a:avLst/>
          </a:prstGeom>
          <a:noFill/>
        </p:spPr>
        <p:txBody>
          <a:bodyPr wrap="square" lIns="0" tIns="0" rIns="0" bIns="0" rtlCol="0" anchor="ctr" anchorCtr="0">
            <a:spAutoFit/>
          </a:bodyPr>
          <a:lstStyle/>
          <a:p>
            <a:pPr algn="ctr"/>
            <a:r>
              <a:rPr lang="ja-JP" altLang="en-US" sz="800" dirty="0">
                <a:latin typeface="Meiryo UI" panose="020B0604030504040204" pitchFamily="50" charset="-128"/>
                <a:ea typeface="Meiryo UI" panose="020B0604030504040204" pitchFamily="50" charset="-128"/>
              </a:rPr>
              <a:t>新・ダイバーシティ</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経営企業</a:t>
            </a:r>
            <a:r>
              <a:rPr lang="en-US" altLang="ja-JP" sz="800" dirty="0">
                <a:latin typeface="Meiryo UI" panose="020B0604030504040204" pitchFamily="50" charset="-128"/>
                <a:ea typeface="Meiryo UI" panose="020B0604030504040204" pitchFamily="50" charset="-128"/>
              </a:rPr>
              <a:t>100</a:t>
            </a:r>
            <a:r>
              <a:rPr lang="ja-JP" altLang="en-US" sz="800" dirty="0">
                <a:latin typeface="Meiryo UI" panose="020B0604030504040204" pitchFamily="50" charset="-128"/>
                <a:ea typeface="Meiryo UI" panose="020B0604030504040204" pitchFamily="50" charset="-128"/>
              </a:rPr>
              <a:t>選</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（多様な人材の能力を活かし、</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価値創造につなげている企業）</a:t>
            </a:r>
            <a:endParaRPr kumimoji="1" lang="ja-JP" altLang="en-US" sz="800" dirty="0">
              <a:latin typeface="Meiryo UI" panose="020B0604030504040204" pitchFamily="50" charset="-128"/>
              <a:ea typeface="Meiryo UI" panose="020B0604030504040204" pitchFamily="50" charset="-128"/>
            </a:endParaRPr>
          </a:p>
        </p:txBody>
      </p:sp>
      <p:sp>
        <p:nvSpPr>
          <p:cNvPr id="24" name="Rectangle 23"/>
          <p:cNvSpPr>
            <a:spLocks noChangeArrowheads="1"/>
          </p:cNvSpPr>
          <p:nvPr/>
        </p:nvSpPr>
        <p:spPr bwMode="auto">
          <a:xfrm>
            <a:off x="2571752" y="3732380"/>
            <a:ext cx="5032816" cy="1296000"/>
          </a:xfrm>
          <a:prstGeom prst="roundRect">
            <a:avLst>
              <a:gd name="adj" fmla="val 7390"/>
            </a:avLst>
          </a:prstGeom>
          <a:noFill/>
          <a:ln w="12700">
            <a:solidFill>
              <a:srgbClr val="0066FF"/>
            </a:solidFill>
            <a:prstDash val="sysDot"/>
            <a:miter lim="800000"/>
            <a:headEnd/>
            <a:tailEnd/>
          </a:ln>
        </p:spPr>
        <p:txBody>
          <a:bodyPr wrap="none" anchor="ctr"/>
          <a:lstStyle/>
          <a:p>
            <a:endParaRPr lang="ja-JP" altLang="en-US" dirty="0">
              <a:latin typeface="Meriyo"/>
            </a:endParaRPr>
          </a:p>
        </p:txBody>
      </p:sp>
      <p:pic>
        <p:nvPicPr>
          <p:cNvPr id="27" name="図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32232" y="3844814"/>
            <a:ext cx="780388" cy="797664"/>
          </a:xfrm>
          <a:prstGeom prst="rect">
            <a:avLst/>
          </a:prstGeom>
        </p:spPr>
      </p:pic>
      <p:sp>
        <p:nvSpPr>
          <p:cNvPr id="19" name="テキスト ボックス 18"/>
          <p:cNvSpPr txBox="1"/>
          <p:nvPr/>
        </p:nvSpPr>
        <p:spPr>
          <a:xfrm>
            <a:off x="2868929" y="4647605"/>
            <a:ext cx="1151865" cy="246221"/>
          </a:xfrm>
          <a:prstGeom prst="rect">
            <a:avLst/>
          </a:prstGeom>
          <a:noFill/>
        </p:spPr>
        <p:txBody>
          <a:bodyPr wrap="square" lIns="0" tIns="0" rIns="0" bIns="0" rtlCol="0" anchor="ctr" anchorCtr="0">
            <a:spAutoFit/>
          </a:bodyPr>
          <a:lstStyle/>
          <a:p>
            <a:pPr algn="ctr"/>
            <a:r>
              <a:rPr kumimoji="1" lang="ja-JP" altLang="en-US" sz="800" dirty="0" err="1">
                <a:latin typeface="Meiryo UI" panose="020B0604030504040204" pitchFamily="50" charset="-128"/>
                <a:ea typeface="Meiryo UI" panose="020B0604030504040204" pitchFamily="50" charset="-128"/>
              </a:rPr>
              <a:t>くるみん</a:t>
            </a:r>
            <a:r>
              <a:rPr kumimoji="1" lang="ja-JP" altLang="en-US" sz="800" dirty="0">
                <a:latin typeface="Meiryo UI" panose="020B0604030504040204" pitchFamily="50" charset="-128"/>
                <a:ea typeface="Meiryo UI" panose="020B0604030504040204" pitchFamily="50" charset="-128"/>
              </a:rPr>
              <a:t>認定</a:t>
            </a:r>
            <a:endParaRPr kumimoji="1"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（子育てサポート企業）</a:t>
            </a:r>
            <a:endParaRPr lang="en-US" altLang="ja-JP" sz="8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720340" y="3604505"/>
            <a:ext cx="1760220" cy="253916"/>
          </a:xfrm>
          <a:prstGeom prst="rect">
            <a:avLst/>
          </a:prstGeom>
          <a:solidFill>
            <a:schemeClr val="bg1"/>
          </a:solidFill>
        </p:spPr>
        <p:txBody>
          <a:bodyPr wrap="square" lIns="0" rIns="0" rtlCol="0">
            <a:spAutoFit/>
          </a:bodyPr>
          <a:lstStyle/>
          <a:p>
            <a:pPr algn="ctr"/>
            <a:r>
              <a:rPr lang="ja-JP" altLang="en-US" sz="1050" dirty="0">
                <a:latin typeface="Meiryo UI" panose="020B0604030504040204" pitchFamily="50" charset="-128"/>
                <a:ea typeface="Meiryo UI" panose="020B0604030504040204" pitchFamily="50" charset="-128"/>
              </a:rPr>
              <a:t>＜国の</a:t>
            </a:r>
            <a:r>
              <a:rPr kumimoji="1" lang="ja-JP" altLang="en-US" sz="1050" dirty="0">
                <a:latin typeface="Meiryo UI" panose="020B0604030504040204" pitchFamily="50" charset="-128"/>
                <a:ea typeface="Meiryo UI" panose="020B0604030504040204" pitchFamily="50" charset="-128"/>
              </a:rPr>
              <a:t>認定制度・表彰の例＞</a:t>
            </a:r>
          </a:p>
        </p:txBody>
      </p:sp>
    </p:spTree>
    <p:extLst>
      <p:ext uri="{BB962C8B-B14F-4D97-AF65-F5344CB8AC3E}">
        <p14:creationId xmlns:p14="http://schemas.microsoft.com/office/powerpoint/2010/main" val="2226904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３－１．経営層のポイント②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26</a:t>
            </a:fld>
            <a:endParaRPr lang="en-US" altLang="ja-JP" sz="1600" dirty="0"/>
          </a:p>
        </p:txBody>
      </p:sp>
      <p:cxnSp>
        <p:nvCxnSpPr>
          <p:cNvPr id="9" name="直線コネクタ 8"/>
          <p:cNvCxnSpPr/>
          <p:nvPr/>
        </p:nvCxnSpPr>
        <p:spPr>
          <a:xfrm flipV="1">
            <a:off x="976690" y="1551940"/>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889853" y="123465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73483" y="1153934"/>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6" name="テキスト ボックス 15"/>
          <p:cNvSpPr txBox="1"/>
          <p:nvPr/>
        </p:nvSpPr>
        <p:spPr>
          <a:xfrm>
            <a:off x="1975471" y="1169045"/>
            <a:ext cx="6181500" cy="954107"/>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先進企業の取組を参考にしよう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一から取組方法・内容を検討して実施するのは、労力がかかるもの・・・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下記の各種サイトに掲載された</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取組事例等を参考にしましょう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2"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2997" y="2794394"/>
            <a:ext cx="1941560" cy="49783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879132" y="3299817"/>
            <a:ext cx="1903085" cy="230832"/>
          </a:xfrm>
          <a:prstGeom prst="rect">
            <a:avLst/>
          </a:prstGeom>
          <a:noFill/>
        </p:spPr>
        <p:txBody>
          <a:bodyPr wrap="none" rtlCol="0">
            <a:spAutoFit/>
          </a:bodyPr>
          <a:lstStyle/>
          <a:p>
            <a:r>
              <a:rPr lang="en-US" altLang="ja-JP" sz="900" dirty="0">
                <a:latin typeface="Arial"/>
                <a:hlinkClick r:id="rId7"/>
              </a:rPr>
              <a:t>https://ikumen-project.mhlw.go.jp/</a:t>
            </a:r>
            <a:endParaRPr kumimoji="1" lang="ja-JP" altLang="en-US" sz="900" dirty="0">
              <a:latin typeface="Arial"/>
            </a:endParaRPr>
          </a:p>
        </p:txBody>
      </p:sp>
      <p:sp>
        <p:nvSpPr>
          <p:cNvPr id="22" name="テキスト ボックス 21"/>
          <p:cNvSpPr txBox="1"/>
          <p:nvPr/>
        </p:nvSpPr>
        <p:spPr>
          <a:xfrm>
            <a:off x="885725" y="4477107"/>
            <a:ext cx="1531188" cy="230832"/>
          </a:xfrm>
          <a:prstGeom prst="rect">
            <a:avLst/>
          </a:prstGeom>
          <a:noFill/>
        </p:spPr>
        <p:txBody>
          <a:bodyPr wrap="none" rtlCol="0">
            <a:spAutoFit/>
          </a:bodyPr>
          <a:lstStyle/>
          <a:p>
            <a:r>
              <a:rPr lang="en-US" altLang="ja-JP" sz="900" dirty="0">
                <a:latin typeface="Arial"/>
                <a:hlinkClick r:id="rId8"/>
              </a:rPr>
              <a:t>http://ryouritsu.mhlw.go.jp/</a:t>
            </a:r>
            <a:endParaRPr kumimoji="1" lang="ja-JP" altLang="en-US" sz="900" dirty="0">
              <a:latin typeface="Arial"/>
            </a:endParaRPr>
          </a:p>
        </p:txBody>
      </p:sp>
      <p:sp>
        <p:nvSpPr>
          <p:cNvPr id="24" name="テキスト ボックス 23"/>
          <p:cNvSpPr txBox="1"/>
          <p:nvPr/>
        </p:nvSpPr>
        <p:spPr>
          <a:xfrm>
            <a:off x="5149115" y="4659061"/>
            <a:ext cx="2050561" cy="230832"/>
          </a:xfrm>
          <a:prstGeom prst="rect">
            <a:avLst/>
          </a:prstGeom>
          <a:noFill/>
        </p:spPr>
        <p:txBody>
          <a:bodyPr wrap="none" rtlCol="0">
            <a:spAutoFit/>
          </a:bodyPr>
          <a:lstStyle/>
          <a:p>
            <a:r>
              <a:rPr lang="en-US" altLang="ja-JP" sz="900" dirty="0">
                <a:latin typeface="Arial"/>
                <a:hlinkClick r:id="rId9"/>
              </a:rPr>
              <a:t>http://wwwa.cao.go.jp/wlb/index.html</a:t>
            </a:r>
            <a:endParaRPr kumimoji="1" lang="ja-JP" altLang="en-US" sz="900" dirty="0">
              <a:latin typeface="Arial"/>
            </a:endParaRPr>
          </a:p>
        </p:txBody>
      </p:sp>
      <p:sp>
        <p:nvSpPr>
          <p:cNvPr id="26" name="テキスト ボックス 25"/>
          <p:cNvSpPr txBox="1"/>
          <p:nvPr/>
        </p:nvSpPr>
        <p:spPr>
          <a:xfrm>
            <a:off x="5153947" y="3275208"/>
            <a:ext cx="2319866" cy="230832"/>
          </a:xfrm>
          <a:prstGeom prst="rect">
            <a:avLst/>
          </a:prstGeom>
          <a:noFill/>
        </p:spPr>
        <p:txBody>
          <a:bodyPr wrap="none" rtlCol="0">
            <a:spAutoFit/>
          </a:bodyPr>
          <a:lstStyle/>
          <a:p>
            <a:r>
              <a:rPr lang="en-US" altLang="ja-JP" sz="900" dirty="0">
                <a:latin typeface="Arial"/>
                <a:hlinkClick r:id="rId10"/>
              </a:rPr>
              <a:t>https://work-holiday.mhlw.go.jp/index.html</a:t>
            </a:r>
            <a:endParaRPr kumimoji="1" lang="ja-JP" altLang="en-US" sz="900" dirty="0">
              <a:latin typeface="Arial"/>
            </a:endParaRPr>
          </a:p>
        </p:txBody>
      </p:sp>
      <p:sp>
        <p:nvSpPr>
          <p:cNvPr id="6" name="テキスト ボックス 5"/>
          <p:cNvSpPr txBox="1"/>
          <p:nvPr/>
        </p:nvSpPr>
        <p:spPr>
          <a:xfrm>
            <a:off x="5045461" y="3629742"/>
            <a:ext cx="12449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内閣府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Arial"/>
            </a:endParaRPr>
          </a:p>
        </p:txBody>
      </p:sp>
      <p:pic>
        <p:nvPicPr>
          <p:cNvPr id="17" name="図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8805" y="5319419"/>
            <a:ext cx="1657631" cy="471436"/>
          </a:xfrm>
          <a:prstGeom prst="rect">
            <a:avLst/>
          </a:prstGeom>
        </p:spPr>
      </p:pic>
      <p:sp>
        <p:nvSpPr>
          <p:cNvPr id="28" name="テキスト ボックス 27"/>
          <p:cNvSpPr txBox="1"/>
          <p:nvPr/>
        </p:nvSpPr>
        <p:spPr>
          <a:xfrm>
            <a:off x="836707" y="5806094"/>
            <a:ext cx="2512226" cy="230832"/>
          </a:xfrm>
          <a:prstGeom prst="rect">
            <a:avLst/>
          </a:prstGeom>
          <a:noFill/>
        </p:spPr>
        <p:txBody>
          <a:bodyPr wrap="none" rtlCol="0">
            <a:spAutoFit/>
          </a:bodyPr>
          <a:lstStyle/>
          <a:p>
            <a:r>
              <a:rPr lang="en-US" altLang="ja-JP" sz="900" dirty="0">
                <a:latin typeface="Arial"/>
                <a:hlinkClick r:id="rId12"/>
              </a:rPr>
              <a:t>http://positive-ryouritsu.mhlw.go.jp/positivedb/</a:t>
            </a:r>
            <a:endParaRPr kumimoji="1" lang="ja-JP" altLang="en-US" sz="900" dirty="0">
              <a:latin typeface="Arial"/>
            </a:endParaRPr>
          </a:p>
        </p:txBody>
      </p:sp>
      <p:sp>
        <p:nvSpPr>
          <p:cNvPr id="29" name="テキスト ボックス 28"/>
          <p:cNvSpPr txBox="1"/>
          <p:nvPr/>
        </p:nvSpPr>
        <p:spPr>
          <a:xfrm>
            <a:off x="2480048" y="2812532"/>
            <a:ext cx="2592376"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◆イクメン企業アワード受賞企業取組事例集</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◆イクボスアワードインタビュー集</a:t>
            </a:r>
            <a:endParaRPr lang="en-US" altLang="ja-JP" sz="105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2586728" y="4005062"/>
            <a:ext cx="2424062" cy="415498"/>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◆仕事と子育ての両立に関する行動計画</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◆両立支援に関する好取組事例集</a:t>
            </a:r>
            <a:endParaRPr lang="en-US" altLang="ja-JP" sz="105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571488" y="5256227"/>
            <a:ext cx="2411238" cy="577081"/>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◆女性の活躍推進に関する各社の状況・</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行動計画</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◆えるぼし認定取得企業の実績</a:t>
            </a:r>
            <a:endParaRPr lang="en-US" altLang="ja-JP" sz="1050"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9860" y="3959342"/>
            <a:ext cx="1740628" cy="536910"/>
          </a:xfrm>
          <a:prstGeom prst="rect">
            <a:avLst/>
          </a:prstGeom>
        </p:spPr>
      </p:pic>
      <p:pic>
        <p:nvPicPr>
          <p:cNvPr id="19" name="図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8179" y="2740930"/>
            <a:ext cx="1504950" cy="571500"/>
          </a:xfrm>
          <a:prstGeom prst="rect">
            <a:avLst/>
          </a:prstGeom>
        </p:spPr>
      </p:pic>
      <p:pic>
        <p:nvPicPr>
          <p:cNvPr id="34" name="図 3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202659" y="5332503"/>
            <a:ext cx="1067704" cy="505223"/>
          </a:xfrm>
          <a:prstGeom prst="rect">
            <a:avLst/>
          </a:prstGeom>
        </p:spPr>
      </p:pic>
      <p:sp>
        <p:nvSpPr>
          <p:cNvPr id="35" name="テキスト ボックス 34"/>
          <p:cNvSpPr txBox="1"/>
          <p:nvPr/>
        </p:nvSpPr>
        <p:spPr>
          <a:xfrm>
            <a:off x="5136534" y="5849994"/>
            <a:ext cx="4070345" cy="230832"/>
          </a:xfrm>
          <a:prstGeom prst="rect">
            <a:avLst/>
          </a:prstGeom>
          <a:noFill/>
        </p:spPr>
        <p:txBody>
          <a:bodyPr wrap="none" rtlCol="0">
            <a:spAutoFit/>
          </a:bodyPr>
          <a:lstStyle/>
          <a:p>
            <a:r>
              <a:rPr lang="en-US" altLang="ja-JP" sz="900" dirty="0">
                <a:latin typeface="Arial"/>
                <a:hlinkClick r:id="rId16"/>
              </a:rPr>
              <a:t>http://www.meti.go.jp/policy/economy/jinzai/diversity/kigyo100sen/index.html</a:t>
            </a:r>
            <a:endParaRPr kumimoji="1" lang="ja-JP" altLang="en-US" sz="900" dirty="0">
              <a:latin typeface="Arial"/>
            </a:endParaRPr>
          </a:p>
        </p:txBody>
      </p:sp>
      <p:sp>
        <p:nvSpPr>
          <p:cNvPr id="36" name="テキスト ボックス 35"/>
          <p:cNvSpPr txBox="1"/>
          <p:nvPr/>
        </p:nvSpPr>
        <p:spPr>
          <a:xfrm>
            <a:off x="5072131" y="4970862"/>
            <a:ext cx="12449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経済産業省　</a:t>
            </a:r>
            <a:endParaRPr kumimoji="1" lang="ja-JP" altLang="en-US" sz="1600" b="1" dirty="0">
              <a:latin typeface="Arial"/>
            </a:endParaRPr>
          </a:p>
        </p:txBody>
      </p:sp>
      <p:sp>
        <p:nvSpPr>
          <p:cNvPr id="37" name="テキスト ボックス 36"/>
          <p:cNvSpPr txBox="1"/>
          <p:nvPr/>
        </p:nvSpPr>
        <p:spPr>
          <a:xfrm>
            <a:off x="798382" y="2331164"/>
            <a:ext cx="12449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厚生労働省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latin typeface="Arial"/>
            </a:endParaRPr>
          </a:p>
        </p:txBody>
      </p:sp>
      <p:sp>
        <p:nvSpPr>
          <p:cNvPr id="38" name="テキスト ボックス 37"/>
          <p:cNvSpPr txBox="1"/>
          <p:nvPr/>
        </p:nvSpPr>
        <p:spPr>
          <a:xfrm>
            <a:off x="6397333" y="5380724"/>
            <a:ext cx="2289409" cy="415498"/>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◆「新・ダイバーシティ経営企業</a:t>
            </a:r>
            <a:r>
              <a:rPr lang="en-US" altLang="ja-JP" sz="1050" dirty="0">
                <a:latin typeface="Meiryo UI" panose="020B0604030504040204" pitchFamily="50" charset="-128"/>
                <a:ea typeface="Meiryo UI" panose="020B0604030504040204" pitchFamily="50" charset="-128"/>
              </a:rPr>
              <a:t>100</a:t>
            </a:r>
            <a:r>
              <a:rPr lang="ja-JP" altLang="en-US" sz="1050" dirty="0">
                <a:latin typeface="Meiryo UI" panose="020B0604030504040204" pitchFamily="50" charset="-128"/>
                <a:ea typeface="Meiryo UI" panose="020B0604030504040204" pitchFamily="50" charset="-128"/>
              </a:rPr>
              <a:t>選」</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ベストプラクティス集</a:t>
            </a:r>
            <a:endParaRPr kumimoji="1" lang="ja-JP" altLang="en-US" sz="105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6310445" y="4015806"/>
            <a:ext cx="3140603"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◆仕事と生活の調和（ワーク・ライフ・バランス）レポート</a:t>
            </a:r>
            <a:endParaRPr kumimoji="1" lang="ja-JP" altLang="en-US" sz="1050"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7194365" y="2808036"/>
            <a:ext cx="2010487" cy="415498"/>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rPr>
              <a:t>◆企業・社員向け自己診断</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◆働き方・休み方改善企業事例</a:t>
            </a:r>
            <a:endParaRPr kumimoji="1" lang="ja-JP" altLang="en-US" sz="105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77298" y="4003061"/>
            <a:ext cx="1093065" cy="654807"/>
          </a:xfrm>
          <a:prstGeom prst="rect">
            <a:avLst/>
          </a:prstGeom>
        </p:spPr>
      </p:pic>
      <p:sp>
        <p:nvSpPr>
          <p:cNvPr id="33" name="Rectangle 23"/>
          <p:cNvSpPr>
            <a:spLocks noChangeArrowheads="1"/>
          </p:cNvSpPr>
          <p:nvPr/>
        </p:nvSpPr>
        <p:spPr bwMode="auto">
          <a:xfrm>
            <a:off x="585302" y="2257345"/>
            <a:ext cx="8847475" cy="4028783"/>
          </a:xfrm>
          <a:prstGeom prst="roundRect">
            <a:avLst>
              <a:gd name="adj" fmla="val 7390"/>
            </a:avLst>
          </a:prstGeom>
          <a:noFill/>
          <a:ln w="19050">
            <a:solidFill>
              <a:srgbClr val="0066FF"/>
            </a:solidFill>
            <a:prstDash val="sysDot"/>
            <a:miter lim="800000"/>
            <a:headEnd/>
            <a:tailEnd/>
          </a:ln>
        </p:spPr>
        <p:txBody>
          <a:bodyPr wrap="none" anchor="ctr"/>
          <a:lstStyle/>
          <a:p>
            <a:endParaRPr lang="ja-JP" altLang="en-US" dirty="0">
              <a:latin typeface="Meriyo"/>
            </a:endParaRPr>
          </a:p>
        </p:txBody>
      </p:sp>
    </p:spTree>
    <p:extLst>
      <p:ext uri="{BB962C8B-B14F-4D97-AF65-F5344CB8AC3E}">
        <p14:creationId xmlns:p14="http://schemas.microsoft.com/office/powerpoint/2010/main" val="2733149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a:t>
            </a:r>
            <a:r>
              <a:rPr kumimoji="1" lang="ja-JP" altLang="en-US" dirty="0"/>
              <a:t>－２．経営層・管理職のポイント①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27</a:t>
            </a:fld>
            <a:endParaRPr lang="en-US" altLang="ja-JP" sz="1600" dirty="0"/>
          </a:p>
        </p:txBody>
      </p:sp>
      <p:grpSp>
        <p:nvGrpSpPr>
          <p:cNvPr id="8" name="グループ化 7"/>
          <p:cNvGrpSpPr/>
          <p:nvPr/>
        </p:nvGrpSpPr>
        <p:grpSpPr>
          <a:xfrm>
            <a:off x="228145" y="1153934"/>
            <a:ext cx="1401988" cy="688605"/>
            <a:chOff x="1375036" y="-1325416"/>
            <a:chExt cx="1401988" cy="688605"/>
          </a:xfrm>
        </p:grpSpPr>
        <p:cxnSp>
          <p:nvCxnSpPr>
            <p:cNvPr id="9" name="直線コネクタ 8"/>
            <p:cNvCxnSpPr/>
            <p:nvPr/>
          </p:nvCxnSpPr>
          <p:spPr>
            <a:xfrm flipV="1">
              <a:off x="1778243" y="-83196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1691406" y="-1137817"/>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1375036" y="-1325416"/>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
        <p:nvSpPr>
          <p:cNvPr id="49" name="テキスト ボックス 48"/>
          <p:cNvSpPr txBox="1"/>
          <p:nvPr/>
        </p:nvSpPr>
        <p:spPr>
          <a:xfrm>
            <a:off x="1486780" y="1149961"/>
            <a:ext cx="8331590" cy="800219"/>
          </a:xfrm>
          <a:prstGeom prst="rect">
            <a:avLst/>
          </a:prstGeom>
          <a:noFill/>
        </p:spPr>
        <p:txBody>
          <a:bodyPr wrap="square" rtlCol="0">
            <a:spAutoFit/>
          </a:bodyPr>
          <a:lstStyle/>
          <a:p>
            <a:pPr marL="285750" indent="-285750" eaLnBrk="1">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イクボスになろう！！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イクボスとは</a:t>
            </a:r>
            <a:r>
              <a:rPr lang="ja-JP" altLang="en-US"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部下の育休取得や短時間勤務などがあっても、業務を滞りなく進めるために業務効率を上げ、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a:r>
              <a:rPr lang="ja-JP" altLang="en-US" sz="1400" dirty="0">
                <a:latin typeface="Meiryo UI" panose="020B0604030504040204" pitchFamily="50" charset="-128"/>
                <a:ea typeface="Meiryo UI" panose="020B0604030504040204" pitchFamily="50" charset="-128"/>
                <a:cs typeface="Meiryo UI" panose="020B0604030504040204" pitchFamily="50" charset="-128"/>
              </a:rPr>
              <a:t>　　 　　　　　　　　　　　育児と仕事を両立できるように配慮し、自らも仕事とプライベートを充実させている管理職</a:t>
            </a:r>
          </a:p>
        </p:txBody>
      </p:sp>
      <p:sp>
        <p:nvSpPr>
          <p:cNvPr id="57" name="正方形/長方形 56"/>
          <p:cNvSpPr/>
          <p:nvPr/>
        </p:nvSpPr>
        <p:spPr>
          <a:xfrm>
            <a:off x="839986" y="4654728"/>
            <a:ext cx="8384017" cy="1547664"/>
          </a:xfrm>
          <a:prstGeom prst="rect">
            <a:avLst/>
          </a:prstGeom>
          <a:solidFill>
            <a:srgbClr val="FFFFEF"/>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上司自ら連続休暇取得を宣言</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部下にも連続休暇申請を出すよう働きかける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80"/>
              </a:lnSpc>
              <a:spcBef>
                <a:spcPts val="3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（長時間働ける部下にも「仕事以外の経験が仕事に活きる」「制度はみんなで使うもの」と伝えながら）</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職場メンバー全員の休暇を計画的に組み、職場メンバー全員の休暇計画をシェア</a:t>
            </a:r>
          </a:p>
          <a:p>
            <a:pPr>
              <a:lnSpc>
                <a:spcPts val="1680"/>
              </a:lnSpc>
              <a:spcBef>
                <a:spcPts val="300"/>
              </a:spcBef>
              <a:spcAft>
                <a:spcPts val="300"/>
              </a:spcAft>
            </a:pP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STEP</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④：</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有給休暇取得日数を引いた営業日で業務を進めるための方法を職場メンバー全員で考え、</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つずつ実行</a:t>
            </a:r>
          </a:p>
        </p:txBody>
      </p:sp>
      <p:sp>
        <p:nvSpPr>
          <p:cNvPr id="73" name="正方形/長方形 72"/>
          <p:cNvSpPr/>
          <p:nvPr/>
        </p:nvSpPr>
        <p:spPr>
          <a:xfrm>
            <a:off x="6075717" y="3121677"/>
            <a:ext cx="2807872"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「早く帰る人がいるから自分に</a:t>
            </a:r>
            <a:r>
              <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rPr>
              <a:t>しわ寄せがくる」という不満が増加</a:t>
            </a:r>
            <a:endParaRPr lang="en-US" altLang="ja-JP" sz="1400" dirty="0">
              <a:solidFill>
                <a:srgbClr val="0066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1044227" y="3154780"/>
            <a:ext cx="2807872" cy="56198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
              </a:spcBef>
              <a:spcAft>
                <a:spcPts val="300"/>
              </a:spcAft>
            </a:pPr>
            <a:r>
              <a:rPr lang="ja-JP" altLang="en-US" sz="14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「家事・育児があるのに仕事が多くてなかなか帰れない」という不満が増加</a:t>
            </a:r>
            <a:endParaRPr lang="en-US" altLang="ja-JP" sz="14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下矢印 75"/>
          <p:cNvSpPr/>
          <p:nvPr/>
        </p:nvSpPr>
        <p:spPr>
          <a:xfrm>
            <a:off x="3883244" y="4237807"/>
            <a:ext cx="2264769" cy="701826"/>
          </a:xfrm>
          <a:prstGeom prst="downArrow">
            <a:avLst>
              <a:gd name="adj1" fmla="val 50000"/>
              <a:gd name="adj2" fmla="val 46479"/>
            </a:avLst>
          </a:prstGeom>
          <a:solidFill>
            <a:schemeClr val="bg1">
              <a:lumMod val="7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77" name="正方形/長方形 76"/>
          <p:cNvSpPr/>
          <p:nvPr/>
        </p:nvSpPr>
        <p:spPr>
          <a:xfrm>
            <a:off x="4410678" y="4290957"/>
            <a:ext cx="1234936" cy="42586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そのために</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例えば・・・</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1113964" y="3876759"/>
            <a:ext cx="7604039" cy="41128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ts val="2400"/>
              </a:lnSpc>
              <a:spcBef>
                <a:spcPts val="300"/>
              </a:spcBef>
              <a:spcAft>
                <a:spcPts val="300"/>
              </a:spcAft>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職場メンバー全員に私生活の時間を。限られた時間で成果を出す職場へ</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1044227" y="2270247"/>
            <a:ext cx="2807872" cy="1524155"/>
          </a:xfrm>
          <a:prstGeom prst="roundRect">
            <a:avLst>
              <a:gd name="adj" fmla="val 798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6094255" y="2277561"/>
            <a:ext cx="2796990" cy="1516841"/>
          </a:xfrm>
          <a:prstGeom prst="roundRect">
            <a:avLst/>
          </a:prstGeom>
          <a:noFill/>
          <a:ln w="19050">
            <a:solidFill>
              <a:srgbClr val="0066FF"/>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500"/>
              </a:lnSpc>
              <a:spcBef>
                <a:spcPts val="0"/>
              </a:spcBef>
              <a:spcAft>
                <a:spcPts val="0"/>
              </a:spcAft>
            </a:pPr>
            <a:endPar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083373" y="2125161"/>
            <a:ext cx="2807872" cy="976732"/>
          </a:xfrm>
          <a:prstGeom prst="roundRect">
            <a:avLst/>
          </a:prstGeom>
          <a:solidFill>
            <a:srgbClr val="0066FF"/>
          </a:solidFill>
          <a:ln w="12700">
            <a:solidFill>
              <a:srgbClr val="0066CC"/>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920"/>
              </a:lnSpc>
              <a:spcBef>
                <a:spcPts val="300"/>
              </a:spcBef>
              <a:spcAft>
                <a:spcPts val="300"/>
              </a:spcAft>
            </a:pPr>
            <a:r>
              <a:rPr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長時間働ける</a:t>
            </a:r>
            <a:r>
              <a:rPr kumimoji="1"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部下</a:t>
            </a:r>
            <a:endParaRPr kumimoji="1" lang="en-US" altLang="ja-JP"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ワーク・ライフ・バランスを</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気にしていない</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spcBef>
                <a:spcPts val="0"/>
              </a:spcBef>
              <a:spcAft>
                <a:spcPts val="0"/>
              </a:spcAft>
            </a:pP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82" name="角丸四角形 81"/>
          <p:cNvSpPr/>
          <p:nvPr/>
        </p:nvSpPr>
        <p:spPr>
          <a:xfrm>
            <a:off x="1044227" y="2190476"/>
            <a:ext cx="2807872" cy="911417"/>
          </a:xfrm>
          <a:prstGeom prst="roundRect">
            <a:avLst/>
          </a:prstGeom>
          <a:solidFill>
            <a:srgbClr val="FF6600"/>
          </a:solidFill>
          <a:ln w="12700">
            <a:solidFill>
              <a:srgbClr val="FF6600"/>
            </a:solidFill>
          </a:ln>
        </p:spPr>
        <p:style>
          <a:lnRef idx="2">
            <a:schemeClr val="accent3"/>
          </a:lnRef>
          <a:fillRef idx="1">
            <a:schemeClr val="lt1"/>
          </a:fillRef>
          <a:effectRef idx="0">
            <a:schemeClr val="accent3"/>
          </a:effectRef>
          <a:fontRef idx="minor">
            <a:schemeClr val="dk1"/>
          </a:fontRef>
        </p:style>
        <p:txBody>
          <a:bodyPr rtlCol="0" anchor="ctr"/>
          <a:lstStyle/>
          <a:p>
            <a:pPr algn="ctr">
              <a:lnSpc>
                <a:spcPts val="1920"/>
              </a:lnSpc>
              <a:spcBef>
                <a:spcPts val="300"/>
              </a:spcBef>
              <a:spcAft>
                <a:spcPts val="300"/>
              </a:spcAft>
            </a:pPr>
            <a:r>
              <a:rPr kumimoji="1" lang="ja-JP" altLang="en-US"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子育て中の部下</a:t>
            </a:r>
            <a:endParaRPr kumimoji="1" lang="en-US" altLang="ja-JP" sz="16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spcBef>
                <a:spcPts val="300"/>
              </a:spcBef>
              <a:spcAft>
                <a:spcPts val="30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ワーク・ライフ・バランスが必要</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20"/>
              </a:lnSpc>
              <a:spcBef>
                <a:spcPts val="300"/>
              </a:spcBef>
              <a:spcAft>
                <a:spcPts val="300"/>
              </a:spcAft>
            </a:pPr>
            <a:r>
              <a:rPr kumimoji="1"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でも・・・</a:t>
            </a:r>
          </a:p>
        </p:txBody>
      </p:sp>
      <p:sp>
        <p:nvSpPr>
          <p:cNvPr id="83" name="爆発 2 82"/>
          <p:cNvSpPr/>
          <p:nvPr/>
        </p:nvSpPr>
        <p:spPr>
          <a:xfrm>
            <a:off x="3604712" y="2551260"/>
            <a:ext cx="2928874" cy="1065922"/>
          </a:xfrm>
          <a:prstGeom prst="irregularSeal2">
            <a:avLst/>
          </a:prstGeom>
          <a:solidFill>
            <a:srgbClr val="FF0000"/>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3000"/>
              </a:spcBef>
              <a:spcAft>
                <a:spcPts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組織は分裂の危機</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4" name="角丸四角形 83"/>
          <p:cNvSpPr/>
          <p:nvPr/>
        </p:nvSpPr>
        <p:spPr>
          <a:xfrm>
            <a:off x="676844" y="2030390"/>
            <a:ext cx="8733856" cy="4284000"/>
          </a:xfrm>
          <a:prstGeom prst="roundRect">
            <a:avLst>
              <a:gd name="adj" fmla="val 3813"/>
            </a:avLst>
          </a:prstGeom>
          <a:noFill/>
          <a:ln w="19050">
            <a:solidFill>
              <a:srgbClr val="0066FF"/>
            </a:solidFill>
            <a:prstDash val="sysDot"/>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7610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a:t>
            </a:r>
            <a:r>
              <a:rPr kumimoji="1" lang="ja-JP" altLang="en-US" dirty="0"/>
              <a:t>－２．経営層・管理職のポイント②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28</a:t>
            </a:fld>
            <a:endParaRPr lang="en-US" altLang="ja-JP" sz="1600" dirty="0"/>
          </a:p>
        </p:txBody>
      </p:sp>
      <p:sp>
        <p:nvSpPr>
          <p:cNvPr id="50" name="角丸四角形 49"/>
          <p:cNvSpPr/>
          <p:nvPr/>
        </p:nvSpPr>
        <p:spPr>
          <a:xfrm>
            <a:off x="447676" y="1294432"/>
            <a:ext cx="9194044" cy="4884126"/>
          </a:xfrm>
          <a:prstGeom prst="roundRect">
            <a:avLst>
              <a:gd name="adj" fmla="val 71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688498" y="1670818"/>
            <a:ext cx="572553" cy="276999"/>
          </a:xfrm>
          <a:prstGeom prst="rect">
            <a:avLst/>
          </a:prstGeom>
          <a:solidFill>
            <a:srgbClr val="FF6600"/>
          </a:solidFill>
          <a:ln>
            <a:solidFill>
              <a:srgbClr val="FF6600"/>
            </a:solidFill>
          </a:ln>
        </p:spPr>
        <p:txBody>
          <a:bodyPr wrap="square" rtlCol="0">
            <a:spAutoFit/>
          </a:bodyPr>
          <a:lstStyle/>
          <a:p>
            <a:pPr algn="ctr"/>
            <a:r>
              <a:rPr kumimoji="1" lang="ja-JP" altLang="en-US" sz="1200" b="1" dirty="0">
                <a:solidFill>
                  <a:schemeClr val="bg1"/>
                </a:solidFill>
              </a:rPr>
              <a:t>１</a:t>
            </a:r>
          </a:p>
        </p:txBody>
      </p:sp>
      <p:sp>
        <p:nvSpPr>
          <p:cNvPr id="53" name="テキスト ボックス 52"/>
          <p:cNvSpPr txBox="1"/>
          <p:nvPr/>
        </p:nvSpPr>
        <p:spPr>
          <a:xfrm>
            <a:off x="688496" y="2580259"/>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２</a:t>
            </a:r>
            <a:endParaRPr kumimoji="1" lang="ja-JP" altLang="en-US" sz="1200" b="1" dirty="0">
              <a:solidFill>
                <a:schemeClr val="bg1"/>
              </a:solidFill>
            </a:endParaRPr>
          </a:p>
        </p:txBody>
      </p:sp>
      <p:sp>
        <p:nvSpPr>
          <p:cNvPr id="54" name="テキスト ボックス 53"/>
          <p:cNvSpPr txBox="1"/>
          <p:nvPr/>
        </p:nvSpPr>
        <p:spPr>
          <a:xfrm>
            <a:off x="688495" y="3470650"/>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３</a:t>
            </a:r>
            <a:endParaRPr kumimoji="1" lang="ja-JP" altLang="en-US" sz="1200" b="1" dirty="0">
              <a:solidFill>
                <a:schemeClr val="bg1"/>
              </a:solidFill>
            </a:endParaRPr>
          </a:p>
        </p:txBody>
      </p:sp>
      <p:sp>
        <p:nvSpPr>
          <p:cNvPr id="55" name="テキスト ボックス 54"/>
          <p:cNvSpPr txBox="1"/>
          <p:nvPr/>
        </p:nvSpPr>
        <p:spPr>
          <a:xfrm>
            <a:off x="688495" y="4361041"/>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４</a:t>
            </a:r>
            <a:endParaRPr kumimoji="1" lang="ja-JP" altLang="en-US" sz="1200" b="1" dirty="0">
              <a:solidFill>
                <a:schemeClr val="bg1"/>
              </a:solidFill>
            </a:endParaRPr>
          </a:p>
        </p:txBody>
      </p:sp>
      <p:sp>
        <p:nvSpPr>
          <p:cNvPr id="56" name="テキスト ボックス 55"/>
          <p:cNvSpPr txBox="1"/>
          <p:nvPr/>
        </p:nvSpPr>
        <p:spPr>
          <a:xfrm>
            <a:off x="688494" y="530085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５</a:t>
            </a:r>
            <a:endParaRPr kumimoji="1" lang="ja-JP" altLang="en-US" sz="1200" b="1" dirty="0">
              <a:solidFill>
                <a:schemeClr val="bg1"/>
              </a:solidFill>
            </a:endParaRPr>
          </a:p>
        </p:txBody>
      </p:sp>
      <p:sp>
        <p:nvSpPr>
          <p:cNvPr id="58" name="テキスト ボックス 57"/>
          <p:cNvSpPr txBox="1"/>
          <p:nvPr/>
        </p:nvSpPr>
        <p:spPr>
          <a:xfrm>
            <a:off x="5036232" y="1661532"/>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６</a:t>
            </a:r>
            <a:endParaRPr kumimoji="1" lang="ja-JP" altLang="en-US" sz="1200" b="1" dirty="0">
              <a:solidFill>
                <a:schemeClr val="bg1"/>
              </a:solidFill>
            </a:endParaRPr>
          </a:p>
        </p:txBody>
      </p:sp>
      <p:sp>
        <p:nvSpPr>
          <p:cNvPr id="59" name="テキスト ボックス 58"/>
          <p:cNvSpPr txBox="1"/>
          <p:nvPr/>
        </p:nvSpPr>
        <p:spPr>
          <a:xfrm>
            <a:off x="5036230" y="2570973"/>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７</a:t>
            </a:r>
            <a:endParaRPr kumimoji="1" lang="ja-JP" altLang="en-US" sz="1200" b="1" dirty="0">
              <a:solidFill>
                <a:schemeClr val="bg1"/>
              </a:solidFill>
            </a:endParaRPr>
          </a:p>
        </p:txBody>
      </p:sp>
      <p:sp>
        <p:nvSpPr>
          <p:cNvPr id="60" name="テキスト ボックス 59"/>
          <p:cNvSpPr txBox="1"/>
          <p:nvPr/>
        </p:nvSpPr>
        <p:spPr>
          <a:xfrm>
            <a:off x="5036229" y="3461364"/>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８</a:t>
            </a:r>
            <a:endParaRPr kumimoji="1" lang="ja-JP" altLang="en-US" sz="1200" b="1" dirty="0">
              <a:solidFill>
                <a:schemeClr val="bg1"/>
              </a:solidFill>
            </a:endParaRPr>
          </a:p>
        </p:txBody>
      </p:sp>
      <p:sp>
        <p:nvSpPr>
          <p:cNvPr id="61" name="テキスト ボックス 60"/>
          <p:cNvSpPr txBox="1"/>
          <p:nvPr/>
        </p:nvSpPr>
        <p:spPr>
          <a:xfrm>
            <a:off x="5036229" y="4351755"/>
            <a:ext cx="572553" cy="276999"/>
          </a:xfrm>
          <a:prstGeom prst="rect">
            <a:avLst/>
          </a:prstGeom>
          <a:solidFill>
            <a:srgbClr val="FF6600"/>
          </a:solidFill>
          <a:ln>
            <a:solidFill>
              <a:srgbClr val="FF6600"/>
            </a:solidFill>
          </a:ln>
        </p:spPr>
        <p:txBody>
          <a:bodyPr wrap="square" rtlCol="0">
            <a:spAutoFit/>
          </a:bodyPr>
          <a:lstStyle/>
          <a:p>
            <a:pPr algn="ctr"/>
            <a:r>
              <a:rPr lang="ja-JP" altLang="en-US" sz="1200" b="1" dirty="0">
                <a:solidFill>
                  <a:schemeClr val="bg1"/>
                </a:solidFill>
              </a:rPr>
              <a:t>９</a:t>
            </a:r>
            <a:endParaRPr kumimoji="1" lang="ja-JP" altLang="en-US" sz="1200" b="1" dirty="0">
              <a:solidFill>
                <a:schemeClr val="bg1"/>
              </a:solidFill>
            </a:endParaRPr>
          </a:p>
        </p:txBody>
      </p:sp>
      <p:sp>
        <p:nvSpPr>
          <p:cNvPr id="62" name="テキスト ボックス 61"/>
          <p:cNvSpPr txBox="1"/>
          <p:nvPr/>
        </p:nvSpPr>
        <p:spPr>
          <a:xfrm>
            <a:off x="5036228" y="5291569"/>
            <a:ext cx="572553" cy="276999"/>
          </a:xfrm>
          <a:prstGeom prst="rect">
            <a:avLst/>
          </a:prstGeom>
          <a:solidFill>
            <a:srgbClr val="FF6600"/>
          </a:solidFill>
          <a:ln>
            <a:solidFill>
              <a:srgbClr val="FF6600"/>
            </a:solidFill>
          </a:ln>
        </p:spPr>
        <p:txBody>
          <a:bodyPr wrap="square" rtlCol="0">
            <a:spAutoFit/>
          </a:bodyPr>
          <a:lstStyle/>
          <a:p>
            <a:pPr algn="ctr"/>
            <a:r>
              <a:rPr kumimoji="1" lang="ja-JP" altLang="en-US" sz="1200" b="1" dirty="0">
                <a:solidFill>
                  <a:schemeClr val="bg1"/>
                </a:solidFill>
              </a:rPr>
              <a:t>１０</a:t>
            </a:r>
          </a:p>
        </p:txBody>
      </p:sp>
      <p:sp>
        <p:nvSpPr>
          <p:cNvPr id="63" name="テキスト ボックス 62"/>
          <p:cNvSpPr txBox="1"/>
          <p:nvPr/>
        </p:nvSpPr>
        <p:spPr>
          <a:xfrm>
            <a:off x="1287303" y="1656414"/>
            <a:ext cx="3589497" cy="777136"/>
          </a:xfrm>
          <a:prstGeom prst="rect">
            <a:avLst/>
          </a:prstGeom>
          <a:noFill/>
        </p:spPr>
        <p:txBody>
          <a:bodyPr wrap="square" rtlCol="0">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会議のムダ取り</a:t>
            </a:r>
          </a:p>
          <a:p>
            <a:pPr>
              <a:spcBef>
                <a:spcPts val="336"/>
              </a:spcBef>
            </a:pPr>
            <a:r>
              <a:rPr lang="ja-JP" altLang="ja-JP" sz="1400" dirty="0">
                <a:latin typeface="Meiryo UI" panose="020B0604030504040204" pitchFamily="50" charset="-128"/>
                <a:ea typeface="Meiryo UI" panose="020B0604030504040204" pitchFamily="50" charset="-128"/>
                <a:cs typeface="Meiryo UI" panose="020B0604030504040204" pitchFamily="50" charset="-128"/>
              </a:rPr>
              <a:t>会議の目的やゴールを示し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終了時間が守られている</a:t>
            </a:r>
          </a:p>
        </p:txBody>
      </p:sp>
      <p:sp>
        <p:nvSpPr>
          <p:cNvPr id="64" name="テキスト ボックス 63"/>
          <p:cNvSpPr txBox="1"/>
          <p:nvPr/>
        </p:nvSpPr>
        <p:spPr>
          <a:xfrm>
            <a:off x="1274057" y="2547908"/>
            <a:ext cx="3450343" cy="56169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社内資料の削減</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36"/>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職場内での作成資料の分量は適切である</a:t>
            </a:r>
          </a:p>
        </p:txBody>
      </p:sp>
      <p:sp>
        <p:nvSpPr>
          <p:cNvPr id="65" name="テキスト ボックス 64"/>
          <p:cNvSpPr txBox="1"/>
          <p:nvPr/>
        </p:nvSpPr>
        <p:spPr>
          <a:xfrm>
            <a:off x="1264185" y="3404795"/>
            <a:ext cx="3612615"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書類の整理整頓</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共有キャビネットは整理整頓され、必要なものがすぐに探せる</a:t>
            </a:r>
          </a:p>
        </p:txBody>
      </p:sp>
      <p:sp>
        <p:nvSpPr>
          <p:cNvPr id="66" name="テキスト ボックス 65"/>
          <p:cNvSpPr txBox="1"/>
          <p:nvPr/>
        </p:nvSpPr>
        <p:spPr>
          <a:xfrm>
            <a:off x="1261046" y="4317145"/>
            <a:ext cx="3615754" cy="95410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標準化・マニュアル化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大きな仕事が終わった際には概要報告をまとめ、業務の手順書は、他人が見てもわかるように作成している</a:t>
            </a:r>
          </a:p>
        </p:txBody>
      </p:sp>
      <p:sp>
        <p:nvSpPr>
          <p:cNvPr id="67" name="テキスト ボックス 66"/>
          <p:cNvSpPr txBox="1"/>
          <p:nvPr/>
        </p:nvSpPr>
        <p:spPr>
          <a:xfrm>
            <a:off x="1281029" y="5259383"/>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労働時間を適切管理</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上司は部下の日々の労働時間を把握し、</a:t>
            </a:r>
          </a:p>
          <a:p>
            <a:pPr lvl="0">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負荷が集中している部下のサポートをしている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5608785" y="1631498"/>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業務分担の適正化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業務分担に偏りがないか常に見直し、特定の人が残業や深夜業をおこなうようなことはない</a:t>
            </a:r>
          </a:p>
        </p:txBody>
      </p:sp>
      <p:sp>
        <p:nvSpPr>
          <p:cNvPr id="69" name="テキスト ボックス 68"/>
          <p:cNvSpPr txBox="1"/>
          <p:nvPr/>
        </p:nvSpPr>
        <p:spPr>
          <a:xfrm>
            <a:off x="5607263" y="2515830"/>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担当以外の業務を知る</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lvl="0">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担当業務だけでなく周辺の業務に関する知識を身につけている</a:t>
            </a:r>
          </a:p>
        </p:txBody>
      </p:sp>
      <p:sp>
        <p:nvSpPr>
          <p:cNvPr id="70" name="テキスト ボックス 69"/>
          <p:cNvSpPr txBox="1"/>
          <p:nvPr/>
        </p:nvSpPr>
        <p:spPr>
          <a:xfrm>
            <a:off x="5613726" y="3424339"/>
            <a:ext cx="3577775"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スケジュール共有化</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上司と部下、部下同士で、日々のスケジュールを確認している</a:t>
            </a:r>
          </a:p>
        </p:txBody>
      </p:sp>
      <p:sp>
        <p:nvSpPr>
          <p:cNvPr id="71" name="テキスト ボックス 70"/>
          <p:cNvSpPr txBox="1"/>
          <p:nvPr/>
        </p:nvSpPr>
        <p:spPr>
          <a:xfrm>
            <a:off x="5607263" y="4317145"/>
            <a:ext cx="3940634" cy="781752"/>
          </a:xfrm>
          <a:prstGeom prst="rect">
            <a:avLst/>
          </a:prstGeom>
          <a:noFill/>
        </p:spPr>
        <p:txBody>
          <a:bodyPr wrap="square" rtlCol="0">
            <a:spAutoFit/>
          </a:bodyPr>
          <a:lstStyle/>
          <a:p>
            <a:r>
              <a:rPr lang="ja-JP" altLang="en-US" sz="1400" b="1">
                <a:latin typeface="Meiryo UI" panose="020B0604030504040204" pitchFamily="50" charset="-128"/>
                <a:ea typeface="Meiryo UI" panose="020B0604030504040204" pitchFamily="50" charset="-128"/>
                <a:cs typeface="Meiryo UI" panose="020B0604030504040204" pitchFamily="50" charset="-128"/>
              </a:rPr>
              <a:t>「がんばるタイム」の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設定</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電話対応等にさえぎられず、担当業務に集中できる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時間がある</a:t>
            </a:r>
          </a:p>
        </p:txBody>
      </p:sp>
      <p:sp>
        <p:nvSpPr>
          <p:cNvPr id="72" name="テキスト ボックス 71"/>
          <p:cNvSpPr txBox="1"/>
          <p:nvPr/>
        </p:nvSpPr>
        <p:spPr>
          <a:xfrm>
            <a:off x="5607263" y="5259383"/>
            <a:ext cx="3940634" cy="781752"/>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仕事効率化策の共有</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200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仕事が早い人の業務の進め方を、職場内で共有している</a:t>
            </a:r>
          </a:p>
        </p:txBody>
      </p:sp>
      <p:sp>
        <p:nvSpPr>
          <p:cNvPr id="6" name="正方形/長方形 5"/>
          <p:cNvSpPr/>
          <p:nvPr/>
        </p:nvSpPr>
        <p:spPr>
          <a:xfrm>
            <a:off x="967360" y="1109766"/>
            <a:ext cx="4663456" cy="369332"/>
          </a:xfrm>
          <a:prstGeom prst="rect">
            <a:avLst/>
          </a:prstGeom>
          <a:solidFill>
            <a:schemeClr val="bg1"/>
          </a:solidFill>
        </p:spPr>
        <p:txBody>
          <a:bodyPr wrap="none">
            <a:spAutoFit/>
          </a:bodyPr>
          <a:lstStyle/>
          <a:p>
            <a:pPr>
              <a:spcBef>
                <a:spcPts val="300"/>
              </a:spcBef>
              <a:spcAft>
                <a:spcPts val="300"/>
              </a:spcAft>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イクボス</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の実践 </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ー まずはここから始めてみよう！</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2183130" y="6216658"/>
            <a:ext cx="7372865" cy="20536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内閣府　カエル！ジャパン（</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「３つの心構え」と「</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の実践」</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佐藤博樹・武石恵美子著（</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年）「職場のワーク・ライフ・バランス」（日経文庫）を基に作成</a:t>
            </a:r>
          </a:p>
        </p:txBody>
      </p:sp>
    </p:spTree>
    <p:extLst>
      <p:ext uri="{BB962C8B-B14F-4D97-AF65-F5344CB8AC3E}">
        <p14:creationId xmlns:p14="http://schemas.microsoft.com/office/powerpoint/2010/main" val="2576456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195262" cy="360362"/>
          </a:xfrm>
        </p:spPr>
        <p:txBody>
          <a:bodyPr/>
          <a:lstStyle/>
          <a:p>
            <a:pPr>
              <a:defRPr/>
            </a:pPr>
            <a:fld id="{E998A1A3-FEA1-4990-8247-73F0C5D4C06C}" type="slidenum">
              <a:rPr lang="ja-JP" altLang="en-US" sz="1600" smtClean="0"/>
              <a:pPr>
                <a:defRPr/>
              </a:pPr>
              <a:t>2</a:t>
            </a:fld>
            <a:endParaRPr lang="en-US" altLang="ja-JP" sz="1600" dirty="0"/>
          </a:p>
        </p:txBody>
      </p:sp>
      <p:sp>
        <p:nvSpPr>
          <p:cNvPr id="5" name="タイトル 1"/>
          <p:cNvSpPr>
            <a:spLocks noGrp="1"/>
          </p:cNvSpPr>
          <p:nvPr>
            <p:ph type="title"/>
          </p:nvPr>
        </p:nvSpPr>
        <p:spPr>
          <a:xfrm>
            <a:off x="957635" y="2882587"/>
            <a:ext cx="8577305" cy="1070287"/>
          </a:xfrm>
        </p:spPr>
        <p:txBody>
          <a:bodyPr/>
          <a:lstStyle/>
          <a:p>
            <a:pPr marL="1497013" indent="-1497013"/>
            <a:r>
              <a:rPr kumimoji="1" lang="ja-JP" altLang="en-US" sz="3200" dirty="0">
                <a:solidFill>
                  <a:schemeClr val="bg1"/>
                </a:solidFill>
              </a:rPr>
              <a:t>第一章　男性の育児休業取得の現状と</a:t>
            </a:r>
            <a:r>
              <a:rPr kumimoji="1" lang="en-US" altLang="ja-JP" sz="3200" dirty="0">
                <a:solidFill>
                  <a:schemeClr val="bg1"/>
                </a:solidFill>
              </a:rPr>
              <a:t/>
            </a:r>
            <a:br>
              <a:rPr kumimoji="1" lang="en-US" altLang="ja-JP" sz="3200" dirty="0">
                <a:solidFill>
                  <a:schemeClr val="bg1"/>
                </a:solidFill>
              </a:rPr>
            </a:br>
            <a:r>
              <a:rPr kumimoji="1" lang="ja-JP" altLang="en-US" sz="3200" dirty="0">
                <a:solidFill>
                  <a:schemeClr val="bg1"/>
                </a:solidFill>
              </a:rPr>
              <a:t>企業における課題</a:t>
            </a:r>
            <a:endParaRPr kumimoji="1" lang="ja-JP" altLang="en-US" sz="2400" dirty="0">
              <a:solidFill>
                <a:schemeClr val="bg1"/>
              </a:solidFill>
            </a:endParaRPr>
          </a:p>
        </p:txBody>
      </p:sp>
    </p:spTree>
    <p:extLst>
      <p:ext uri="{BB962C8B-B14F-4D97-AF65-F5344CB8AC3E}">
        <p14:creationId xmlns:p14="http://schemas.microsoft.com/office/powerpoint/2010/main" val="3457763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３－３</a:t>
            </a:r>
            <a:r>
              <a:rPr kumimoji="1" lang="ja-JP" altLang="en-US" dirty="0"/>
              <a:t>．同僚のポイント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29</a:t>
            </a:fld>
            <a:endParaRPr lang="en-US" altLang="ja-JP" sz="1600" dirty="0"/>
          </a:p>
        </p:txBody>
      </p:sp>
      <p:sp>
        <p:nvSpPr>
          <p:cNvPr id="6" name="テキスト ボックス 5"/>
          <p:cNvSpPr txBox="1"/>
          <p:nvPr/>
        </p:nvSpPr>
        <p:spPr>
          <a:xfrm>
            <a:off x="1799500" y="1270548"/>
            <a:ext cx="7741222" cy="4893647"/>
          </a:xfrm>
          <a:prstGeom prst="rect">
            <a:avLst/>
          </a:prstGeom>
          <a:noFill/>
        </p:spPr>
        <p:txBody>
          <a:bodyPr wrap="none" rtlCol="0">
            <a:spAutoFit/>
          </a:bodyPr>
          <a:lstStyle/>
          <a:p>
            <a:pPr marL="285750" indent="-285750">
              <a:lnSpc>
                <a:spcPct val="150000"/>
              </a:lnSpc>
              <a:buClr>
                <a:schemeClr val="tx1"/>
              </a:buClr>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自身がサポートを受ける立場になる可能性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を踏まえ、同僚のサポートを</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育児や介護だけでなく、怪我や病気による入院など、</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いつ何時、自分がサポートを受ける側に回るかわかりません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「お互い様」でサポートしあえる環境をぜひ作ってください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育児休業取得者の業務を引き継ぎ、新しい仕事を担う場合は、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スキルアップのチャンスと捉えましょう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Clr>
                <a:schemeClr val="tx1"/>
              </a:buCl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時間に制約がない人も、</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効率のよい仕事の仕方を考え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、長時間労働を抑制しましょう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「仕事が多くて、残業しないなんて無理」と決めつけていませんか？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本当に必要な仕事、仕事の期限、クオリティを見直して効率的に仕事をしましょう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Clr>
                <a:schemeClr val="tx1"/>
              </a:buClr>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困ったことがあったら、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一人で悩まず、上司・同僚に相談しましょう</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「みんな忙しいから」といって一人で抱え込まず、</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周囲に相談してください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みんなで考えれば解決策もきっと見つかります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p:nvPr/>
        </p:nvGrpSpPr>
        <p:grpSpPr>
          <a:xfrm>
            <a:off x="420301" y="1209814"/>
            <a:ext cx="1401988" cy="688605"/>
            <a:chOff x="1375036" y="-1325416"/>
            <a:chExt cx="1401988" cy="688605"/>
          </a:xfrm>
        </p:grpSpPr>
        <p:cxnSp>
          <p:nvCxnSpPr>
            <p:cNvPr id="18" name="直線コネクタ 17"/>
            <p:cNvCxnSpPr/>
            <p:nvPr/>
          </p:nvCxnSpPr>
          <p:spPr>
            <a:xfrm flipV="1">
              <a:off x="1778243" y="-83196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9" name="角丸四角形 18"/>
            <p:cNvSpPr/>
            <p:nvPr/>
          </p:nvSpPr>
          <p:spPr>
            <a:xfrm>
              <a:off x="1691406" y="-1137817"/>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1375036" y="-1325416"/>
              <a:ext cx="401469" cy="678828"/>
              <a:chOff x="892445" y="2378728"/>
              <a:chExt cx="792162" cy="1286531"/>
            </a:xfrm>
          </p:grpSpPr>
          <p:pic>
            <p:nvPicPr>
              <p:cNvPr id="21"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rot="865085">
                <a:off x="1241880" y="2378728"/>
                <a:ext cx="312183" cy="563748"/>
                <a:chOff x="2790652" y="3004952"/>
                <a:chExt cx="312183" cy="563748"/>
              </a:xfrm>
            </p:grpSpPr>
            <p:sp>
              <p:nvSpPr>
                <p:cNvPr id="23" name="二等辺三角形 22"/>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二等辺三角形 23"/>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grpSp>
    </p:spTree>
    <p:extLst>
      <p:ext uri="{BB962C8B-B14F-4D97-AF65-F5344CB8AC3E}">
        <p14:creationId xmlns:p14="http://schemas.microsoft.com/office/powerpoint/2010/main" val="454159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３－４</a:t>
            </a:r>
            <a:r>
              <a:rPr kumimoji="1" lang="ja-JP" altLang="en-US" dirty="0"/>
              <a:t>．育児休業取得者のポイント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30</a:t>
            </a:fld>
            <a:endParaRPr lang="en-US" altLang="ja-JP" sz="1600" dirty="0"/>
          </a:p>
        </p:txBody>
      </p:sp>
      <p:sp>
        <p:nvSpPr>
          <p:cNvPr id="5" name="テキスト ボックス 4"/>
          <p:cNvSpPr txBox="1"/>
          <p:nvPr/>
        </p:nvSpPr>
        <p:spPr>
          <a:xfrm>
            <a:off x="2104301" y="1138875"/>
            <a:ext cx="6934912" cy="2246769"/>
          </a:xfrm>
          <a:prstGeom prst="rect">
            <a:avLst/>
          </a:prstGeom>
          <a:noFill/>
        </p:spPr>
        <p:txBody>
          <a:bodyPr wrap="none" rtlCol="0">
            <a:sp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育児休業取得前</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900"/>
              </a:spcBef>
              <a:buClr>
                <a:schemeClr val="tx1"/>
              </a:buClr>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「育児休業を取得したい」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という希望を、余裕をもって上司、同僚に伝えましょう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9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育児休業前には、可能な限り、業務を片付けておきましょう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9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今後も継続する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業務の棚卸しを行い、業務の引継ぎを</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・・・予め要点をまとめた資料や業務マニュアルを作成し、業務のコツ、注意事項、</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キーポイントなども可能な限り引き継ぎましょう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25318" y="1104503"/>
            <a:ext cx="9125900" cy="2288835"/>
          </a:xfrm>
          <a:prstGeom prst="roundRect">
            <a:avLst>
              <a:gd name="adj" fmla="val 140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flipV="1">
            <a:off x="996568" y="1609090"/>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909731" y="130323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593361" y="1222514"/>
            <a:ext cx="401469" cy="678828"/>
            <a:chOff x="892445" y="2378728"/>
            <a:chExt cx="792162" cy="1286531"/>
          </a:xfrm>
        </p:grpSpPr>
        <p:pic>
          <p:nvPicPr>
            <p:cNvPr id="1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p:cNvGrpSpPr/>
            <p:nvPr/>
          </p:nvGrpSpPr>
          <p:grpSpPr>
            <a:xfrm rot="865085">
              <a:off x="1241880" y="2378728"/>
              <a:ext cx="312183" cy="563748"/>
              <a:chOff x="2790652" y="3004952"/>
              <a:chExt cx="312183" cy="563748"/>
            </a:xfrm>
          </p:grpSpPr>
          <p:sp>
            <p:nvSpPr>
              <p:cNvPr id="14" name="二等辺三角形 1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二等辺三角形 1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6" name="テキスト ボックス 15"/>
          <p:cNvSpPr txBox="1"/>
          <p:nvPr/>
        </p:nvSpPr>
        <p:spPr>
          <a:xfrm>
            <a:off x="2104301" y="3535520"/>
            <a:ext cx="6413935" cy="2700739"/>
          </a:xfrm>
          <a:prstGeom prst="rect">
            <a:avLst/>
          </a:prstGeom>
          <a:noFill/>
        </p:spPr>
        <p:txBody>
          <a:bodyPr wrap="none" rtlCol="0">
            <a:spAutoFit/>
          </a:bodyPr>
          <a:lstStyle/>
          <a:p>
            <a:pPr>
              <a:lnSpc>
                <a:spcPct val="150000"/>
              </a:lnSpc>
            </a:pPr>
            <a:r>
              <a:rPr lang="ja-JP" altLang="en-US"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rPr>
              <a:t>育児休業取得後（復帰後）</a:t>
            </a:r>
            <a:endParaRPr lang="en-US" altLang="ja-JP" sz="2000" b="1" u="sng" dirty="0">
              <a:solidFill>
                <a:srgbClr val="FF711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9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育休復帰後は、限られた時間でも成果を出せる働き方を</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・・・「効率よく業務を進めるにはどうしたらよいか」を</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常に考え、行動する</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「育休取得者」の優良事例になるように心掛けよう！</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9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同僚が困ったときには、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積極的にサポートを</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900"/>
              </a:spcBef>
              <a:buClr>
                <a:schemeClr val="tx1"/>
              </a:buClr>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育休取得のメリットを、会社・上司・同僚にも感じてもらおう！</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業務の効率化による生産性の向上、ワーク・ライフ・バランスの充実など、</a:t>
            </a: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育休取得者のロールモデルとしての姿を社内で示そう</a:t>
            </a:r>
            <a:r>
              <a:rPr lang="ja-JP" altLang="en-US"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角丸四角形 16"/>
          <p:cNvSpPr/>
          <p:nvPr/>
        </p:nvSpPr>
        <p:spPr>
          <a:xfrm>
            <a:off x="425318" y="3501008"/>
            <a:ext cx="9125900" cy="2842642"/>
          </a:xfrm>
          <a:prstGeom prst="roundRect">
            <a:avLst>
              <a:gd name="adj" fmla="val 1093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flipV="1">
            <a:off x="970376" y="4068145"/>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0" name="角丸四角形 19"/>
          <p:cNvSpPr/>
          <p:nvPr/>
        </p:nvSpPr>
        <p:spPr>
          <a:xfrm>
            <a:off x="883539" y="3762293"/>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p:cNvGrpSpPr/>
          <p:nvPr/>
        </p:nvGrpSpPr>
        <p:grpSpPr>
          <a:xfrm>
            <a:off x="567169" y="3681569"/>
            <a:ext cx="401469" cy="678828"/>
            <a:chOff x="892445" y="2378728"/>
            <a:chExt cx="792162" cy="1286531"/>
          </a:xfrm>
        </p:grpSpPr>
        <p:pic>
          <p:nvPicPr>
            <p:cNvPr id="22"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p:cNvGrpSpPr/>
            <p:nvPr/>
          </p:nvGrpSpPr>
          <p:grpSpPr>
            <a:xfrm rot="865085">
              <a:off x="1241880" y="2378728"/>
              <a:ext cx="312183" cy="563748"/>
              <a:chOff x="2790652" y="3004952"/>
              <a:chExt cx="312183" cy="563748"/>
            </a:xfrm>
          </p:grpSpPr>
          <p:sp>
            <p:nvSpPr>
              <p:cNvPr id="24" name="二等辺三角形 23"/>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二等辺三角形 24"/>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Tree>
    <p:extLst>
      <p:ext uri="{BB962C8B-B14F-4D97-AF65-F5344CB8AC3E}">
        <p14:creationId xmlns:p14="http://schemas.microsoft.com/office/powerpoint/2010/main" val="2263171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３－５</a:t>
            </a:r>
            <a:r>
              <a:rPr kumimoji="1" lang="ja-JP" altLang="en-US" dirty="0"/>
              <a:t>．男性が育休取得できる企業・職場は危機に強い</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31</a:t>
            </a:fld>
            <a:endParaRPr lang="en-US" altLang="ja-JP" sz="1600" dirty="0"/>
          </a:p>
        </p:txBody>
      </p:sp>
      <p:sp>
        <p:nvSpPr>
          <p:cNvPr id="14" name="正方形/長方形 13"/>
          <p:cNvSpPr/>
          <p:nvPr/>
        </p:nvSpPr>
        <p:spPr>
          <a:xfrm>
            <a:off x="1900737" y="1155841"/>
            <a:ext cx="7633977" cy="1677645"/>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男性が育児休業を取得できる企業・職場は、</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465750" indent="-285750">
              <a:lnSpc>
                <a:spcPts val="25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コミュニケーションが良好</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5750" indent="-285750">
              <a:lnSpc>
                <a:spcPts val="25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互いにサポートし合う意識がある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5750" indent="-285750">
              <a:lnSpc>
                <a:spcPts val="25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業務効率を向上させている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65750" indent="-285750">
              <a:lnSpc>
                <a:spcPts val="25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多様な働き方を認め合い、ワーク・ライフ・バランスに留意している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26155" y="3696051"/>
            <a:ext cx="2840244" cy="265103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急にチームの人員が</a:t>
            </a:r>
            <a:r>
              <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欠けてもフォローできる</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互いにサポートし合う意識があれば、従業員本人の急病等での不在時にサポート可能</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コミュニケーションが良好なら、日頃の業務の進捗を把握でき、引継ぎもスムーズ</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86400" y="1191347"/>
            <a:ext cx="9169582" cy="1875642"/>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86399" y="3658579"/>
            <a:ext cx="2880000"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878923" y="1601325"/>
            <a:ext cx="1085618" cy="501006"/>
            <a:chOff x="919115" y="1782068"/>
            <a:chExt cx="1085618" cy="501006"/>
          </a:xfrm>
        </p:grpSpPr>
        <p:cxnSp>
          <p:nvCxnSpPr>
            <p:cNvPr id="53" name="直線コネクタ 52"/>
            <p:cNvCxnSpPr/>
            <p:nvPr/>
          </p:nvCxnSpPr>
          <p:spPr>
            <a:xfrm flipV="1">
              <a:off x="1005952" y="210517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19115" y="178206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5" name="グループ化 54"/>
          <p:cNvGrpSpPr/>
          <p:nvPr/>
        </p:nvGrpSpPr>
        <p:grpSpPr>
          <a:xfrm>
            <a:off x="515159" y="1493912"/>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9" name="下矢印 28"/>
          <p:cNvSpPr/>
          <p:nvPr/>
        </p:nvSpPr>
        <p:spPr>
          <a:xfrm>
            <a:off x="3716525" y="2974492"/>
            <a:ext cx="2467533" cy="592696"/>
          </a:xfrm>
          <a:prstGeom prst="downArrow">
            <a:avLst/>
          </a:prstGeom>
          <a:solidFill>
            <a:srgbClr val="FF660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だから・・・</a:t>
            </a:r>
          </a:p>
        </p:txBody>
      </p:sp>
      <p:sp>
        <p:nvSpPr>
          <p:cNvPr id="78" name="正方形/長方形 77"/>
          <p:cNvSpPr/>
          <p:nvPr/>
        </p:nvSpPr>
        <p:spPr>
          <a:xfrm>
            <a:off x="6577277" y="3696051"/>
            <a:ext cx="2833423" cy="255452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リモートワークでも</a:t>
            </a:r>
            <a:r>
              <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スムーズに業務が進む</a:t>
            </a:r>
          </a:p>
          <a:p>
            <a:pPr marL="285750" indent="-285750" eaLnBrk="1">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業務効率を向上させるという意識のもと、環境が変わっても業務が進む</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多様な働き方に対応できる環境を構築</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上司が部下を信頼して、</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リモハラもなし</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3489030" y="3671541"/>
            <a:ext cx="2880000"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3550791" y="3884321"/>
            <a:ext cx="2840800" cy="2118913"/>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lgn="ctr" eaLnBrk="1">
              <a:spcBef>
                <a:spcPts val="0"/>
              </a:spcBef>
              <a:spcAft>
                <a:spcPts val="14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多様な働き方に対応</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spcBef>
                <a:spcPts val="0"/>
              </a:spcBef>
              <a:spcAft>
                <a:spcPts val="600"/>
              </a:spcAft>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様々な事情を持つ従業員が活躍できる（制度やハードウェア、ネットワーク環境が整っている）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spcBef>
                <a:spcPts val="0"/>
              </a:spcBef>
              <a:spcAft>
                <a:spcPts val="600"/>
              </a:spcAft>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急な環境変化が起きても、柔軟に対応できる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spcBef>
                <a:spcPts val="0"/>
              </a:spcBef>
              <a:spcAft>
                <a:spcPts val="600"/>
              </a:spcAft>
              <a:buFont typeface="Wingdings" panose="05000000000000000000" pitchFamily="2" charset="2"/>
              <a:buChar char="Ø"/>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577278" y="3680167"/>
            <a:ext cx="2880000" cy="2592000"/>
          </a:xfrm>
          <a:prstGeom prst="roundRect">
            <a:avLst>
              <a:gd name="adj" fmla="val 12320"/>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41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３－６</a:t>
            </a:r>
            <a:r>
              <a:rPr kumimoji="1" lang="ja-JP" altLang="en-US" dirty="0"/>
              <a:t>．女性のキャリア形成の視点</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32</a:t>
            </a:fld>
            <a:endParaRPr lang="en-US" altLang="ja-JP" sz="1600" dirty="0"/>
          </a:p>
        </p:txBody>
      </p:sp>
      <p:sp>
        <p:nvSpPr>
          <p:cNvPr id="14" name="正方形/長方形 13"/>
          <p:cNvSpPr/>
          <p:nvPr/>
        </p:nvSpPr>
        <p:spPr>
          <a:xfrm>
            <a:off x="1881812" y="1251419"/>
            <a:ext cx="7633977" cy="117628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男性従業員の育児休業の取得は、女性従業員の活躍にもつながります</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180000">
              <a:lnSpc>
                <a:spcPct val="1500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女性（配偶者）が仕事と育児を両立しながら活躍するには、男性が育児・家事を担うことが重要です</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83080" y="3774908"/>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女性従業員本人に加え、上司や男性配偶者も一緒に考える機会を提供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86400" y="1191347"/>
            <a:ext cx="9169582" cy="1371361"/>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86399" y="3658579"/>
            <a:ext cx="2880000"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878923" y="1601325"/>
            <a:ext cx="1085618" cy="501006"/>
            <a:chOff x="919115" y="1782068"/>
            <a:chExt cx="1085618" cy="501006"/>
          </a:xfrm>
        </p:grpSpPr>
        <p:cxnSp>
          <p:nvCxnSpPr>
            <p:cNvPr id="53" name="直線コネクタ 52"/>
            <p:cNvCxnSpPr/>
            <p:nvPr/>
          </p:nvCxnSpPr>
          <p:spPr>
            <a:xfrm flipV="1">
              <a:off x="1005952" y="210517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19115" y="178206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5" name="グループ化 54"/>
          <p:cNvGrpSpPr/>
          <p:nvPr/>
        </p:nvGrpSpPr>
        <p:grpSpPr>
          <a:xfrm>
            <a:off x="515159" y="1493912"/>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9" name="下矢印 28"/>
          <p:cNvSpPr/>
          <p:nvPr/>
        </p:nvSpPr>
        <p:spPr>
          <a:xfrm>
            <a:off x="4333596" y="2815468"/>
            <a:ext cx="1130059" cy="592696"/>
          </a:xfrm>
          <a:prstGeom prst="downArrow">
            <a:avLst/>
          </a:prstGeom>
          <a:solidFill>
            <a:srgbClr val="FF660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78" name="正方形/長方形 77"/>
          <p:cNvSpPr/>
          <p:nvPr/>
        </p:nvSpPr>
        <p:spPr>
          <a:xfrm>
            <a:off x="3585709" y="3797917"/>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女性従業員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いかにキャリアを積んでいくか、自身もよく検討し配偶者と話し合う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3489030" y="3671541"/>
            <a:ext cx="2880000" cy="2592000"/>
          </a:xfrm>
          <a:prstGeom prst="roundRect">
            <a:avLst>
              <a:gd name="adj" fmla="val 1312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6673957" y="3806543"/>
            <a:ext cx="2664000" cy="151200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eaLnBrk="1">
              <a:spcBef>
                <a:spcPts val="0"/>
              </a:spcBef>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男性従業員</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eaLnBrk="1">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配偶者のキャリアを理解し、分担の在り方を夫婦間で話し合う</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6577278" y="3680167"/>
            <a:ext cx="2880000" cy="2592000"/>
          </a:xfrm>
          <a:prstGeom prst="roundRect">
            <a:avLst>
              <a:gd name="adj" fmla="val 12320"/>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5533990" y="2649307"/>
            <a:ext cx="4011943" cy="9193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女性従業員のキャリア形成について、それぞれの立場で考え、取り組むことが重要</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3809294" y="5412270"/>
            <a:ext cx="5339117" cy="622998"/>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育休の取得時期・期間、保育園の送り・迎え、子が病気</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の時の対応をどうするか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83"/>
          <p:cNvSpPr/>
          <p:nvPr/>
        </p:nvSpPr>
        <p:spPr>
          <a:xfrm>
            <a:off x="547638" y="5322303"/>
            <a:ext cx="2599442" cy="820275"/>
          </a:xfrm>
          <a:prstGeom prst="rect">
            <a:avLst/>
          </a:prstGeom>
          <a:solidFill>
            <a:schemeClr val="accent6">
              <a:lumMod val="20000"/>
              <a:lumOff val="80000"/>
            </a:schemeClr>
          </a:solidFill>
          <a:ln w="12700">
            <a:no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marL="468000" indent="-457200" eaLnBrk="1"/>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Ex</a:t>
            </a:r>
            <a:r>
              <a:rPr lang="ja-JP" altLang="en-US" sz="1600" b="1" dirty="0" err="1">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配偶者・上司を交えた懇談、配偶者も参加可能な社員向けセミナー</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7882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16534" y="6427788"/>
            <a:ext cx="343535" cy="360362"/>
          </a:xfrm>
        </p:spPr>
        <p:txBody>
          <a:bodyPr/>
          <a:lstStyle/>
          <a:p>
            <a:pPr>
              <a:defRPr/>
            </a:pPr>
            <a:fld id="{E998A1A3-FEA1-4990-8247-73F0C5D4C06C}" type="slidenum">
              <a:rPr lang="ja-JP" altLang="en-US" sz="1600" smtClean="0"/>
              <a:pPr>
                <a:defRPr/>
              </a:pPr>
              <a:t>33</a:t>
            </a:fld>
            <a:endParaRPr lang="en-US" altLang="ja-JP" sz="1600" dirty="0"/>
          </a:p>
        </p:txBody>
      </p:sp>
      <p:sp>
        <p:nvSpPr>
          <p:cNvPr id="6" name="タイトル 1"/>
          <p:cNvSpPr>
            <a:spLocks noGrp="1"/>
          </p:cNvSpPr>
          <p:nvPr>
            <p:ph type="title"/>
          </p:nvPr>
        </p:nvSpPr>
        <p:spPr>
          <a:xfrm>
            <a:off x="1063652" y="3054038"/>
            <a:ext cx="8577305" cy="647700"/>
          </a:xfrm>
        </p:spPr>
        <p:txBody>
          <a:bodyPr/>
          <a:lstStyle/>
          <a:p>
            <a:r>
              <a:rPr lang="ja-JP" altLang="en-US" sz="3200" dirty="0">
                <a:solidFill>
                  <a:schemeClr val="bg1"/>
                </a:solidFill>
              </a:rPr>
              <a:t>第四章　育児休業取得のメリット</a:t>
            </a:r>
            <a:endParaRPr kumimoji="1" lang="ja-JP" altLang="en-US" sz="2400" dirty="0">
              <a:solidFill>
                <a:schemeClr val="bg1"/>
              </a:solidFill>
            </a:endParaRPr>
          </a:p>
        </p:txBody>
      </p:sp>
    </p:spTree>
    <p:extLst>
      <p:ext uri="{BB962C8B-B14F-4D97-AF65-F5344CB8AC3E}">
        <p14:creationId xmlns:p14="http://schemas.microsoft.com/office/powerpoint/2010/main" val="3087400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34</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lang="ja-JP" altLang="en-US" dirty="0"/>
              <a:t>４－１</a:t>
            </a:r>
            <a:r>
              <a:rPr kumimoji="1" lang="ja-JP" altLang="en-US" dirty="0"/>
              <a:t>．男性の育児休業取得による職場への影響</a:t>
            </a:r>
          </a:p>
        </p:txBody>
      </p:sp>
      <p:sp>
        <p:nvSpPr>
          <p:cNvPr id="20" name="角丸四角形 19"/>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31425" y="1767447"/>
            <a:ext cx="4761240" cy="307777"/>
          </a:xfrm>
          <a:prstGeom prst="rect">
            <a:avLst/>
          </a:prstGeom>
          <a:noFill/>
        </p:spPr>
        <p:txBody>
          <a:bodyPr wrap="none" rtlCol="0">
            <a:spAutoFit/>
          </a:bodyPr>
          <a:lstStyle/>
          <a:p>
            <a:r>
              <a:rPr kumimoji="1" lang="ja-JP" altLang="en-US" sz="1400" b="1" dirty="0">
                <a:latin typeface="Arial"/>
              </a:rPr>
              <a:t>男性の育児休業取得による職場への影響（男性からの回答）</a:t>
            </a:r>
          </a:p>
        </p:txBody>
      </p:sp>
      <p:sp>
        <p:nvSpPr>
          <p:cNvPr id="26" name="正方形/長方形 25"/>
          <p:cNvSpPr/>
          <p:nvPr/>
        </p:nvSpPr>
        <p:spPr>
          <a:xfrm>
            <a:off x="533400" y="109250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男性の育児休業取得者のいる（いた）職場では、さまざまな変化が！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右矢印 28"/>
          <p:cNvSpPr/>
          <p:nvPr/>
        </p:nvSpPr>
        <p:spPr>
          <a:xfrm>
            <a:off x="6563638" y="4230346"/>
            <a:ext cx="44322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正方形/長方形 18"/>
          <p:cNvSpPr/>
          <p:nvPr/>
        </p:nvSpPr>
        <p:spPr>
          <a:xfrm>
            <a:off x="6411238" y="3096403"/>
            <a:ext cx="3219450" cy="117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特に、男性の育休取得を歓迎</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した職場では、変化を実感する企業の割合が増加！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33861" y="3936350"/>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取り組むことで、職場への好影響がより大きく！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359613" y="3034724"/>
            <a:ext cx="3240000" cy="1944000"/>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33399" y="6010928"/>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aphicFrame>
        <p:nvGraphicFramePr>
          <p:cNvPr id="15" name="グラフ 14">
            <a:extLst>
              <a:ext uri="{FF2B5EF4-FFF2-40B4-BE49-F238E27FC236}">
                <a16:creationId xmlns:a16="http://schemas.microsoft.com/office/drawing/2014/main" id="{00000000-0008-0000-0700-000005000000}"/>
              </a:ext>
            </a:extLst>
          </p:cNvPr>
          <p:cNvGraphicFramePr>
            <a:graphicFrameLocks noChangeAspect="1"/>
          </p:cNvGraphicFramePr>
          <p:nvPr>
            <p:extLst>
              <p:ext uri="{D42A27DB-BD31-4B8C-83A1-F6EECF244321}">
                <p14:modId xmlns:p14="http://schemas.microsoft.com/office/powerpoint/2010/main" val="881850549"/>
              </p:ext>
            </p:extLst>
          </p:nvPr>
        </p:nvGraphicFramePr>
        <p:xfrm>
          <a:off x="463171" y="1835024"/>
          <a:ext cx="6614566" cy="42130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7418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a:t>４－２．企業・</a:t>
            </a:r>
            <a:r>
              <a:rPr lang="ja-JP" altLang="en-US" dirty="0"/>
              <a:t>職場にとって</a:t>
            </a:r>
            <a:r>
              <a:rPr kumimoji="1" lang="ja-JP" altLang="en-US" dirty="0"/>
              <a:t>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35</a:t>
            </a:fld>
            <a:endParaRPr lang="en-US" altLang="ja-JP" sz="1600" dirty="0"/>
          </a:p>
        </p:txBody>
      </p:sp>
      <p:sp>
        <p:nvSpPr>
          <p:cNvPr id="8" name="正方形/長方形 7"/>
          <p:cNvSpPr/>
          <p:nvPr/>
        </p:nvSpPr>
        <p:spPr>
          <a:xfrm>
            <a:off x="792515" y="1877952"/>
            <a:ext cx="8541765"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男性の育児参加への理解が深まり、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職場の雰囲気が変わる！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仕事の進め方を見直す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業務引継ぎの際に、</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業務の棚卸し・見える化を行うことで、「本当に必要な業務」がわかる</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3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業務マニュアルの作成等により、</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業務の属人化も排除</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仕事の効率性が向上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各人が「残業しない」との意識で業務を行うことで、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業務効率が向上、長時間労働の抑制</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会社に対する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満足度・帰属意識の向上</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・・・加えて、会社の取組を公表・アピールすることで、企業イメージの向上や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人材確保にも寄与</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従業員も経営者も納得した働き方改革は、</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人材不足解消に効果大</a:t>
            </a:r>
            <a:endParaRPr lang="en-US" altLang="ja-JP"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0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さらに・・・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従業員の多様な事情に配慮した制度の導入、取組実施により、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離職率が低下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従業員の定着率向上で</a:t>
            </a:r>
            <a:r>
              <a:rPr lang="ja-JP" altLang="en-US" sz="16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知識・ノウハウが蓄積すれば、業務効率も向上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flipV="1">
            <a:off x="1018545" y="1581626"/>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931708" y="1275774"/>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15338" y="1147550"/>
            <a:ext cx="401469" cy="678828"/>
            <a:chOff x="892445" y="2378728"/>
            <a:chExt cx="792162" cy="1286531"/>
          </a:xfrm>
        </p:grpSpPr>
        <p:pic>
          <p:nvPicPr>
            <p:cNvPr id="2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rot="865085">
              <a:off x="1241880" y="2378728"/>
              <a:ext cx="312183" cy="563748"/>
              <a:chOff x="2790652" y="3004952"/>
              <a:chExt cx="312183" cy="563748"/>
            </a:xfrm>
          </p:grpSpPr>
          <p:sp>
            <p:nvSpPr>
              <p:cNvPr id="26" name="二等辺三角形 2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二等辺三角形 2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6" name="テキスト ボックス 15"/>
          <p:cNvSpPr txBox="1"/>
          <p:nvPr/>
        </p:nvSpPr>
        <p:spPr>
          <a:xfrm>
            <a:off x="2290376" y="1306000"/>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男性の育児休業取得によるメリット！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29941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４</a:t>
            </a:r>
            <a:r>
              <a:rPr kumimoji="1" lang="ja-JP" altLang="en-US" dirty="0"/>
              <a:t>－３．同僚にとってのメリット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36</a:t>
            </a:fld>
            <a:endParaRPr lang="en-US" altLang="ja-JP" sz="1600" dirty="0"/>
          </a:p>
        </p:txBody>
      </p:sp>
      <p:sp>
        <p:nvSpPr>
          <p:cNvPr id="9" name="角丸四角形 8"/>
          <p:cNvSpPr/>
          <p:nvPr/>
        </p:nvSpPr>
        <p:spPr>
          <a:xfrm>
            <a:off x="425318" y="1065429"/>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flipV="1">
            <a:off x="1054952" y="1636081"/>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12" name="角丸四角形 11"/>
          <p:cNvSpPr/>
          <p:nvPr/>
        </p:nvSpPr>
        <p:spPr>
          <a:xfrm>
            <a:off x="968115" y="1330229"/>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651745" y="1249505"/>
            <a:ext cx="401469" cy="678828"/>
            <a:chOff x="892445" y="2378728"/>
            <a:chExt cx="792162" cy="1286531"/>
          </a:xfrm>
        </p:grpSpPr>
        <p:pic>
          <p:nvPicPr>
            <p:cNvPr id="1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グループ化 14"/>
            <p:cNvGrpSpPr/>
            <p:nvPr/>
          </p:nvGrpSpPr>
          <p:grpSpPr>
            <a:xfrm rot="865085">
              <a:off x="1241880" y="2378728"/>
              <a:ext cx="312183" cy="563748"/>
              <a:chOff x="2790652" y="3004952"/>
              <a:chExt cx="312183" cy="563748"/>
            </a:xfrm>
          </p:grpSpPr>
          <p:sp>
            <p:nvSpPr>
              <p:cNvPr id="16" name="二等辺三角形 1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二等辺三角形 1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8" name="正方形/長方形 17"/>
          <p:cNvSpPr/>
          <p:nvPr/>
        </p:nvSpPr>
        <p:spPr>
          <a:xfrm>
            <a:off x="2142951" y="1164251"/>
            <a:ext cx="7408268" cy="142654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自分のライフスタイルや働き方を見直すきっかけに・・・</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業務の平準化等により、自身のワーク・ライフ・バランスも向上！</a:t>
            </a:r>
            <a:endPar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職場の結束が強まり、</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お互いにサポートしあう関係が構築</a:t>
            </a:r>
            <a: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p>
          <a:p>
            <a:pPr marL="285750" indent="-285750">
              <a:spcBef>
                <a:spcPts val="6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育児休業取得者の業務の引継ぎで、</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19" name="Rectangle 23"/>
          <p:cNvSpPr>
            <a:spLocks noChangeArrowheads="1"/>
          </p:cNvSpPr>
          <p:nvPr/>
        </p:nvSpPr>
        <p:spPr bwMode="auto">
          <a:xfrm>
            <a:off x="585302" y="2800349"/>
            <a:ext cx="8847475" cy="3579813"/>
          </a:xfrm>
          <a:prstGeom prst="roundRect">
            <a:avLst>
              <a:gd name="adj" fmla="val 7390"/>
            </a:avLst>
          </a:prstGeom>
          <a:noFill/>
          <a:ln w="19050">
            <a:solidFill>
              <a:srgbClr val="0066FF"/>
            </a:solidFill>
            <a:prstDash val="sysDot"/>
            <a:miter lim="800000"/>
            <a:headEnd/>
            <a:tailEnd/>
          </a:ln>
        </p:spPr>
        <p:txBody>
          <a:bodyPr wrap="none" anchor="ctr"/>
          <a:lstStyle/>
          <a:p>
            <a:endParaRPr lang="ja-JP" altLang="en-US" dirty="0">
              <a:latin typeface="Meriyo"/>
            </a:endParaRPr>
          </a:p>
        </p:txBody>
      </p:sp>
      <p:sp>
        <p:nvSpPr>
          <p:cNvPr id="21" name="Rectangle 2"/>
          <p:cNvSpPr txBox="1">
            <a:spLocks noChangeArrowheads="1"/>
          </p:cNvSpPr>
          <p:nvPr/>
        </p:nvSpPr>
        <p:spPr bwMode="auto">
          <a:xfrm>
            <a:off x="667475"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06574" y="5710688"/>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また、業務の棚卸しによる効率化も想定され、復職時には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23" name="角丸四角形 22"/>
          <p:cNvSpPr/>
          <p:nvPr/>
        </p:nvSpPr>
        <p:spPr>
          <a:xfrm>
            <a:off x="1173136"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24" name="角丸四角形 23"/>
          <p:cNvSpPr/>
          <p:nvPr/>
        </p:nvSpPr>
        <p:spPr>
          <a:xfrm>
            <a:off x="1173136" y="39580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25" name="角丸四角形 24"/>
          <p:cNvSpPr/>
          <p:nvPr/>
        </p:nvSpPr>
        <p:spPr>
          <a:xfrm>
            <a:off x="1173136"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26" name="角丸四角形 25"/>
          <p:cNvSpPr/>
          <p:nvPr/>
        </p:nvSpPr>
        <p:spPr>
          <a:xfrm>
            <a:off x="1173136"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27" name="テキスト ボックス 26"/>
          <p:cNvSpPr txBox="1"/>
          <p:nvPr/>
        </p:nvSpPr>
        <p:spPr>
          <a:xfrm>
            <a:off x="3235117" y="3927560"/>
            <a:ext cx="627654" cy="523220"/>
          </a:xfrm>
          <a:prstGeom prst="rect">
            <a:avLst/>
          </a:prstGeom>
          <a:noFill/>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28" name="フリーフォーム 27"/>
          <p:cNvSpPr/>
          <p:nvPr/>
        </p:nvSpPr>
        <p:spPr>
          <a:xfrm flipH="1">
            <a:off x="998223" y="3213914"/>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3168380" y="4379785"/>
            <a:ext cx="1678269" cy="208851"/>
          </a:xfrm>
          <a:prstGeom prst="triangle">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2928170" y="4019893"/>
            <a:ext cx="405206" cy="338554"/>
          </a:xfrm>
          <a:prstGeom prst="rightArrow">
            <a:avLst/>
          </a:prstGeom>
          <a:solidFill>
            <a:srgbClr val="FF0000"/>
          </a:solidFill>
          <a:ln>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710688" y="3364954"/>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32" name="角丸四角形 31"/>
          <p:cNvSpPr/>
          <p:nvPr/>
        </p:nvSpPr>
        <p:spPr>
          <a:xfrm>
            <a:off x="4710688" y="3958040"/>
            <a:ext cx="1944216" cy="479093"/>
          </a:xfrm>
          <a:prstGeom prst="roundRect">
            <a:avLst/>
          </a:prstGeom>
          <a:solidFill>
            <a:schemeClr val="bg1"/>
          </a:solidFill>
          <a:ln>
            <a:solidFill>
              <a:srgbClr val="002060"/>
            </a:solidFill>
            <a:prstDash val="dash"/>
          </a:ln>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710688" y="4540240"/>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34" name="角丸四角形 33"/>
          <p:cNvSpPr/>
          <p:nvPr/>
        </p:nvSpPr>
        <p:spPr>
          <a:xfrm>
            <a:off x="4725901" y="5122439"/>
            <a:ext cx="1944216" cy="479093"/>
          </a:xfrm>
          <a:prstGeom prst="roundRect">
            <a:avLst/>
          </a:prstGeom>
          <a:solidFill>
            <a:srgbClr val="FF6600"/>
          </a:solidFill>
          <a:ln>
            <a:solidFill>
              <a:srgbClr val="002060"/>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35" name="二等辺三角形 34"/>
          <p:cNvSpPr/>
          <p:nvPr/>
        </p:nvSpPr>
        <p:spPr>
          <a:xfrm>
            <a:off x="5295483" y="4424776"/>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a:off x="5309997" y="5001159"/>
            <a:ext cx="774625" cy="201310"/>
          </a:xfrm>
          <a:prstGeom prst="triangl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4541825" y="3604500"/>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00FF"/>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861867" y="4033211"/>
            <a:ext cx="251000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1" name="テキスト ボックス 40"/>
          <p:cNvSpPr txBox="1"/>
          <p:nvPr/>
        </p:nvSpPr>
        <p:spPr>
          <a:xfrm>
            <a:off x="6861867" y="4608718"/>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2" name="フリーフォーム 41"/>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861867" y="5168418"/>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44" name="Rectangle 2"/>
          <p:cNvSpPr txBox="1">
            <a:spLocks noChangeArrowheads="1"/>
          </p:cNvSpPr>
          <p:nvPr/>
        </p:nvSpPr>
        <p:spPr bwMode="auto">
          <a:xfrm>
            <a:off x="703051" y="3810389"/>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2"/>
          <p:cNvSpPr txBox="1">
            <a:spLocks noChangeArrowheads="1"/>
          </p:cNvSpPr>
          <p:nvPr/>
        </p:nvSpPr>
        <p:spPr bwMode="auto">
          <a:xfrm>
            <a:off x="4171801" y="3885055"/>
            <a:ext cx="302845" cy="127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環状矢印 7"/>
          <p:cNvSpPr/>
          <p:nvPr/>
        </p:nvSpPr>
        <p:spPr>
          <a:xfrm rot="10636625" flipV="1">
            <a:off x="1510881" y="2260087"/>
            <a:ext cx="1136950" cy="1247434"/>
          </a:xfrm>
          <a:prstGeom prst="circularArrow">
            <a:avLst>
              <a:gd name="adj1" fmla="val 12507"/>
              <a:gd name="adj2" fmla="val 1142319"/>
              <a:gd name="adj3" fmla="val 20458098"/>
              <a:gd name="adj4" fmla="val 15288802"/>
              <a:gd name="adj5" fmla="val 12500"/>
            </a:avLst>
          </a:prstGeom>
          <a:solidFill>
            <a:srgbClr val="0066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130541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４</a:t>
            </a:r>
            <a:r>
              <a:rPr kumimoji="1" lang="ja-JP" altLang="en-US" dirty="0"/>
              <a:t>－４．育児休業取得者（男性）にとってのメリット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37</a:t>
            </a:fld>
            <a:endParaRPr lang="en-US" altLang="ja-JP" sz="1600" dirty="0"/>
          </a:p>
        </p:txBody>
      </p:sp>
      <p:sp>
        <p:nvSpPr>
          <p:cNvPr id="7" name="角丸四角形 6"/>
          <p:cNvSpPr/>
          <p:nvPr/>
        </p:nvSpPr>
        <p:spPr>
          <a:xfrm>
            <a:off x="386400" y="1106308"/>
            <a:ext cx="9125900" cy="2290090"/>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flipV="1">
            <a:off x="996568" y="158877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3" name="角丸四角形 22"/>
          <p:cNvSpPr/>
          <p:nvPr/>
        </p:nvSpPr>
        <p:spPr>
          <a:xfrm>
            <a:off x="909731" y="1282920"/>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23"/>
          <p:cNvGrpSpPr/>
          <p:nvPr/>
        </p:nvGrpSpPr>
        <p:grpSpPr>
          <a:xfrm>
            <a:off x="593361" y="1178446"/>
            <a:ext cx="401469" cy="678828"/>
            <a:chOff x="892445" y="2378728"/>
            <a:chExt cx="792162" cy="1286531"/>
          </a:xfrm>
        </p:grpSpPr>
        <p:pic>
          <p:nvPicPr>
            <p:cNvPr id="25"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p:cNvGrpSpPr/>
            <p:nvPr/>
          </p:nvGrpSpPr>
          <p:grpSpPr>
            <a:xfrm rot="865085">
              <a:off x="1241880" y="2378728"/>
              <a:ext cx="312183" cy="563748"/>
              <a:chOff x="2790652" y="3004952"/>
              <a:chExt cx="312183" cy="563748"/>
            </a:xfrm>
          </p:grpSpPr>
          <p:sp>
            <p:nvSpPr>
              <p:cNvPr id="27" name="二等辺三角形 26"/>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二等辺三角形 27"/>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9" name="正方形/長方形 28"/>
          <p:cNvSpPr/>
          <p:nvPr/>
        </p:nvSpPr>
        <p:spPr>
          <a:xfrm>
            <a:off x="2044942" y="1106971"/>
            <a:ext cx="7365758" cy="2289427"/>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ライフ（生活）面</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育休をきっかけに育児・家事を行うことで、育児・家事に主体的に取り組める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父親が母親と同様に子育てをすることで、父親も必要とされる存在に</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子どもに必要とされていることを実感でき、自分に自信がつく</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育児の喜びや悩みを夫婦で共有することができる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家族の絆が深まる！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386400" y="3509556"/>
            <a:ext cx="9125900" cy="2637856"/>
          </a:xfrm>
          <a:prstGeom prst="roundRect">
            <a:avLst>
              <a:gd name="adj" fmla="val 12776"/>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flipV="1">
            <a:off x="1008303" y="4068800"/>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34" name="角丸四角形 33"/>
          <p:cNvSpPr/>
          <p:nvPr/>
        </p:nvSpPr>
        <p:spPr>
          <a:xfrm>
            <a:off x="921466" y="376294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605096" y="3658474"/>
            <a:ext cx="401469" cy="678828"/>
            <a:chOff x="892445" y="2378728"/>
            <a:chExt cx="792162" cy="1286531"/>
          </a:xfrm>
        </p:grpSpPr>
        <p:pic>
          <p:nvPicPr>
            <p:cNvPr id="3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rot="865085">
              <a:off x="1241880" y="2378728"/>
              <a:ext cx="312183" cy="563748"/>
              <a:chOff x="2790652" y="3004952"/>
              <a:chExt cx="312183" cy="563748"/>
            </a:xfrm>
          </p:grpSpPr>
          <p:sp>
            <p:nvSpPr>
              <p:cNvPr id="38" name="二等辺三角形 3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9" name="二等辺三角形 3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32" name="正方形/長方形 31"/>
          <p:cNvSpPr/>
          <p:nvPr/>
        </p:nvSpPr>
        <p:spPr>
          <a:xfrm>
            <a:off x="1995349" y="3538994"/>
            <a:ext cx="7365758" cy="2289427"/>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spcAft>
                <a:spcPts val="600"/>
              </a:spcAft>
            </a:pPr>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ワーク（仕事）面</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育休取得前には自分の仕事の棚卸しを実施</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業務のやり方を見直すきっかけに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育休取得後も育児・家事を行うには、限られた時間で成果を出すことが必要</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時間管理能力、効率的な働き方が身に付く！</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160"/>
              </a:lnSpc>
              <a:spcBef>
                <a:spcPts val="300"/>
              </a:spcBef>
              <a:spcAft>
                <a:spcPts val="300"/>
              </a:spcAft>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「上司・同僚の協力で自身の生活が成り立っている」との想い</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・・・感謝の気持ちを持ち、</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社内コミュニケーションも良好に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5531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４－５．家族にとってのメリット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38</a:t>
            </a:fld>
            <a:endParaRPr lang="en-US" altLang="ja-JP" sz="1600" dirty="0"/>
          </a:p>
        </p:txBody>
      </p:sp>
      <p:sp>
        <p:nvSpPr>
          <p:cNvPr id="14" name="正方形/長方形 13"/>
          <p:cNvSpPr/>
          <p:nvPr/>
        </p:nvSpPr>
        <p:spPr>
          <a:xfrm>
            <a:off x="2258627" y="1252935"/>
            <a:ext cx="7122965" cy="107577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配偶者（妻）</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育児不安、ストレスの軽減などに好影響</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就労継続、昇進意欲、社会復帰への意欲の維持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258627" y="2746263"/>
            <a:ext cx="7122965" cy="107577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夫婦関係</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コミュニケーションが活発に・・・</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良好な夫婦関係を構築</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家事育児だけでなく、家計も二人で担うことで、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経済的不安が軽減</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86400" y="1087835"/>
            <a:ext cx="9125900" cy="1440000"/>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386400" y="2639981"/>
            <a:ext cx="9125900" cy="1297019"/>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3" name="直線コネクタ 52"/>
          <p:cNvCxnSpPr/>
          <p:nvPr/>
        </p:nvCxnSpPr>
        <p:spPr>
          <a:xfrm flipV="1">
            <a:off x="1036096" y="1630722"/>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54" name="角丸四角形 53"/>
          <p:cNvSpPr/>
          <p:nvPr/>
        </p:nvSpPr>
        <p:spPr>
          <a:xfrm>
            <a:off x="949259" y="1324870"/>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p:nvPr/>
        </p:nvGrpSpPr>
        <p:grpSpPr>
          <a:xfrm>
            <a:off x="632889" y="1256021"/>
            <a:ext cx="401469" cy="678828"/>
            <a:chOff x="892445" y="2378728"/>
            <a:chExt cx="792162" cy="1286531"/>
          </a:xfrm>
        </p:grpSpPr>
        <p:pic>
          <p:nvPicPr>
            <p:cNvPr id="56"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rot="865085">
              <a:off x="1241880" y="2378728"/>
              <a:ext cx="312183" cy="563748"/>
              <a:chOff x="2790652" y="3004952"/>
              <a:chExt cx="312183" cy="563748"/>
            </a:xfrm>
          </p:grpSpPr>
          <p:sp>
            <p:nvSpPr>
              <p:cNvPr id="58" name="二等辺三角形 57"/>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cxnSp>
        <p:nvCxnSpPr>
          <p:cNvPr id="61" name="直線コネクタ 60"/>
          <p:cNvCxnSpPr/>
          <p:nvPr/>
        </p:nvCxnSpPr>
        <p:spPr>
          <a:xfrm flipV="1">
            <a:off x="1068287" y="3174850"/>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62" name="角丸四角形 61"/>
          <p:cNvSpPr/>
          <p:nvPr/>
        </p:nvSpPr>
        <p:spPr>
          <a:xfrm>
            <a:off x="981450" y="2868998"/>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3" name="グループ化 62"/>
          <p:cNvGrpSpPr/>
          <p:nvPr/>
        </p:nvGrpSpPr>
        <p:grpSpPr>
          <a:xfrm>
            <a:off x="665080" y="2800149"/>
            <a:ext cx="401469" cy="678828"/>
            <a:chOff x="892445" y="2378728"/>
            <a:chExt cx="792162" cy="1286531"/>
          </a:xfrm>
        </p:grpSpPr>
        <p:pic>
          <p:nvPicPr>
            <p:cNvPr id="6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グループ化 64"/>
            <p:cNvGrpSpPr/>
            <p:nvPr/>
          </p:nvGrpSpPr>
          <p:grpSpPr>
            <a:xfrm rot="865085">
              <a:off x="1241880" y="2378728"/>
              <a:ext cx="312183" cy="563748"/>
              <a:chOff x="2790652" y="3004952"/>
              <a:chExt cx="312183" cy="563748"/>
            </a:xfrm>
          </p:grpSpPr>
          <p:sp>
            <p:nvSpPr>
              <p:cNvPr id="66" name="二等辺三角形 6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7" name="二等辺三角形 6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29" name="下矢印 28"/>
          <p:cNvSpPr/>
          <p:nvPr/>
        </p:nvSpPr>
        <p:spPr>
          <a:xfrm>
            <a:off x="3361744" y="3796641"/>
            <a:ext cx="720000" cy="458500"/>
          </a:xfrm>
          <a:prstGeom prst="downArrow">
            <a:avLst/>
          </a:prstGeom>
          <a:solidFill>
            <a:srgbClr val="FF6600"/>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8" name="雲 7"/>
          <p:cNvSpPr/>
          <p:nvPr/>
        </p:nvSpPr>
        <p:spPr>
          <a:xfrm rot="194478">
            <a:off x="6939569" y="1116060"/>
            <a:ext cx="2797082" cy="1638022"/>
          </a:xfrm>
          <a:prstGeom prst="cloud">
            <a:avLst/>
          </a:prstGeom>
          <a:solidFill>
            <a:srgbClr val="FBFBFF"/>
          </a:solidFill>
          <a:ln w="6350">
            <a:solidFill>
              <a:schemeClr val="accent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lnSpc>
                <a:spcPts val="1600"/>
              </a:lnSpc>
              <a:buFont typeface="Arial" panose="020B0604020202020204" pitchFamily="34" charset="0"/>
              <a:buChar char="•"/>
            </a:pPr>
            <a:endParaRPr kumimoji="1" lang="ja-JP" altLang="en-US" sz="1200" dirty="0"/>
          </a:p>
        </p:txBody>
      </p:sp>
      <p:sp>
        <p:nvSpPr>
          <p:cNvPr id="5" name="テキスト ボックス 4"/>
          <p:cNvSpPr txBox="1"/>
          <p:nvPr/>
        </p:nvSpPr>
        <p:spPr>
          <a:xfrm>
            <a:off x="7222510" y="1342948"/>
            <a:ext cx="1959590" cy="1118255"/>
          </a:xfrm>
          <a:prstGeom prst="rect">
            <a:avLst/>
          </a:prstGeom>
          <a:noFill/>
        </p:spPr>
        <p:txBody>
          <a:bodyPr wrap="square" rIns="0" rtlCol="0">
            <a:spAutoFit/>
          </a:bodyPr>
          <a:lstStyle/>
          <a:p>
            <a:pPr marL="88900" indent="-88900">
              <a:lnSpc>
                <a:spcPts val="1600"/>
              </a:lnSpc>
              <a:buFont typeface="Arial" panose="020B0604020202020204" pitchFamily="34" charset="0"/>
              <a:buChar char="•"/>
            </a:pPr>
            <a:r>
              <a:rPr kumimoji="1" lang="ja-JP" altLang="en-US"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産後の妻の不安のピーク</a:t>
            </a:r>
            <a:r>
              <a:rPr kumimoji="1" lang="en-US" altLang="ja-JP"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
            </a:r>
            <a:br>
              <a:rPr kumimoji="1" lang="en-US" altLang="ja-JP"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は、産後２週間</a:t>
            </a:r>
            <a:endParaRPr kumimoji="1" lang="en-US" altLang="ja-JP"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endParaRPr>
          </a:p>
          <a:p>
            <a:pPr marL="88900" indent="-88900">
              <a:lnSpc>
                <a:spcPts val="1600"/>
              </a:lnSpc>
              <a:buFont typeface="Arial" panose="020B0604020202020204" pitchFamily="34" charset="0"/>
              <a:buChar char="•"/>
            </a:pPr>
            <a:r>
              <a:rPr lang="ja-JP" altLang="en-US"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母子のみで過ごす時間が</a:t>
            </a:r>
            <a:r>
              <a:rPr lang="en-US" altLang="ja-JP"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br>
            <a:r>
              <a:rPr lang="ja-JP" altLang="en-US"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rPr>
              <a:t>増え、産後３か月まで育児不安が強くなる場合がある</a:t>
            </a:r>
            <a:endParaRPr kumimoji="1" lang="ja-JP" altLang="en-US" sz="1200" b="1" dirty="0">
              <a:solidFill>
                <a:srgbClr val="336699"/>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6524956" y="1426173"/>
            <a:ext cx="213606" cy="213606"/>
          </a:xfrm>
          <a:prstGeom prst="ellipse">
            <a:avLst/>
          </a:prstGeom>
          <a:solidFill>
            <a:srgbClr val="FBFBFF"/>
          </a:solidFill>
          <a:ln w="635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8" name="円/楕円 67"/>
          <p:cNvSpPr/>
          <p:nvPr/>
        </p:nvSpPr>
        <p:spPr>
          <a:xfrm>
            <a:off x="6034074" y="1628535"/>
            <a:ext cx="108000" cy="108000"/>
          </a:xfrm>
          <a:prstGeom prst="ellipse">
            <a:avLst/>
          </a:prstGeom>
          <a:solidFill>
            <a:srgbClr val="FBFBFF"/>
          </a:solidFill>
          <a:ln w="635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7" name="円/楕円 76"/>
          <p:cNvSpPr/>
          <p:nvPr/>
        </p:nvSpPr>
        <p:spPr>
          <a:xfrm>
            <a:off x="6255848" y="1515138"/>
            <a:ext cx="144000" cy="144000"/>
          </a:xfrm>
          <a:prstGeom prst="ellipse">
            <a:avLst/>
          </a:prstGeom>
          <a:solidFill>
            <a:srgbClr val="FBFBFF"/>
          </a:solidFill>
          <a:ln w="6350">
            <a:solidFill>
              <a:schemeClr val="accent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0" name="角丸四角形 35">
            <a:extLst>
              <a:ext uri="{FF2B5EF4-FFF2-40B4-BE49-F238E27FC236}">
                <a16:creationId xmlns:a16="http://schemas.microsoft.com/office/drawing/2014/main" id="{EE4B334E-6588-4C6F-872F-16A67B905D66}"/>
              </a:ext>
            </a:extLst>
          </p:cNvPr>
          <p:cNvSpPr/>
          <p:nvPr/>
        </p:nvSpPr>
        <p:spPr>
          <a:xfrm>
            <a:off x="1328070" y="4392680"/>
            <a:ext cx="8017530" cy="1738287"/>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3" name="直線コネクタ 82">
            <a:extLst>
              <a:ext uri="{FF2B5EF4-FFF2-40B4-BE49-F238E27FC236}">
                <a16:creationId xmlns:a16="http://schemas.microsoft.com/office/drawing/2014/main" id="{2057BEED-642E-432F-A0D4-DD7D85135A17}"/>
              </a:ext>
            </a:extLst>
          </p:cNvPr>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84" name="角丸四角形 25">
            <a:extLst>
              <a:ext uri="{FF2B5EF4-FFF2-40B4-BE49-F238E27FC236}">
                <a16:creationId xmlns:a16="http://schemas.microsoft.com/office/drawing/2014/main" id="{B02CF399-45D9-47C4-A8BD-EAE1B397643B}"/>
              </a:ext>
            </a:extLst>
          </p:cNvPr>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85" name="角丸四角形 1">
            <a:extLst>
              <a:ext uri="{FF2B5EF4-FFF2-40B4-BE49-F238E27FC236}">
                <a16:creationId xmlns:a16="http://schemas.microsoft.com/office/drawing/2014/main" id="{7201D354-4344-4421-BD3C-1850099002B1}"/>
              </a:ext>
            </a:extLst>
          </p:cNvPr>
          <p:cNvSpPr/>
          <p:nvPr/>
        </p:nvSpPr>
        <p:spPr>
          <a:xfrm>
            <a:off x="2157296" y="4255520"/>
            <a:ext cx="3128896" cy="374571"/>
          </a:xfrm>
          <a:prstGeom prst="roundRect">
            <a:avLst/>
          </a:prstGeom>
          <a:solidFill>
            <a:srgbClr val="FF6600"/>
          </a:solidFill>
        </p:spPr>
        <p:txBody>
          <a:bodyPr wrap="none">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妻の就労継続による家計のメリット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円形吹き出し 26">
            <a:extLst>
              <a:ext uri="{FF2B5EF4-FFF2-40B4-BE49-F238E27FC236}">
                <a16:creationId xmlns:a16="http://schemas.microsoft.com/office/drawing/2014/main" id="{EE50FD86-0A03-4FE4-9B66-E2ED80119BFE}"/>
              </a:ext>
            </a:extLst>
          </p:cNvPr>
          <p:cNvSpPr/>
          <p:nvPr/>
        </p:nvSpPr>
        <p:spPr>
          <a:xfrm>
            <a:off x="306939" y="4156618"/>
            <a:ext cx="1636517" cy="720479"/>
          </a:xfrm>
          <a:prstGeom prst="wedgeEllipseCallout">
            <a:avLst>
              <a:gd name="adj1" fmla="val 67413"/>
              <a:gd name="adj2" fmla="val -19399"/>
            </a:avLst>
          </a:prstGeom>
          <a:solidFill>
            <a:srgbClr val="CCECFF"/>
          </a:solidFill>
          <a:ln>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b="1" dirty="0">
              <a:ln w="18000">
                <a:solidFill>
                  <a:schemeClr val="tx1">
                    <a:lumMod val="50000"/>
                    <a:lumOff val="50000"/>
                  </a:schemeClr>
                </a:solidFill>
                <a:prstDash val="solid"/>
                <a:miter lim="800000"/>
              </a:ln>
              <a:solidFill>
                <a:schemeClr val="tx1"/>
              </a:solidFill>
              <a:effectLst>
                <a:outerShdw blurRad="25500" dist="23000" dir="7020000" algn="tl">
                  <a:srgbClr val="000000">
                    <a:alpha val="50000"/>
                  </a:srgbClr>
                </a:outerShdw>
              </a:effectLst>
            </a:endParaRPr>
          </a:p>
        </p:txBody>
      </p:sp>
      <p:sp>
        <p:nvSpPr>
          <p:cNvPr id="87" name="正方形/長方形 86">
            <a:extLst>
              <a:ext uri="{FF2B5EF4-FFF2-40B4-BE49-F238E27FC236}">
                <a16:creationId xmlns:a16="http://schemas.microsoft.com/office/drawing/2014/main" id="{6F6B78A6-A464-483B-82E3-739719FCED71}"/>
              </a:ext>
            </a:extLst>
          </p:cNvPr>
          <p:cNvSpPr/>
          <p:nvPr/>
        </p:nvSpPr>
        <p:spPr>
          <a:xfrm>
            <a:off x="377490" y="4224309"/>
            <a:ext cx="1578719" cy="595824"/>
          </a:xfrm>
          <a:prstGeom prst="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nchorCtr="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rPr>
              <a:t>妻の生涯所得に</a:t>
            </a:r>
            <a:endParaRPr lang="en-US" altLang="ja-JP"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spc="5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rPr>
              <a:t>大きな違い </a:t>
            </a:r>
            <a:endParaRPr lang="en-US" altLang="ja-JP" sz="1200" spc="50" baseline="30000" dirty="0">
              <a:ln w="1143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8" name="グラフ 87">
            <a:extLst>
              <a:ext uri="{FF2B5EF4-FFF2-40B4-BE49-F238E27FC236}">
                <a16:creationId xmlns:a16="http://schemas.microsoft.com/office/drawing/2014/main" id="{34C2F686-819D-46D3-845C-3C7297B23FA0}"/>
              </a:ext>
            </a:extLst>
          </p:cNvPr>
          <p:cNvGraphicFramePr>
            <a:graphicFrameLocks/>
          </p:cNvGraphicFramePr>
          <p:nvPr>
            <p:extLst>
              <p:ext uri="{D42A27DB-BD31-4B8C-83A1-F6EECF244321}">
                <p14:modId xmlns:p14="http://schemas.microsoft.com/office/powerpoint/2010/main" val="1574429409"/>
              </p:ext>
            </p:extLst>
          </p:nvPr>
        </p:nvGraphicFramePr>
        <p:xfrm>
          <a:off x="1500501" y="4769910"/>
          <a:ext cx="7144347" cy="1437901"/>
        </p:xfrm>
        <a:graphic>
          <a:graphicData uri="http://schemas.openxmlformats.org/drawingml/2006/chart">
            <c:chart xmlns:c="http://schemas.openxmlformats.org/drawingml/2006/chart" xmlns:r="http://schemas.openxmlformats.org/officeDocument/2006/relationships" r:id="rId5"/>
          </a:graphicData>
        </a:graphic>
      </p:graphicFrame>
      <p:sp>
        <p:nvSpPr>
          <p:cNvPr id="89" name="テキスト ボックス 88">
            <a:extLst>
              <a:ext uri="{FF2B5EF4-FFF2-40B4-BE49-F238E27FC236}">
                <a16:creationId xmlns:a16="http://schemas.microsoft.com/office/drawing/2014/main" id="{DC959E03-8797-47BB-AEBA-DC84E263D371}"/>
              </a:ext>
            </a:extLst>
          </p:cNvPr>
          <p:cNvSpPr txBox="1"/>
          <p:nvPr/>
        </p:nvSpPr>
        <p:spPr>
          <a:xfrm>
            <a:off x="5385375" y="4526528"/>
            <a:ext cx="434734"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90" name="テキスト ボックス 89">
            <a:extLst>
              <a:ext uri="{FF2B5EF4-FFF2-40B4-BE49-F238E27FC236}">
                <a16:creationId xmlns:a16="http://schemas.microsoft.com/office/drawing/2014/main" id="{5A23681C-3952-435A-8D29-C25D5DD88273}"/>
              </a:ext>
            </a:extLst>
          </p:cNvPr>
          <p:cNvSpPr txBox="1"/>
          <p:nvPr/>
        </p:nvSpPr>
        <p:spPr>
          <a:xfrm>
            <a:off x="6784195" y="4526528"/>
            <a:ext cx="434734"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91" name="テキスト ボックス 90">
            <a:extLst>
              <a:ext uri="{FF2B5EF4-FFF2-40B4-BE49-F238E27FC236}">
                <a16:creationId xmlns:a16="http://schemas.microsoft.com/office/drawing/2014/main" id="{07F621FD-2656-4D2A-BDE8-0ED8602FE92A}"/>
              </a:ext>
            </a:extLst>
          </p:cNvPr>
          <p:cNvSpPr txBox="1"/>
          <p:nvPr/>
        </p:nvSpPr>
        <p:spPr>
          <a:xfrm>
            <a:off x="8143196" y="4516957"/>
            <a:ext cx="43473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92" name="テキスト ボックス 91">
            <a:extLst>
              <a:ext uri="{FF2B5EF4-FFF2-40B4-BE49-F238E27FC236}">
                <a16:creationId xmlns:a16="http://schemas.microsoft.com/office/drawing/2014/main" id="{76A250F4-C801-487D-A9AA-00E3B7CC4462}"/>
              </a:ext>
            </a:extLst>
          </p:cNvPr>
          <p:cNvSpPr txBox="1"/>
          <p:nvPr/>
        </p:nvSpPr>
        <p:spPr>
          <a:xfrm>
            <a:off x="8507465" y="4546696"/>
            <a:ext cx="64633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a:extLst>
              <a:ext uri="{FF2B5EF4-FFF2-40B4-BE49-F238E27FC236}">
                <a16:creationId xmlns:a16="http://schemas.microsoft.com/office/drawing/2014/main" id="{74A307C5-D737-4BF4-9BBB-79DFBF3BE3AA}"/>
              </a:ext>
            </a:extLst>
          </p:cNvPr>
          <p:cNvSpPr/>
          <p:nvPr/>
        </p:nvSpPr>
        <p:spPr>
          <a:xfrm>
            <a:off x="5150075" y="5504998"/>
            <a:ext cx="1082431" cy="331907"/>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1200"/>
              </a:spcBef>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a:extLst>
              <a:ext uri="{FF2B5EF4-FFF2-40B4-BE49-F238E27FC236}">
                <a16:creationId xmlns:a16="http://schemas.microsoft.com/office/drawing/2014/main" id="{EAB4F2A8-7574-444C-8F4A-07494238B0EF}"/>
              </a:ext>
            </a:extLst>
          </p:cNvPr>
          <p:cNvSpPr/>
          <p:nvPr/>
        </p:nvSpPr>
        <p:spPr>
          <a:xfrm>
            <a:off x="7491508" y="4891062"/>
            <a:ext cx="1365561" cy="339774"/>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a:extLst>
              <a:ext uri="{FF2B5EF4-FFF2-40B4-BE49-F238E27FC236}">
                <a16:creationId xmlns:a16="http://schemas.microsoft.com/office/drawing/2014/main" id="{954400A4-708C-442B-B2E2-8A5991FD735A}"/>
              </a:ext>
            </a:extLst>
          </p:cNvPr>
          <p:cNvSpPr/>
          <p:nvPr/>
        </p:nvSpPr>
        <p:spPr>
          <a:xfrm>
            <a:off x="1332204" y="6106966"/>
            <a:ext cx="749472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出典：ニッセイ基礎研究所　ニッセイ基礎研所報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Vol.61</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「大学卒女性の働き方別生涯所得の推計」　図表</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女性の働き方ケース別生涯所得　より一部抜粋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96" name="円形吹き出し 23">
            <a:extLst>
              <a:ext uri="{FF2B5EF4-FFF2-40B4-BE49-F238E27FC236}">
                <a16:creationId xmlns:a16="http://schemas.microsoft.com/office/drawing/2014/main" id="{0CD959E8-ADF0-4836-A506-4D742EB3CDBB}"/>
              </a:ext>
            </a:extLst>
          </p:cNvPr>
          <p:cNvSpPr/>
          <p:nvPr/>
        </p:nvSpPr>
        <p:spPr>
          <a:xfrm>
            <a:off x="7851502" y="5308171"/>
            <a:ext cx="1853065" cy="920096"/>
          </a:xfrm>
          <a:prstGeom prst="wedgeEllipseCallout">
            <a:avLst>
              <a:gd name="adj1" fmla="val -63553"/>
              <a:gd name="adj2" fmla="val -47368"/>
            </a:avLst>
          </a:prstGeom>
          <a:solidFill>
            <a:srgbClr val="FFCC66"/>
          </a:solidFill>
          <a:ln>
            <a:solidFill>
              <a:srgbClr val="FFC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a:extLst>
              <a:ext uri="{FF2B5EF4-FFF2-40B4-BE49-F238E27FC236}">
                <a16:creationId xmlns:a16="http://schemas.microsoft.com/office/drawing/2014/main" id="{0A9BAFB7-FCC1-481F-BCDF-8BE0A209DE89}"/>
              </a:ext>
            </a:extLst>
          </p:cNvPr>
          <p:cNvSpPr txBox="1"/>
          <p:nvPr/>
        </p:nvSpPr>
        <p:spPr>
          <a:xfrm>
            <a:off x="7959481" y="5411196"/>
            <a:ext cx="1729961" cy="615553"/>
          </a:xfrm>
          <a:prstGeom prst="rect">
            <a:avLst/>
          </a:prstGeom>
          <a:noFill/>
        </p:spPr>
        <p:txBody>
          <a:bodyPr wrap="none" rtlCol="0">
            <a:spAutoFit/>
          </a:bodyPr>
          <a:lstStyle/>
          <a:p>
            <a:pPr algn="ct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その差は</a:t>
            </a:r>
            <a:endPar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億円以上！</a:t>
            </a:r>
          </a:p>
        </p:txBody>
      </p:sp>
    </p:spTree>
    <p:extLst>
      <p:ext uri="{BB962C8B-B14F-4D97-AF65-F5344CB8AC3E}">
        <p14:creationId xmlns:p14="http://schemas.microsoft.com/office/powerpoint/2010/main" val="1275939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１－１．男性の育児休業取得の現状</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3</a:t>
            </a:fld>
            <a:endParaRPr lang="en-US" altLang="ja-JP" sz="1600" dirty="0"/>
          </a:p>
        </p:txBody>
      </p:sp>
      <p:sp>
        <p:nvSpPr>
          <p:cNvPr id="7" name="正方形/長方形 6"/>
          <p:cNvSpPr/>
          <p:nvPr/>
        </p:nvSpPr>
        <p:spPr>
          <a:xfrm>
            <a:off x="6139560" y="1269321"/>
            <a:ext cx="3309240" cy="38555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希望と現実が乖離！！</a:t>
            </a:r>
          </a:p>
        </p:txBody>
      </p:sp>
      <p:sp>
        <p:nvSpPr>
          <p:cNvPr id="17" name="正方形/長方形 16"/>
          <p:cNvSpPr/>
          <p:nvPr/>
        </p:nvSpPr>
        <p:spPr>
          <a:xfrm>
            <a:off x="224701" y="1231221"/>
            <a:ext cx="5486978" cy="42244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育児休業取得を希望しているが、取得できない！</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右矢印 36"/>
          <p:cNvSpPr/>
          <p:nvPr/>
        </p:nvSpPr>
        <p:spPr>
          <a:xfrm>
            <a:off x="5492460" y="1295823"/>
            <a:ext cx="565439" cy="333649"/>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0" name="Rectangle 23"/>
          <p:cNvSpPr>
            <a:spLocks noChangeArrowheads="1"/>
          </p:cNvSpPr>
          <p:nvPr/>
        </p:nvSpPr>
        <p:spPr bwMode="auto">
          <a:xfrm>
            <a:off x="127992" y="1930400"/>
            <a:ext cx="4685308" cy="4344669"/>
          </a:xfrm>
          <a:prstGeom prst="roundRect">
            <a:avLst>
              <a:gd name="adj" fmla="val 7932"/>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2" name="正方形/長方形 31"/>
          <p:cNvSpPr/>
          <p:nvPr/>
        </p:nvSpPr>
        <p:spPr>
          <a:xfrm>
            <a:off x="491023" y="2006340"/>
            <a:ext cx="3993898" cy="60923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男性新入社員の</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7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割が育休取得を希望</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しているというデータもある</a:t>
            </a:r>
            <a:endParaRPr kumimoji="1"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149497" y="5913752"/>
            <a:ext cx="3587603"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出典：日本生産性本部「新入社員　秋の意識調査」（</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H24</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p:txBody>
      </p:sp>
      <p:sp>
        <p:nvSpPr>
          <p:cNvPr id="2" name="テキスト ボックス 1"/>
          <p:cNvSpPr txBox="1"/>
          <p:nvPr/>
        </p:nvSpPr>
        <p:spPr>
          <a:xfrm>
            <a:off x="1248899" y="2708516"/>
            <a:ext cx="265430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育児休業の取得意向</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42292" y="2640977"/>
            <a:ext cx="4431308" cy="3238485"/>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24" name="グラフ 23">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1122299"/>
              </p:ext>
            </p:extLst>
          </p:nvPr>
        </p:nvGraphicFramePr>
        <p:xfrm>
          <a:off x="447656" y="3049035"/>
          <a:ext cx="4042936" cy="2864717"/>
        </p:xfrm>
        <a:graphic>
          <a:graphicData uri="http://schemas.openxmlformats.org/drawingml/2006/chart">
            <c:chart xmlns:c="http://schemas.openxmlformats.org/drawingml/2006/chart" xmlns:r="http://schemas.openxmlformats.org/officeDocument/2006/relationships" r:id="rId3"/>
          </a:graphicData>
        </a:graphic>
      </p:graphicFrame>
      <p:sp>
        <p:nvSpPr>
          <p:cNvPr id="21" name="正方形/長方形 20">
            <a:extLst>
              <a:ext uri="{FF2B5EF4-FFF2-40B4-BE49-F238E27FC236}">
                <a16:creationId xmlns:a16="http://schemas.microsoft.com/office/drawing/2014/main" id="{ACE2CA13-0A00-44B6-B3DD-F9A8527B332D}"/>
              </a:ext>
            </a:extLst>
          </p:cNvPr>
          <p:cNvSpPr/>
          <p:nvPr/>
        </p:nvSpPr>
        <p:spPr>
          <a:xfrm>
            <a:off x="5035877" y="2640976"/>
            <a:ext cx="4634551" cy="3336949"/>
          </a:xfrm>
          <a:prstGeom prst="rect">
            <a:avLst/>
          </a:prstGeom>
          <a:noFill/>
          <a:ln w="63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algn="l" defTabSz="477838" rtl="0" eaLnBrk="0" fontAlgn="base" hangingPunct="0">
              <a:spcBef>
                <a:spcPct val="0"/>
              </a:spcBef>
              <a:spcAft>
                <a:spcPct val="0"/>
              </a:spcAft>
              <a:defRPr kumimoji="1" sz="1900" kern="1200">
                <a:solidFill>
                  <a:schemeClr val="lt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lt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lt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lt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lt1"/>
                </a:solidFill>
                <a:latin typeface="+mn-lt"/>
                <a:ea typeface="+mn-ea"/>
                <a:cs typeface="+mn-cs"/>
              </a:defRPr>
            </a:lvl5pPr>
            <a:lvl6pPr marL="2286000" algn="l" defTabSz="914400" rtl="0" eaLnBrk="1" latinLnBrk="0" hangingPunct="1">
              <a:defRPr kumimoji="1" sz="1900" kern="1200">
                <a:solidFill>
                  <a:schemeClr val="lt1"/>
                </a:solidFill>
                <a:latin typeface="+mn-lt"/>
                <a:ea typeface="+mn-ea"/>
                <a:cs typeface="+mn-cs"/>
              </a:defRPr>
            </a:lvl6pPr>
            <a:lvl7pPr marL="2743200" algn="l" defTabSz="914400" rtl="0" eaLnBrk="1" latinLnBrk="0" hangingPunct="1">
              <a:defRPr kumimoji="1" sz="1900" kern="1200">
                <a:solidFill>
                  <a:schemeClr val="lt1"/>
                </a:solidFill>
                <a:latin typeface="+mn-lt"/>
                <a:ea typeface="+mn-ea"/>
                <a:cs typeface="+mn-cs"/>
              </a:defRPr>
            </a:lvl7pPr>
            <a:lvl8pPr marL="3200400" algn="l" defTabSz="914400" rtl="0" eaLnBrk="1" latinLnBrk="0" hangingPunct="1">
              <a:defRPr kumimoji="1" sz="1900" kern="1200">
                <a:solidFill>
                  <a:schemeClr val="lt1"/>
                </a:solidFill>
                <a:latin typeface="+mn-lt"/>
                <a:ea typeface="+mn-ea"/>
                <a:cs typeface="+mn-cs"/>
              </a:defRPr>
            </a:lvl8pPr>
            <a:lvl9pPr marL="3657600" algn="l" defTabSz="914400" rtl="0" eaLnBrk="1" latinLnBrk="0" hangingPunct="1">
              <a:defRPr kumimoji="1" sz="1900" kern="1200">
                <a:solidFill>
                  <a:schemeClr val="lt1"/>
                </a:solidFill>
                <a:latin typeface="+mn-lt"/>
                <a:ea typeface="+mn-ea"/>
                <a:cs typeface="+mn-cs"/>
              </a:defRPr>
            </a:lvl9pPr>
          </a:lstStyle>
          <a:p>
            <a:pPr algn="ctr"/>
            <a:endParaRPr kumimoji="1" lang="ja-JP" altLang="en-US" dirty="0"/>
          </a:p>
        </p:txBody>
      </p:sp>
      <p:sp>
        <p:nvSpPr>
          <p:cNvPr id="22" name="Rectangle 23">
            <a:extLst>
              <a:ext uri="{FF2B5EF4-FFF2-40B4-BE49-F238E27FC236}">
                <a16:creationId xmlns:a16="http://schemas.microsoft.com/office/drawing/2014/main" id="{E81AC8F4-1656-4750-9DB3-B5CD2A27BCDD}"/>
              </a:ext>
            </a:extLst>
          </p:cNvPr>
          <p:cNvSpPr>
            <a:spLocks noChangeArrowheads="1"/>
          </p:cNvSpPr>
          <p:nvPr/>
        </p:nvSpPr>
        <p:spPr bwMode="auto">
          <a:xfrm>
            <a:off x="4943541" y="1932797"/>
            <a:ext cx="4834467" cy="4342272"/>
          </a:xfrm>
          <a:prstGeom prst="roundRect">
            <a:avLst>
              <a:gd name="adj" fmla="val 8118"/>
            </a:avLst>
          </a:prstGeom>
          <a:noFill/>
          <a:ln w="19050">
            <a:solidFill>
              <a:srgbClr val="FF6600"/>
            </a:solidFill>
            <a:miter lim="800000"/>
            <a:headEnd/>
            <a:tailEnd/>
          </a:ln>
        </p:spPr>
        <p:txBody>
          <a:bodyPr wrap="none" anchor="ct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endParaRPr lang="ja-JP" altLang="en-US" dirty="0">
              <a:latin typeface="Meriyo"/>
            </a:endParaRPr>
          </a:p>
        </p:txBody>
      </p:sp>
      <p:sp>
        <p:nvSpPr>
          <p:cNvPr id="25" name="正方形/長方形 24">
            <a:extLst>
              <a:ext uri="{FF2B5EF4-FFF2-40B4-BE49-F238E27FC236}">
                <a16:creationId xmlns:a16="http://schemas.microsoft.com/office/drawing/2014/main" id="{7021A36D-7D58-4078-BCF8-3A34EA591CF3}"/>
              </a:ext>
            </a:extLst>
          </p:cNvPr>
          <p:cNvSpPr/>
          <p:nvPr/>
        </p:nvSpPr>
        <p:spPr>
          <a:xfrm>
            <a:off x="6615707" y="6012216"/>
            <a:ext cx="2973847"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defPPr>
              <a:defRPr lang="ja-JP"/>
            </a:defPPr>
            <a:lvl1pPr algn="l" defTabSz="477838" rtl="0" eaLnBrk="0" fontAlgn="base" hangingPunct="0">
              <a:spcBef>
                <a:spcPct val="0"/>
              </a:spcBef>
              <a:spcAft>
                <a:spcPct val="0"/>
              </a:spcAft>
              <a:defRPr kumimoji="1" sz="1900" kern="1200">
                <a:solidFill>
                  <a:schemeClr val="dk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dk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dk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dk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dk1"/>
                </a:solidFill>
                <a:latin typeface="+mn-lt"/>
                <a:ea typeface="+mn-ea"/>
                <a:cs typeface="+mn-cs"/>
              </a:defRPr>
            </a:lvl5pPr>
            <a:lvl6pPr marL="2286000" algn="l" defTabSz="914400" rtl="0" eaLnBrk="1" latinLnBrk="0" hangingPunct="1">
              <a:defRPr kumimoji="1" sz="1900" kern="1200">
                <a:solidFill>
                  <a:schemeClr val="dk1"/>
                </a:solidFill>
                <a:latin typeface="+mn-lt"/>
                <a:ea typeface="+mn-ea"/>
                <a:cs typeface="+mn-cs"/>
              </a:defRPr>
            </a:lvl6pPr>
            <a:lvl7pPr marL="2743200" algn="l" defTabSz="914400" rtl="0" eaLnBrk="1" latinLnBrk="0" hangingPunct="1">
              <a:defRPr kumimoji="1" sz="1900" kern="1200">
                <a:solidFill>
                  <a:schemeClr val="dk1"/>
                </a:solidFill>
                <a:latin typeface="+mn-lt"/>
                <a:ea typeface="+mn-ea"/>
                <a:cs typeface="+mn-cs"/>
              </a:defRPr>
            </a:lvl7pPr>
            <a:lvl8pPr marL="3200400" algn="l" defTabSz="914400" rtl="0" eaLnBrk="1" latinLnBrk="0" hangingPunct="1">
              <a:defRPr kumimoji="1" sz="1900" kern="1200">
                <a:solidFill>
                  <a:schemeClr val="dk1"/>
                </a:solidFill>
                <a:latin typeface="+mn-lt"/>
                <a:ea typeface="+mn-ea"/>
                <a:cs typeface="+mn-cs"/>
              </a:defRPr>
            </a:lvl8pPr>
            <a:lvl9pPr marL="3657600" algn="l" defTabSz="914400" rtl="0" eaLnBrk="1" latinLnBrk="0" hangingPunct="1">
              <a:defRPr kumimoji="1" sz="1900" kern="1200">
                <a:solidFill>
                  <a:schemeClr val="dk1"/>
                </a:solidFill>
                <a:latin typeface="+mn-lt"/>
                <a:ea typeface="+mn-ea"/>
                <a:cs typeface="+mn-cs"/>
              </a:defRPr>
            </a:lvl9pPr>
          </a:lstStyle>
          <a:p>
            <a:pPr algn="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出典：厚生労働省「雇用均等基本調査」</a:t>
            </a:r>
          </a:p>
        </p:txBody>
      </p:sp>
      <p:sp>
        <p:nvSpPr>
          <p:cNvPr id="27" name="正方形/長方形 26">
            <a:extLst>
              <a:ext uri="{FF2B5EF4-FFF2-40B4-BE49-F238E27FC236}">
                <a16:creationId xmlns:a16="http://schemas.microsoft.com/office/drawing/2014/main" id="{5C181DB2-87C5-435D-95B4-259E706101C3}"/>
              </a:ext>
            </a:extLst>
          </p:cNvPr>
          <p:cNvSpPr/>
          <p:nvPr/>
        </p:nvSpPr>
        <p:spPr>
          <a:xfrm>
            <a:off x="5393878" y="2014791"/>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defPPr>
              <a:defRPr lang="ja-JP"/>
            </a:defPPr>
            <a:lvl1pPr algn="l" defTabSz="477838" rtl="0" eaLnBrk="0" fontAlgn="base" hangingPunct="0">
              <a:spcBef>
                <a:spcPct val="0"/>
              </a:spcBef>
              <a:spcAft>
                <a:spcPct val="0"/>
              </a:spcAft>
              <a:defRPr kumimoji="1" sz="1900" kern="1200">
                <a:solidFill>
                  <a:schemeClr val="dk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dk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dk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dk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dk1"/>
                </a:solidFill>
                <a:latin typeface="+mn-lt"/>
                <a:ea typeface="+mn-ea"/>
                <a:cs typeface="+mn-cs"/>
              </a:defRPr>
            </a:lvl5pPr>
            <a:lvl6pPr marL="2286000" algn="l" defTabSz="914400" rtl="0" eaLnBrk="1" latinLnBrk="0" hangingPunct="1">
              <a:defRPr kumimoji="1" sz="1900" kern="1200">
                <a:solidFill>
                  <a:schemeClr val="dk1"/>
                </a:solidFill>
                <a:latin typeface="+mn-lt"/>
                <a:ea typeface="+mn-ea"/>
                <a:cs typeface="+mn-cs"/>
              </a:defRPr>
            </a:lvl6pPr>
            <a:lvl7pPr marL="2743200" algn="l" defTabSz="914400" rtl="0" eaLnBrk="1" latinLnBrk="0" hangingPunct="1">
              <a:defRPr kumimoji="1" sz="1900" kern="1200">
                <a:solidFill>
                  <a:schemeClr val="dk1"/>
                </a:solidFill>
                <a:latin typeface="+mn-lt"/>
                <a:ea typeface="+mn-ea"/>
                <a:cs typeface="+mn-cs"/>
              </a:defRPr>
            </a:lvl7pPr>
            <a:lvl8pPr marL="3200400" algn="l" defTabSz="914400" rtl="0" eaLnBrk="1" latinLnBrk="0" hangingPunct="1">
              <a:defRPr kumimoji="1" sz="1900" kern="1200">
                <a:solidFill>
                  <a:schemeClr val="dk1"/>
                </a:solidFill>
                <a:latin typeface="+mn-lt"/>
                <a:ea typeface="+mn-ea"/>
                <a:cs typeface="+mn-cs"/>
              </a:defRPr>
            </a:lvl8pPr>
            <a:lvl9pPr marL="3657600" algn="l" defTabSz="914400" rtl="0" eaLnBrk="1" latinLnBrk="0" hangingPunct="1">
              <a:defRPr kumimoji="1" sz="1900" kern="1200">
                <a:solidFill>
                  <a:schemeClr val="dk1"/>
                </a:solidFill>
                <a:latin typeface="+mn-lt"/>
                <a:ea typeface="+mn-ea"/>
                <a:cs typeface="+mn-cs"/>
              </a:defRPr>
            </a:lvl9pPr>
          </a:lstStyle>
          <a:p>
            <a:pPr>
              <a:spcBef>
                <a:spcPts val="0"/>
              </a:spcBef>
              <a:spcAft>
                <a:spcPts val="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直近の男性の育児休業取得率は</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台</a:t>
            </a:r>
          </a:p>
        </p:txBody>
      </p:sp>
      <p:sp>
        <p:nvSpPr>
          <p:cNvPr id="28" name="テキスト ボックス 30">
            <a:extLst>
              <a:ext uri="{FF2B5EF4-FFF2-40B4-BE49-F238E27FC236}">
                <a16:creationId xmlns:a16="http://schemas.microsoft.com/office/drawing/2014/main" id="{59022156-775C-4EFC-A579-06B7FB00A957}"/>
              </a:ext>
            </a:extLst>
          </p:cNvPr>
          <p:cNvSpPr txBox="1"/>
          <p:nvPr/>
        </p:nvSpPr>
        <p:spPr>
          <a:xfrm>
            <a:off x="6055315" y="2744545"/>
            <a:ext cx="2654300" cy="340519"/>
          </a:xfrm>
          <a:prstGeom prst="roundRect">
            <a:avLst/>
          </a:prstGeom>
          <a:solidFill>
            <a:schemeClr val="bg1">
              <a:lumMod val="85000"/>
            </a:schemeClr>
          </a:solidFill>
        </p:spPr>
        <p:txBody>
          <a:bodyPr wrap="square" rtlCol="0">
            <a:spAutoFit/>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lgn="ct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育児休業取得率の推移</a:t>
            </a:r>
          </a:p>
        </p:txBody>
      </p:sp>
      <p:pic>
        <p:nvPicPr>
          <p:cNvPr id="19" name="図 18">
            <a:extLst>
              <a:ext uri="{FF2B5EF4-FFF2-40B4-BE49-F238E27FC236}">
                <a16:creationId xmlns:a16="http://schemas.microsoft.com/office/drawing/2014/main" id="{339BCB71-15E0-47E5-8D46-7AC68134025C}"/>
              </a:ext>
            </a:extLst>
          </p:cNvPr>
          <p:cNvPicPr>
            <a:picLocks noChangeAspect="1"/>
          </p:cNvPicPr>
          <p:nvPr/>
        </p:nvPicPr>
        <p:blipFill>
          <a:blip r:embed="rId4"/>
          <a:stretch>
            <a:fillRect/>
          </a:stretch>
        </p:blipFill>
        <p:spPr>
          <a:xfrm>
            <a:off x="5403451" y="3085064"/>
            <a:ext cx="3926207" cy="2772093"/>
          </a:xfrm>
          <a:prstGeom prst="rect">
            <a:avLst/>
          </a:prstGeom>
        </p:spPr>
      </p:pic>
    </p:spTree>
    <p:extLst>
      <p:ext uri="{BB962C8B-B14F-4D97-AF65-F5344CB8AC3E}">
        <p14:creationId xmlns:p14="http://schemas.microsoft.com/office/powerpoint/2010/main" val="971997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5" y="6427788"/>
            <a:ext cx="292872" cy="360362"/>
          </a:xfrm>
        </p:spPr>
        <p:txBody>
          <a:bodyPr/>
          <a:lstStyle/>
          <a:p>
            <a:pPr>
              <a:defRPr/>
            </a:pPr>
            <a:fld id="{E998A1A3-FEA1-4990-8247-73F0C5D4C06C}" type="slidenum">
              <a:rPr lang="ja-JP" altLang="en-US" sz="1600" smtClean="0"/>
              <a:pPr>
                <a:defRPr/>
              </a:pPr>
              <a:t>39</a:t>
            </a:fld>
            <a:endParaRPr lang="en-US" altLang="ja-JP" sz="1600" dirty="0"/>
          </a:p>
        </p:txBody>
      </p:sp>
      <p:sp>
        <p:nvSpPr>
          <p:cNvPr id="5" name="タイトル 1"/>
          <p:cNvSpPr>
            <a:spLocks noGrp="1"/>
          </p:cNvSpPr>
          <p:nvPr>
            <p:ph type="title"/>
          </p:nvPr>
        </p:nvSpPr>
        <p:spPr>
          <a:xfrm>
            <a:off x="1033274" y="3051399"/>
            <a:ext cx="8577305" cy="549930"/>
          </a:xfrm>
        </p:spPr>
        <p:txBody>
          <a:bodyPr/>
          <a:lstStyle/>
          <a:p>
            <a:pPr marL="1495425" indent="-1495425"/>
            <a:r>
              <a:rPr kumimoji="1" lang="ja-JP" altLang="en-US" sz="3200" dirty="0">
                <a:solidFill>
                  <a:schemeClr val="bg1"/>
                </a:solidFill>
              </a:rPr>
              <a:t>第五章　</a:t>
            </a:r>
            <a:r>
              <a:rPr lang="ja-JP" altLang="en-US" sz="3200" dirty="0">
                <a:solidFill>
                  <a:schemeClr val="bg1"/>
                </a:solidFill>
              </a:rPr>
              <a:t>育休取得者の体験談、</a:t>
            </a:r>
            <a:r>
              <a:rPr kumimoji="1" lang="ja-JP" altLang="en-US" sz="3200" dirty="0">
                <a:solidFill>
                  <a:schemeClr val="bg1"/>
                </a:solidFill>
              </a:rPr>
              <a:t>企業の取組事例</a:t>
            </a:r>
          </a:p>
        </p:txBody>
      </p:sp>
    </p:spTree>
    <p:extLst>
      <p:ext uri="{BB962C8B-B14F-4D97-AF65-F5344CB8AC3E}">
        <p14:creationId xmlns:p14="http://schemas.microsoft.com/office/powerpoint/2010/main" val="2016171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５－１．育児休業取得者の体験談①</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40</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799" y="1900698"/>
            <a:ext cx="8276685" cy="76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妻の実家は遠方で、自分の実家は家業を行っており、実家にはサポートを頼めない。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⇒妻と相談し、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人で乗り切るしかないという話になり、育休取得を決意。</a:t>
            </a:r>
            <a:endParaRPr lang="ja-JP" altLang="en-US"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833258" cy="491710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799" y="1018044"/>
            <a:ext cx="5375465"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【40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代、管理職、育休取得期間：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1.5</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育児休業を取得しようと思った理由</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ー 1">
            <a:extLst>
              <a:ext uri="{FF2B5EF4-FFF2-40B4-BE49-F238E27FC236}">
                <a16:creationId xmlns:a16="http://schemas.microsoft.com/office/drawing/2014/main" id="{15CBBED7-DA69-4E0C-9E88-2B031BE701AB}"/>
              </a:ext>
            </a:extLst>
          </p:cNvPr>
          <p:cNvSpPr txBox="1">
            <a:spLocks/>
          </p:cNvSpPr>
          <p:nvPr/>
        </p:nvSpPr>
        <p:spPr bwMode="auto">
          <a:xfrm>
            <a:off x="838198" y="2914107"/>
            <a:ext cx="8139420" cy="111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基本的に掃除、洗濯、買い出し等、すべての家事を自分が実施。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育児は、自分ができる授乳やオムツ替えを主に実施。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723900" indent="-469900">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⇒育児を行うことで、</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育児の大変さを実感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また子どもが生まれてからの育休期間は</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貴重な時間を過ごすことができた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p>
        </p:txBody>
      </p:sp>
      <p:sp>
        <p:nvSpPr>
          <p:cNvPr id="13" name="正方形/長方形 12">
            <a:extLst>
              <a:ext uri="{FF2B5EF4-FFF2-40B4-BE49-F238E27FC236}">
                <a16:creationId xmlns:a16="http://schemas.microsoft.com/office/drawing/2014/main" id="{1DF77B08-E265-4CD3-81DA-7B1B10D2DE31}"/>
              </a:ext>
            </a:extLst>
          </p:cNvPr>
          <p:cNvSpPr/>
          <p:nvPr/>
        </p:nvSpPr>
        <p:spPr>
          <a:xfrm>
            <a:off x="793913" y="2673947"/>
            <a:ext cx="8541765" cy="31042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育児休業中の過ごし方</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1">
            <a:extLst>
              <a:ext uri="{FF2B5EF4-FFF2-40B4-BE49-F238E27FC236}">
                <a16:creationId xmlns:a16="http://schemas.microsoft.com/office/drawing/2014/main" id="{4325EC8B-212C-43B7-BBEF-7B2AC90AA1F0}"/>
              </a:ext>
            </a:extLst>
          </p:cNvPr>
          <p:cNvSpPr txBox="1">
            <a:spLocks/>
          </p:cNvSpPr>
          <p:nvPr/>
        </p:nvSpPr>
        <p:spPr bwMode="auto">
          <a:xfrm>
            <a:off x="831207" y="4590421"/>
            <a:ext cx="8139420" cy="143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Clr>
                <a:schemeClr val="tx1"/>
              </a:buClr>
              <a:buFont typeface="Arial" panose="020B0604020202020204" pitchFamily="34" charset="0"/>
              <a:buChar char="•"/>
            </a:pP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メリハリをつけて仕事に取り組む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ようになり、</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仕事を効率的に行うことを心掛ける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0"/>
              </a:spcBef>
              <a:buClr>
                <a:schemeClr val="tx1"/>
              </a:buClr>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部下にも積極的に有給休暇を取得してもらいたいと思うようになり、声掛けするようになった。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nSpc>
                <a:spcPts val="2500"/>
              </a:lnSpc>
              <a:spcBef>
                <a:spcPts val="0"/>
              </a:spcBef>
              <a:buClr>
                <a:schemeClr val="tx1"/>
              </a:buClr>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子どもを持つ同僚や部下など、他の人の大変さもわかるようになり、</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部下のワーク・ライフ・</a:t>
            </a:r>
            <a:r>
              <a:rPr lang="en-US" altLang="ja-JP"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バランスにも気遣うようになった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p>
        </p:txBody>
      </p:sp>
      <p:sp>
        <p:nvSpPr>
          <p:cNvPr id="15" name="正方形/長方形 14">
            <a:extLst>
              <a:ext uri="{FF2B5EF4-FFF2-40B4-BE49-F238E27FC236}">
                <a16:creationId xmlns:a16="http://schemas.microsoft.com/office/drawing/2014/main" id="{3E7C0AB0-C44C-4E77-9E08-BA0A84970DCA}"/>
              </a:ext>
            </a:extLst>
          </p:cNvPr>
          <p:cNvSpPr/>
          <p:nvPr/>
        </p:nvSpPr>
        <p:spPr>
          <a:xfrm>
            <a:off x="786922" y="4350261"/>
            <a:ext cx="8541765" cy="31042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育児休業取得後の変化</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35315611-FF11-483D-B248-1F86970BBBFE}"/>
              </a:ext>
            </a:extLst>
          </p:cNvPr>
          <p:cNvPicPr>
            <a:picLocks noChangeAspect="1"/>
          </p:cNvPicPr>
          <p:nvPr/>
        </p:nvPicPr>
        <p:blipFill>
          <a:blip r:embed="rId3"/>
          <a:stretch>
            <a:fillRect/>
          </a:stretch>
        </p:blipFill>
        <p:spPr>
          <a:xfrm>
            <a:off x="7544244" y="2673947"/>
            <a:ext cx="1707896" cy="1831524"/>
          </a:xfrm>
          <a:prstGeom prst="rect">
            <a:avLst/>
          </a:prstGeom>
        </p:spPr>
      </p:pic>
    </p:spTree>
    <p:extLst>
      <p:ext uri="{BB962C8B-B14F-4D97-AF65-F5344CB8AC3E}">
        <p14:creationId xmlns:p14="http://schemas.microsoft.com/office/powerpoint/2010/main" val="3570437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５－１．育児休業取得者の体験談②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41</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799" y="1872123"/>
            <a:ext cx="8276685" cy="76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妊婦健診や両親学級に付き添い、</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父親としての心構えや準備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をする中で、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子育てに主体的に関わりたいという思いが育まれた。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⇒妻にとって心身の負担が大きく、子どもにとっても大切な産後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カ月で育休取得することを決意。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299" y="1307527"/>
            <a:ext cx="9148233" cy="4989111"/>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799" y="1018044"/>
            <a:ext cx="3878075"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1</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育児休業を取得しようと思った理由</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コンテンツ プレースホルダー 1">
            <a:extLst>
              <a:ext uri="{FF2B5EF4-FFF2-40B4-BE49-F238E27FC236}">
                <a16:creationId xmlns:a16="http://schemas.microsoft.com/office/drawing/2014/main" id="{15CBBED7-DA69-4E0C-9E88-2B031BE701AB}"/>
              </a:ext>
            </a:extLst>
          </p:cNvPr>
          <p:cNvSpPr txBox="1">
            <a:spLocks/>
          </p:cNvSpPr>
          <p:nvPr/>
        </p:nvSpPr>
        <p:spPr bwMode="auto">
          <a:xfrm>
            <a:off x="838198" y="3247482"/>
            <a:ext cx="8139420" cy="111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評価や昇進といった今後の仕事・キャリアへの影響に関する不安は少なからずあった。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上司である部長や事業部長に、正直に不安や育休明けの働き方（</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育児と仕事を両立したいという思い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）を相談。</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741363" indent="-487363">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⇒「限られた時間の中で工夫して、結果を出す人を評価しない訳がない。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人として成長して戻ってくることを楽しみにしている」と後押しされた。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1DF77B08-E265-4CD3-81DA-7B1B10D2DE31}"/>
              </a:ext>
            </a:extLst>
          </p:cNvPr>
          <p:cNvSpPr/>
          <p:nvPr/>
        </p:nvSpPr>
        <p:spPr>
          <a:xfrm>
            <a:off x="793913" y="2950172"/>
            <a:ext cx="8541765" cy="31042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育児休業取得をどう切り出したか、その時の周囲の反応</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コンテンツ プレースホルダー 1">
            <a:extLst>
              <a:ext uri="{FF2B5EF4-FFF2-40B4-BE49-F238E27FC236}">
                <a16:creationId xmlns:a16="http://schemas.microsoft.com/office/drawing/2014/main" id="{4325EC8B-212C-43B7-BBEF-7B2AC90AA1F0}"/>
              </a:ext>
            </a:extLst>
          </p:cNvPr>
          <p:cNvSpPr txBox="1">
            <a:spLocks/>
          </p:cNvSpPr>
          <p:nvPr/>
        </p:nvSpPr>
        <p:spPr bwMode="auto">
          <a:xfrm>
            <a:off x="831207" y="5238121"/>
            <a:ext cx="8139420" cy="111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公私に渡り</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無駄をなくす意識が高まり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、時間あたりの密度が濃厚になった。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0"/>
              </a:spcBef>
              <a:buFont typeface="Arial" panose="020B0604020202020204" pitchFamily="34" charset="0"/>
              <a:buChar cha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日あたりの労働時間が同じでも、以前より</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充実感を感じる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ようになった。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限られた時間・環境の中で最大限の結果を出すことを常に意識し、</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生産性は格段に向上</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3E7C0AB0-C44C-4E77-9E08-BA0A84970DCA}"/>
              </a:ext>
            </a:extLst>
          </p:cNvPr>
          <p:cNvSpPr/>
          <p:nvPr/>
        </p:nvSpPr>
        <p:spPr>
          <a:xfrm>
            <a:off x="786922" y="4940811"/>
            <a:ext cx="8541765" cy="31042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育児休業取得後の変化</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座る, 小さい, クマ が含まれている画像&#10;&#10;自動的に生成された説明">
            <a:extLst>
              <a:ext uri="{FF2B5EF4-FFF2-40B4-BE49-F238E27FC236}">
                <a16:creationId xmlns:a16="http://schemas.microsoft.com/office/drawing/2014/main" id="{75BC93E6-F942-4333-8190-A76A28297D36}"/>
              </a:ext>
            </a:extLst>
          </p:cNvPr>
          <p:cNvPicPr>
            <a:picLocks noChangeAspect="1"/>
          </p:cNvPicPr>
          <p:nvPr/>
        </p:nvPicPr>
        <p:blipFill>
          <a:blip r:embed="rId3"/>
          <a:stretch>
            <a:fillRect/>
          </a:stretch>
        </p:blipFill>
        <p:spPr>
          <a:xfrm>
            <a:off x="7671867" y="4210497"/>
            <a:ext cx="1583315" cy="1583315"/>
          </a:xfrm>
          <a:prstGeom prst="rect">
            <a:avLst/>
          </a:prstGeom>
        </p:spPr>
      </p:pic>
      <p:pic>
        <p:nvPicPr>
          <p:cNvPr id="8" name="図 7" descr="白いバックグラウンドの前に座っている人形たち&#10;&#10;低い精度で自動的に生成された説明">
            <a:extLst>
              <a:ext uri="{FF2B5EF4-FFF2-40B4-BE49-F238E27FC236}">
                <a16:creationId xmlns:a16="http://schemas.microsoft.com/office/drawing/2014/main" id="{E56FDC30-9442-4C35-9725-C27BA66F108D}"/>
              </a:ext>
            </a:extLst>
          </p:cNvPr>
          <p:cNvPicPr>
            <a:picLocks noChangeAspect="1"/>
          </p:cNvPicPr>
          <p:nvPr/>
        </p:nvPicPr>
        <p:blipFill>
          <a:blip r:embed="rId4"/>
          <a:stretch>
            <a:fillRect/>
          </a:stretch>
        </p:blipFill>
        <p:spPr>
          <a:xfrm>
            <a:off x="7819218" y="1315182"/>
            <a:ext cx="1338550" cy="1338550"/>
          </a:xfrm>
          <a:prstGeom prst="rect">
            <a:avLst/>
          </a:prstGeom>
        </p:spPr>
      </p:pic>
    </p:spTree>
    <p:extLst>
      <p:ext uri="{BB962C8B-B14F-4D97-AF65-F5344CB8AC3E}">
        <p14:creationId xmlns:p14="http://schemas.microsoft.com/office/powerpoint/2010/main" val="24032702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772825" cy="647700"/>
          </a:xfrm>
        </p:spPr>
        <p:txBody>
          <a:bodyPr/>
          <a:lstStyle/>
          <a:p>
            <a:r>
              <a:rPr lang="ja-JP" altLang="en-US" dirty="0"/>
              <a:t>５－２．男性の育児休業取得推進　取組事例①</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42</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799" y="2344836"/>
            <a:ext cx="8139420" cy="1419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全社員対象に「男性育休に関する知識・意識調査」を実施。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⇒率直な不安や要望を収集・分析した結果、</a:t>
            </a:r>
            <a:r>
              <a:rPr lang="ja-JP" altLang="en-US" sz="1600" b="1" u="sng"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収入面の不安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が浮き彫りになった。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500"/>
              </a:lnSpc>
              <a:spcBef>
                <a:spcPts val="3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アンケート結果では、育休中は給付金があることも認識がなかった。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⇒その制度と給与明細から簡単な操作で収入の変化が把握できるよう</a:t>
            </a:r>
            <a:r>
              <a:rPr lang="ja-JP" altLang="en-US" sz="1600" b="1" u="sng"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給付金シミュレーション </a:t>
            </a:r>
            <a:endParaRPr lang="en-US" altLang="ja-JP" sz="1600" b="1" u="sng" dirty="0">
              <a:solidFill>
                <a:schemeClr val="accent3"/>
              </a:solidFill>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en-US" altLang="ja-JP" sz="1600"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u="sng"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ツールを作成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し、不安の解消を行った。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299" y="1400774"/>
            <a:ext cx="8833258" cy="486805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798" y="1064155"/>
            <a:ext cx="6159225" cy="647700"/>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株式会社技研製作所</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（高知県、製造業、従業員数：</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453</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男性育休取得率：</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61.5%</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60.6</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4" y="2093316"/>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アンケートで課題を分析、給付金シミュレーションツールを構築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BC930F09-1E95-4C13-ACC5-076FED4BD067}"/>
              </a:ext>
            </a:extLst>
          </p:cNvPr>
          <p:cNvSpPr/>
          <p:nvPr/>
        </p:nvSpPr>
        <p:spPr>
          <a:xfrm>
            <a:off x="616110" y="1794434"/>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取組内容</a:t>
            </a:r>
            <a:endParaRPr kumimoji="1" lang="ja-JP" altLang="en-US" sz="16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3AB4AFF7-B507-4FD9-A0D1-0C5962CFB528}"/>
              </a:ext>
            </a:extLst>
          </p:cNvPr>
          <p:cNvSpPr/>
          <p:nvPr/>
        </p:nvSpPr>
        <p:spPr>
          <a:xfrm>
            <a:off x="616110" y="4186168"/>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86AF4CC-6D09-4519-BF24-9EDF1391901B}"/>
              </a:ext>
            </a:extLst>
          </p:cNvPr>
          <p:cNvSpPr/>
          <p:nvPr/>
        </p:nvSpPr>
        <p:spPr>
          <a:xfrm>
            <a:off x="792514" y="4520679"/>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男性従業員の育休取得率が向上</a:t>
            </a:r>
          </a:p>
        </p:txBody>
      </p:sp>
      <p:sp>
        <p:nvSpPr>
          <p:cNvPr id="20" name="コンテンツ プレースホルダー 1">
            <a:extLst>
              <a:ext uri="{FF2B5EF4-FFF2-40B4-BE49-F238E27FC236}">
                <a16:creationId xmlns:a16="http://schemas.microsoft.com/office/drawing/2014/main" id="{C6AF73D4-6011-42B2-9947-45500DEAFD0B}"/>
              </a:ext>
            </a:extLst>
          </p:cNvPr>
          <p:cNvSpPr txBox="1">
            <a:spLocks/>
          </p:cNvSpPr>
          <p:nvPr/>
        </p:nvSpPr>
        <p:spPr bwMode="auto">
          <a:xfrm>
            <a:off x="836799" y="4800315"/>
            <a:ext cx="8139420" cy="42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21" name="正方形/長方形 20">
            <a:extLst>
              <a:ext uri="{FF2B5EF4-FFF2-40B4-BE49-F238E27FC236}">
                <a16:creationId xmlns:a16="http://schemas.microsoft.com/office/drawing/2014/main" id="{2A465AB8-88CA-4A56-8F2E-D324CEE96770}"/>
              </a:ext>
            </a:extLst>
          </p:cNvPr>
          <p:cNvSpPr/>
          <p:nvPr/>
        </p:nvSpPr>
        <p:spPr>
          <a:xfrm>
            <a:off x="792514" y="5252136"/>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人材確保への好影響</a:t>
            </a:r>
          </a:p>
        </p:txBody>
      </p:sp>
      <p:sp>
        <p:nvSpPr>
          <p:cNvPr id="22" name="コンテンツ プレースホルダー 1">
            <a:extLst>
              <a:ext uri="{FF2B5EF4-FFF2-40B4-BE49-F238E27FC236}">
                <a16:creationId xmlns:a16="http://schemas.microsoft.com/office/drawing/2014/main" id="{29AFBD17-EE2E-4BED-991F-772C2EC0A2A0}"/>
              </a:ext>
            </a:extLst>
          </p:cNvPr>
          <p:cNvSpPr txBox="1">
            <a:spLocks/>
          </p:cNvSpPr>
          <p:nvPr/>
        </p:nvSpPr>
        <p:spPr bwMode="auto">
          <a:xfrm>
            <a:off x="836799" y="5523304"/>
            <a:ext cx="8139420" cy="73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各種の取組が評価され、イクメン企業アワードを受賞するなどし、当社の取組が広く周知されて、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新卒採用の応募者数が増加（前年比</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pic>
        <p:nvPicPr>
          <p:cNvPr id="6" name="図 5" descr="人形, おもちゃ が含まれている画像&#10;&#10;自動的に生成された説明">
            <a:extLst>
              <a:ext uri="{FF2B5EF4-FFF2-40B4-BE49-F238E27FC236}">
                <a16:creationId xmlns:a16="http://schemas.microsoft.com/office/drawing/2014/main" id="{C7B9FF57-DC44-410A-9030-111B9A88F97C}"/>
              </a:ext>
            </a:extLst>
          </p:cNvPr>
          <p:cNvPicPr>
            <a:picLocks noChangeAspect="1"/>
          </p:cNvPicPr>
          <p:nvPr/>
        </p:nvPicPr>
        <p:blipFill>
          <a:blip r:embed="rId3"/>
          <a:stretch>
            <a:fillRect/>
          </a:stretch>
        </p:blipFill>
        <p:spPr>
          <a:xfrm>
            <a:off x="6839114" y="3775109"/>
            <a:ext cx="1898485" cy="1898485"/>
          </a:xfrm>
          <a:prstGeom prst="rect">
            <a:avLst/>
          </a:prstGeom>
        </p:spPr>
      </p:pic>
    </p:spTree>
    <p:extLst>
      <p:ext uri="{BB962C8B-B14F-4D97-AF65-F5344CB8AC3E}">
        <p14:creationId xmlns:p14="http://schemas.microsoft.com/office/powerpoint/2010/main" val="4224524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772825" cy="647700"/>
          </a:xfrm>
        </p:spPr>
        <p:txBody>
          <a:bodyPr/>
          <a:lstStyle/>
          <a:p>
            <a:r>
              <a:rPr lang="ja-JP" altLang="en-US" dirty="0"/>
              <a:t>５－２．男性の育児休業取得推進　取組事例②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43</a:t>
            </a:fld>
            <a:endParaRPr lang="en-US" altLang="ja-JP" sz="1600" dirty="0"/>
          </a:p>
        </p:txBody>
      </p:sp>
      <p:sp>
        <p:nvSpPr>
          <p:cNvPr id="8" name="コンテンツ プレースホルダー 1">
            <a:extLst>
              <a:ext uri="{FF2B5EF4-FFF2-40B4-BE49-F238E27FC236}">
                <a16:creationId xmlns:a16="http://schemas.microsoft.com/office/drawing/2014/main" id="{067D47E7-D7D1-4F5A-9DF1-55C6A3068071}"/>
              </a:ext>
            </a:extLst>
          </p:cNvPr>
          <p:cNvSpPr txBox="1">
            <a:spLocks/>
          </p:cNvSpPr>
          <p:nvPr/>
        </p:nvSpPr>
        <p:spPr bwMode="auto">
          <a:xfrm>
            <a:off x="831077" y="2357514"/>
            <a:ext cx="8312728" cy="187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200"/>
              </a:lnSpc>
              <a:spcBef>
                <a:spcPts val="600"/>
              </a:spcBef>
              <a:buClr>
                <a:schemeClr val="tx1"/>
              </a:buClr>
              <a:buFont typeface="Arial" panose="020B0604020202020204" pitchFamily="34" charset="0"/>
              <a:buChar char="•"/>
            </a:pP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育休を取得した男性（役職者含む）による座談会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を実施し、その様子を社内報に公開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lnSpc>
                <a:spcPts val="2200"/>
              </a:lnSpc>
              <a:spcBef>
                <a:spcPts val="3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社内従業員向けに育休取得男性が登壇し、「取得までの流れ～ 制度説明等」を行う、</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育休セミナーを実施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nSpc>
                <a:spcPts val="2200"/>
              </a:lnSpc>
              <a:spcBef>
                <a:spcPts val="3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従業員が育休取得経験者に直接相談できるよう、育休取得経験者をリストアップして社内公開。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lgn="just">
              <a:lnSpc>
                <a:spcPts val="2200"/>
              </a:lnSpc>
              <a:spcBef>
                <a:spcPts val="3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会社とのつながりを感じモチベーションを高め、キャリアビジョン創出を支援することを目的とし、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社長と年</a:t>
            </a:r>
            <a:r>
              <a:rPr lang="en-US" altLang="ja-JP"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回、人事担当と年</a:t>
            </a:r>
            <a:r>
              <a:rPr lang="en-US" altLang="ja-JP"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回、</a:t>
            </a:r>
            <a:r>
              <a:rPr lang="en-US" altLang="ja-JP"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対</a:t>
            </a:r>
            <a:r>
              <a:rPr lang="en-US" altLang="ja-JP"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で面談する「全社員面談」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2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9" name="Rectangle 23">
            <a:extLst>
              <a:ext uri="{FF2B5EF4-FFF2-40B4-BE49-F238E27FC236}">
                <a16:creationId xmlns:a16="http://schemas.microsoft.com/office/drawing/2014/main" id="{5CF81681-DE16-45F1-9131-7585697BDC34}"/>
              </a:ext>
            </a:extLst>
          </p:cNvPr>
          <p:cNvSpPr>
            <a:spLocks noChangeArrowheads="1"/>
          </p:cNvSpPr>
          <p:nvPr/>
        </p:nvSpPr>
        <p:spPr bwMode="auto">
          <a:xfrm>
            <a:off x="489577" y="1395552"/>
            <a:ext cx="9077756" cy="4873275"/>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0" name="コンテンツ プレースホルダー 1">
            <a:extLst>
              <a:ext uri="{FF2B5EF4-FFF2-40B4-BE49-F238E27FC236}">
                <a16:creationId xmlns:a16="http://schemas.microsoft.com/office/drawing/2014/main" id="{1B69C48D-B21A-4188-93A1-D010F516DB73}"/>
              </a:ext>
            </a:extLst>
          </p:cNvPr>
          <p:cNvSpPr txBox="1">
            <a:spLocks/>
          </p:cNvSpPr>
          <p:nvPr/>
        </p:nvSpPr>
        <p:spPr bwMode="auto">
          <a:xfrm>
            <a:off x="831076" y="1077787"/>
            <a:ext cx="6130442"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株式会社コーソル</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（東京都、情報通信業、従業員数：</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127</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男性育休取得率</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spcBef>
                <a:spcPts val="0"/>
              </a:spcBef>
            </a:pP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EE736BED-ED63-4BE7-822C-46DEBFC094C2}"/>
              </a:ext>
            </a:extLst>
          </p:cNvPr>
          <p:cNvSpPr/>
          <p:nvPr/>
        </p:nvSpPr>
        <p:spPr>
          <a:xfrm>
            <a:off x="786792" y="2106947"/>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イクメン座談会、セミナー、面談等の実施</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97C1838F-5354-4D69-B76C-6E3A798D1ADA}"/>
              </a:ext>
            </a:extLst>
          </p:cNvPr>
          <p:cNvSpPr/>
          <p:nvPr/>
        </p:nvSpPr>
        <p:spPr>
          <a:xfrm>
            <a:off x="616110" y="1794434"/>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取組内容</a:t>
            </a:r>
            <a:endParaRPr kumimoji="1" lang="ja-JP" altLang="en-US" sz="16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FA2840EE-ADAC-4DF6-BE89-AF0DDF49BA6F}"/>
              </a:ext>
            </a:extLst>
          </p:cNvPr>
          <p:cNvSpPr/>
          <p:nvPr/>
        </p:nvSpPr>
        <p:spPr>
          <a:xfrm>
            <a:off x="616110" y="4305666"/>
            <a:ext cx="1636897"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78007BEE-E496-422E-8154-B09B84630EA8}"/>
              </a:ext>
            </a:extLst>
          </p:cNvPr>
          <p:cNvSpPr/>
          <p:nvPr/>
        </p:nvSpPr>
        <p:spPr>
          <a:xfrm>
            <a:off x="792514" y="4630750"/>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男性従業員の育休取得率が向上</a:t>
            </a:r>
          </a:p>
        </p:txBody>
      </p:sp>
      <p:sp>
        <p:nvSpPr>
          <p:cNvPr id="15" name="コンテンツ プレースホルダー 1">
            <a:extLst>
              <a:ext uri="{FF2B5EF4-FFF2-40B4-BE49-F238E27FC236}">
                <a16:creationId xmlns:a16="http://schemas.microsoft.com/office/drawing/2014/main" id="{983522FA-A4AC-42FE-B978-5037883FA02C}"/>
              </a:ext>
            </a:extLst>
          </p:cNvPr>
          <p:cNvSpPr txBox="1">
            <a:spLocks/>
          </p:cNvSpPr>
          <p:nvPr/>
        </p:nvSpPr>
        <p:spPr bwMode="auto">
          <a:xfrm>
            <a:off x="836799" y="4876518"/>
            <a:ext cx="8139420" cy="42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gn="just">
              <a:lnSpc>
                <a:spcPts val="2500"/>
              </a:lnSpc>
              <a:spcBef>
                <a:spcPts val="600"/>
              </a:spcBef>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16.7%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17" name="正方形/長方形 16">
            <a:extLst>
              <a:ext uri="{FF2B5EF4-FFF2-40B4-BE49-F238E27FC236}">
                <a16:creationId xmlns:a16="http://schemas.microsoft.com/office/drawing/2014/main" id="{C859CAD1-56F5-4C55-A008-202A7B44591C}"/>
              </a:ext>
            </a:extLst>
          </p:cNvPr>
          <p:cNvSpPr/>
          <p:nvPr/>
        </p:nvSpPr>
        <p:spPr>
          <a:xfrm>
            <a:off x="792514" y="53029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両立できる風土の醸成</a:t>
            </a:r>
          </a:p>
        </p:txBody>
      </p:sp>
      <p:sp>
        <p:nvSpPr>
          <p:cNvPr id="20" name="コンテンツ プレースホルダー 1">
            <a:extLst>
              <a:ext uri="{FF2B5EF4-FFF2-40B4-BE49-F238E27FC236}">
                <a16:creationId xmlns:a16="http://schemas.microsoft.com/office/drawing/2014/main" id="{55C643C8-4A05-4D49-B372-FE737DE289EB}"/>
              </a:ext>
            </a:extLst>
          </p:cNvPr>
          <p:cNvSpPr txBox="1">
            <a:spLocks/>
          </p:cNvSpPr>
          <p:nvPr/>
        </p:nvSpPr>
        <p:spPr bwMode="auto">
          <a:xfrm>
            <a:off x="836798" y="5557172"/>
            <a:ext cx="8541765" cy="69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540000" indent="-285750">
              <a:lnSpc>
                <a:spcPts val="2000"/>
              </a:lnSpc>
              <a:spcBef>
                <a:spcPts val="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座談会により男女とも仕事と育児を両立するイメージが持てるようになったり、育休取得経験者に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気軽に相談でき、両立のための取組・工夫の情報共有が進み、両立のための雰囲気が醸成された。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ja-JP" altLang="en-US" sz="1600" dirty="0"/>
          </a:p>
        </p:txBody>
      </p:sp>
      <p:pic>
        <p:nvPicPr>
          <p:cNvPr id="2" name="図 1">
            <a:extLst>
              <a:ext uri="{FF2B5EF4-FFF2-40B4-BE49-F238E27FC236}">
                <a16:creationId xmlns:a16="http://schemas.microsoft.com/office/drawing/2014/main" id="{73818083-4392-4410-AFEC-AB48950B416E}"/>
              </a:ext>
            </a:extLst>
          </p:cNvPr>
          <p:cNvPicPr>
            <a:picLocks noChangeAspect="1"/>
          </p:cNvPicPr>
          <p:nvPr/>
        </p:nvPicPr>
        <p:blipFill>
          <a:blip r:embed="rId3"/>
          <a:stretch>
            <a:fillRect/>
          </a:stretch>
        </p:blipFill>
        <p:spPr>
          <a:xfrm>
            <a:off x="7582017" y="3992631"/>
            <a:ext cx="1678315" cy="1580116"/>
          </a:xfrm>
          <a:prstGeom prst="rect">
            <a:avLst/>
          </a:prstGeom>
        </p:spPr>
      </p:pic>
    </p:spTree>
    <p:extLst>
      <p:ext uri="{BB962C8B-B14F-4D97-AF65-F5344CB8AC3E}">
        <p14:creationId xmlns:p14="http://schemas.microsoft.com/office/powerpoint/2010/main" val="3171106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50824" y="6427788"/>
            <a:ext cx="329943" cy="360362"/>
          </a:xfrm>
        </p:spPr>
        <p:txBody>
          <a:bodyPr/>
          <a:lstStyle/>
          <a:p>
            <a:pPr>
              <a:defRPr/>
            </a:pPr>
            <a:fld id="{E998A1A3-FEA1-4990-8247-73F0C5D4C06C}" type="slidenum">
              <a:rPr lang="ja-JP" altLang="en-US" sz="1600" smtClean="0"/>
              <a:pPr>
                <a:defRPr/>
              </a:pPr>
              <a:t>44</a:t>
            </a:fld>
            <a:endParaRPr lang="en-US" altLang="ja-JP" sz="1600" dirty="0"/>
          </a:p>
        </p:txBody>
      </p:sp>
      <p:sp>
        <p:nvSpPr>
          <p:cNvPr id="5" name="タイトル 1"/>
          <p:cNvSpPr>
            <a:spLocks noGrp="1"/>
          </p:cNvSpPr>
          <p:nvPr>
            <p:ph type="title"/>
          </p:nvPr>
        </p:nvSpPr>
        <p:spPr>
          <a:xfrm>
            <a:off x="1328695" y="3065467"/>
            <a:ext cx="8577305" cy="701861"/>
          </a:xfrm>
        </p:spPr>
        <p:txBody>
          <a:bodyPr/>
          <a:lstStyle/>
          <a:p>
            <a:pPr marL="1495425" indent="-1495425"/>
            <a:r>
              <a:rPr kumimoji="1" lang="ja-JP" altLang="en-US" sz="3200" dirty="0">
                <a:solidFill>
                  <a:schemeClr val="bg1"/>
                </a:solidFill>
              </a:rPr>
              <a:t>第六章　企業における両親学級について</a:t>
            </a:r>
            <a:endParaRPr kumimoji="1" lang="ja-JP" altLang="en-US" sz="2400" dirty="0">
              <a:solidFill>
                <a:schemeClr val="bg1"/>
              </a:solidFill>
            </a:endParaRPr>
          </a:p>
        </p:txBody>
      </p:sp>
    </p:spTree>
    <p:extLst>
      <p:ext uri="{BB962C8B-B14F-4D97-AF65-F5344CB8AC3E}">
        <p14:creationId xmlns:p14="http://schemas.microsoft.com/office/powerpoint/2010/main" val="3326086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3">
            <a:extLst>
              <a:ext uri="{FF2B5EF4-FFF2-40B4-BE49-F238E27FC236}">
                <a16:creationId xmlns:a16="http://schemas.microsoft.com/office/drawing/2014/main" id="{12C02388-CB77-43C2-93D9-37C92160DAAD}"/>
              </a:ext>
            </a:extLst>
          </p:cNvPr>
          <p:cNvSpPr>
            <a:spLocks noChangeArrowheads="1"/>
          </p:cNvSpPr>
          <p:nvPr/>
        </p:nvSpPr>
        <p:spPr bwMode="auto">
          <a:xfrm>
            <a:off x="495298" y="1233180"/>
            <a:ext cx="9110173" cy="1043957"/>
          </a:xfrm>
          <a:prstGeom prst="roundRect">
            <a:avLst>
              <a:gd name="adj" fmla="val 23074"/>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2" name="Rectangle 23">
            <a:extLst>
              <a:ext uri="{FF2B5EF4-FFF2-40B4-BE49-F238E27FC236}">
                <a16:creationId xmlns:a16="http://schemas.microsoft.com/office/drawing/2014/main" id="{DD4ECE27-81D2-477D-9D7D-694BBDDD1BD5}"/>
              </a:ext>
            </a:extLst>
          </p:cNvPr>
          <p:cNvSpPr>
            <a:spLocks noChangeArrowheads="1"/>
          </p:cNvSpPr>
          <p:nvPr/>
        </p:nvSpPr>
        <p:spPr bwMode="auto">
          <a:xfrm>
            <a:off x="495299" y="2562440"/>
            <a:ext cx="9110173" cy="3796032"/>
          </a:xfrm>
          <a:prstGeom prst="roundRect">
            <a:avLst>
              <a:gd name="adj" fmla="val 6915"/>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 name="タイトル 2"/>
          <p:cNvSpPr>
            <a:spLocks noGrp="1"/>
          </p:cNvSpPr>
          <p:nvPr>
            <p:ph type="title"/>
          </p:nvPr>
        </p:nvSpPr>
        <p:spPr/>
        <p:txBody>
          <a:bodyPr/>
          <a:lstStyle/>
          <a:p>
            <a:r>
              <a:rPr kumimoji="1" lang="ja-JP" altLang="en-US" dirty="0"/>
              <a:t>６－１．企業における両親学級の目的</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45</a:t>
            </a:fld>
            <a:endParaRPr lang="en-US" altLang="ja-JP" sz="1600" dirty="0"/>
          </a:p>
        </p:txBody>
      </p:sp>
      <p:sp>
        <p:nvSpPr>
          <p:cNvPr id="8" name="正方形/長方形 7"/>
          <p:cNvSpPr/>
          <p:nvPr/>
        </p:nvSpPr>
        <p:spPr>
          <a:xfrm>
            <a:off x="792515" y="2763896"/>
            <a:ext cx="8541765" cy="3594575"/>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職場において</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自社の経営層の仕事と家庭の両立に関する思い・考えを伝える。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自社の両立支援に関する制度を伝える。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自社の職場環境を伝える。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自社内の子育て中の同僚との交流を通じて、仕事と家庭で有用な情報交換を図り、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ネットワーク作りの場を提供する。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家庭において</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子育てに必要な知識・スキルを伝える。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配偶者とのコミュニケーションのコツ・ヒントを伝える。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配偶者と仕事と家庭の両立について、真剣に話し合うきっかけ作りの場を提供する。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自身および配偶者のキャリア継続のコツ・ヒントを伝える。</a:t>
            </a:r>
          </a:p>
        </p:txBody>
      </p:sp>
      <p:sp>
        <p:nvSpPr>
          <p:cNvPr id="10" name="正方形/長方形 9">
            <a:extLst>
              <a:ext uri="{FF2B5EF4-FFF2-40B4-BE49-F238E27FC236}">
                <a16:creationId xmlns:a16="http://schemas.microsoft.com/office/drawing/2014/main" id="{DD2E6B4C-D52F-4D57-96AF-F4758513B61F}"/>
              </a:ext>
            </a:extLst>
          </p:cNvPr>
          <p:cNvSpPr/>
          <p:nvPr/>
        </p:nvSpPr>
        <p:spPr>
          <a:xfrm>
            <a:off x="738431" y="1417292"/>
            <a:ext cx="8867040" cy="925885"/>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60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自治体版両親学級</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：妊娠期や出産直後の育児に焦点をあて、主に出産直後の育児のコツ・ヒントを学ぶ場</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4200" indent="-1854200">
              <a:spcBef>
                <a:spcPts val="0"/>
              </a:spcBef>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企業版両親学級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：仕事と家庭の両立に焦点をあて、以下に示すような</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両立のための制度の内容・その活用方法や、配偶者との協力の大切さ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等を学ぶ場</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 角を丸くする 10">
            <a:extLst>
              <a:ext uri="{FF2B5EF4-FFF2-40B4-BE49-F238E27FC236}">
                <a16:creationId xmlns:a16="http://schemas.microsoft.com/office/drawing/2014/main" id="{51A7EFF4-0457-4210-951C-0480CB4155BA}"/>
              </a:ext>
            </a:extLst>
          </p:cNvPr>
          <p:cNvSpPr/>
          <p:nvPr/>
        </p:nvSpPr>
        <p:spPr>
          <a:xfrm>
            <a:off x="616111" y="2424380"/>
            <a:ext cx="2928368"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仕事と家庭の両立のために</a:t>
            </a:r>
            <a:endParaRPr kumimoji="1" lang="ja-JP" altLang="en-US" sz="1600" dirty="0">
              <a:latin typeface="Meiryo UI" panose="020B0604030504040204" pitchFamily="50" charset="-128"/>
              <a:ea typeface="Meiryo UI" panose="020B0604030504040204" pitchFamily="50" charset="-128"/>
            </a:endParaRPr>
          </a:p>
        </p:txBody>
      </p:sp>
      <p:pic>
        <p:nvPicPr>
          <p:cNvPr id="13" name="図 12" descr="おもちゃの人形と人の絵&#10;&#10;中程度の精度で自動的に生成された説明">
            <a:extLst>
              <a:ext uri="{FF2B5EF4-FFF2-40B4-BE49-F238E27FC236}">
                <a16:creationId xmlns:a16="http://schemas.microsoft.com/office/drawing/2014/main" id="{DA43C366-3384-4076-B309-E56172EBC7A5}"/>
              </a:ext>
            </a:extLst>
          </p:cNvPr>
          <p:cNvPicPr>
            <a:picLocks noChangeAspect="1"/>
          </p:cNvPicPr>
          <p:nvPr/>
        </p:nvPicPr>
        <p:blipFill>
          <a:blip r:embed="rId3"/>
          <a:stretch>
            <a:fillRect/>
          </a:stretch>
        </p:blipFill>
        <p:spPr>
          <a:xfrm>
            <a:off x="7269805" y="2623381"/>
            <a:ext cx="1401005" cy="1344964"/>
          </a:xfrm>
          <a:prstGeom prst="rect">
            <a:avLst/>
          </a:prstGeom>
        </p:spPr>
      </p:pic>
      <p:pic>
        <p:nvPicPr>
          <p:cNvPr id="15" name="図 14" descr="食品 が含まれている画像&#10;&#10;自動的に生成された説明">
            <a:extLst>
              <a:ext uri="{FF2B5EF4-FFF2-40B4-BE49-F238E27FC236}">
                <a16:creationId xmlns:a16="http://schemas.microsoft.com/office/drawing/2014/main" id="{78DE322F-BC72-4CAA-AADE-C8606F81A213}"/>
              </a:ext>
            </a:extLst>
          </p:cNvPr>
          <p:cNvPicPr>
            <a:picLocks noChangeAspect="1"/>
          </p:cNvPicPr>
          <p:nvPr/>
        </p:nvPicPr>
        <p:blipFill>
          <a:blip r:embed="rId4"/>
          <a:stretch>
            <a:fillRect/>
          </a:stretch>
        </p:blipFill>
        <p:spPr>
          <a:xfrm>
            <a:off x="8011780" y="4380815"/>
            <a:ext cx="1593692" cy="1760985"/>
          </a:xfrm>
          <a:prstGeom prst="rect">
            <a:avLst/>
          </a:prstGeom>
        </p:spPr>
      </p:pic>
      <p:sp>
        <p:nvSpPr>
          <p:cNvPr id="14" name="四角形: 角を丸くする 13">
            <a:extLst>
              <a:ext uri="{FF2B5EF4-FFF2-40B4-BE49-F238E27FC236}">
                <a16:creationId xmlns:a16="http://schemas.microsoft.com/office/drawing/2014/main" id="{F1C617C1-6C6D-44EA-A0C3-839637B16656}"/>
              </a:ext>
            </a:extLst>
          </p:cNvPr>
          <p:cNvSpPr/>
          <p:nvPr/>
        </p:nvSpPr>
        <p:spPr>
          <a:xfrm>
            <a:off x="616111" y="1077776"/>
            <a:ext cx="2928368" cy="310808"/>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両親学級の目的</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551822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95299" y="274638"/>
            <a:ext cx="9176601" cy="647700"/>
          </a:xfrm>
        </p:spPr>
        <p:txBody>
          <a:bodyPr/>
          <a:lstStyle/>
          <a:p>
            <a:r>
              <a:rPr kumimoji="1" lang="ja-JP" altLang="en-US" dirty="0"/>
              <a:t>６－２．企業における両親学級での説明内容例</a:t>
            </a:r>
            <a:endParaRPr kumimoji="1" lang="ja-JP" altLang="en-US" sz="24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46</a:t>
            </a:fld>
            <a:endParaRPr lang="en-US" altLang="ja-JP" sz="1600" dirty="0"/>
          </a:p>
        </p:txBody>
      </p:sp>
      <p:sp>
        <p:nvSpPr>
          <p:cNvPr id="8" name="正方形/長方形 7"/>
          <p:cNvSpPr/>
          <p:nvPr/>
        </p:nvSpPr>
        <p:spPr>
          <a:xfrm>
            <a:off x="792515" y="1153561"/>
            <a:ext cx="8541765" cy="5181463"/>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自社の育児関連制度の説明</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育児休業制度、育児目的休暇制度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時短勤務制度、子の看護休暇制度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自社のワーク・ライフ・バランスに関する取組説明</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経営トップのメッセージ紹介・イクボス宣言</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テレワーク制度、（コアタイムのない）フレックスタイム制度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男女ともに家事・育児に参画することの意義・メリット</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1338"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（企業の観点）業務効率向上、コミュニケーション活性化</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、女性活躍推進につながる</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541338"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（個人の観点）夫婦どちらか一方の大きなキャリアロスの回避、家庭生活の円満、収入の確保</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育休を取得した従業員の体験談紹介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育休取得のきっかけ、育休前の業務の調整・引継ぎの仕方</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育休中の過ごし方、育休取得によるメリット　等</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同僚や子を持つ従業員などとのネットワーク構築のためのグループワーク</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仕事と家庭の両立を実現するために行うべき取組についての議論</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育休中の過ごし方についての議論　等</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endParaRPr lang="ja-JP" altLang="en-US" sz="1600" dirty="0">
              <a:solidFill>
                <a:schemeClr val="accent3"/>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ゲームの画面&#10;&#10;低い精度で自動的に生成された説明">
            <a:extLst>
              <a:ext uri="{FF2B5EF4-FFF2-40B4-BE49-F238E27FC236}">
                <a16:creationId xmlns:a16="http://schemas.microsoft.com/office/drawing/2014/main" id="{675DBADE-3712-4A26-A08E-1219337F540A}"/>
              </a:ext>
            </a:extLst>
          </p:cNvPr>
          <p:cNvPicPr>
            <a:picLocks noChangeAspect="1"/>
          </p:cNvPicPr>
          <p:nvPr/>
        </p:nvPicPr>
        <p:blipFill>
          <a:blip r:embed="rId3"/>
          <a:stretch>
            <a:fillRect/>
          </a:stretch>
        </p:blipFill>
        <p:spPr>
          <a:xfrm>
            <a:off x="6646585" y="1494272"/>
            <a:ext cx="2800508" cy="2010143"/>
          </a:xfrm>
          <a:prstGeom prst="rect">
            <a:avLst/>
          </a:prstGeom>
        </p:spPr>
      </p:pic>
      <p:pic>
        <p:nvPicPr>
          <p:cNvPr id="10" name="図 9" descr="白いバックグラウンドの前に座っている人形&#10;&#10;中程度の精度で自動的に生成された説明">
            <a:extLst>
              <a:ext uri="{FF2B5EF4-FFF2-40B4-BE49-F238E27FC236}">
                <a16:creationId xmlns:a16="http://schemas.microsoft.com/office/drawing/2014/main" id="{09EEF2C2-A1E5-477E-B19E-7BAF10D7ABFD}"/>
              </a:ext>
            </a:extLst>
          </p:cNvPr>
          <p:cNvPicPr>
            <a:picLocks noChangeAspect="1"/>
          </p:cNvPicPr>
          <p:nvPr/>
        </p:nvPicPr>
        <p:blipFill>
          <a:blip r:embed="rId4"/>
          <a:stretch>
            <a:fillRect/>
          </a:stretch>
        </p:blipFill>
        <p:spPr>
          <a:xfrm>
            <a:off x="7661515" y="4353559"/>
            <a:ext cx="1846551" cy="1846551"/>
          </a:xfrm>
          <a:prstGeom prst="rect">
            <a:avLst/>
          </a:prstGeom>
        </p:spPr>
      </p:pic>
    </p:spTree>
    <p:extLst>
      <p:ext uri="{BB962C8B-B14F-4D97-AF65-F5344CB8AC3E}">
        <p14:creationId xmlns:p14="http://schemas.microsoft.com/office/powerpoint/2010/main" val="8812505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a:t>６－３．企業が両親学級を開催するメリット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47</a:t>
            </a:fld>
            <a:endParaRPr lang="en-US" altLang="ja-JP" sz="1600" dirty="0"/>
          </a:p>
        </p:txBody>
      </p:sp>
      <p:sp>
        <p:nvSpPr>
          <p:cNvPr id="8" name="正方形/長方形 7"/>
          <p:cNvSpPr/>
          <p:nvPr/>
        </p:nvSpPr>
        <p:spPr>
          <a:xfrm>
            <a:off x="792515" y="1945064"/>
            <a:ext cx="8541765"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従業員が仕事と家庭を両立する・両立することを意識することにより</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Clr>
                <a:schemeClr val="tx1"/>
              </a:buClr>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限られた時間で業務を行えるよう、</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業務効率化が推進</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される！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Clr>
                <a:schemeClr val="tx1"/>
              </a:buClr>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自分自身の仕事の見える化を行い、急遽、</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業務から抜けた際にも滞りなく業務をまわせる！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Clr>
                <a:schemeClr val="tx1"/>
              </a:buClr>
              <a:buFont typeface="Arial" panose="020B0604020202020204" pitchFamily="34" charset="0"/>
              <a:buChar char="•"/>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育児を理由とした離職が減る！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優秀な女性従業員を確保し、</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女性活躍推進にもつながる！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自社のことをより知る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自社の育児休業に関する制度や両立支援制度を知るきっかけとなり、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育児を理由とした離職や</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業務効率低下を改善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職場環境等を知るきっかけをつくる！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同僚とのネットワーク構築</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家庭、子どもの話をすることで、男女関係なくコミュニケーションが取れるようになり、</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業務上の関係だけでは作れない良好な関係を構築！職場環境も改善！！</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他部署の同僚との交流を通じて、育児に関する情報交換のみならず、仕事と家庭を両立するための情報交換を行うことにより、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横のつながりができる！</a:t>
            </a:r>
          </a:p>
          <a:p>
            <a:pPr marL="540000" indent="-285750">
              <a:spcBef>
                <a:spcPts val="600"/>
              </a:spcBef>
              <a:buFont typeface="Arial" panose="020B0604020202020204" pitchFamily="34" charset="0"/>
              <a:buChar char="•"/>
            </a:pP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flipV="1">
            <a:off x="1018545" y="1581626"/>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931708" y="1275774"/>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15338" y="1147550"/>
            <a:ext cx="401469" cy="678828"/>
            <a:chOff x="892445" y="2378728"/>
            <a:chExt cx="792162" cy="1286531"/>
          </a:xfrm>
        </p:grpSpPr>
        <p:pic>
          <p:nvPicPr>
            <p:cNvPr id="2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rot="865085">
              <a:off x="1241880" y="2378728"/>
              <a:ext cx="312183" cy="563748"/>
              <a:chOff x="2790652" y="3004952"/>
              <a:chExt cx="312183" cy="563748"/>
            </a:xfrm>
          </p:grpSpPr>
          <p:sp>
            <p:nvSpPr>
              <p:cNvPr id="26" name="二等辺三角形 2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二等辺三角形 2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6" name="テキスト ボックス 15"/>
          <p:cNvSpPr txBox="1"/>
          <p:nvPr/>
        </p:nvSpPr>
        <p:spPr>
          <a:xfrm>
            <a:off x="2290376" y="1306000"/>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企業が両親学級を開催するメリット！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809215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a:t>６－４．従業員が両親学級に参加するメリット</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48</a:t>
            </a:fld>
            <a:endParaRPr lang="en-US" altLang="ja-JP" sz="1600" dirty="0"/>
          </a:p>
        </p:txBody>
      </p:sp>
      <p:sp>
        <p:nvSpPr>
          <p:cNvPr id="8" name="正方形/長方形 7"/>
          <p:cNvSpPr/>
          <p:nvPr/>
        </p:nvSpPr>
        <p:spPr>
          <a:xfrm>
            <a:off x="792515" y="1945064"/>
            <a:ext cx="9046810"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夫婦で参加することにより</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お互いの仕事環境に理解が深まり、妻（夫）の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復職がスムーズ</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にできる！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育児・家事の関わり方を考えるきっかけ</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となる！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パートナーとの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コミュニケーションの大切さを理解</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仕事に対する考え方を見直す</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自社の両立支援制度の内容や同僚の職場環境を知ることにより、自身のキャリア構築をどのように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行えば良いかがわかり、</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キャリアを継続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できる！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育児中の同僚の話を聞くことで、職場で活用できる</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業務効率化のアイデアを共有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したり、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仕事と育児の両立のヒントを得る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ことができる！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000"/>
              </a:spcBef>
              <a:buFont typeface="Wingdings" panose="05000000000000000000" pitchFamily="2" charset="2"/>
              <a:buChar char="Ø"/>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育児のヒントも得る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きっかけに</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541338"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育児中の同僚の話から、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育休中の育児のコツや、職場復帰してからの育児のコツも得る</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ことができる！　</a:t>
            </a:r>
          </a:p>
          <a:p>
            <a:pPr marL="285750" indent="-285750">
              <a:spcBef>
                <a:spcPts val="10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キャリア継続で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収入確保</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541338"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夫婦がともにキャリアを継続できれば、収入も安定</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flipV="1">
            <a:off x="1018545" y="1581626"/>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931708" y="1275774"/>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15338" y="1147550"/>
            <a:ext cx="401469" cy="678828"/>
            <a:chOff x="892445" y="2378728"/>
            <a:chExt cx="792162" cy="1286531"/>
          </a:xfrm>
        </p:grpSpPr>
        <p:pic>
          <p:nvPicPr>
            <p:cNvPr id="2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rot="865085">
              <a:off x="1241880" y="2378728"/>
              <a:ext cx="312183" cy="563748"/>
              <a:chOff x="2790652" y="3004952"/>
              <a:chExt cx="312183" cy="563748"/>
            </a:xfrm>
          </p:grpSpPr>
          <p:sp>
            <p:nvSpPr>
              <p:cNvPr id="26" name="二等辺三角形 2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二等辺三角形 2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6" name="テキスト ボックス 15"/>
          <p:cNvSpPr txBox="1"/>
          <p:nvPr/>
        </p:nvSpPr>
        <p:spPr>
          <a:xfrm>
            <a:off x="2290376" y="1306000"/>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従業員が両親学級に参加するメリット！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56829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F33E4E-F0F8-4981-9C99-DB1070FDBD82}"/>
              </a:ext>
            </a:extLst>
          </p:cNvPr>
          <p:cNvPicPr>
            <a:picLocks noChangeAspect="1"/>
          </p:cNvPicPr>
          <p:nvPr/>
        </p:nvPicPr>
        <p:blipFill>
          <a:blip r:embed="rId3"/>
          <a:stretch>
            <a:fillRect/>
          </a:stretch>
        </p:blipFill>
        <p:spPr>
          <a:xfrm>
            <a:off x="124647" y="2728556"/>
            <a:ext cx="9691555" cy="2798002"/>
          </a:xfrm>
          <a:prstGeom prst="rect">
            <a:avLst/>
          </a:prstGeom>
        </p:spPr>
      </p:pic>
      <p:sp>
        <p:nvSpPr>
          <p:cNvPr id="3" name="タイトル 2"/>
          <p:cNvSpPr>
            <a:spLocks noGrp="1"/>
          </p:cNvSpPr>
          <p:nvPr>
            <p:ph type="title"/>
          </p:nvPr>
        </p:nvSpPr>
        <p:spPr>
          <a:xfrm>
            <a:off x="495299" y="274638"/>
            <a:ext cx="9387609" cy="647700"/>
          </a:xfrm>
        </p:spPr>
        <p:txBody>
          <a:bodyPr/>
          <a:lstStyle/>
          <a:p>
            <a:r>
              <a:rPr kumimoji="1" lang="ja-JP" altLang="en-US" dirty="0"/>
              <a:t>１－２．共働き世帯の現状</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a:t>
            </a:fld>
            <a:endParaRPr lang="en-US" altLang="ja-JP" sz="1600" dirty="0"/>
          </a:p>
        </p:txBody>
      </p:sp>
      <p:sp>
        <p:nvSpPr>
          <p:cNvPr id="10" name="テキスト ボックス 9"/>
          <p:cNvSpPr txBox="1"/>
          <p:nvPr/>
        </p:nvSpPr>
        <p:spPr>
          <a:xfrm>
            <a:off x="349492" y="1223875"/>
            <a:ext cx="8165858" cy="36933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夫の家事・育児時間が長いほど、就業を継続する妻の割合が高い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536508" y="1684647"/>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角丸四角形 14"/>
          <p:cNvSpPr/>
          <p:nvPr/>
        </p:nvSpPr>
        <p:spPr>
          <a:xfrm>
            <a:off x="2571750" y="2311162"/>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400" b="1" dirty="0">
                <a:solidFill>
                  <a:prstClr val="black">
                    <a:lumMod val="75000"/>
                    <a:lumOff val="25000"/>
                  </a:prstClr>
                </a:solidFill>
                <a:latin typeface="ＭＳ Ｐゴシック" panose="020B0600070205080204" pitchFamily="50" charset="-128"/>
                <a:ea typeface="ＭＳ Ｐゴシック" panose="020B0600070205080204" pitchFamily="50" charset="-128"/>
              </a:rPr>
              <a:t>夫の平日の家事・育児時間別にみた妻の就業継続割合</a:t>
            </a:r>
          </a:p>
        </p:txBody>
      </p:sp>
      <p:sp>
        <p:nvSpPr>
          <p:cNvPr id="17" name="正方形/長方形 16"/>
          <p:cNvSpPr/>
          <p:nvPr/>
        </p:nvSpPr>
        <p:spPr>
          <a:xfrm>
            <a:off x="187514" y="5518510"/>
            <a:ext cx="5192399" cy="923305"/>
          </a:xfrm>
          <a:prstGeom prst="rect">
            <a:avLst/>
          </a:prstGeom>
        </p:spPr>
        <p:txBody>
          <a:bodyPr wrap="none" lIns="91416" tIns="45708" rIns="91416" bIns="45708">
            <a:spAutoFit/>
          </a:bodyPr>
          <a:lstStyle/>
          <a:p>
            <a:pPr marL="452438" indent="-452438">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注：</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）集計対象は、①または②に該当し、かつ③に該当するこの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5</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年間に子どもが生まれた同居夫婦である。</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①第１回から第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②第１回に独身で第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回までの間に結婚し、結婚後第</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14</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③妻が出産前に仕事ありで、かつ、「女性票」の対象者で、この</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年間に子どもが生まれた夫婦</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	2</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年間で２人以上出生ありの場合は、末子について計上している。</a:t>
            </a:r>
            <a:endPar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en-US" altLang="ja-JP" sz="900" dirty="0">
                <a:solidFill>
                  <a:schemeClr val="tx1">
                    <a:lumMod val="65000"/>
                    <a:lumOff val="35000"/>
                  </a:schemeClr>
                </a:solidFill>
                <a:latin typeface="Meiryo UI" panose="020B0604030504040204" pitchFamily="50" charset="-128"/>
                <a:ea typeface="Meiryo UI" panose="020B0604030504040204" pitchFamily="50" charset="-128"/>
              </a:rPr>
              <a:t>3)</a:t>
            </a:r>
            <a:r>
              <a:rPr kumimoji="0" lang="ja-JP" altLang="en-US" sz="900" dirty="0">
                <a:solidFill>
                  <a:schemeClr val="tx1">
                    <a:lumMod val="65000"/>
                    <a:lumOff val="35000"/>
                  </a:schemeClr>
                </a:solidFill>
                <a:latin typeface="Meiryo UI" panose="020B0604030504040204" pitchFamily="50" charset="-128"/>
                <a:ea typeface="Meiryo UI" panose="020B0604030504040204" pitchFamily="50" charset="-128"/>
              </a:rPr>
              <a:t>　「総数」には、家事・育児時間不詳を含む。</a:t>
            </a:r>
          </a:p>
        </p:txBody>
      </p:sp>
      <p:sp>
        <p:nvSpPr>
          <p:cNvPr id="25" name="角丸四角形 24"/>
          <p:cNvSpPr/>
          <p:nvPr/>
        </p:nvSpPr>
        <p:spPr>
          <a:xfrm>
            <a:off x="536508" y="4927364"/>
            <a:ext cx="6411306" cy="45079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990600" y="1715869"/>
            <a:ext cx="8313420" cy="42154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女性が出産後も継続して活躍していくためには、男性の家事・育児への参画が不可欠</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8740EB29-03AE-41B0-B026-06AE84FBBF68}"/>
              </a:ext>
            </a:extLst>
          </p:cNvPr>
          <p:cNvSpPr/>
          <p:nvPr/>
        </p:nvSpPr>
        <p:spPr>
          <a:xfrm>
            <a:off x="5425171" y="5517196"/>
            <a:ext cx="4444202" cy="406073"/>
          </a:xfrm>
          <a:prstGeom prst="rect">
            <a:avLst/>
          </a:prstGeom>
        </p:spPr>
        <p:txBody>
          <a:bodyPr wrap="square" anchor="b">
            <a:spAutoFit/>
          </a:bodyPr>
          <a:lstStyle/>
          <a:p>
            <a:pPr marL="334963" indent="-334963">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仕事と生活の調和（ワーク・ライフ・バランス）レポート</a:t>
            </a:r>
            <a:r>
              <a:rPr kumimoji="0" lang="en-US" altLang="ja-JP" sz="900" dirty="0">
                <a:latin typeface="Meiryo UI" panose="020B0604030504040204" pitchFamily="50" charset="-128"/>
                <a:ea typeface="Meiryo UI" panose="020B0604030504040204" pitchFamily="50" charset="-128"/>
              </a:rPr>
              <a:t>2019</a:t>
            </a:r>
            <a:r>
              <a:rPr kumimoji="0" lang="ja-JP" altLang="en-US" sz="900" dirty="0">
                <a:latin typeface="Meiryo UI" panose="020B0604030504040204" pitchFamily="50" charset="-128"/>
                <a:ea typeface="Meiryo UI" panose="020B0604030504040204" pitchFamily="50" charset="-128"/>
              </a:rPr>
              <a:t>、</a:t>
            </a:r>
            <a:r>
              <a:rPr kumimoji="0" lang="zh-TW" altLang="en-US" sz="900" dirty="0">
                <a:latin typeface="Meiryo UI" panose="020B0604030504040204" pitchFamily="50" charset="-128"/>
                <a:ea typeface="Meiryo UI" panose="020B0604030504040204" pitchFamily="50" charset="-128"/>
              </a:rPr>
              <a:t>厚生労働省「</a:t>
            </a:r>
            <a:r>
              <a:rPr kumimoji="0" lang="ja-JP" altLang="en-US" sz="900" dirty="0">
                <a:latin typeface="Meiryo UI" panose="020B0604030504040204" pitchFamily="50" charset="-128"/>
                <a:ea typeface="Meiryo UI" panose="020B0604030504040204" pitchFamily="50" charset="-128"/>
              </a:rPr>
              <a:t>第</a:t>
            </a:r>
            <a:r>
              <a:rPr kumimoji="0" lang="en-US" altLang="ja-JP" sz="900" dirty="0">
                <a:latin typeface="Meiryo UI" panose="020B0604030504040204" pitchFamily="50" charset="-128"/>
                <a:ea typeface="Meiryo UI" panose="020B0604030504040204" pitchFamily="50" charset="-128"/>
              </a:rPr>
              <a:t>14</a:t>
            </a:r>
            <a:r>
              <a:rPr kumimoji="0" lang="ja-JP" altLang="en-US" sz="900" dirty="0">
                <a:latin typeface="Meiryo UI" panose="020B0604030504040204" pitchFamily="50" charset="-128"/>
                <a:ea typeface="Meiryo UI" panose="020B0604030504040204" pitchFamily="50" charset="-128"/>
              </a:rPr>
              <a:t>回</a:t>
            </a:r>
            <a:r>
              <a:rPr kumimoji="0" lang="en-US" altLang="ja-JP" sz="900" dirty="0">
                <a:latin typeface="Meiryo UI" panose="020B0604030504040204" pitchFamily="50" charset="-128"/>
                <a:ea typeface="Meiryo UI" panose="020B0604030504040204" pitchFamily="50" charset="-128"/>
              </a:rPr>
              <a:t>21</a:t>
            </a:r>
            <a:r>
              <a:rPr kumimoji="0" lang="ja-JP" altLang="en-US" sz="900" dirty="0">
                <a:latin typeface="Meiryo UI" panose="020B0604030504040204" pitchFamily="50" charset="-128"/>
                <a:ea typeface="Meiryo UI" panose="020B0604030504040204" pitchFamily="50" charset="-128"/>
              </a:rPr>
              <a:t>世紀成年者縦断調査</a:t>
            </a:r>
            <a:r>
              <a:rPr kumimoji="0" lang="zh-TW" altLang="en-US" sz="900" dirty="0">
                <a:latin typeface="Meiryo UI" panose="020B0604030504040204" pitchFamily="50" charset="-128"/>
                <a:ea typeface="Meiryo UI" panose="020B0604030504040204" pitchFamily="50" charset="-128"/>
              </a:rPr>
              <a:t>（</a:t>
            </a:r>
            <a:r>
              <a:rPr kumimoji="0" lang="en-US" altLang="zh-TW" sz="900" dirty="0">
                <a:latin typeface="Meiryo UI" panose="020B0604030504040204" pitchFamily="50" charset="-128"/>
                <a:ea typeface="Meiryo UI" panose="020B0604030504040204" pitchFamily="50" charset="-128"/>
              </a:rPr>
              <a:t>20</a:t>
            </a:r>
            <a:r>
              <a:rPr kumimoji="0" lang="en-US" altLang="ja-JP" sz="900" dirty="0">
                <a:latin typeface="Meiryo UI" panose="020B0604030504040204" pitchFamily="50" charset="-128"/>
                <a:ea typeface="Meiryo UI" panose="020B0604030504040204" pitchFamily="50" charset="-128"/>
              </a:rPr>
              <a:t>02</a:t>
            </a:r>
            <a:r>
              <a:rPr kumimoji="0" lang="ja-JP" altLang="en-US" sz="900" dirty="0">
                <a:latin typeface="Meiryo UI" panose="020B0604030504040204" pitchFamily="50" charset="-128"/>
                <a:ea typeface="Meiryo UI" panose="020B0604030504040204" pitchFamily="50" charset="-128"/>
              </a:rPr>
              <a:t>年成年者</a:t>
            </a:r>
            <a:r>
              <a:rPr kumimoji="0" lang="zh-TW" altLang="en-US" sz="900" dirty="0">
                <a:latin typeface="Meiryo UI" panose="020B0604030504040204" pitchFamily="50" charset="-128"/>
                <a:ea typeface="Meiryo UI" panose="020B0604030504040204" pitchFamily="50" charset="-128"/>
              </a:rPr>
              <a:t>）</a:t>
            </a:r>
            <a:r>
              <a:rPr kumimoji="0" lang="ja-JP" altLang="en-US" sz="900" dirty="0">
                <a:latin typeface="Meiryo UI" panose="020B0604030504040204" pitchFamily="50" charset="-128"/>
                <a:ea typeface="Meiryo UI" panose="020B0604030504040204" pitchFamily="50" charset="-128"/>
              </a:rPr>
              <a:t>の概況」（調査年月：</a:t>
            </a:r>
            <a:r>
              <a:rPr kumimoji="0" lang="en-US" altLang="ja-JP" sz="900" dirty="0">
                <a:latin typeface="Meiryo UI" panose="020B0604030504040204" pitchFamily="50" charset="-128"/>
                <a:ea typeface="Meiryo UI" panose="020B0604030504040204" pitchFamily="50" charset="-128"/>
              </a:rPr>
              <a:t>2015</a:t>
            </a:r>
            <a:r>
              <a:rPr kumimoji="0" lang="ja-JP" altLang="en-US" sz="900" dirty="0">
                <a:latin typeface="Meiryo UI" panose="020B0604030504040204" pitchFamily="50" charset="-128"/>
                <a:ea typeface="Meiryo UI" panose="020B0604030504040204" pitchFamily="50" charset="-128"/>
              </a:rPr>
              <a:t>年</a:t>
            </a:r>
            <a:r>
              <a:rPr kumimoji="0" lang="en-US" altLang="ja-JP" sz="900" dirty="0">
                <a:latin typeface="Meiryo UI" panose="020B0604030504040204" pitchFamily="50" charset="-128"/>
                <a:ea typeface="Meiryo UI" panose="020B0604030504040204" pitchFamily="50" charset="-128"/>
              </a:rPr>
              <a:t>11</a:t>
            </a:r>
            <a:r>
              <a:rPr kumimoji="0" lang="ja-JP" altLang="en-US" sz="900" dirty="0">
                <a:latin typeface="Meiryo UI" panose="020B0604030504040204" pitchFamily="50" charset="-128"/>
                <a:ea typeface="Meiryo UI" panose="020B0604030504040204" pitchFamily="50" charset="-128"/>
              </a:rPr>
              <a:t>月）</a:t>
            </a:r>
            <a:endParaRPr kumimoji="0" lang="zh-TW"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921581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６－５．企業における両親学級開催事例①</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49</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836800" y="1574868"/>
            <a:ext cx="8232400" cy="459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多様な人財の活躍（ダイバーシティ）」と「仕事と家庭の両立（ワーク・ライフ・バランス）」を推進。育児との両立において、育児休業制度や時短勤務トライアルなどにより、女性だけでなく男性の育児参加も後押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仕事と家庭の両立のため、職場だけでなく家族の理解と協力が一層重要であると考え、</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他社勤務のパートナーも参加できる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夫婦参加型セミナー“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Family Café”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12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Family Café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の目的＞</a:t>
            </a:r>
          </a:p>
          <a:p>
            <a:pPr marL="446088" indent="-250825" algn="just">
              <a:lnSpc>
                <a:spcPts val="2500"/>
              </a:lnSpc>
              <a:spcBef>
                <a:spcPts val="0"/>
              </a:spcBef>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男性の子育てやパートナーとのコミュニケーションのコツなど、</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仕事と家庭の両立へのヒントをつかむ。</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446088" indent="-250825" algn="just">
              <a:lnSpc>
                <a:spcPts val="2500"/>
              </a:lnSpc>
              <a:spcBef>
                <a:spcPts val="600"/>
              </a:spcBef>
              <a:buClr>
                <a:schemeClr val="tx1">
                  <a:lumMod val="95000"/>
                  <a:lumOff val="5000"/>
                </a:schemeClr>
              </a:buClr>
              <a:buFont typeface="+mj-ea"/>
              <a:buAutoNum type="circleNumDbPlain"/>
            </a:pP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自社の両立支援制度や職場環境等を知る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きっかけをつくる。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514350" indent="-319088" algn="just">
              <a:lnSpc>
                <a:spcPts val="2500"/>
              </a:lnSpc>
              <a:spcBef>
                <a:spcPts val="600"/>
              </a:spcBef>
              <a:buFont typeface="+mj-ea"/>
              <a:buAutoNum type="circleNumDbPlain"/>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先輩・後輩を含めた自社内の育児中の行員との交流を通じて、</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仕事と家庭の両面での情報</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交換を図り、ネットワークづくり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の場にする。</a:t>
            </a:r>
          </a:p>
          <a:p>
            <a:pPr marL="285750" indent="-285750" algn="just">
              <a:lnSpc>
                <a:spcPts val="2500"/>
              </a:lnSpc>
              <a:spcBef>
                <a:spcPts val="12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セミナーは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他社勤務のパートナーにも参加してもらえるよう休日に開催。</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lgn="just">
              <a:lnSpc>
                <a:spcPts val="25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子どもは別室の託児室に預け、夫婦でじっくり話してもらう時間を設けている。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415655"/>
            <a:ext cx="8833258" cy="4757712"/>
          </a:xfrm>
          <a:prstGeom prst="roundRect">
            <a:avLst>
              <a:gd name="adj" fmla="val 669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800" y="1126171"/>
            <a:ext cx="243490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株式会社京葉銀行</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pic>
        <p:nvPicPr>
          <p:cNvPr id="6" name="図 5">
            <a:extLst>
              <a:ext uri="{FF2B5EF4-FFF2-40B4-BE49-F238E27FC236}">
                <a16:creationId xmlns:a16="http://schemas.microsoft.com/office/drawing/2014/main" id="{87E4940C-3E25-4F86-85B6-D630CE47F933}"/>
              </a:ext>
            </a:extLst>
          </p:cNvPr>
          <p:cNvPicPr>
            <a:picLocks noChangeAspect="1"/>
          </p:cNvPicPr>
          <p:nvPr/>
        </p:nvPicPr>
        <p:blipFill>
          <a:blip r:embed="rId3"/>
          <a:stretch>
            <a:fillRect/>
          </a:stretch>
        </p:blipFill>
        <p:spPr>
          <a:xfrm>
            <a:off x="7247302" y="4911775"/>
            <a:ext cx="2384616" cy="1486794"/>
          </a:xfrm>
          <a:prstGeom prst="rect">
            <a:avLst/>
          </a:prstGeom>
        </p:spPr>
      </p:pic>
    </p:spTree>
    <p:extLst>
      <p:ext uri="{BB962C8B-B14F-4D97-AF65-F5344CB8AC3E}">
        <p14:creationId xmlns:p14="http://schemas.microsoft.com/office/powerpoint/2010/main" val="26971218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６－５．企業における両親学級開催事例②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50</a:t>
            </a:fld>
            <a:endParaRPr lang="en-US" altLang="ja-JP" sz="1600" dirty="0"/>
          </a:p>
        </p:txBody>
      </p:sp>
      <p:sp>
        <p:nvSpPr>
          <p:cNvPr id="11" name="コンテンツ プレースホルダー 1">
            <a:extLst>
              <a:ext uri="{FF2B5EF4-FFF2-40B4-BE49-F238E27FC236}">
                <a16:creationId xmlns:a16="http://schemas.microsoft.com/office/drawing/2014/main" id="{1ECD6391-B19A-4D66-9CE7-D857C2F82099}"/>
              </a:ext>
            </a:extLst>
          </p:cNvPr>
          <p:cNvSpPr txBox="1">
            <a:spLocks/>
          </p:cNvSpPr>
          <p:nvPr/>
        </p:nvSpPr>
        <p:spPr bwMode="auto">
          <a:xfrm>
            <a:off x="555895" y="1465515"/>
            <a:ext cx="8734686" cy="472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lnSpc>
                <a:spcPts val="2500"/>
              </a:lnSpc>
              <a:spcBef>
                <a:spcPts val="0"/>
              </a:spcBef>
              <a:buFont typeface="Arial" panose="020B0604020202020204" pitchFamily="34" charset="0"/>
              <a:buChar cha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年より</a:t>
            </a:r>
            <a:r>
              <a:rPr lang="ja-JP" altLang="en-US" sz="1600" dirty="0">
                <a:solidFill>
                  <a:schemeClr val="tx1"/>
                </a:solidFill>
                <a:latin typeface="Meiryo UI" panose="020B0604030504040204" pitchFamily="50" charset="-128"/>
                <a:ea typeface="Meiryo UI" panose="020B0604030504040204" pitchFamily="50" charset="-128"/>
              </a:rPr>
              <a:t>“社員一人ひとり”が、働きがいを実感して能力を発揮し、会社と共に成長することを</a:t>
            </a:r>
            <a:r>
              <a:rPr lang="en-US" altLang="ja-JP" sz="1600" dirty="0">
                <a:solidFill>
                  <a:schemeClr val="tx1"/>
                </a:solidFill>
                <a:latin typeface="Meiryo UI" panose="020B0604030504040204" pitchFamily="50" charset="-128"/>
                <a:ea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rPr>
              <a:t>働き方改革</a:t>
            </a:r>
            <a:r>
              <a:rPr lang="ja-JP" altLang="en-US" sz="1600" dirty="0">
                <a:solidFill>
                  <a:schemeClr val="tx1"/>
                </a:solidFill>
                <a:latin typeface="Meiryo UI" panose="020B0604030504040204" pitchFamily="50" charset="-128"/>
                <a:ea typeface="Meiryo UI" panose="020B0604030504040204" pitchFamily="50" charset="-128"/>
              </a:rPr>
              <a:t>」と「ダイバーシティ推進」</a:t>
            </a:r>
            <a:r>
              <a:rPr lang="ja-JP" altLang="ja-JP" sz="1600" dirty="0">
                <a:solidFill>
                  <a:schemeClr val="tx1"/>
                </a:solidFill>
                <a:latin typeface="Meiryo UI" panose="020B0604030504040204" pitchFamily="50" charset="-128"/>
                <a:ea typeface="Meiryo UI" panose="020B0604030504040204" pitchFamily="50" charset="-128"/>
              </a:rPr>
              <a:t>の両輪</a:t>
            </a:r>
            <a:r>
              <a:rPr lang="ja-JP" altLang="en-US" sz="1600" dirty="0">
                <a:solidFill>
                  <a:schemeClr val="tx1"/>
                </a:solidFill>
                <a:latin typeface="Meiryo UI" panose="020B0604030504040204" pitchFamily="50" charset="-128"/>
                <a:ea typeface="Meiryo UI" panose="020B0604030504040204" pitchFamily="50" charset="-128"/>
              </a:rPr>
              <a:t>で推進。日数制限のないリモートワーク、コアタイム無しの</a:t>
            </a:r>
            <a:r>
              <a:rPr lang="en-US" altLang="ja-JP" sz="1600" dirty="0">
                <a:solidFill>
                  <a:schemeClr val="tx1"/>
                </a:solidFill>
                <a:latin typeface="Meiryo UI" panose="020B0604030504040204" pitchFamily="50" charset="-128"/>
                <a:ea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フレックス制度、就業時間が</a:t>
            </a:r>
            <a:r>
              <a:rPr lang="en-US" altLang="ja-JP" sz="1600" dirty="0">
                <a:solidFill>
                  <a:schemeClr val="tx1"/>
                </a:solidFill>
                <a:latin typeface="Meiryo UI" panose="020B0604030504040204" pitchFamily="50" charset="-128"/>
                <a:ea typeface="Meiryo UI" panose="020B0604030504040204" pitchFamily="50" charset="-128"/>
              </a:rPr>
              <a:t>16:30</a:t>
            </a:r>
            <a:r>
              <a:rPr lang="ja-JP" altLang="en-US" sz="1600" dirty="0">
                <a:solidFill>
                  <a:schemeClr val="tx1"/>
                </a:solidFill>
                <a:latin typeface="Meiryo UI" panose="020B0604030504040204" pitchFamily="50" charset="-128"/>
                <a:ea typeface="Meiryo UI" panose="020B0604030504040204" pitchFamily="50" charset="-128"/>
              </a:rPr>
              <a:t>までなど、</a:t>
            </a:r>
            <a:r>
              <a:rPr lang="ja-JP" altLang="ja-JP" sz="1600" dirty="0">
                <a:latin typeface="Meiryo UI" panose="020B0604030504040204" pitchFamily="50" charset="-128"/>
                <a:ea typeface="Meiryo UI" panose="020B0604030504040204" pitchFamily="50" charset="-128"/>
              </a:rPr>
              <a:t>個人のキャリアをつなぎ（働き方の多様性）、</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活かす（キャリアの多様性）</a:t>
            </a:r>
            <a:r>
              <a:rPr lang="ja-JP" altLang="en-US" sz="1600" dirty="0">
                <a:latin typeface="Meiryo UI" panose="020B0604030504040204" pitchFamily="50" charset="-128"/>
                <a:ea typeface="Meiryo UI" panose="020B0604030504040204" pitchFamily="50" charset="-128"/>
              </a:rPr>
              <a:t>制度や</a:t>
            </a:r>
            <a:r>
              <a:rPr lang="ja-JP" altLang="ja-JP" sz="1600" dirty="0">
                <a:latin typeface="Meiryo UI" panose="020B0604030504040204" pitchFamily="50" charset="-128"/>
                <a:ea typeface="Meiryo UI" panose="020B0604030504040204" pitchFamily="50" charset="-128"/>
              </a:rPr>
              <a:t>仕組みを整備</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2500"/>
              </a:lnSpc>
              <a:spcBef>
                <a:spcPts val="600"/>
              </a:spcBef>
              <a:buFont typeface="Arial" panose="020B0604020202020204" pitchFamily="34" charset="0"/>
              <a:buChar char="•"/>
            </a:pPr>
            <a:r>
              <a:rPr lang="ja-JP" altLang="ja-JP" sz="1600" dirty="0">
                <a:solidFill>
                  <a:schemeClr val="tx1"/>
                </a:solidFill>
                <a:latin typeface="Meiryo UI" panose="020B0604030504040204" pitchFamily="50" charset="-128"/>
                <a:ea typeface="Meiryo UI" panose="020B0604030504040204" pitchFamily="50" charset="-128"/>
              </a:rPr>
              <a:t>仕事と生活の両立には、一番近しい家庭内の協力が大きく影響</a:t>
            </a:r>
            <a:r>
              <a:rPr lang="ja-JP" altLang="en-US" sz="1600" dirty="0">
                <a:solidFill>
                  <a:schemeClr val="tx1"/>
                </a:solidFill>
                <a:latin typeface="Meiryo UI" panose="020B0604030504040204" pitchFamily="50" charset="-128"/>
                <a:ea typeface="Meiryo UI" panose="020B0604030504040204" pitchFamily="50" charset="-128"/>
              </a:rPr>
              <a:t>することから、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従業員の配偶者（社外</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含む）も同席し</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育児・家事を夫婦</a:t>
            </a:r>
            <a:r>
              <a:rPr lang="ja-JP" altLang="en-US" sz="1600" dirty="0">
                <a:latin typeface="Meiryo UI" panose="020B0604030504040204" pitchFamily="50" charset="-128"/>
                <a:ea typeface="Meiryo UI" panose="020B0604030504040204" pitchFamily="50" charset="-128"/>
              </a:rPr>
              <a:t>や家族</a:t>
            </a:r>
            <a:r>
              <a:rPr lang="ja-JP" altLang="ja-JP" sz="1600" dirty="0">
                <a:latin typeface="Meiryo UI" panose="020B0604030504040204" pitchFamily="50" charset="-128"/>
                <a:ea typeface="Meiryo UI" panose="020B0604030504040204" pitchFamily="50" charset="-128"/>
              </a:rPr>
              <a:t>で協力することの重要性をお互いに実感し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話し合う機会を</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企業が</a:t>
            </a:r>
            <a:r>
              <a:rPr lang="ja-JP" altLang="ja-JP" sz="1600" dirty="0">
                <a:latin typeface="Meiryo UI" panose="020B0604030504040204" pitchFamily="50" charset="-128"/>
                <a:ea typeface="Meiryo UI" panose="020B0604030504040204" pitchFamily="50" charset="-128"/>
              </a:rPr>
              <a:t>提供</a:t>
            </a:r>
            <a:r>
              <a:rPr lang="ja-JP" altLang="en-US" sz="1600" dirty="0">
                <a:latin typeface="Meiryo UI" panose="020B0604030504040204" pitchFamily="50" charset="-128"/>
                <a:ea typeface="Meiryo UI" panose="020B0604030504040204" pitchFamily="50" charset="-128"/>
              </a:rPr>
              <a:t>し、性差なく働く環境づくりをサポートする「両立支援セミナー」を</a:t>
            </a:r>
            <a:r>
              <a:rPr lang="en-US" altLang="ja-JP" sz="1600" dirty="0">
                <a:latin typeface="Meiryo UI" panose="020B0604030504040204" pitchFamily="50" charset="-128"/>
                <a:ea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rPr>
              <a:t>年より実施</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＜仕事と</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生活の両立支援セミナーの目的＞</a:t>
            </a:r>
          </a:p>
          <a:p>
            <a:pPr marL="446088" indent="-250825">
              <a:lnSpc>
                <a:spcPts val="2500"/>
              </a:lnSpc>
              <a:spcBef>
                <a:spcPts val="0"/>
              </a:spcBef>
              <a:buFont typeface="+mj-ea"/>
              <a:buAutoNum type="circleNumDbPlain"/>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「復職後、仕事と育児を両立できるか不安</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（母親）」、「家事・育児に協力したいけど何をしていいかわからない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（父親）」といった</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仕事と育児の両立や育児自体に関する不安を解消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446088" indent="-250825">
              <a:lnSpc>
                <a:spcPts val="2500"/>
              </a:lnSpc>
              <a:spcBef>
                <a:spcPts val="600"/>
              </a:spcBef>
              <a:buFont typeface="+mj-ea"/>
              <a:buAutoNum type="circleNumDbPlain"/>
            </a:pPr>
            <a:r>
              <a:rPr lang="ja-JP" altLang="en-US" sz="1600" dirty="0">
                <a:solidFill>
                  <a:schemeClr val="tx1"/>
                </a:solidFill>
                <a:latin typeface="Meiryo UI" panose="020B0604030504040204" pitchFamily="50" charset="-128"/>
                <a:ea typeface="Meiryo UI" panose="020B0604030504040204" pitchFamily="50" charset="-128"/>
              </a:rPr>
              <a:t>家庭での考え方を尊重しつつ、</a:t>
            </a:r>
            <a:r>
              <a:rPr lang="ja-JP" altLang="en-US" sz="1600" dirty="0">
                <a:latin typeface="Meiryo UI" panose="020B0604030504040204" pitchFamily="50" charset="-128"/>
                <a:ea typeface="Meiryo UI" panose="020B0604030504040204" pitchFamily="50" charset="-128"/>
              </a:rPr>
              <a:t>家庭という「チーム」で</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どのように仕事と生活をマネジメントするかを パートナー</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と一緒に考える機会を提供し</a:t>
            </a:r>
            <a:r>
              <a:rPr lang="ja-JP" altLang="en-US" sz="1600" b="1" dirty="0">
                <a:solidFill>
                  <a:srgbClr val="C00000"/>
                </a:solidFill>
                <a:latin typeface="Meiryo UI" panose="020B0604030504040204" pitchFamily="50" charset="-128"/>
                <a:ea typeface="Meiryo UI" panose="020B0604030504040204" pitchFamily="50" charset="-128"/>
              </a:rPr>
              <a:t>仕事と生活の両立の一助</a:t>
            </a:r>
            <a:r>
              <a:rPr lang="ja-JP" altLang="en-US" sz="1600" dirty="0">
                <a:solidFill>
                  <a:schemeClr val="tx1"/>
                </a:solidFill>
                <a:latin typeface="Meiryo UI" panose="020B0604030504040204" pitchFamily="50" charset="-128"/>
                <a:ea typeface="Meiryo UI" panose="020B0604030504040204" pitchFamily="50" charset="-128"/>
              </a:rPr>
              <a:t>となる。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6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600" dirty="0"/>
          </a:p>
        </p:txBody>
      </p:sp>
      <p:sp>
        <p:nvSpPr>
          <p:cNvPr id="12" name="Rectangle 23">
            <a:extLst>
              <a:ext uri="{FF2B5EF4-FFF2-40B4-BE49-F238E27FC236}">
                <a16:creationId xmlns:a16="http://schemas.microsoft.com/office/drawing/2014/main" id="{B38E99E8-AB77-420C-80CD-FF97BE0D82B3}"/>
              </a:ext>
            </a:extLst>
          </p:cNvPr>
          <p:cNvSpPr>
            <a:spLocks noChangeArrowheads="1"/>
          </p:cNvSpPr>
          <p:nvPr/>
        </p:nvSpPr>
        <p:spPr bwMode="auto">
          <a:xfrm>
            <a:off x="365761" y="1270535"/>
            <a:ext cx="9230626" cy="4960754"/>
          </a:xfrm>
          <a:prstGeom prst="roundRect">
            <a:avLst>
              <a:gd name="adj" fmla="val 5829"/>
            </a:avLst>
          </a:prstGeom>
          <a:noFill/>
          <a:ln w="19050">
            <a:solidFill>
              <a:srgbClr val="FF6600"/>
            </a:solidFill>
            <a:miter lim="800000"/>
            <a:headEnd/>
            <a:tailEnd/>
          </a:ln>
        </p:spPr>
        <p:txBody>
          <a:bodyPr wrap="none" anchor="ctr"/>
          <a:lstStyle/>
          <a:p>
            <a:endParaRPr lang="ja-JP" altLang="en-US" dirty="0">
              <a:latin typeface="Meriyo"/>
            </a:endParaRPr>
          </a:p>
        </p:txBody>
      </p:sp>
      <p:pic>
        <p:nvPicPr>
          <p:cNvPr id="14" name="図 13">
            <a:extLst>
              <a:ext uri="{FF2B5EF4-FFF2-40B4-BE49-F238E27FC236}">
                <a16:creationId xmlns:a16="http://schemas.microsoft.com/office/drawing/2014/main" id="{85A51D03-ED73-41C9-9791-2094391D9D4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06628" y="4879596"/>
            <a:ext cx="3293009" cy="1517880"/>
          </a:xfrm>
          <a:prstGeom prst="rect">
            <a:avLst/>
          </a:prstGeom>
        </p:spPr>
      </p:pic>
      <p:sp>
        <p:nvSpPr>
          <p:cNvPr id="15" name="コンテンツ プレースホルダー 1">
            <a:extLst>
              <a:ext uri="{FF2B5EF4-FFF2-40B4-BE49-F238E27FC236}">
                <a16:creationId xmlns:a16="http://schemas.microsoft.com/office/drawing/2014/main" id="{0CA6AB64-34BA-4C9E-97CE-E7E8E7B2CF28}"/>
              </a:ext>
            </a:extLst>
          </p:cNvPr>
          <p:cNvSpPr txBox="1">
            <a:spLocks/>
          </p:cNvSpPr>
          <p:nvPr/>
        </p:nvSpPr>
        <p:spPr bwMode="auto">
          <a:xfrm>
            <a:off x="615419" y="1017974"/>
            <a:ext cx="2124514"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味の素株式会社</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Tree>
    <p:extLst>
      <p:ext uri="{BB962C8B-B14F-4D97-AF65-F5344CB8AC3E}">
        <p14:creationId xmlns:p14="http://schemas.microsoft.com/office/powerpoint/2010/main" val="40965416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905328" y="3101007"/>
            <a:ext cx="8156121" cy="297180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lnSpc>
                <a:spcPct val="150000"/>
              </a:lnSpc>
              <a:buFont typeface="Wingdings" panose="05000000000000000000" pitchFamily="2" charset="2"/>
              <a:buChar char="Ø"/>
            </a:pP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p:txBody>
          <a:bodyPr/>
          <a:lstStyle/>
          <a:p>
            <a:r>
              <a:rPr kumimoji="1" lang="ja-JP" altLang="en-US" dirty="0"/>
              <a:t>６－６．中小企業における両親学級のススメ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51</a:t>
            </a:fld>
            <a:endParaRPr lang="en-US" altLang="ja-JP" sz="1600" dirty="0"/>
          </a:p>
        </p:txBody>
      </p:sp>
      <p:sp>
        <p:nvSpPr>
          <p:cNvPr id="8" name="正方形/長方形 7"/>
          <p:cNvSpPr/>
          <p:nvPr/>
        </p:nvSpPr>
        <p:spPr>
          <a:xfrm>
            <a:off x="792515" y="1845874"/>
            <a:ext cx="8778997" cy="433742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両親学級なんて大企業のはなし・・・ではない！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中小企業にはできない、従業員数が少なく出産の機会が少ない、若い人がいないから必要ない・・・</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やらない理由、今すぐに必要ではない理由はあるものの、準備していかないと</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取り残されるおそれが</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spc="-2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また、育休については法改正により</a:t>
            </a:r>
            <a:r>
              <a:rPr lang="ja-JP" altLang="en-US" sz="1600" spc="-2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育児休業を取得しやすい雇用環境の整備（研修、相談窓口設置等）など新たな取組などが企業に義務づけられる。</a:t>
            </a:r>
            <a:r>
              <a:rPr lang="ja-JP" altLang="en-US" sz="1600" b="1" spc="-2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「知らなかった」では、法令違反の可能性もあり。</a:t>
            </a:r>
            <a:r>
              <a:rPr lang="ja-JP" altLang="en-US" sz="1600" spc="-2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spc="-2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複数の企業が合同で実施</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個社での実施が難しければ、近隣企業や業界団体・地域の団体等が主催の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複数社合同で実施</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するという方法も。</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2575" indent="-282575">
              <a:spcBef>
                <a:spcPts val="0"/>
              </a:spcBef>
              <a:buClr>
                <a:schemeClr val="tx1">
                  <a:lumMod val="95000"/>
                  <a:lumOff val="5000"/>
                </a:schemeClr>
              </a:buClr>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国・自治体の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助成金等の制度を確認</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育休を取得しやすい職場づくりのための研修等を実施し、男性が育休を取得することで、国・自治体等から助成金が支給される場合あり。企業の負担軽減の</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制度を調べて積極的に利用しましょう！</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marL="282575" indent="-282575">
              <a:spcBef>
                <a:spcPts val="1800"/>
              </a:spcBef>
              <a:buFont typeface="Wingdings" panose="05000000000000000000" pitchFamily="2" charset="2"/>
              <a:buChar char="Ø"/>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取組実施もさることながら、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企業が従業員のことを考えている姿勢を内外に示すことも重要</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540000" indent="-285750">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従業員のワーク・ライフ・バランスに配慮した取組を進めること、こういったことを企業が考えていることを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従業員や外部に示すことで、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従業員の満足度向上、定着率向上、人材確保などにつながる！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flipV="1">
            <a:off x="1018545" y="1581626"/>
            <a:ext cx="885909" cy="53816"/>
          </a:xfrm>
          <a:prstGeom prst="line">
            <a:avLst/>
          </a:prstGeom>
          <a:ln w="57150">
            <a:solidFill>
              <a:srgbClr val="FFE3AB"/>
            </a:solidFill>
          </a:ln>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931708" y="1275774"/>
            <a:ext cx="1085618"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ポイント</a:t>
            </a:r>
            <a:endParaRPr kumimoji="1"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15338" y="1147550"/>
            <a:ext cx="401469" cy="678828"/>
            <a:chOff x="892445" y="2378728"/>
            <a:chExt cx="792162" cy="1286531"/>
          </a:xfrm>
        </p:grpSpPr>
        <p:pic>
          <p:nvPicPr>
            <p:cNvPr id="24" name="Picture 3" descr="C:\Users\R176070\AppData\Local\Microsoft\Windows\Temporary Internet Files\Content.IE5\340NT5HK\Finger-pointing-icon[1].png"/>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16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5247887">
              <a:off x="774970" y="2755622"/>
              <a:ext cx="1027112" cy="792162"/>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グループ化 24"/>
            <p:cNvGrpSpPr/>
            <p:nvPr/>
          </p:nvGrpSpPr>
          <p:grpSpPr>
            <a:xfrm rot="865085">
              <a:off x="1241880" y="2378728"/>
              <a:ext cx="312183" cy="563748"/>
              <a:chOff x="2790652" y="3004952"/>
              <a:chExt cx="312183" cy="563748"/>
            </a:xfrm>
          </p:grpSpPr>
          <p:sp>
            <p:nvSpPr>
              <p:cNvPr id="26" name="二等辺三角形 25"/>
              <p:cNvSpPr/>
              <p:nvPr/>
            </p:nvSpPr>
            <p:spPr>
              <a:xfrm rot="9506748">
                <a:off x="2790652" y="3099593"/>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二等辺三角形 26"/>
              <p:cNvSpPr/>
              <p:nvPr/>
            </p:nvSpPr>
            <p:spPr>
              <a:xfrm rot="11329941">
                <a:off x="2945555" y="3004952"/>
                <a:ext cx="157280" cy="469107"/>
              </a:xfrm>
              <a:prstGeom prst="triangle">
                <a:avLst/>
              </a:prstGeom>
              <a:solidFill>
                <a:srgbClr val="FF66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sp>
        <p:nvSpPr>
          <p:cNvPr id="16" name="テキスト ボックス 15"/>
          <p:cNvSpPr txBox="1"/>
          <p:nvPr/>
        </p:nvSpPr>
        <p:spPr>
          <a:xfrm>
            <a:off x="2290376" y="1306000"/>
            <a:ext cx="6111943" cy="400110"/>
          </a:xfrm>
          <a:prstGeom prst="rect">
            <a:avLst/>
          </a:prstGeom>
          <a:noFill/>
        </p:spPr>
        <p:txBody>
          <a:bodyPr wrap="square" rtlCol="0">
            <a:spAutoFit/>
          </a:bodyPr>
          <a:lstStyle/>
          <a:p>
            <a:r>
              <a:rPr lang="ja-JP" altLang="en-US"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中小企業が両親学級を開催するためのポイント</a:t>
            </a:r>
            <a:endParaRPr lang="en-US" altLang="ja-JP" sz="20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389041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52</a:t>
            </a:fld>
            <a:endParaRPr lang="en-US" altLang="ja-JP" sz="1600" dirty="0"/>
          </a:p>
        </p:txBody>
      </p:sp>
      <p:sp>
        <p:nvSpPr>
          <p:cNvPr id="6" name="タイトル 1"/>
          <p:cNvSpPr>
            <a:spLocks noGrp="1"/>
          </p:cNvSpPr>
          <p:nvPr>
            <p:ph type="title"/>
          </p:nvPr>
        </p:nvSpPr>
        <p:spPr bwMode="white">
          <a:xfrm>
            <a:off x="-1" y="2883422"/>
            <a:ext cx="10905893" cy="647700"/>
          </a:xfrm>
        </p:spPr>
        <p:txBody>
          <a:bodyPr/>
          <a:lstStyle/>
          <a:p>
            <a:pPr marL="2039938" indent="-2039938"/>
            <a:r>
              <a:rPr lang="ja-JP" altLang="en-US" sz="3200" dirty="0">
                <a:solidFill>
                  <a:schemeClr val="bg1"/>
                </a:solidFill>
              </a:rPr>
              <a:t>　　第七章　育児・介護休業法における不利益取扱い</a:t>
            </a:r>
            <a:r>
              <a:rPr lang="en-US" altLang="ja-JP" sz="3200" dirty="0">
                <a:solidFill>
                  <a:schemeClr val="bg1"/>
                </a:solidFill>
              </a:rPr>
              <a:t/>
            </a:r>
            <a:br>
              <a:rPr lang="en-US" altLang="ja-JP" sz="3200" dirty="0">
                <a:solidFill>
                  <a:schemeClr val="bg1"/>
                </a:solidFill>
              </a:rPr>
            </a:br>
            <a:r>
              <a:rPr lang="ja-JP" altLang="en-US" sz="3200" dirty="0">
                <a:solidFill>
                  <a:schemeClr val="bg1"/>
                </a:solidFill>
              </a:rPr>
              <a:t>の禁止、ハラスメント防止措置について</a:t>
            </a:r>
            <a:endParaRPr kumimoji="1" lang="ja-JP" altLang="en-US" sz="2400" dirty="0">
              <a:solidFill>
                <a:schemeClr val="bg1"/>
              </a:solidFill>
            </a:endParaRPr>
          </a:p>
        </p:txBody>
      </p:sp>
    </p:spTree>
    <p:extLst>
      <p:ext uri="{BB962C8B-B14F-4D97-AF65-F5344CB8AC3E}">
        <p14:creationId xmlns:p14="http://schemas.microsoft.com/office/powerpoint/2010/main" val="2202834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4">
            <a:extLst>
              <a:ext uri="{FF2B5EF4-FFF2-40B4-BE49-F238E27FC236}">
                <a16:creationId xmlns:a16="http://schemas.microsoft.com/office/drawing/2014/main" id="{163E5C52-7C6D-4813-983D-DBAE7D2C56FD}"/>
              </a:ext>
            </a:extLst>
          </p:cNvPr>
          <p:cNvSpPr/>
          <p:nvPr/>
        </p:nvSpPr>
        <p:spPr>
          <a:xfrm>
            <a:off x="412618" y="2881640"/>
            <a:ext cx="9235903" cy="3510195"/>
          </a:xfrm>
          <a:prstGeom prst="roundRect">
            <a:avLst>
              <a:gd name="adj" fmla="val 816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53</a:t>
            </a:fld>
            <a:endParaRPr lang="en-US" altLang="ja-JP" sz="1600" dirty="0"/>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12618" y="2988684"/>
            <a:ext cx="9235903" cy="3368155"/>
          </a:xfrm>
          <a:prstGeom prst="rect">
            <a:avLst/>
          </a:prstGeom>
          <a:noFill/>
        </p:spPr>
        <p:txBody>
          <a:bodyPr wrap="square" rtlCol="0">
            <a:noAutofit/>
          </a:bodyPr>
          <a:lstStyle/>
          <a:p>
            <a:pPr>
              <a:lnSpc>
                <a:spcPts val="1300"/>
              </a:lnSpc>
              <a:spcBef>
                <a:spcPts val="0"/>
              </a:spcBef>
            </a:pPr>
            <a:r>
              <a:rPr lang="ja-JP" altLang="en-US" sz="1400" b="1" dirty="0">
                <a:latin typeface="Meiryo UI" panose="020B0604030504040204" pitchFamily="50" charset="-128"/>
                <a:ea typeface="Meiryo UI" panose="020B0604030504040204" pitchFamily="50" charset="-128"/>
                <a:cs typeface="游ゴシック"/>
              </a:rPr>
              <a:t>（育児休業等の申出・取得等を理由とする不利益取扱いの例）</a:t>
            </a:r>
            <a:endParaRPr lang="en-US" altLang="ja-JP" sz="1400" b="1" dirty="0">
              <a:latin typeface="Meiryo UI" panose="020B0604030504040204" pitchFamily="50" charset="-128"/>
              <a:ea typeface="Meiryo UI" panose="020B0604030504040204" pitchFamily="50" charset="-128"/>
              <a:cs typeface="游ゴシック"/>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解雇すること。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期間を定めて雇用される者について、契約の更新をしないこと。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あらかじめ契約の更新回数の上限が明示されている場合に、当該回数を引き下げること。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退職又は正社員をパートタイム労働者等の非正規雇用社員とするような労働契約内容の変更の強要を行うこと。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自宅待機を命ずること。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労働者が希望する期間を超えて、その意に反して所定外労働の制限、時間外労働の制限、深夜業の制限又は所定労働時間の短縮措置等を適用すること。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降格させること。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減給をし、又は賞与等において不利益な算定を行うこと。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昇進・昇格の人事考課において不利益な評価を行うこと。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不利益な配置の変更を行うこと。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就業環境を害すること。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r>
              <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派遣労働者として就業する者について、派遣先が当該派遣労働者に係る労働者派遣の役務の提供を拒むこと。</a:t>
            </a:r>
            <a:endParaRPr lang="en-US" altLang="ja-JP"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50" indent="-200025">
              <a:lnSpc>
                <a:spcPts val="1300"/>
              </a:lnSpc>
              <a:spcBef>
                <a:spcPts val="600"/>
              </a:spcBef>
              <a:buFont typeface="Arial" panose="020B0604020202020204" pitchFamily="34" charset="0"/>
              <a:buChar char="•"/>
            </a:pPr>
            <a:endPar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2"/>
          <p:cNvSpPr>
            <a:spLocks noGrp="1"/>
          </p:cNvSpPr>
          <p:nvPr>
            <p:ph type="title"/>
          </p:nvPr>
        </p:nvSpPr>
        <p:spPr bwMode="white">
          <a:xfrm>
            <a:off x="495299" y="274638"/>
            <a:ext cx="9235901" cy="647700"/>
          </a:xfrm>
        </p:spPr>
        <p:txBody>
          <a:bodyPr/>
          <a:lstStyle/>
          <a:p>
            <a:r>
              <a:rPr lang="ja-JP" altLang="en-US" dirty="0"/>
              <a:t>７－１．</a:t>
            </a:r>
            <a:r>
              <a:rPr lang="ja-JP" altLang="en-US" sz="2600" dirty="0"/>
              <a:t>法律で定められている不利益取扱いの禁止について①</a:t>
            </a:r>
            <a:endParaRPr kumimoji="1" lang="ja-JP" altLang="en-US" sz="2600" dirty="0"/>
          </a:p>
        </p:txBody>
      </p:sp>
      <p:sp>
        <p:nvSpPr>
          <p:cNvPr id="12" name="正方形/長方形 11">
            <a:extLst>
              <a:ext uri="{FF2B5EF4-FFF2-40B4-BE49-F238E27FC236}">
                <a16:creationId xmlns:a16="http://schemas.microsoft.com/office/drawing/2014/main" id="{903EB250-4FA2-4FE7-9A6B-E45A4293795E}"/>
              </a:ext>
            </a:extLst>
          </p:cNvPr>
          <p:cNvSpPr/>
          <p:nvPr/>
        </p:nvSpPr>
        <p:spPr>
          <a:xfrm>
            <a:off x="412618" y="1029050"/>
            <a:ext cx="9235902" cy="174587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just">
              <a:spcAft>
                <a:spcPts val="800"/>
              </a:spcAft>
            </a:pPr>
            <a:r>
              <a:rPr lang="ja-JP" altLang="en-US" sz="1600" dirty="0">
                <a:latin typeface="Meiryo UI" panose="020B0604030504040204" pitchFamily="50" charset="-128"/>
                <a:ea typeface="Meiryo UI" panose="020B0604030504040204" pitchFamily="50" charset="-128"/>
              </a:rPr>
              <a:t>＜育児･介護休業法（抄）＞</a:t>
            </a:r>
          </a:p>
          <a:p>
            <a:pPr algn="just">
              <a:spcAft>
                <a:spcPts val="400"/>
              </a:spcAft>
            </a:pPr>
            <a:r>
              <a:rPr lang="ja-JP" altLang="en-US" sz="1600" dirty="0">
                <a:latin typeface="Meiryo UI" panose="020B0604030504040204" pitchFamily="50" charset="-128"/>
                <a:ea typeface="Meiryo UI" panose="020B0604030504040204" pitchFamily="50" charset="-128"/>
              </a:rPr>
              <a:t>（不利益取扱いの禁止）</a:t>
            </a:r>
          </a:p>
          <a:p>
            <a:pPr algn="just">
              <a:spcAft>
                <a:spcPts val="400"/>
              </a:spcAft>
            </a:pPr>
            <a:r>
              <a:rPr lang="ja-JP" altLang="en-US" sz="1600" b="1" spc="-10" dirty="0">
                <a:latin typeface="Meiryo UI" panose="020B0604030504040204" pitchFamily="50" charset="-128"/>
                <a:ea typeface="Meiryo UI" panose="020B0604030504040204" pitchFamily="50" charset="-128"/>
              </a:rPr>
              <a:t>第</a:t>
            </a:r>
            <a:r>
              <a:rPr lang="en-US" altLang="ja-JP" sz="1600" b="1" spc="-10" dirty="0">
                <a:latin typeface="Meiryo UI" panose="020B0604030504040204" pitchFamily="50" charset="-128"/>
                <a:ea typeface="Meiryo UI" panose="020B0604030504040204" pitchFamily="50" charset="-128"/>
              </a:rPr>
              <a:t>10</a:t>
            </a:r>
            <a:r>
              <a:rPr lang="ja-JP" altLang="en-US" sz="1600" b="1" spc="-10" dirty="0">
                <a:latin typeface="Meiryo UI" panose="020B0604030504040204" pitchFamily="50" charset="-128"/>
                <a:ea typeface="Meiryo UI" panose="020B0604030504040204" pitchFamily="50" charset="-128"/>
              </a:rPr>
              <a:t>条</a:t>
            </a:r>
            <a:r>
              <a:rPr lang="ja-JP" altLang="en-US" sz="1600" spc="-10" dirty="0">
                <a:latin typeface="Meiryo UI" panose="020B0604030504040204" pitchFamily="50" charset="-128"/>
                <a:ea typeface="Meiryo UI" panose="020B0604030504040204" pitchFamily="50" charset="-128"/>
              </a:rPr>
              <a:t>　事業主は、労働者が育児休業の申出をし、又は育児休業をしたことを理由として、当該労働者に対して解雇その他不利益な取扱いをしてはならない。</a:t>
            </a:r>
            <a:endParaRPr lang="en-US" altLang="ja-JP" sz="1600" spc="-10" dirty="0">
              <a:latin typeface="Meiryo UI" panose="020B0604030504040204" pitchFamily="50" charset="-128"/>
              <a:ea typeface="Meiryo UI" panose="020B0604030504040204" pitchFamily="50" charset="-128"/>
            </a:endParaRPr>
          </a:p>
          <a:p>
            <a:pPr algn="just">
              <a:spcAft>
                <a:spcPts val="400"/>
              </a:spcAft>
            </a:pPr>
            <a:r>
              <a:rPr lang="ja-JP" altLang="en-US" sz="1600" spc="-20" dirty="0">
                <a:latin typeface="Meiryo UI" panose="020B0604030504040204" pitchFamily="50" charset="-128"/>
                <a:ea typeface="Meiryo UI" panose="020B0604030504040204" pitchFamily="50" charset="-128"/>
              </a:rPr>
              <a:t>　</a:t>
            </a:r>
            <a:r>
              <a:rPr lang="en-US" altLang="ja-JP" sz="1200" spc="-20" dirty="0">
                <a:latin typeface="Meiryo UI" panose="020B0604030504040204" pitchFamily="50" charset="-128"/>
                <a:ea typeface="Meiryo UI" panose="020B0604030504040204" pitchFamily="50" charset="-128"/>
              </a:rPr>
              <a:t>※</a:t>
            </a:r>
            <a:r>
              <a:rPr lang="ja-JP" altLang="en-US" sz="1200" spc="-20" dirty="0">
                <a:latin typeface="Meiryo UI" panose="020B0604030504040204" pitchFamily="50" charset="-128"/>
                <a:ea typeface="Meiryo UI" panose="020B0604030504040204" pitchFamily="50" charset="-128"/>
              </a:rPr>
              <a:t>育児休業の他、介護休業、子の看護休暇、介護休暇、所定外労働の制限、時間外労働の制限、深夜業の制限、所定労働時間の短縮等の措置</a:t>
            </a:r>
            <a:r>
              <a:rPr lang="en-US" altLang="ja-JP" sz="1200" spc="-20" dirty="0">
                <a:latin typeface="Meiryo UI" panose="020B0604030504040204" pitchFamily="50" charset="-128"/>
                <a:ea typeface="Meiryo UI" panose="020B0604030504040204" pitchFamily="50" charset="-128"/>
              </a:rPr>
              <a:t/>
            </a:r>
            <a:br>
              <a:rPr lang="en-US" altLang="ja-JP" sz="1200" spc="-20" dirty="0">
                <a:latin typeface="Meiryo UI" panose="020B0604030504040204" pitchFamily="50" charset="-128"/>
                <a:ea typeface="Meiryo UI" panose="020B0604030504040204" pitchFamily="50" charset="-128"/>
              </a:rPr>
            </a:br>
            <a:r>
              <a:rPr lang="ja-JP" altLang="en-US" sz="1200" spc="-20" dirty="0">
                <a:latin typeface="Meiryo UI" panose="020B0604030504040204" pitchFamily="50" charset="-128"/>
                <a:ea typeface="Meiryo UI" panose="020B0604030504040204" pitchFamily="50" charset="-128"/>
              </a:rPr>
              <a:t>　　　について申出をし、又は制度を利用したことを理由とする解雇その他不利益な取扱いについても禁止</a:t>
            </a:r>
          </a:p>
        </p:txBody>
      </p:sp>
    </p:spTree>
    <p:extLst>
      <p:ext uri="{BB962C8B-B14F-4D97-AF65-F5344CB8AC3E}">
        <p14:creationId xmlns:p14="http://schemas.microsoft.com/office/powerpoint/2010/main" val="5638819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54</a:t>
            </a:fld>
            <a:endParaRPr lang="en-US" altLang="ja-JP" sz="1600" dirty="0"/>
          </a:p>
        </p:txBody>
      </p:sp>
      <p:sp>
        <p:nvSpPr>
          <p:cNvPr id="5" name="タイトル 2"/>
          <p:cNvSpPr>
            <a:spLocks noGrp="1"/>
          </p:cNvSpPr>
          <p:nvPr>
            <p:ph type="title"/>
          </p:nvPr>
        </p:nvSpPr>
        <p:spPr bwMode="white">
          <a:xfrm>
            <a:off x="495299" y="274638"/>
            <a:ext cx="9118257" cy="647700"/>
          </a:xfrm>
        </p:spPr>
        <p:txBody>
          <a:bodyPr/>
          <a:lstStyle/>
          <a:p>
            <a:r>
              <a:rPr lang="ja-JP" altLang="en-US" dirty="0"/>
              <a:t>７－１．</a:t>
            </a:r>
            <a:r>
              <a:rPr lang="ja-JP" altLang="en-US" sz="2600" dirty="0"/>
              <a:t>法律で定められている不利益取扱いの禁止について②</a:t>
            </a:r>
            <a:endParaRPr kumimoji="1" lang="ja-JP" altLang="en-US" sz="2600" dirty="0"/>
          </a:p>
        </p:txBody>
      </p:sp>
      <p:sp>
        <p:nvSpPr>
          <p:cNvPr id="9"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latin typeface="Meiryo UI" panose="020B0604030504040204" pitchFamily="50" charset="-128"/>
                <a:ea typeface="Meiryo UI" panose="020B0604030504040204" pitchFamily="50" charset="-128"/>
              </a:rPr>
              <a:t>今回の法改正で、</a:t>
            </a:r>
            <a:r>
              <a:rPr lang="ja-JP" altLang="en-US" sz="2000" b="1" dirty="0">
                <a:solidFill>
                  <a:srgbClr val="FF0000"/>
                </a:solidFill>
                <a:latin typeface="Meiryo UI" panose="020B0604030504040204" pitchFamily="50" charset="-128"/>
                <a:ea typeface="Meiryo UI" panose="020B0604030504040204" pitchFamily="50" charset="-128"/>
              </a:rPr>
              <a:t>妊娠・出産の申し出</a:t>
            </a:r>
            <a:r>
              <a:rPr lang="ja-JP" altLang="en-US" sz="2000" b="1" dirty="0">
                <a:latin typeface="Meiryo UI" panose="020B0604030504040204" pitchFamily="50" charset="-128"/>
                <a:ea typeface="Meiryo UI" panose="020B0604030504040204" pitchFamily="50" charset="-128"/>
              </a:rPr>
              <a:t>をしたこと、</a:t>
            </a:r>
            <a:r>
              <a:rPr lang="ja-JP" altLang="en-US" sz="2000" b="1" dirty="0">
                <a:solidFill>
                  <a:srgbClr val="FF0000"/>
                </a:solidFill>
                <a:latin typeface="Meiryo UI" panose="020B0604030504040204" pitchFamily="50" charset="-128"/>
                <a:ea typeface="Meiryo UI" panose="020B0604030504040204" pitchFamily="50" charset="-128"/>
              </a:rPr>
              <a:t>産後パパ育休の申し出・取得</a:t>
            </a:r>
            <a:r>
              <a:rPr lang="ja-JP" altLang="en-US" sz="2000" b="1" dirty="0">
                <a:latin typeface="Meiryo UI" panose="020B0604030504040204" pitchFamily="50" charset="-128"/>
                <a:ea typeface="Meiryo UI" panose="020B0604030504040204" pitchFamily="50" charset="-128"/>
              </a:rPr>
              <a:t>、産後パパ育休期間中の</a:t>
            </a:r>
            <a:r>
              <a:rPr lang="ja-JP" altLang="en-US" sz="2000" b="1" dirty="0">
                <a:solidFill>
                  <a:srgbClr val="FF0000"/>
                </a:solidFill>
                <a:latin typeface="Meiryo UI" panose="020B0604030504040204" pitchFamily="50" charset="-128"/>
                <a:ea typeface="Meiryo UI" panose="020B0604030504040204" pitchFamily="50" charset="-128"/>
              </a:rPr>
              <a:t>就業を申し出・同意しなかったこと</a:t>
            </a:r>
            <a:r>
              <a:rPr lang="ja-JP" altLang="en-US" sz="2000" b="1" dirty="0">
                <a:latin typeface="Meiryo UI" panose="020B0604030504040204" pitchFamily="50" charset="-128"/>
                <a:ea typeface="Meiryo UI" panose="020B0604030504040204" pitchFamily="50" charset="-128"/>
              </a:rPr>
              <a:t>等を理由とする不利益取扱いも禁止に</a:t>
            </a:r>
          </a:p>
          <a:p>
            <a:pPr marL="266700" indent="-266700" algn="just" eaLnBrk="1" hangingPunct="1">
              <a:spcBef>
                <a:spcPts val="1800"/>
              </a:spcBef>
              <a:buNone/>
            </a:pPr>
            <a:r>
              <a:rPr lang="en-US" altLang="ja-JP" sz="2000" b="1" dirty="0">
                <a:latin typeface="ＭＳ Ｐゴシック 本文"/>
                <a:ea typeface="Meiryo UI" panose="020B0604030504040204" pitchFamily="50" charset="-128"/>
              </a:rPr>
              <a:t>    《</a:t>
            </a:r>
            <a:r>
              <a:rPr lang="ja-JP" altLang="en-US" sz="2000" b="1" dirty="0">
                <a:latin typeface="ＭＳ Ｐゴシック 本文"/>
                <a:ea typeface="Meiryo UI" panose="020B0604030504040204" pitchFamily="50" charset="-128"/>
              </a:rPr>
              <a:t>休業中の就業に関する不利益取扱い禁止</a:t>
            </a:r>
            <a:r>
              <a:rPr lang="en-US" altLang="ja-JP" sz="2000" b="1" dirty="0">
                <a:latin typeface="ＭＳ Ｐゴシック 本文"/>
                <a:ea typeface="Meiryo UI" panose="020B0604030504040204" pitchFamily="50" charset="-128"/>
              </a:rPr>
              <a:t>》</a:t>
            </a:r>
            <a:r>
              <a:rPr lang="ja-JP" altLang="en-US" sz="2000" b="1" dirty="0">
                <a:latin typeface="ＭＳ Ｐゴシック 本文"/>
                <a:ea typeface="Meiryo UI" panose="020B0604030504040204" pitchFamily="50" charset="-128"/>
              </a:rPr>
              <a:t>　</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①　休業中に就業を希望する旨の申出をしなかったこと。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②　休業中に就業を希望する旨の申出が事業主の意に反する内容であったこと。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③　休業中の就業の申出に係る就業可能日等の変更をしたこと又は当該申出の　</a:t>
            </a:r>
            <a:endParaRPr lang="en-US" altLang="ja-JP" sz="2000" b="1" dirty="0">
              <a:latin typeface="ＭＳ Ｐゴシック 本文"/>
              <a:ea typeface="Meiryo UI" panose="020B0604030504040204" pitchFamily="50" charset="-128"/>
            </a:endParaRPr>
          </a:p>
          <a:p>
            <a:pPr marL="266700" indent="-266700" algn="just" eaLnBrk="1" hangingPunct="1">
              <a:spcBef>
                <a:spcPts val="0"/>
              </a:spcBef>
              <a:buNone/>
            </a:pPr>
            <a:r>
              <a:rPr lang="ja-JP" altLang="en-US" sz="2000" b="1" dirty="0">
                <a:latin typeface="ＭＳ Ｐゴシック 本文"/>
                <a:ea typeface="Meiryo UI" panose="020B0604030504040204" pitchFamily="50" charset="-128"/>
              </a:rPr>
              <a:t>　　　　 撤回をしたこと。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④　休業中の就業に係る事業主からの提示に対して同意をしなかったこと。</a:t>
            </a: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　　⑤　休業中の就業に係る事業主との同意の全部又は一部の撤回をしたこと。</a:t>
            </a:r>
          </a:p>
        </p:txBody>
      </p:sp>
    </p:spTree>
    <p:extLst>
      <p:ext uri="{BB962C8B-B14F-4D97-AF65-F5344CB8AC3E}">
        <p14:creationId xmlns:p14="http://schemas.microsoft.com/office/powerpoint/2010/main" val="41134791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34">
            <a:extLst>
              <a:ext uri="{FF2B5EF4-FFF2-40B4-BE49-F238E27FC236}">
                <a16:creationId xmlns:a16="http://schemas.microsoft.com/office/drawing/2014/main" id="{163E5C52-7C6D-4813-983D-DBAE7D2C56FD}"/>
              </a:ext>
            </a:extLst>
          </p:cNvPr>
          <p:cNvSpPr/>
          <p:nvPr/>
        </p:nvSpPr>
        <p:spPr>
          <a:xfrm>
            <a:off x="412618" y="3400681"/>
            <a:ext cx="9235903" cy="2860420"/>
          </a:xfrm>
          <a:prstGeom prst="roundRect">
            <a:avLst>
              <a:gd name="adj" fmla="val 8168"/>
            </a:avLst>
          </a:prstGeom>
          <a:solidFill>
            <a:srgbClr val="FFECD3">
              <a:alpha val="30196"/>
            </a:srgbClr>
          </a:solid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55</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７－２．法律で求められる雇用管理上の措置について</a:t>
            </a:r>
            <a:endParaRPr kumimoji="1" lang="ja-JP" altLang="en-US" dirty="0"/>
          </a:p>
        </p:txBody>
      </p:sp>
      <p:sp>
        <p:nvSpPr>
          <p:cNvPr id="17" name="テキスト ボックス 16">
            <a:extLst>
              <a:ext uri="{FF2B5EF4-FFF2-40B4-BE49-F238E27FC236}">
                <a16:creationId xmlns:a16="http://schemas.microsoft.com/office/drawing/2014/main" id="{1D3FD221-BCA6-4ABA-A0AC-8B7E4F6879CB}"/>
              </a:ext>
            </a:extLst>
          </p:cNvPr>
          <p:cNvSpPr txBox="1"/>
          <p:nvPr/>
        </p:nvSpPr>
        <p:spPr>
          <a:xfrm>
            <a:off x="412618" y="3428999"/>
            <a:ext cx="9235903" cy="2694955"/>
          </a:xfrm>
          <a:prstGeom prst="rect">
            <a:avLst/>
          </a:prstGeom>
          <a:noFill/>
        </p:spPr>
        <p:txBody>
          <a:bodyPr wrap="square" rtlCol="0">
            <a:noAutofit/>
          </a:bodyPr>
          <a:lstStyle/>
          <a:p>
            <a:pPr>
              <a:lnSpc>
                <a:spcPts val="1700"/>
              </a:lnSpc>
              <a:spcBef>
                <a:spcPts val="0"/>
              </a:spcBef>
            </a:pPr>
            <a:r>
              <a:rPr lang="ja-JP" altLang="en-US" sz="1400" b="1" dirty="0">
                <a:latin typeface="Meiryo UI" panose="020B0604030504040204" pitchFamily="50" charset="-128"/>
                <a:ea typeface="Meiryo UI" panose="020B0604030504040204" pitchFamily="50" charset="-128"/>
                <a:cs typeface="游ゴシック"/>
              </a:rPr>
              <a:t>（職場におけるハラスメントを防止するために講ずべき措置）</a:t>
            </a:r>
            <a:endParaRPr lang="en-US" altLang="ja-JP" sz="1400" b="1" dirty="0">
              <a:latin typeface="Meiryo UI" panose="020B0604030504040204" pitchFamily="50" charset="-128"/>
              <a:ea typeface="Meiryo UI" panose="020B0604030504040204" pitchFamily="50" charset="-128"/>
              <a:cs typeface="游ゴシック"/>
            </a:endParaRP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ハラスメントの内容、方針等の明確化と周知・啓発</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行為者への厳正な対処方針、内容の規定化と周知・啓発</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相談（苦情を含む）に応じ、適切に対応するために必要な整備</a:t>
            </a:r>
          </a:p>
          <a:p>
            <a:pPr marL="285750" indent="-200025">
              <a:lnSpc>
                <a:spcPts val="17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事業主や制度等を利用する労働者、周囲の労働者の状況に応じ、業務体制の整備など必要な措置を講じる</a:t>
            </a:r>
          </a:p>
          <a:p>
            <a:pPr marL="285750" indent="-200025">
              <a:lnSpc>
                <a:spcPts val="1700"/>
              </a:lnSpc>
              <a:spcBef>
                <a:spcPts val="600"/>
              </a:spcBef>
              <a:buFont typeface="Arial" panose="020B0604020202020204" pitchFamily="34" charset="0"/>
              <a:buChar char="•"/>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措置を講ずる際は、</a:t>
            </a:r>
          </a:p>
          <a:p>
            <a:pPr marL="447675" indent="-177800">
              <a:lnSpc>
                <a:spcPts val="1700"/>
              </a:lnSpc>
              <a:spcBef>
                <a:spcPts val="300"/>
              </a:spcBef>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○労働者が制度を利⽤することで、周囲の労働者の業務負担が増大することもあるため、周囲の労働者の業務負担等にも配慮する</a:t>
            </a:r>
          </a:p>
          <a:p>
            <a:pPr marL="447675" indent="-177800">
              <a:lnSpc>
                <a:spcPts val="1700"/>
              </a:lnSpc>
              <a:spcBef>
                <a:spcPts val="300"/>
              </a:spcBef>
            </a:pPr>
            <a:r>
              <a:rPr lang="ja-JP" altLang="en-US" sz="15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○労働者側も、制度等の知識を持つことや周囲とコミュニケーションを図りながら⾃⾝の制度利⽤の状況等に応じて適切に業務を遂⾏する意識を持つ</a:t>
            </a:r>
          </a:p>
        </p:txBody>
      </p:sp>
      <p:sp>
        <p:nvSpPr>
          <p:cNvPr id="12" name="正方形/長方形 11">
            <a:extLst>
              <a:ext uri="{FF2B5EF4-FFF2-40B4-BE49-F238E27FC236}">
                <a16:creationId xmlns:a16="http://schemas.microsoft.com/office/drawing/2014/main" id="{903EB250-4FA2-4FE7-9A6B-E45A4293795E}"/>
              </a:ext>
            </a:extLst>
          </p:cNvPr>
          <p:cNvSpPr/>
          <p:nvPr/>
        </p:nvSpPr>
        <p:spPr>
          <a:xfrm>
            <a:off x="412618" y="1029050"/>
            <a:ext cx="9235902" cy="2264918"/>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spcAft>
                <a:spcPts val="800"/>
              </a:spcAft>
            </a:pPr>
            <a:r>
              <a:rPr lang="ja-JP" altLang="en-US" sz="1600" dirty="0">
                <a:latin typeface="Meiryo UI" panose="020B0604030504040204" pitchFamily="50" charset="-128"/>
                <a:ea typeface="Meiryo UI" panose="020B0604030504040204" pitchFamily="50" charset="-128"/>
              </a:rPr>
              <a:t>＜育児･介護休業法（抄）＞</a:t>
            </a:r>
          </a:p>
          <a:p>
            <a:pPr algn="just">
              <a:spcAft>
                <a:spcPts val="400"/>
              </a:spcAft>
            </a:pPr>
            <a:r>
              <a:rPr lang="ja-JP" altLang="en-US" sz="1600" dirty="0">
                <a:latin typeface="Meiryo UI" panose="020B0604030504040204" pitchFamily="50" charset="-128"/>
                <a:ea typeface="Meiryo UI" panose="020B0604030504040204" pitchFamily="50" charset="-128"/>
              </a:rPr>
              <a:t>（職場における育児休業等に関する⾔動に起因する問題に関する雇⽤管理上の措置等）</a:t>
            </a:r>
          </a:p>
          <a:p>
            <a:pPr algn="just">
              <a:spcAft>
                <a:spcPts val="400"/>
              </a:spcAft>
            </a:pPr>
            <a:r>
              <a:rPr lang="ja-JP" altLang="en-US" sz="1600" b="1" spc="-10" dirty="0">
                <a:latin typeface="Meiryo UI" panose="020B0604030504040204" pitchFamily="50" charset="-128"/>
                <a:ea typeface="Meiryo UI" panose="020B0604030504040204" pitchFamily="50" charset="-128"/>
              </a:rPr>
              <a:t>第</a:t>
            </a:r>
            <a:r>
              <a:rPr lang="en-US" altLang="ja-JP" sz="1600" b="1" spc="-10" dirty="0">
                <a:latin typeface="Meiryo UI" panose="020B0604030504040204" pitchFamily="50" charset="-128"/>
                <a:ea typeface="Meiryo UI" panose="020B0604030504040204" pitchFamily="50" charset="-128"/>
              </a:rPr>
              <a:t>25</a:t>
            </a:r>
            <a:r>
              <a:rPr lang="ja-JP" altLang="en-US" sz="1600" b="1" spc="-10" dirty="0">
                <a:latin typeface="Meiryo UI" panose="020B0604030504040204" pitchFamily="50" charset="-128"/>
                <a:ea typeface="Meiryo UI" panose="020B0604030504040204" pitchFamily="50" charset="-128"/>
              </a:rPr>
              <a:t>条</a:t>
            </a:r>
            <a:r>
              <a:rPr lang="ja-JP" altLang="en-US" sz="1600" spc="-10" dirty="0">
                <a:latin typeface="Meiryo UI" panose="020B0604030504040204" pitchFamily="50" charset="-128"/>
                <a:ea typeface="Meiryo UI" panose="020B0604030504040204" pitchFamily="50" charset="-128"/>
              </a:rPr>
              <a:t>　事業主は、職場において⾏われるその雇⽤する労働者に対する育児休業、介護休業その他の⼦の養育⼜は家族の介護に関する厚⽣労働省令で定める制度⼜は措置の利⽤に関する⾔動により当該労働者の就業環境が害されることのないよう、当該労働者からの相談に応じ、適切に対応するために必要な体制の整備その他の雇⽤管理上必要な措置を講じなければならない。</a:t>
            </a:r>
          </a:p>
          <a:p>
            <a:pPr algn="just">
              <a:spcAft>
                <a:spcPts val="400"/>
              </a:spcAft>
            </a:pPr>
            <a:r>
              <a:rPr lang="ja-JP" altLang="en-US" sz="1600" b="1" spc="-20" dirty="0">
                <a:latin typeface="Meiryo UI" panose="020B0604030504040204" pitchFamily="50" charset="-128"/>
                <a:ea typeface="Meiryo UI" panose="020B0604030504040204" pitchFamily="50" charset="-128"/>
              </a:rPr>
              <a:t>２</a:t>
            </a:r>
            <a:r>
              <a:rPr lang="ja-JP" altLang="en-US" sz="1600" spc="-20" dirty="0">
                <a:latin typeface="Meiryo UI" panose="020B0604030504040204" pitchFamily="50" charset="-128"/>
                <a:ea typeface="Meiryo UI" panose="020B0604030504040204" pitchFamily="50" charset="-128"/>
              </a:rPr>
              <a:t> 事業主は、労働者が前項の相談を⾏ったこと⼜は事業主による当該相談への対応に協⼒した際に事実を述べたことを理由として、当該労働者に対して解雇その他不利益な取扱いをしてはならない。</a:t>
            </a:r>
          </a:p>
        </p:txBody>
      </p:sp>
    </p:spTree>
    <p:extLst>
      <p:ext uri="{BB962C8B-B14F-4D97-AF65-F5344CB8AC3E}">
        <p14:creationId xmlns:p14="http://schemas.microsoft.com/office/powerpoint/2010/main" val="3169501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56</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７－３．育児等に関するハラスメントを起こさないために①</a:t>
            </a:r>
            <a:endParaRPr kumimoji="1" lang="ja-JP" altLang="en-US" dirty="0"/>
          </a:p>
        </p:txBody>
      </p:sp>
      <p:sp>
        <p:nvSpPr>
          <p:cNvPr id="7"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solidFill>
                  <a:srgbClr val="0070C0"/>
                </a:solidFill>
                <a:latin typeface="Meiryo UI" panose="020B0604030504040204" pitchFamily="50" charset="-128"/>
                <a:ea typeface="Meiryo UI" panose="020B0604030504040204" pitchFamily="50" charset="-128"/>
              </a:rPr>
              <a:t>ハラスメントに該当する可能性のある言動の例</a:t>
            </a:r>
            <a:endParaRPr lang="en-US" altLang="ja-JP" sz="2000" b="1" dirty="0">
              <a:solidFill>
                <a:srgbClr val="0070C0"/>
              </a:solidFill>
              <a:latin typeface="Meiryo UI" panose="020B0604030504040204" pitchFamily="50" charset="-128"/>
              <a:ea typeface="Meiryo UI" panose="020B0604030504040204" pitchFamily="50" charset="-128"/>
            </a:endParaRPr>
          </a:p>
          <a:p>
            <a:pPr marL="266700" indent="-266700" algn="just" eaLnBrk="1" hangingPunct="1">
              <a:spcBef>
                <a:spcPts val="1800"/>
              </a:spcBef>
              <a:buNone/>
            </a:pPr>
            <a:r>
              <a:rPr lang="en-US" altLang="ja-JP" sz="2000" b="1" dirty="0">
                <a:latin typeface="ＭＳ Ｐゴシック 本文"/>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育児休業の取得について上司に相談したところ、</a:t>
            </a:r>
            <a:r>
              <a:rPr lang="ja-JP" altLang="en-US" sz="2000" b="1" dirty="0">
                <a:solidFill>
                  <a:srgbClr val="C00000"/>
                </a:solidFill>
                <a:latin typeface="Meiryo UI" panose="020B0604030504040204" pitchFamily="50" charset="-128"/>
                <a:ea typeface="Meiryo UI" panose="020B0604030504040204" pitchFamily="50" charset="-128"/>
              </a:rPr>
              <a:t>「男のくせに育児休業をとるなんてありえない」</a:t>
            </a:r>
            <a:r>
              <a:rPr lang="ja-JP" altLang="en-US" sz="2000" dirty="0">
                <a:latin typeface="Meiryo UI" panose="020B0604030504040204" pitchFamily="50" charset="-128"/>
                <a:ea typeface="Meiryo UI" panose="020B0604030504040204" pitchFamily="50" charset="-128"/>
              </a:rPr>
              <a:t>と言われ、</a:t>
            </a:r>
            <a:r>
              <a:rPr lang="ja-JP" altLang="en-US" sz="2000" b="1" dirty="0">
                <a:solidFill>
                  <a:srgbClr val="C00000"/>
                </a:solidFill>
                <a:latin typeface="Meiryo UI" panose="020B0604030504040204" pitchFamily="50" charset="-128"/>
                <a:ea typeface="Meiryo UI" panose="020B0604030504040204" pitchFamily="50" charset="-128"/>
              </a:rPr>
              <a:t>取得をあきらめざるを得ない状況になっている</a:t>
            </a:r>
            <a:r>
              <a:rPr lang="ja-JP" altLang="en-US" sz="2000" dirty="0">
                <a:latin typeface="Meiryo UI" panose="020B0604030504040204" pitchFamily="50" charset="-128"/>
                <a:ea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endParaRPr>
          </a:p>
          <a:p>
            <a:pPr marL="266700" indent="-266700" algn="just" eaLnBrk="1" hangingPunct="1">
              <a:spcBef>
                <a:spcPts val="1800"/>
              </a:spcBef>
              <a:buNone/>
            </a:pPr>
            <a:r>
              <a:rPr lang="en-US" altLang="ja-JP" sz="2000" dirty="0">
                <a:latin typeface="ＭＳ Ｐゴシック 本文"/>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上司・同僚が</a:t>
            </a:r>
            <a:r>
              <a:rPr lang="ja-JP" altLang="en-US" sz="2000" b="1" dirty="0">
                <a:solidFill>
                  <a:srgbClr val="C00000"/>
                </a:solidFill>
                <a:latin typeface="Meiryo UI" panose="020B0604030504040204" pitchFamily="50" charset="-128"/>
                <a:ea typeface="Meiryo UI" panose="020B0604030504040204" pitchFamily="50" charset="-128"/>
              </a:rPr>
              <a:t>「所定外労働の制限をしている人には大した仕事はさせられない」</a:t>
            </a:r>
            <a:r>
              <a:rPr lang="ja-JP" altLang="en-US" sz="2000" dirty="0">
                <a:latin typeface="Meiryo UI" panose="020B0604030504040204" pitchFamily="50" charset="-128"/>
                <a:ea typeface="Meiryo UI" panose="020B0604030504040204" pitchFamily="50" charset="-128"/>
              </a:rPr>
              <a:t>と繰り返し又は継続的に言い、</a:t>
            </a:r>
            <a:r>
              <a:rPr lang="ja-JP" altLang="en-US" sz="2000" b="1" dirty="0">
                <a:solidFill>
                  <a:srgbClr val="C00000"/>
                </a:solidFill>
                <a:latin typeface="Meiryo UI" panose="020B0604030504040204" pitchFamily="50" charset="-128"/>
                <a:ea typeface="Meiryo UI" panose="020B0604030504040204" pitchFamily="50" charset="-128"/>
              </a:rPr>
              <a:t>仕事に集中できない</a:t>
            </a:r>
            <a:r>
              <a:rPr lang="ja-JP" altLang="en-US" sz="2000" dirty="0">
                <a:latin typeface="Meiryo UI" panose="020B0604030504040204" pitchFamily="50" charset="-128"/>
                <a:ea typeface="Meiryo UI" panose="020B0604030504040204" pitchFamily="50" charset="-128"/>
              </a:rPr>
              <a:t>。</a:t>
            </a:r>
            <a:endParaRPr lang="ja-JP" altLang="en-US" sz="2000" dirty="0">
              <a:latin typeface="ＭＳ Ｐゴシック 本文"/>
              <a:ea typeface="Meiryo UI" panose="020B0604030504040204" pitchFamily="50" charset="-128"/>
            </a:endParaRPr>
          </a:p>
          <a:p>
            <a:pPr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育児</a:t>
            </a:r>
            <a:r>
              <a:rPr lang="ja-JP" altLang="en-US" sz="2000" dirty="0">
                <a:latin typeface="Meiryo UI" panose="020B0604030504040204" pitchFamily="50" charset="-128"/>
                <a:ea typeface="Meiryo UI" panose="020B0604030504040204" pitchFamily="50" charset="-128"/>
              </a:rPr>
              <a:t>休業の取得を上司に相談したところ、</a:t>
            </a:r>
            <a:r>
              <a:rPr lang="ja-JP" altLang="en-US" sz="2000" b="1" dirty="0">
                <a:solidFill>
                  <a:srgbClr val="C00000"/>
                </a:solidFill>
                <a:latin typeface="Meiryo UI" panose="020B0604030504040204" pitchFamily="50" charset="-128"/>
                <a:ea typeface="Meiryo UI" panose="020B0604030504040204" pitchFamily="50" charset="-128"/>
              </a:rPr>
              <a:t>「休みをとるなら辞めてもらう」</a:t>
            </a:r>
            <a:r>
              <a:rPr lang="ja-JP" altLang="en-US" sz="2000" dirty="0">
                <a:latin typeface="Meiryo UI" panose="020B0604030504040204" pitchFamily="50" charset="-128"/>
                <a:ea typeface="Meiryo UI" panose="020B0604030504040204" pitchFamily="50" charset="-128"/>
              </a:rPr>
              <a:t>と言われた。</a:t>
            </a:r>
            <a:endParaRPr lang="ja-JP" altLang="en-US" sz="2000" b="1" dirty="0">
              <a:latin typeface="ＭＳ Ｐゴシック 本文"/>
              <a:ea typeface="Meiryo UI" panose="020B0604030504040204" pitchFamily="50" charset="-128"/>
            </a:endParaRP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上司・同僚が</a:t>
            </a:r>
            <a:r>
              <a:rPr lang="ja-JP" altLang="en-US" sz="2000" b="1" dirty="0">
                <a:solidFill>
                  <a:srgbClr val="C00000"/>
                </a:solidFill>
                <a:latin typeface="ＭＳ Ｐゴシック 本文"/>
                <a:ea typeface="Meiryo UI" panose="020B0604030504040204" pitchFamily="50" charset="-128"/>
              </a:rPr>
              <a:t>「自分だけ短時間勤務をしているなんて周りを考えていない、迷惑だ」</a:t>
            </a:r>
            <a:r>
              <a:rPr lang="ja-JP" altLang="en-US" sz="2000" dirty="0">
                <a:latin typeface="ＭＳ Ｐゴシック 本文"/>
                <a:ea typeface="Meiryo UI" panose="020B0604030504040204" pitchFamily="50" charset="-128"/>
              </a:rPr>
              <a:t>と繰り返し又は継続的に発言する。</a:t>
            </a:r>
            <a:endParaRPr lang="en-US" altLang="ja-JP" sz="2000" dirty="0">
              <a:latin typeface="ＭＳ Ｐゴシック 本文"/>
              <a:ea typeface="Meiryo UI" panose="020B0604030504040204" pitchFamily="50" charset="-128"/>
            </a:endParaRPr>
          </a:p>
          <a:p>
            <a:pPr marL="266700" indent="-266700" algn="just" eaLnBrk="1" hangingPunct="1">
              <a:spcBef>
                <a:spcPts val="1800"/>
              </a:spcBef>
              <a:buNone/>
            </a:pPr>
            <a:r>
              <a:rPr lang="ja-JP" altLang="en-US" sz="2000" b="1"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育休取得について上司に相談したところ、</a:t>
            </a:r>
            <a:r>
              <a:rPr lang="ja-JP" altLang="en-US" sz="2000" b="1" dirty="0">
                <a:solidFill>
                  <a:srgbClr val="C00000"/>
                </a:solidFill>
                <a:latin typeface="ＭＳ Ｐゴシック 本文"/>
                <a:ea typeface="Meiryo UI" panose="020B0604030504040204" pitchFamily="50" charset="-128"/>
              </a:rPr>
              <a:t>「次の査定の際は昇進しないと思え」</a:t>
            </a:r>
            <a:r>
              <a:rPr lang="ja-JP" altLang="en-US" sz="2000" dirty="0">
                <a:latin typeface="ＭＳ Ｐゴシック 本文"/>
                <a:ea typeface="Meiryo UI" panose="020B0604030504040204" pitchFamily="50" charset="-128"/>
              </a:rPr>
              <a:t>といわれる。</a:t>
            </a:r>
            <a:endParaRPr lang="en-US" altLang="ja-JP" sz="2000" dirty="0">
              <a:latin typeface="ＭＳ Ｐゴシック 本文"/>
              <a:ea typeface="Meiryo UI" panose="020B0604030504040204" pitchFamily="50" charset="-128"/>
            </a:endParaRPr>
          </a:p>
        </p:txBody>
      </p:sp>
    </p:spTree>
    <p:extLst>
      <p:ext uri="{BB962C8B-B14F-4D97-AF65-F5344CB8AC3E}">
        <p14:creationId xmlns:p14="http://schemas.microsoft.com/office/powerpoint/2010/main" val="3030278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57</a:t>
            </a:fld>
            <a:endParaRPr lang="en-US" altLang="ja-JP" sz="1600" dirty="0"/>
          </a:p>
        </p:txBody>
      </p:sp>
      <p:sp>
        <p:nvSpPr>
          <p:cNvPr id="5" name="タイトル 2"/>
          <p:cNvSpPr>
            <a:spLocks noGrp="1"/>
          </p:cNvSpPr>
          <p:nvPr>
            <p:ph type="title"/>
          </p:nvPr>
        </p:nvSpPr>
        <p:spPr bwMode="white">
          <a:xfrm>
            <a:off x="495300" y="274638"/>
            <a:ext cx="8915400" cy="647700"/>
          </a:xfrm>
        </p:spPr>
        <p:txBody>
          <a:bodyPr/>
          <a:lstStyle/>
          <a:p>
            <a:r>
              <a:rPr lang="ja-JP" altLang="en-US" dirty="0"/>
              <a:t>７－３．育児等に関するハラスメントを起こさないために②</a:t>
            </a:r>
            <a:endParaRPr kumimoji="1" lang="ja-JP" altLang="en-US" dirty="0"/>
          </a:p>
        </p:txBody>
      </p:sp>
      <p:sp>
        <p:nvSpPr>
          <p:cNvPr id="7" name="テキスト ボックス 9">
            <a:extLst>
              <a:ext uri="{FF2B5EF4-FFF2-40B4-BE49-F238E27FC236}">
                <a16:creationId xmlns:a16="http://schemas.microsoft.com/office/drawing/2014/main" id="{44979D35-BBA5-40AE-BFD7-CD9799AE7715}"/>
              </a:ext>
            </a:extLst>
          </p:cNvPr>
          <p:cNvSpPr txBox="1">
            <a:spLocks noChangeAspect="1"/>
          </p:cNvSpPr>
          <p:nvPr/>
        </p:nvSpPr>
        <p:spPr bwMode="auto">
          <a:xfrm>
            <a:off x="491491" y="1113657"/>
            <a:ext cx="8919209" cy="509283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spcBef>
                <a:spcPct val="0"/>
              </a:spcBef>
              <a:spcAft>
                <a:spcPts val="1200"/>
              </a:spcAft>
              <a:buFontTx/>
              <a:buNone/>
            </a:pPr>
            <a:r>
              <a:rPr lang="ja-JP" altLang="en-US" sz="2000" b="1" dirty="0">
                <a:solidFill>
                  <a:srgbClr val="0070C0"/>
                </a:solidFill>
                <a:latin typeface="Meiryo UI" panose="020B0604030504040204" pitchFamily="50" charset="-128"/>
                <a:ea typeface="Meiryo UI" panose="020B0604030504040204" pitchFamily="50" charset="-128"/>
              </a:rPr>
              <a:t>育児等に関するハラスメントのない職場とするために一人ひとりが心掛けたいこと</a:t>
            </a:r>
            <a:endParaRPr lang="en-US" altLang="ja-JP" sz="2000" b="1" dirty="0">
              <a:solidFill>
                <a:srgbClr val="0070C0"/>
              </a:solidFill>
              <a:latin typeface="Meiryo UI" panose="020B0604030504040204" pitchFamily="50" charset="-128"/>
              <a:ea typeface="Meiryo UI" panose="020B0604030504040204" pitchFamily="50" charset="-128"/>
            </a:endParaRPr>
          </a:p>
          <a:p>
            <a:pPr algn="just" eaLnBrk="1" hangingPunct="1">
              <a:spcBef>
                <a:spcPts val="1200"/>
              </a:spcBef>
              <a:buNone/>
            </a:pPr>
            <a:r>
              <a:rPr lang="ja-JP" altLang="en-US" sz="2000" b="1" dirty="0">
                <a:latin typeface="ＭＳ Ｐゴシック 本文"/>
                <a:ea typeface="Meiryo UI" panose="020B0604030504040204" pitchFamily="50" charset="-128"/>
              </a:rPr>
              <a:t>＜育児休業等の制度を利用しながら働くときは・・・＞</a:t>
            </a:r>
            <a:endParaRPr lang="en-US" altLang="ja-JP" sz="2000" b="1" dirty="0">
              <a:latin typeface="ＭＳ Ｐゴシック 本文"/>
              <a:ea typeface="Meiryo UI" panose="020B0604030504040204" pitchFamily="50" charset="-128"/>
            </a:endParaRPr>
          </a:p>
          <a:p>
            <a:pPr marL="266700" indent="-266700" algn="just" eaLnBrk="1" hangingPunct="1">
              <a:spcBef>
                <a:spcPts val="5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周囲との円滑なコミュニケーションを心掛け、自身の都合・体調等に応じて適切に業務を遂行していくという意識を持ちましょう。</a:t>
            </a:r>
            <a:endParaRPr lang="en-US" altLang="ja-JP" sz="2000" dirty="0">
              <a:latin typeface="ＭＳ Ｐゴシック 本文"/>
              <a:ea typeface="Meiryo UI" panose="020B0604030504040204" pitchFamily="50" charset="-128"/>
            </a:endParaRPr>
          </a:p>
          <a:p>
            <a:pPr algn="just" eaLnBrk="1" hangingPunct="1">
              <a:spcBef>
                <a:spcPts val="8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周囲に感謝の気持ちを忘れないようにしましょう。</a:t>
            </a:r>
          </a:p>
          <a:p>
            <a:pPr algn="just" eaLnBrk="1" hangingPunct="1">
              <a:spcBef>
                <a:spcPts val="1200"/>
              </a:spcBef>
              <a:buFontTx/>
              <a:buNone/>
            </a:pPr>
            <a:r>
              <a:rPr lang="ja-JP" altLang="en-US" sz="2000" b="1" dirty="0">
                <a:latin typeface="ＭＳ Ｐゴシック 本文"/>
                <a:ea typeface="Meiryo UI" panose="020B0604030504040204" pitchFamily="50" charset="-128"/>
              </a:rPr>
              <a:t>＜先輩、同僚として＞</a:t>
            </a:r>
            <a:endParaRPr lang="en-US" altLang="ja-JP" sz="2000" b="1" dirty="0">
              <a:latin typeface="ＭＳ Ｐゴシック 本文"/>
              <a:ea typeface="Meiryo UI" panose="020B0604030504040204" pitchFamily="50" charset="-128"/>
            </a:endParaRPr>
          </a:p>
          <a:p>
            <a:pPr algn="just" eaLnBrk="1" hangingPunct="1">
              <a:spcBef>
                <a:spcPts val="500"/>
              </a:spcBef>
              <a:buNone/>
            </a:pPr>
            <a:r>
              <a:rPr lang="en-US" altLang="ja-JP" sz="2000" dirty="0">
                <a:latin typeface="ＭＳ Ｐゴシック 本文"/>
                <a:ea typeface="Meiryo UI" panose="020B0604030504040204" pitchFamily="50" charset="-128"/>
              </a:rPr>
              <a:t>●</a:t>
            </a:r>
            <a:r>
              <a:rPr lang="ja-JP" altLang="en-US" sz="2000" dirty="0">
                <a:latin typeface="ＭＳ Ｐゴシック 本文"/>
                <a:ea typeface="Meiryo UI" panose="020B0604030504040204" pitchFamily="50" charset="-128"/>
              </a:rPr>
              <a:t>妊娠・出産・育児等についての知識や制度について理解しましょう。</a:t>
            </a:r>
          </a:p>
          <a:p>
            <a:pPr marL="266700" indent="-266700" algn="just" eaLnBrk="1" hangingPunct="1">
              <a:spcBef>
                <a:spcPts val="800"/>
              </a:spcBef>
              <a:buNone/>
            </a:pPr>
            <a:r>
              <a:rPr lang="ja-JP" altLang="en-US" sz="2000" dirty="0">
                <a:latin typeface="ＭＳ Ｐゴシック 本文"/>
                <a:ea typeface="Meiryo UI" panose="020B0604030504040204" pitchFamily="50" charset="-128"/>
              </a:rPr>
              <a:t>●「育児は妻に任せて、男は仕事をするものだ」など、自分の価値観を押し付けないようにしましょう。</a:t>
            </a:r>
          </a:p>
          <a:p>
            <a:pPr marL="266700" indent="-266700" algn="just" eaLnBrk="1" hangingPunct="1">
              <a:spcBef>
                <a:spcPts val="800"/>
              </a:spcBef>
              <a:buNone/>
            </a:pPr>
            <a:r>
              <a:rPr lang="ja-JP" altLang="en-US" sz="2000" dirty="0">
                <a:latin typeface="ＭＳ Ｐゴシック 本文"/>
                <a:ea typeface="Meiryo UI" panose="020B0604030504040204" pitchFamily="50" charset="-128"/>
              </a:rPr>
              <a:t>●特定の人に向けた言動でなくても、育児休業等の制度利用について否定的な発言をすることは、ハラスメントの発生の原因や背景になり得ますので、注意しましょう。</a:t>
            </a:r>
          </a:p>
          <a:p>
            <a:pPr algn="just" eaLnBrk="1" hangingPunct="1">
              <a:spcBef>
                <a:spcPts val="800"/>
              </a:spcBef>
              <a:buNone/>
            </a:pPr>
            <a:r>
              <a:rPr lang="ja-JP" altLang="en-US" sz="2000" dirty="0">
                <a:latin typeface="ＭＳ Ｐゴシック 本文"/>
                <a:ea typeface="Meiryo UI" panose="020B0604030504040204" pitchFamily="50" charset="-128"/>
              </a:rPr>
              <a:t>●自分の行為がハラスメントになっていないか注意しましょう。</a:t>
            </a:r>
          </a:p>
        </p:txBody>
      </p:sp>
    </p:spTree>
    <p:extLst>
      <p:ext uri="{BB962C8B-B14F-4D97-AF65-F5344CB8AC3E}">
        <p14:creationId xmlns:p14="http://schemas.microsoft.com/office/powerpoint/2010/main" val="34988433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1"/>
          </p:nvPr>
        </p:nvSpPr>
        <p:spPr>
          <a:xfrm>
            <a:off x="205740" y="6427788"/>
            <a:ext cx="308927" cy="360362"/>
          </a:xfrm>
        </p:spPr>
        <p:txBody>
          <a:bodyPr/>
          <a:lstStyle/>
          <a:p>
            <a:pPr>
              <a:defRPr/>
            </a:pPr>
            <a:fld id="{E998A1A3-FEA1-4990-8247-73F0C5D4C06C}" type="slidenum">
              <a:rPr lang="ja-JP" altLang="en-US" sz="1600" smtClean="0"/>
              <a:pPr>
                <a:defRPr/>
              </a:pPr>
              <a:t>58</a:t>
            </a:fld>
            <a:endParaRPr lang="en-US" altLang="ja-JP" sz="1600" dirty="0"/>
          </a:p>
        </p:txBody>
      </p:sp>
      <p:sp>
        <p:nvSpPr>
          <p:cNvPr id="6" name="タイトル 1"/>
          <p:cNvSpPr>
            <a:spLocks noGrp="1"/>
          </p:cNvSpPr>
          <p:nvPr>
            <p:ph type="title"/>
          </p:nvPr>
        </p:nvSpPr>
        <p:spPr>
          <a:xfrm>
            <a:off x="1076903" y="3054038"/>
            <a:ext cx="8577305" cy="647700"/>
          </a:xfrm>
        </p:spPr>
        <p:txBody>
          <a:bodyPr/>
          <a:lstStyle/>
          <a:p>
            <a:r>
              <a:rPr kumimoji="1" lang="ja-JP" altLang="en-US" sz="3200" dirty="0">
                <a:solidFill>
                  <a:schemeClr val="bg1"/>
                </a:solidFill>
              </a:rPr>
              <a:t>第</a:t>
            </a:r>
            <a:r>
              <a:rPr lang="ja-JP" altLang="en-US" sz="3200" dirty="0">
                <a:solidFill>
                  <a:schemeClr val="bg1"/>
                </a:solidFill>
              </a:rPr>
              <a:t>八</a:t>
            </a:r>
            <a:r>
              <a:rPr kumimoji="1" lang="ja-JP" altLang="en-US" sz="3200" dirty="0">
                <a:solidFill>
                  <a:schemeClr val="bg1"/>
                </a:solidFill>
              </a:rPr>
              <a:t>章　みんなで考えて</a:t>
            </a:r>
            <a:r>
              <a:rPr lang="ja-JP" altLang="en-US" sz="3200" dirty="0">
                <a:solidFill>
                  <a:schemeClr val="bg1"/>
                </a:solidFill>
              </a:rPr>
              <a:t>み</a:t>
            </a:r>
            <a:r>
              <a:rPr kumimoji="1" lang="ja-JP" altLang="en-US" sz="3200" dirty="0">
                <a:solidFill>
                  <a:schemeClr val="bg1"/>
                </a:solidFill>
              </a:rPr>
              <a:t>よう</a:t>
            </a:r>
            <a:endParaRPr kumimoji="1" lang="ja-JP" altLang="en-US" sz="2400" dirty="0">
              <a:solidFill>
                <a:schemeClr val="bg1"/>
              </a:solidFill>
            </a:endParaRPr>
          </a:p>
        </p:txBody>
      </p:sp>
    </p:spTree>
    <p:extLst>
      <p:ext uri="{BB962C8B-B14F-4D97-AF65-F5344CB8AC3E}">
        <p14:creationId xmlns:p14="http://schemas.microsoft.com/office/powerpoint/2010/main" val="3583628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00000000-0008-0000-0200-000002000000}"/>
              </a:ext>
            </a:extLst>
          </p:cNvPr>
          <p:cNvGraphicFramePr>
            <a:graphicFrameLocks noChangeAspect="1"/>
          </p:cNvGraphicFramePr>
          <p:nvPr>
            <p:extLst>
              <p:ext uri="{D42A27DB-BD31-4B8C-83A1-F6EECF244321}">
                <p14:modId xmlns:p14="http://schemas.microsoft.com/office/powerpoint/2010/main" val="2456707051"/>
              </p:ext>
            </p:extLst>
          </p:nvPr>
        </p:nvGraphicFramePr>
        <p:xfrm>
          <a:off x="1353542" y="2628255"/>
          <a:ext cx="7535087" cy="3490319"/>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a:xfrm>
            <a:off x="495300" y="274638"/>
            <a:ext cx="9258300" cy="647700"/>
          </a:xfrm>
        </p:spPr>
        <p:txBody>
          <a:bodyPr/>
          <a:lstStyle/>
          <a:p>
            <a:r>
              <a:rPr kumimoji="1" lang="ja-JP" altLang="en-US" dirty="0"/>
              <a:t>１－３．企業の経営課題①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a:t>
            </a:fld>
            <a:endParaRPr lang="en-US" altLang="ja-JP" sz="1600" dirty="0"/>
          </a:p>
        </p:txBody>
      </p:sp>
      <p:sp>
        <p:nvSpPr>
          <p:cNvPr id="19" name="テキスト ボックス 18"/>
          <p:cNvSpPr txBox="1"/>
          <p:nvPr/>
        </p:nvSpPr>
        <p:spPr>
          <a:xfrm>
            <a:off x="318186" y="1343438"/>
            <a:ext cx="9429507" cy="707886"/>
          </a:xfrm>
          <a:prstGeom prst="rect">
            <a:avLst/>
          </a:prstGeom>
          <a:noFill/>
        </p:spPr>
        <p:txBody>
          <a:bodyPr wrap="square" rtlCol="0">
            <a:spAutoFit/>
          </a:bodyPr>
          <a:lstStyle/>
          <a:p>
            <a:pPr marL="342900" indent="-342900">
              <a:buClr>
                <a:schemeClr val="tx1"/>
              </a:buClr>
              <a:buFont typeface="Wingdings" panose="05000000000000000000" pitchFamily="2" charset="2"/>
              <a:buChar char="Ø"/>
            </a:pP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「人材不足」「知識・ノウハウの不足」</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などを</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経営課題として感じている企業が多い</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5121086" y="6118574"/>
            <a:ext cx="4214283" cy="230832"/>
          </a:xfrm>
          <a:prstGeom prst="rect">
            <a:avLst/>
          </a:prstGeom>
        </p:spPr>
        <p:txBody>
          <a:bodyPr wrap="square">
            <a:spAutoFit/>
          </a:bodyPr>
          <a:lstStyle/>
          <a:p>
            <a:r>
              <a:rPr lang="ja-JP" altLang="en-US" sz="900" dirty="0"/>
              <a:t>出典：</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東京商工会議所「中小企業の経営課題に関するアンケート調査結果」</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endParaRPr lang="ja-JP" altLang="en-US" sz="900" dirty="0"/>
          </a:p>
        </p:txBody>
      </p:sp>
      <p:sp>
        <p:nvSpPr>
          <p:cNvPr id="10" name="右矢印 9"/>
          <p:cNvSpPr/>
          <p:nvPr/>
        </p:nvSpPr>
        <p:spPr>
          <a:xfrm>
            <a:off x="5387786" y="1451761"/>
            <a:ext cx="565439"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正方形/長方形 10"/>
          <p:cNvSpPr/>
          <p:nvPr/>
        </p:nvSpPr>
        <p:spPr>
          <a:xfrm>
            <a:off x="6254250" y="1337464"/>
            <a:ext cx="2897720"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多くの中小企業で</a:t>
            </a:r>
            <a:r>
              <a:rPr lang="ja-JP" altLang="en-US" sz="20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を中心とした課題あり</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350104" y="2913493"/>
            <a:ext cx="1842841" cy="1208101"/>
          </a:xfrm>
          <a:prstGeom prst="roundRect">
            <a:avLst>
              <a:gd name="adj" fmla="val 27179"/>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3143250" y="2222624"/>
            <a:ext cx="357759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売上拡大に取り組む上での課題</a:t>
            </a:r>
          </a:p>
        </p:txBody>
      </p:sp>
    </p:spTree>
    <p:extLst>
      <p:ext uri="{BB962C8B-B14F-4D97-AF65-F5344CB8AC3E}">
        <p14:creationId xmlns:p14="http://schemas.microsoft.com/office/powerpoint/2010/main" val="39677170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222375"/>
            <a:ext cx="8928100" cy="4978400"/>
          </a:xfrm>
        </p:spPr>
        <p:txBody>
          <a:bodyPr/>
          <a:lstStyle/>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育児と仕事の両立のためには、良好な職場環境が必要です</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以下の事項について考え、自らの</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職場環境を改善するために、何ができるか、考えてみましょう！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今の職場の現状と問題点は？</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職場内（</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上司と部下、同僚同士）</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は取れていますか？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長時間労働、深夜残業が常態化</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していませんか？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dirty="0">
                <a:latin typeface="Meiryo UI" panose="020B0604030504040204" pitchFamily="50" charset="-128"/>
                <a:ea typeface="Meiryo UI" panose="020B0604030504040204" pitchFamily="50" charset="-128"/>
                <a:cs typeface="Meiryo UI" panose="020B0604030504040204" pitchFamily="50" charset="-128"/>
              </a:rPr>
              <a:t>業務が</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特定の人に偏っていませんか？</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職場の問題点をどうしたら改善できると思いますか？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コミュニケーション</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例）積極的にあいさつをする、職場内で朝礼等を行い一言話す、職場外でイベントを開催する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労働時間</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例）業務の内容を定期的に報告し、従業員間で共有して相互にサポートする体制を構築する</a:t>
            </a:r>
            <a:endParaRPr kumimoji="1"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285750" indent="-200025">
              <a:buFont typeface="Arial" panose="020B0604020202020204" pitchFamily="34" charset="0"/>
              <a:buChar char="•"/>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業務の属人化</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
            </a:r>
            <a:br>
              <a:rPr lang="en-US" altLang="ja-JP" sz="1800" dirty="0">
                <a:latin typeface="Meiryo UI" panose="020B0604030504040204" pitchFamily="50" charset="-128"/>
                <a:ea typeface="Meiryo UI" panose="020B0604030504040204" pitchFamily="50" charset="-128"/>
                <a:cs typeface="Meiryo UI" panose="020B0604030504040204" pitchFamily="50" charset="-128"/>
              </a:rPr>
            </a:br>
            <a:r>
              <a:rPr lang="ja-JP" altLang="en-US" sz="1800" dirty="0">
                <a:latin typeface="Meiryo UI" panose="020B0604030504040204" pitchFamily="50" charset="-128"/>
                <a:ea typeface="Meiryo UI" panose="020B0604030504040204" pitchFamily="50" charset="-128"/>
                <a:cs typeface="Meiryo UI" panose="020B0604030504040204" pitchFamily="50" charset="-128"/>
              </a:rPr>
              <a:t>　例）業務マニュアルを作成し、複数の人が業務を実施できる体制を整備する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95300" y="274638"/>
            <a:ext cx="9410700" cy="647700"/>
          </a:xfrm>
        </p:spPr>
        <p:txBody>
          <a:bodyPr/>
          <a:lstStyle/>
          <a:p>
            <a:r>
              <a:rPr lang="ja-JP" altLang="en-US" dirty="0"/>
              <a:t>８－１</a:t>
            </a:r>
            <a:r>
              <a:rPr kumimoji="1" lang="ja-JP" altLang="en-US" dirty="0"/>
              <a:t>．職場環境の改善について考えてみましょう①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59</a:t>
            </a:fld>
            <a:endParaRPr lang="en-US" altLang="ja-JP" sz="1600" dirty="0"/>
          </a:p>
        </p:txBody>
      </p:sp>
    </p:spTree>
    <p:extLst>
      <p:ext uri="{BB962C8B-B14F-4D97-AF65-F5344CB8AC3E}">
        <p14:creationId xmlns:p14="http://schemas.microsoft.com/office/powerpoint/2010/main" val="22269040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410700" cy="647700"/>
          </a:xfrm>
        </p:spPr>
        <p:txBody>
          <a:bodyPr/>
          <a:lstStyle/>
          <a:p>
            <a:r>
              <a:rPr kumimoji="1" lang="ja-JP" altLang="en-US" dirty="0"/>
              <a:t>８－２</a:t>
            </a:r>
            <a:r>
              <a:rPr lang="ja-JP" altLang="en-US" dirty="0"/>
              <a:t>．職場環境の改善について考えてみましょう②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60</a:t>
            </a:fld>
            <a:endParaRPr lang="en-US" altLang="ja-JP" sz="1600" dirty="0"/>
          </a:p>
        </p:txBody>
      </p:sp>
      <p:sp>
        <p:nvSpPr>
          <p:cNvPr id="5" name="コンテンツ プレースホルダー 1"/>
          <p:cNvSpPr txBox="1">
            <a:spLocks/>
          </p:cNvSpPr>
          <p:nvPr/>
        </p:nvSpPr>
        <p:spPr bwMode="auto">
          <a:xfrm>
            <a:off x="698500" y="11964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今の職場の現状と問題点</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95300" y="3784600"/>
            <a:ext cx="9105900" cy="24892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角丸四角形 6"/>
          <p:cNvSpPr/>
          <p:nvPr/>
        </p:nvSpPr>
        <p:spPr>
          <a:xfrm>
            <a:off x="495300" y="1079500"/>
            <a:ext cx="9105900" cy="257810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コンテンツ プレースホルダー 1"/>
          <p:cNvSpPr txBox="1">
            <a:spLocks/>
          </p:cNvSpPr>
          <p:nvPr/>
        </p:nvSpPr>
        <p:spPr bwMode="auto">
          <a:xfrm>
            <a:off x="698500" y="3901555"/>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職場の問題点の改善策</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037430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95300" y="1219200"/>
            <a:ext cx="9105900" cy="1962286"/>
          </a:xfrm>
        </p:spPr>
        <p:txBody>
          <a:bodyPr/>
          <a:lstStyle/>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あなたの所属する部署で、育児休業取得者が出ることになったとき・・・</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以下の事項について考え、育児休業取得をきっかけとして、自らの職場や組織を良くするために</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何ができるか、考えてみましょう！</a:t>
            </a:r>
            <a:endParaRPr kumimoji="1"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育児休業取得者が、部署のリーダークラスだった場合／自分の同僚だった場合／後輩だった場合の</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それぞれについて、考えてみましょう。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495300" y="282576"/>
            <a:ext cx="9410700" cy="647700"/>
          </a:xfrm>
        </p:spPr>
        <p:txBody>
          <a:bodyPr/>
          <a:lstStyle/>
          <a:p>
            <a:r>
              <a:rPr lang="ja-JP" altLang="en-US" dirty="0"/>
              <a:t>８－２</a:t>
            </a:r>
            <a:r>
              <a:rPr kumimoji="1" lang="ja-JP" altLang="en-US" dirty="0"/>
              <a:t>．育児休業の取得について考えてみましょう①</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61</a:t>
            </a:fld>
            <a:endParaRPr lang="en-US" altLang="ja-JP" sz="1600" dirty="0"/>
          </a:p>
        </p:txBody>
      </p:sp>
      <p:sp>
        <p:nvSpPr>
          <p:cNvPr id="6" name="コンテンツ プレースホルダー 1"/>
          <p:cNvSpPr txBox="1">
            <a:spLocks/>
          </p:cNvSpPr>
          <p:nvPr/>
        </p:nvSpPr>
        <p:spPr bwMode="auto">
          <a:xfrm>
            <a:off x="698500" y="3072880"/>
            <a:ext cx="9347200" cy="59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チームとして、どのような対応が必要でしょうか？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495300" y="2996680"/>
            <a:ext cx="9105900" cy="312472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698500" y="34290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各人の業務の状況を把握するため、コミュニケーションをしっかりと取る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仕事を見える化（マニュアル化など）し、すべての人がすべての業務をできるようにする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918501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300" y="274638"/>
            <a:ext cx="9410700" cy="647700"/>
          </a:xfrm>
        </p:spPr>
        <p:txBody>
          <a:bodyPr/>
          <a:lstStyle/>
          <a:p>
            <a:r>
              <a:rPr lang="ja-JP" altLang="en-US" dirty="0"/>
              <a:t>８－２</a:t>
            </a:r>
            <a:r>
              <a:rPr kumimoji="1" lang="ja-JP" altLang="en-US" dirty="0"/>
              <a:t>．育児休業の取得について考えてみましょう②</a:t>
            </a:r>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62</a:t>
            </a:fld>
            <a:endParaRPr lang="en-US" altLang="ja-JP" sz="1600" dirty="0"/>
          </a:p>
        </p:txBody>
      </p:sp>
      <p:sp>
        <p:nvSpPr>
          <p:cNvPr id="5" name="コンテンツ プレースホルダー 1"/>
          <p:cNvSpPr txBox="1">
            <a:spLocks/>
          </p:cNvSpPr>
          <p:nvPr/>
        </p:nvSpPr>
        <p:spPr bwMode="auto">
          <a:xfrm>
            <a:off x="698500" y="1129780"/>
            <a:ext cx="91059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あなた個人は、どのように対応しますか？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コンテンツ プレースホルダー 1"/>
          <p:cNvSpPr txBox="1">
            <a:spLocks/>
          </p:cNvSpPr>
          <p:nvPr/>
        </p:nvSpPr>
        <p:spPr bwMode="auto">
          <a:xfrm>
            <a:off x="698500" y="4037654"/>
            <a:ext cx="91059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会社・上司には、どのような対応をしてもらいたいですか？</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495300" y="3961454"/>
            <a:ext cx="9105900" cy="2375846"/>
          </a:xfrm>
          <a:prstGeom prst="roundRect">
            <a:avLst>
              <a:gd name="adj" fmla="val 12816"/>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角丸四角形 10"/>
          <p:cNvSpPr/>
          <p:nvPr/>
        </p:nvSpPr>
        <p:spPr>
          <a:xfrm>
            <a:off x="495300" y="1066280"/>
            <a:ext cx="9105900" cy="2807220"/>
          </a:xfrm>
          <a:prstGeom prst="roundRect">
            <a:avLst>
              <a:gd name="adj" fmla="val 8752"/>
            </a:avLst>
          </a:prstGeom>
          <a:noFill/>
          <a:ln w="9525">
            <a:solidFill>
              <a:schemeClr val="tx1">
                <a:lumMod val="75000"/>
                <a:lumOff val="2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698500" y="14859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業務の優先順位をつけ、業務を効率的に実施できるようにする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同僚、後輩の業務上や個人的な悩み相談に乗る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698500" y="4368800"/>
            <a:ext cx="8407400" cy="584775"/>
          </a:xfrm>
          <a:prstGeom prst="rect">
            <a:avLst/>
          </a:prstGeom>
        </p:spPr>
        <p:txBody>
          <a:bodyPr wrap="square">
            <a:spAutoFit/>
          </a:bodyPr>
          <a:lstStyle/>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例）□　業務分担の割り振りの実施</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育休取得者の業務を担当する上で必要な能力開発（教育）の機会の設定・確保</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6547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63</a:t>
            </a:fld>
            <a:endParaRPr lang="en-US" altLang="ja-JP" sz="1600" dirty="0"/>
          </a:p>
        </p:txBody>
      </p:sp>
      <p:sp>
        <p:nvSpPr>
          <p:cNvPr id="5" name="タイトル 2"/>
          <p:cNvSpPr>
            <a:spLocks noGrp="1"/>
          </p:cNvSpPr>
          <p:nvPr>
            <p:ph type="title"/>
          </p:nvPr>
        </p:nvSpPr>
        <p:spPr>
          <a:xfrm>
            <a:off x="495300" y="274638"/>
            <a:ext cx="8915400" cy="647700"/>
          </a:xfrm>
        </p:spPr>
        <p:txBody>
          <a:bodyPr/>
          <a:lstStyle/>
          <a:p>
            <a:r>
              <a:rPr kumimoji="1" lang="ja-JP" altLang="en-US" dirty="0"/>
              <a:t>ご確認ください</a:t>
            </a:r>
          </a:p>
        </p:txBody>
      </p:sp>
      <p:sp>
        <p:nvSpPr>
          <p:cNvPr id="6" name="コンテンツ プレースホルダー 1"/>
          <p:cNvSpPr>
            <a:spLocks noGrp="1"/>
          </p:cNvSpPr>
          <p:nvPr>
            <p:ph idx="1"/>
          </p:nvPr>
        </p:nvSpPr>
        <p:spPr>
          <a:xfrm>
            <a:off x="495300" y="1231900"/>
            <a:ext cx="9207500" cy="4899699"/>
          </a:xfrm>
        </p:spPr>
        <p:txBody>
          <a:bodyPr/>
          <a:lstStyle/>
          <a:p>
            <a:pPr marL="342900" indent="-342900">
              <a:buFont typeface="Wingdings" panose="05000000000000000000" pitchFamily="2" charset="2"/>
              <a:buChar char="Ø"/>
            </a:pPr>
            <a:r>
              <a:rPr lang="ja-JP" altLang="en-US"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本資料の利用について</a:t>
            </a:r>
            <a:endParaRPr lang="en-US" altLang="ja-JP" sz="2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本資料ご利用の際は、厚生労働省ホームページの利用規約をよく読んでから</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ご利用ください。　　　　　　　　</a:t>
            </a:r>
            <a:r>
              <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hlinkClick r:id="rId3"/>
              </a:rPr>
              <a:t>https://www.mhlw.go.jp/chosakuken/</a:t>
            </a:r>
            <a:endParaRPr lang="en-US" altLang="ja-JP"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イクメンプロジェクトについて</a:t>
            </a:r>
            <a:endParaRPr kumimoji="1" lang="en-US" altLang="ja-JP" sz="2200" b="1" dirty="0">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厚生労働省では、育児を積極的に行う男性「イクメン」を応援し、男性の仕事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と育児の両立を推進するイクメンプロジェクトを実施しています。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ホームページでは、取組事例集</a:t>
            </a:r>
            <a:r>
              <a:rPr lang="ja-JP" altLang="en-US" dirty="0">
                <a:latin typeface="Meiryo UI" panose="020B0604030504040204" pitchFamily="50" charset="-128"/>
                <a:ea typeface="Meiryo UI" panose="020B0604030504040204" pitchFamily="50" charset="-128"/>
                <a:cs typeface="Meiryo UI" panose="020B0604030504040204" pitchFamily="50" charset="-128"/>
              </a:rPr>
              <a:t>や体験談の掲載、各種イベントの紹介等を</a:t>
            </a:r>
            <a:r>
              <a:rPr lang="en-US" altLang="ja-JP" dirty="0">
                <a:latin typeface="Meiryo UI" panose="020B0604030504040204" pitchFamily="50" charset="-128"/>
                <a:ea typeface="Meiryo UI" panose="020B0604030504040204" pitchFamily="50" charset="-128"/>
                <a:cs typeface="Meiryo UI" panose="020B0604030504040204" pitchFamily="50" charset="-128"/>
              </a:rPr>
              <a:t/>
            </a:r>
            <a:br>
              <a:rPr lang="en-US" altLang="ja-JP" dirty="0">
                <a:latin typeface="Meiryo UI" panose="020B0604030504040204" pitchFamily="50" charset="-128"/>
                <a:ea typeface="Meiryo UI" panose="020B0604030504040204" pitchFamily="50" charset="-128"/>
                <a:cs typeface="Meiryo UI" panose="020B0604030504040204" pitchFamily="50" charset="-128"/>
              </a:rPr>
            </a:br>
            <a:r>
              <a:rPr lang="ja-JP" altLang="en-US" dirty="0">
                <a:latin typeface="Meiryo UI" panose="020B0604030504040204" pitchFamily="50" charset="-128"/>
                <a:ea typeface="Meiryo UI" panose="020B0604030504040204" pitchFamily="50" charset="-128"/>
                <a:cs typeface="Meiryo UI" panose="020B0604030504040204" pitchFamily="50" charset="-128"/>
              </a:rPr>
              <a:t>行っています。ぜひご覧ください。 </a:t>
            </a:r>
            <a:r>
              <a:rPr lang="en-US" altLang="ja-JP" dirty="0">
                <a:latin typeface="Meiryo UI" panose="020B0604030504040204" pitchFamily="50" charset="-128"/>
                <a:ea typeface="Meiryo UI" panose="020B0604030504040204" pitchFamily="50" charset="-128"/>
                <a:cs typeface="Meiryo UI" panose="020B0604030504040204" pitchFamily="50" charset="-128"/>
                <a:hlinkClick r:id="rId4"/>
              </a:rPr>
              <a:t>https://ikumen-project.mhlw.go.jp/</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600"/>
              </a:spcBef>
              <a:buFont typeface="Wingdings" panose="05000000000000000000" pitchFamily="2" charset="2"/>
              <a:buChar char="Ø"/>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育児・介護休業法について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厚生労働省ホームページでは、育児・介護休業法について紹介しています。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hlinkClick r:id="rId5"/>
              </a:rPr>
              <a:t>https://www.mhlw.go.jp/stf/seisakunitsuite/bunya/0000130583.html</a:t>
            </a:r>
            <a:endParaRPr kumimoji="1"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9939" y="1381125"/>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99939" y="3494160"/>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99939" y="5139410"/>
            <a:ext cx="992189" cy="992189"/>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355019" y="6509289"/>
            <a:ext cx="3766089" cy="338554"/>
          </a:xfrm>
          <a:prstGeom prst="rect">
            <a:avLst/>
          </a:prstGeom>
          <a:noFill/>
        </p:spPr>
        <p:txBody>
          <a:bodyPr wrap="square" rtlCol="0">
            <a:spAutoFit/>
          </a:bodyPr>
          <a:lstStyle/>
          <a:p>
            <a:r>
              <a:rPr lang="ja-JP" altLang="en-US" sz="800" dirty="0">
                <a:latin typeface="Arial"/>
              </a:rPr>
              <a:t>「男性の育児休業取得促進 研修資料－ 中小企業における取組推進のために －」</a:t>
            </a:r>
          </a:p>
          <a:p>
            <a:r>
              <a:rPr kumimoji="1" lang="en-US" altLang="ja-JP" sz="800" dirty="0">
                <a:latin typeface="Arial"/>
              </a:rPr>
              <a:t>2017</a:t>
            </a:r>
            <a:r>
              <a:rPr kumimoji="1" lang="ja-JP" altLang="en-US" sz="800" dirty="0">
                <a:latin typeface="Arial"/>
              </a:rPr>
              <a:t>年</a:t>
            </a:r>
            <a:r>
              <a:rPr kumimoji="1" lang="en-US" altLang="ja-JP" sz="800" dirty="0">
                <a:latin typeface="Arial"/>
              </a:rPr>
              <a:t>10</a:t>
            </a:r>
            <a:r>
              <a:rPr kumimoji="1" lang="ja-JP" altLang="en-US" sz="800" dirty="0">
                <a:latin typeface="Arial"/>
              </a:rPr>
              <a:t>月作成、</a:t>
            </a:r>
            <a:r>
              <a:rPr kumimoji="1" lang="en-US" altLang="ja-JP" sz="800" dirty="0">
                <a:latin typeface="Arial"/>
              </a:rPr>
              <a:t>2018</a:t>
            </a:r>
            <a:r>
              <a:rPr kumimoji="1" lang="ja-JP" altLang="en-US" sz="800" dirty="0">
                <a:latin typeface="Arial"/>
              </a:rPr>
              <a:t>年</a:t>
            </a:r>
            <a:r>
              <a:rPr kumimoji="1" lang="en-US" altLang="ja-JP" sz="800" dirty="0">
                <a:latin typeface="Arial"/>
              </a:rPr>
              <a:t>10</a:t>
            </a:r>
            <a:r>
              <a:rPr kumimoji="1" lang="ja-JP" altLang="en-US" sz="800" dirty="0">
                <a:latin typeface="Arial"/>
              </a:rPr>
              <a:t>月</a:t>
            </a:r>
            <a:r>
              <a:rPr lang="ja-JP" altLang="en-US" sz="800" dirty="0">
                <a:latin typeface="Arial"/>
              </a:rPr>
              <a:t>改訂、</a:t>
            </a:r>
            <a:r>
              <a:rPr lang="en-US" altLang="ja-JP" sz="800" dirty="0">
                <a:latin typeface="Arial"/>
              </a:rPr>
              <a:t>2019</a:t>
            </a:r>
            <a:r>
              <a:rPr lang="ja-JP" altLang="en-US" sz="800" dirty="0">
                <a:latin typeface="Arial"/>
              </a:rPr>
              <a:t>年</a:t>
            </a:r>
            <a:r>
              <a:rPr lang="en-US" altLang="ja-JP" sz="800" dirty="0">
                <a:latin typeface="Arial"/>
              </a:rPr>
              <a:t>2</a:t>
            </a:r>
            <a:r>
              <a:rPr lang="ja-JP" altLang="en-US" sz="800" dirty="0">
                <a:latin typeface="Arial"/>
              </a:rPr>
              <a:t>月改訂</a:t>
            </a:r>
          </a:p>
        </p:txBody>
      </p:sp>
    </p:spTree>
    <p:extLst>
      <p:ext uri="{BB962C8B-B14F-4D97-AF65-F5344CB8AC3E}">
        <p14:creationId xmlns:p14="http://schemas.microsoft.com/office/powerpoint/2010/main" val="3140032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31ACBE5-7BBB-4C52-A6F8-06567F724516}"/>
              </a:ext>
            </a:extLst>
          </p:cNvPr>
          <p:cNvPicPr>
            <a:picLocks noChangeAspect="1"/>
          </p:cNvPicPr>
          <p:nvPr/>
        </p:nvPicPr>
        <p:blipFill>
          <a:blip r:embed="rId3"/>
          <a:stretch>
            <a:fillRect/>
          </a:stretch>
        </p:blipFill>
        <p:spPr>
          <a:xfrm>
            <a:off x="1809248" y="2177153"/>
            <a:ext cx="5759004" cy="3476345"/>
          </a:xfrm>
          <a:prstGeom prst="rect">
            <a:avLst/>
          </a:prstGeom>
        </p:spPr>
      </p:pic>
      <p:sp>
        <p:nvSpPr>
          <p:cNvPr id="3" name="タイトル 2"/>
          <p:cNvSpPr>
            <a:spLocks noGrp="1"/>
          </p:cNvSpPr>
          <p:nvPr>
            <p:ph type="title"/>
          </p:nvPr>
        </p:nvSpPr>
        <p:spPr>
          <a:xfrm>
            <a:off x="495300" y="274638"/>
            <a:ext cx="9258300" cy="647700"/>
          </a:xfrm>
        </p:spPr>
        <p:txBody>
          <a:bodyPr/>
          <a:lstStyle/>
          <a:p>
            <a:r>
              <a:rPr kumimoji="1" lang="ja-JP" altLang="en-US" dirty="0"/>
              <a:t>１－</a:t>
            </a:r>
            <a:r>
              <a:rPr lang="ja-JP" altLang="en-US" dirty="0"/>
              <a:t>３</a:t>
            </a:r>
            <a:r>
              <a:rPr kumimoji="1" lang="ja-JP" altLang="en-US" dirty="0"/>
              <a:t>．</a:t>
            </a:r>
            <a:r>
              <a:rPr lang="ja-JP" altLang="en-US" dirty="0"/>
              <a:t>企業の経営課題②</a:t>
            </a:r>
            <a:endParaRPr kumimoji="1" lang="ja-JP" altLang="en-US"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6</a:t>
            </a:fld>
            <a:endParaRPr lang="en-US" altLang="ja-JP" sz="1600" dirty="0"/>
          </a:p>
        </p:txBody>
      </p:sp>
      <p:sp>
        <p:nvSpPr>
          <p:cNvPr id="10" name="テキスト ボックス 9"/>
          <p:cNvSpPr txBox="1"/>
          <p:nvPr/>
        </p:nvSpPr>
        <p:spPr>
          <a:xfrm>
            <a:off x="114301" y="1156565"/>
            <a:ext cx="6534150" cy="707886"/>
          </a:xfrm>
          <a:prstGeom prst="rect">
            <a:avLst/>
          </a:prstGeom>
          <a:noFill/>
        </p:spPr>
        <p:txBody>
          <a:bodyPr wrap="square" rtlCol="0">
            <a:spAutoFit/>
          </a:bodyPr>
          <a:lstStyle/>
          <a:p>
            <a:pPr marL="342900" indent="-342900">
              <a:buFont typeface="Wingdings" panose="05000000000000000000" pitchFamily="2" charset="2"/>
              <a:buChar char="Ø"/>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週間の就業時間が</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60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時間以上の割合は</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割以上</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Ø"/>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特に子育て世代の</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40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代前半の男性は高い傾向</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右矢印 16"/>
          <p:cNvSpPr/>
          <p:nvPr/>
        </p:nvSpPr>
        <p:spPr>
          <a:xfrm>
            <a:off x="6451600" y="1283967"/>
            <a:ext cx="432044"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6866465" y="1158353"/>
            <a:ext cx="2991910" cy="71453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時間外労働の常態化や</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長時間労働の抑止が必要</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805446" y="5501553"/>
            <a:ext cx="4533900"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出典：総務省「</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年労働力調査」をもとに東京海上ディーアール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1" name="右矢印 10"/>
          <p:cNvSpPr/>
          <p:nvPr/>
        </p:nvSpPr>
        <p:spPr>
          <a:xfrm>
            <a:off x="1576905" y="5709668"/>
            <a:ext cx="431491" cy="597553"/>
          </a:xfrm>
          <a:prstGeom prst="rightArrow">
            <a:avLst/>
          </a:prstGeom>
          <a:solidFill>
            <a:srgbClr val="C1192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C11920"/>
              </a:solidFill>
            </a:endParaRPr>
          </a:p>
        </p:txBody>
      </p:sp>
      <p:sp>
        <p:nvSpPr>
          <p:cNvPr id="12" name="テキスト ボックス 11"/>
          <p:cNvSpPr txBox="1"/>
          <p:nvPr/>
        </p:nvSpPr>
        <p:spPr>
          <a:xfrm>
            <a:off x="2021339" y="5788406"/>
            <a:ext cx="6591458" cy="461665"/>
          </a:xfrm>
          <a:prstGeom prst="rect">
            <a:avLst/>
          </a:prstGeom>
          <a:noFill/>
        </p:spPr>
        <p:txBody>
          <a:bodyPr wrap="square" rtlCol="0" anchor="ctr">
            <a:spAutoFit/>
          </a:bodyPr>
          <a:lstStyle/>
          <a:p>
            <a:r>
              <a:rPr lang="ja-JP" altLang="en-US"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こうした経営課題を育休取得促進とともに解決！！</a:t>
            </a:r>
            <a:endParaRPr lang="en-US" altLang="ja-JP" sz="2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29"/>
          <p:cNvSpPr/>
          <p:nvPr/>
        </p:nvSpPr>
        <p:spPr>
          <a:xfrm>
            <a:off x="3801910" y="2376248"/>
            <a:ext cx="1398486" cy="2402888"/>
          </a:xfrm>
          <a:prstGeom prst="roundRect">
            <a:avLst>
              <a:gd name="adj" fmla="val 13386"/>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6" name="テキスト ボックス 25"/>
          <p:cNvSpPr txBox="1"/>
          <p:nvPr/>
        </p:nvSpPr>
        <p:spPr>
          <a:xfrm>
            <a:off x="2468220" y="1925050"/>
            <a:ext cx="4904130"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年齢別　男性の月末</a:t>
            </a:r>
            <a:r>
              <a:rPr kumimoji="1" lang="en-US" altLang="ja-JP" sz="1400" b="1" dirty="0">
                <a:latin typeface="Arial"/>
              </a:rPr>
              <a:t>1</a:t>
            </a:r>
            <a:r>
              <a:rPr kumimoji="1" lang="ja-JP" altLang="en-US" sz="1400" b="1" dirty="0">
                <a:latin typeface="Arial"/>
              </a:rPr>
              <a:t>週間の就業時間が</a:t>
            </a:r>
            <a:r>
              <a:rPr kumimoji="1" lang="en-US" altLang="ja-JP" sz="1400" b="1" dirty="0">
                <a:latin typeface="Arial"/>
              </a:rPr>
              <a:t>60</a:t>
            </a:r>
            <a:r>
              <a:rPr kumimoji="1" lang="ja-JP" altLang="en-US" sz="1400" b="1" dirty="0">
                <a:latin typeface="Arial"/>
              </a:rPr>
              <a:t>時間以上の割合</a:t>
            </a:r>
          </a:p>
        </p:txBody>
      </p:sp>
    </p:spTree>
    <p:extLst>
      <p:ext uri="{BB962C8B-B14F-4D97-AF65-F5344CB8AC3E}">
        <p14:creationId xmlns:p14="http://schemas.microsoft.com/office/powerpoint/2010/main" val="3710654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387609" cy="647700"/>
          </a:xfrm>
        </p:spPr>
        <p:txBody>
          <a:bodyPr/>
          <a:lstStyle/>
          <a:p>
            <a:r>
              <a:rPr kumimoji="1" lang="ja-JP" altLang="en-US" dirty="0"/>
              <a:t>１－４．</a:t>
            </a:r>
            <a:r>
              <a:rPr lang="ja-JP" altLang="en-US" spc="-100" dirty="0"/>
              <a:t>男性の育児休業取得における課題①</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7</a:t>
            </a:fld>
            <a:endParaRPr lang="en-US" altLang="ja-JP" sz="1600" dirty="0"/>
          </a:p>
        </p:txBody>
      </p:sp>
      <p:sp>
        <p:nvSpPr>
          <p:cNvPr id="16" name="テキスト ボックス 15"/>
          <p:cNvSpPr txBox="1"/>
          <p:nvPr/>
        </p:nvSpPr>
        <p:spPr>
          <a:xfrm>
            <a:off x="3151613" y="1120282"/>
            <a:ext cx="3314335"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男性の育児休業取得にあたっての課題</a:t>
            </a:r>
          </a:p>
        </p:txBody>
      </p:sp>
      <p:sp>
        <p:nvSpPr>
          <p:cNvPr id="10" name="正方形/長方形 9">
            <a:extLst>
              <a:ext uri="{FF2B5EF4-FFF2-40B4-BE49-F238E27FC236}">
                <a16:creationId xmlns:a16="http://schemas.microsoft.com/office/drawing/2014/main" id="{F61A2DD2-BDB2-48B7-B0F1-CF5320D8FB8A}"/>
              </a:ext>
            </a:extLst>
          </p:cNvPr>
          <p:cNvSpPr/>
          <p:nvPr/>
        </p:nvSpPr>
        <p:spPr>
          <a:xfrm>
            <a:off x="4433333" y="5995802"/>
            <a:ext cx="534204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出典：東京都産業労働局「令和元年度東京都男女雇用平等参画状況調査結果報告書」（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月）を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もとに東京海上ディーアール</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株</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作成</a:t>
            </a:r>
          </a:p>
        </p:txBody>
      </p:sp>
      <p:sp>
        <p:nvSpPr>
          <p:cNvPr id="11" name="角丸四角形 16">
            <a:extLst>
              <a:ext uri="{FF2B5EF4-FFF2-40B4-BE49-F238E27FC236}">
                <a16:creationId xmlns:a16="http://schemas.microsoft.com/office/drawing/2014/main" id="{FDEC2F05-3FBD-40CB-9D20-68AB9340B7F0}"/>
              </a:ext>
            </a:extLst>
          </p:cNvPr>
          <p:cNvSpPr/>
          <p:nvPr/>
        </p:nvSpPr>
        <p:spPr>
          <a:xfrm>
            <a:off x="1992429" y="3647768"/>
            <a:ext cx="2233332" cy="1455785"/>
          </a:xfrm>
          <a:prstGeom prst="roundRect">
            <a:avLst>
              <a:gd name="adj" fmla="val 12088"/>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角丸四角形 18">
            <a:extLst>
              <a:ext uri="{FF2B5EF4-FFF2-40B4-BE49-F238E27FC236}">
                <a16:creationId xmlns:a16="http://schemas.microsoft.com/office/drawing/2014/main" id="{14863868-4D04-472A-9B0A-BC67B49023A2}"/>
              </a:ext>
            </a:extLst>
          </p:cNvPr>
          <p:cNvSpPr/>
          <p:nvPr/>
        </p:nvSpPr>
        <p:spPr>
          <a:xfrm>
            <a:off x="2802194" y="2075740"/>
            <a:ext cx="1413942"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角丸四角形 20">
            <a:extLst>
              <a:ext uri="{FF2B5EF4-FFF2-40B4-BE49-F238E27FC236}">
                <a16:creationId xmlns:a16="http://schemas.microsoft.com/office/drawing/2014/main" id="{C2EE1BC6-7E2C-4997-B82E-AC7C85760CD1}"/>
              </a:ext>
            </a:extLst>
          </p:cNvPr>
          <p:cNvSpPr/>
          <p:nvPr/>
        </p:nvSpPr>
        <p:spPr>
          <a:xfrm>
            <a:off x="1897627" y="2471972"/>
            <a:ext cx="2328134" cy="3302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5" name="グラフ 14">
            <a:extLst>
              <a:ext uri="{FF2B5EF4-FFF2-40B4-BE49-F238E27FC236}">
                <a16:creationId xmlns:a16="http://schemas.microsoft.com/office/drawing/2014/main" id="{9B7BE433-26EC-40A1-87BE-3C6B15CADD56}"/>
              </a:ext>
            </a:extLst>
          </p:cNvPr>
          <p:cNvGraphicFramePr>
            <a:graphicFrameLocks/>
          </p:cNvGraphicFramePr>
          <p:nvPr>
            <p:extLst>
              <p:ext uri="{D42A27DB-BD31-4B8C-83A1-F6EECF244321}">
                <p14:modId xmlns:p14="http://schemas.microsoft.com/office/powerpoint/2010/main" val="861974935"/>
              </p:ext>
            </p:extLst>
          </p:nvPr>
        </p:nvGraphicFramePr>
        <p:xfrm>
          <a:off x="1136583" y="1498926"/>
          <a:ext cx="7959291" cy="4680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428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95299" y="274638"/>
            <a:ext cx="9387609" cy="647700"/>
          </a:xfrm>
        </p:spPr>
        <p:txBody>
          <a:bodyPr/>
          <a:lstStyle/>
          <a:p>
            <a:r>
              <a:rPr kumimoji="1" lang="ja-JP" altLang="en-US" dirty="0"/>
              <a:t>１－４．</a:t>
            </a:r>
            <a:r>
              <a:rPr lang="ja-JP" altLang="en-US" spc="-100" dirty="0"/>
              <a:t>男性の育児休業取得における課題②</a:t>
            </a:r>
            <a:endParaRPr kumimoji="1" lang="ja-JP" altLang="en-US" spc="-100" dirty="0"/>
          </a:p>
        </p:txBody>
      </p:sp>
      <p:sp>
        <p:nvSpPr>
          <p:cNvPr id="4" name="スライド番号プレースホルダー 3"/>
          <p:cNvSpPr>
            <a:spLocks noGrp="1"/>
          </p:cNvSpPr>
          <p:nvPr>
            <p:ph type="sldNum" sz="quarter" idx="11"/>
          </p:nvPr>
        </p:nvSpPr>
        <p:spPr/>
        <p:txBody>
          <a:bodyPr/>
          <a:lstStyle/>
          <a:p>
            <a:pPr>
              <a:defRPr/>
            </a:pPr>
            <a:fld id="{E272C5AB-C05E-492A-A3C4-3B48F3F2192C}" type="slidenum">
              <a:rPr lang="ja-JP" altLang="en-US" sz="1600" smtClean="0"/>
              <a:pPr>
                <a:defRPr/>
              </a:pPr>
              <a:t>8</a:t>
            </a:fld>
            <a:endParaRPr lang="en-US" altLang="ja-JP" sz="1600" dirty="0"/>
          </a:p>
        </p:txBody>
      </p:sp>
      <p:sp>
        <p:nvSpPr>
          <p:cNvPr id="10" name="テキスト ボックス 9"/>
          <p:cNvSpPr txBox="1"/>
          <p:nvPr/>
        </p:nvSpPr>
        <p:spPr>
          <a:xfrm>
            <a:off x="120892" y="1258165"/>
            <a:ext cx="4534235" cy="646331"/>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事業所、従業員ともに</a:t>
            </a:r>
            <a:r>
              <a:rPr lang="ja-JP" altLang="en-US" sz="1800" b="1" spc="-100"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「代替要員の確保」</a:t>
            </a:r>
            <a:r>
              <a:rPr lang="ja-JP" altLang="en-US" sz="1800" b="1" spc="-100" dirty="0">
                <a:latin typeface="Meiryo UI" panose="020B0604030504040204" pitchFamily="50" charset="-128"/>
                <a:ea typeface="Meiryo UI" panose="020B0604030504040204" pitchFamily="50" charset="-128"/>
                <a:cs typeface="Meiryo UI" panose="020B0604030504040204" pitchFamily="50" charset="-128"/>
              </a:rPr>
              <a:t>が最も多い</a:t>
            </a:r>
            <a:endParaRPr lang="en-US" altLang="ja-JP" sz="18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右矢印 11"/>
          <p:cNvSpPr/>
          <p:nvPr/>
        </p:nvSpPr>
        <p:spPr>
          <a:xfrm>
            <a:off x="400187" y="2261376"/>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881428" y="1902947"/>
            <a:ext cx="3639773" cy="115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Ins="36000" rtlCol="0" anchor="ctr" anchorCtr="0"/>
          <a:lstStyle/>
          <a:p>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代替要員の確保が難しい職場では、</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日頃から仕事の進め方や業務の分担を工夫し、多能工化などを進めておく</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sz="1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153891" y="5957660"/>
            <a:ext cx="4322122"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14" name="テキスト ボックス 13"/>
          <p:cNvSpPr txBox="1"/>
          <p:nvPr/>
        </p:nvSpPr>
        <p:spPr>
          <a:xfrm>
            <a:off x="1577340" y="3096805"/>
            <a:ext cx="2200089" cy="340519"/>
          </a:xfrm>
          <a:prstGeom prst="roundRect">
            <a:avLst/>
          </a:prstGeom>
          <a:solidFill>
            <a:schemeClr val="bg1">
              <a:lumMod val="85000"/>
            </a:schemeClr>
          </a:solidFill>
        </p:spPr>
        <p:txBody>
          <a:bodyPr wrap="square" rtlCol="0">
            <a:spAutoFit/>
          </a:bodyPr>
          <a:lstStyle/>
          <a:p>
            <a:pPr algn="ctr"/>
            <a:r>
              <a:rPr kumimoji="1" lang="ja-JP" altLang="en-US" sz="1400" b="1" dirty="0">
                <a:latin typeface="Arial"/>
              </a:rPr>
              <a:t>休業中の業務の担当者</a:t>
            </a:r>
          </a:p>
        </p:txBody>
      </p:sp>
      <p:sp>
        <p:nvSpPr>
          <p:cNvPr id="18" name="テキスト ボックス 17"/>
          <p:cNvSpPr txBox="1"/>
          <p:nvPr/>
        </p:nvSpPr>
        <p:spPr>
          <a:xfrm>
            <a:off x="5029200" y="1258165"/>
            <a:ext cx="4851400" cy="2541721"/>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新入社員の多くが育休取得を希望しているのに対し、</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「男性自身に育児休業を取る意識がない」</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との回答も多数</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marL="342900" indent="-342900">
              <a:spcBef>
                <a:spcPts val="300"/>
              </a:spcBef>
              <a:buFont typeface="Wingdings" panose="05000000000000000000" pitchFamily="2" charset="2"/>
              <a:buChar char="Ø"/>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以下の項目は、</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事業所と従業員の認識に</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大きなギャップあり</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spcBef>
                <a:spcPts val="200"/>
              </a:spcBef>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職場がそのような雰囲気でない</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キャリア形成において不利になる懸念</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　　　・ 上司の理解が進まない</a:t>
            </a:r>
            <a:endParaRPr lang="en-US" altLang="ja-JP" sz="17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5801082" y="3804261"/>
            <a:ext cx="3848100" cy="11520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男性が育休取得しやすい職場環境の醸成、キャリアへの懸念を払拭</a:t>
            </a: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することが必要</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矢印 23"/>
          <p:cNvSpPr/>
          <p:nvPr/>
        </p:nvSpPr>
        <p:spPr>
          <a:xfrm>
            <a:off x="5286652" y="4162690"/>
            <a:ext cx="425313" cy="435142"/>
          </a:xfrm>
          <a:prstGeom prst="rightArrow">
            <a:avLst/>
          </a:prstGeom>
          <a:solidFill>
            <a:srgbClr val="FF711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角丸四角形 24"/>
          <p:cNvSpPr/>
          <p:nvPr/>
        </p:nvSpPr>
        <p:spPr>
          <a:xfrm>
            <a:off x="364415" y="3763209"/>
            <a:ext cx="1706562" cy="720000"/>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6" name="グラフ 15">
            <a:extLst>
              <a:ext uri="{FF2B5EF4-FFF2-40B4-BE49-F238E27FC236}">
                <a16:creationId xmlns:a16="http://schemas.microsoft.com/office/drawing/2014/main" id="{00000000-0008-0000-0600-000004000000}"/>
              </a:ext>
            </a:extLst>
          </p:cNvPr>
          <p:cNvGraphicFramePr>
            <a:graphicFrameLocks/>
          </p:cNvGraphicFramePr>
          <p:nvPr>
            <p:extLst>
              <p:ext uri="{D42A27DB-BD31-4B8C-83A1-F6EECF244321}">
                <p14:modId xmlns:p14="http://schemas.microsoft.com/office/powerpoint/2010/main" val="557105695"/>
              </p:ext>
            </p:extLst>
          </p:nvPr>
        </p:nvGraphicFramePr>
        <p:xfrm>
          <a:off x="-124691" y="3430063"/>
          <a:ext cx="5153891" cy="3052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7262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3.xml><?xml version="1.0" encoding="utf-8"?>
<ds:datastoreItem xmlns:ds="http://schemas.openxmlformats.org/officeDocument/2006/customXml" ds:itemID="{F18DAE43-9F2B-45EB-8154-30173066E3CC}">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10171</TotalTime>
  <Words>19886</Words>
  <Application>Microsoft Office PowerPoint</Application>
  <PresentationFormat>A4 210 x 297 mm</PresentationFormat>
  <Paragraphs>1309</Paragraphs>
  <Slides>64</Slides>
  <Notes>64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64</vt:i4>
      </vt:variant>
    </vt:vector>
  </HeadingPairs>
  <TitlesOfParts>
    <vt:vector size="77" baseType="lpstr">
      <vt:lpstr>HGP創英角ｺﾞｼｯｸUB</vt:lpstr>
      <vt:lpstr>HGS創英角ｺﾞｼｯｸUB</vt:lpstr>
      <vt:lpstr>Meiryo UI</vt:lpstr>
      <vt:lpstr>Meriyo</vt:lpstr>
      <vt:lpstr>ＭＳ Ｐゴシック</vt:lpstr>
      <vt:lpstr>ＭＳ Ｐゴシック 本文</vt:lpstr>
      <vt:lpstr>Noto Sans CJK JP DemiLight</vt:lpstr>
      <vt:lpstr>メイリオ</vt:lpstr>
      <vt:lpstr>游ゴシック</vt:lpstr>
      <vt:lpstr>Arial</vt:lpstr>
      <vt:lpstr>Calibri</vt:lpstr>
      <vt:lpstr>Wingdings</vt:lpstr>
      <vt:lpstr>4_既定のテーマ</vt:lpstr>
      <vt:lpstr>PowerPoint プレゼンテーション</vt:lpstr>
      <vt:lpstr>はじめに</vt:lpstr>
      <vt:lpstr>第一章　男性の育児休業取得の現状と 企業における課題</vt:lpstr>
      <vt:lpstr>１－１．男性の育児休業取得の現状</vt:lpstr>
      <vt:lpstr>１－２．共働き世帯の現状</vt:lpstr>
      <vt:lpstr>１－３．企業の経営課題①</vt:lpstr>
      <vt:lpstr>１－３．企業の経営課題②</vt:lpstr>
      <vt:lpstr>１－４．男性の育児休業取得における課題①</vt:lpstr>
      <vt:lpstr>１－４．男性の育児休業取得における課題②</vt:lpstr>
      <vt:lpstr>　　第二章　　育児休業制度の概要</vt:lpstr>
      <vt:lpstr>２－１．現行育児休業制度の概要①</vt:lpstr>
      <vt:lpstr>２－１．現行育児休業制度の概要②</vt:lpstr>
      <vt:lpstr>２－２．新育児休業制度の概要（育児・介護休業法・雇用保険法） ①</vt:lpstr>
      <vt:lpstr>２－２．新育児休業制度の概要（育児・介護休業法・雇用保険法） ②</vt:lpstr>
      <vt:lpstr>２－３．育児休業を取得しやすい雇用環境整備（2022年4月1日施行） </vt:lpstr>
      <vt:lpstr>２－４．妊娠・出産を申出た労働者への個別の周知・意向確認 義務付け（2022年4月1日施行）</vt:lpstr>
      <vt:lpstr>２－５．有期雇用労働者の取得要件緩和 （2022年4月1日施行） </vt:lpstr>
      <vt:lpstr>２－６．産後パパ育休制度①（2022年10月1日施行） </vt:lpstr>
      <vt:lpstr>２－６．産後パパ育休制度②（2022年10月1日施行） </vt:lpstr>
      <vt:lpstr>２－６．産後パパ育休制度③（2022年10月1日施行） </vt:lpstr>
      <vt:lpstr>２－７．育児休業取得状況の公表義務付け（2023年4月1日施行） </vt:lpstr>
      <vt:lpstr>２－８．新制度等の取得パターンイメージ</vt:lpstr>
      <vt:lpstr>２－９．育児休業給付金制度の改正①</vt:lpstr>
      <vt:lpstr>２－９．育児休業給付金制度の改正②</vt:lpstr>
      <vt:lpstr>第三章　男性の育児休業取得のために</vt:lpstr>
      <vt:lpstr>３－１．経営層のポイント①</vt:lpstr>
      <vt:lpstr>３－１．経営層のポイント②</vt:lpstr>
      <vt:lpstr>３－２．経営層・管理職のポイント①</vt:lpstr>
      <vt:lpstr>３－２．経営層・管理職のポイント②</vt:lpstr>
      <vt:lpstr>３－３．同僚のポイント</vt:lpstr>
      <vt:lpstr>３－４．育児休業取得者のポイント</vt:lpstr>
      <vt:lpstr>３－５．男性が育休取得できる企業・職場は危機に強い</vt:lpstr>
      <vt:lpstr>３－６．女性のキャリア形成の視点</vt:lpstr>
      <vt:lpstr>第四章　育児休業取得のメリット</vt:lpstr>
      <vt:lpstr>４－１．男性の育児休業取得による職場への影響</vt:lpstr>
      <vt:lpstr>４－２．企業・職場にとってのメリット</vt:lpstr>
      <vt:lpstr>４－３．同僚にとってのメリット</vt:lpstr>
      <vt:lpstr>４－４．育児休業取得者（男性）にとってのメリット</vt:lpstr>
      <vt:lpstr>４－５．家族にとってのメリット</vt:lpstr>
      <vt:lpstr>第五章　育休取得者の体験談、企業の取組事例</vt:lpstr>
      <vt:lpstr>５－１．育児休業取得者の体験談①</vt:lpstr>
      <vt:lpstr>５－１．育児休業取得者の体験談②</vt:lpstr>
      <vt:lpstr>５－２．男性の育児休業取得推進　取組事例①</vt:lpstr>
      <vt:lpstr>５－２．男性の育児休業取得推進　取組事例②</vt:lpstr>
      <vt:lpstr>第六章　企業における両親学級について</vt:lpstr>
      <vt:lpstr>６－１．企業における両親学級の目的</vt:lpstr>
      <vt:lpstr>６－２．企業における両親学級での説明内容例</vt:lpstr>
      <vt:lpstr>６－３．企業が両親学級を開催するメリット</vt:lpstr>
      <vt:lpstr>６－４．従業員が両親学級に参加するメリット</vt:lpstr>
      <vt:lpstr>６－５．企業における両親学級開催事例①</vt:lpstr>
      <vt:lpstr>６－５．企業における両親学級開催事例②</vt:lpstr>
      <vt:lpstr>６－６．中小企業における両親学級のススメ</vt:lpstr>
      <vt:lpstr>　　第七章　育児・介護休業法における不利益取扱い の禁止、ハラスメント防止措置について</vt:lpstr>
      <vt:lpstr>７－１．法律で定められている不利益取扱いの禁止について①</vt:lpstr>
      <vt:lpstr>７－１．法律で定められている不利益取扱いの禁止について②</vt:lpstr>
      <vt:lpstr>７－２．法律で求められる雇用管理上の措置について</vt:lpstr>
      <vt:lpstr>７－３．育児等に関するハラスメントを起こさないために①</vt:lpstr>
      <vt:lpstr>７－３．育児等に関するハラスメントを起こさないために②</vt:lpstr>
      <vt:lpstr>第八章　みんなで考えてみよう</vt:lpstr>
      <vt:lpstr>８－１．職場環境の改善について考えてみましょう①</vt:lpstr>
      <vt:lpstr>８－２．職場環境の改善について考えてみましょう②</vt:lpstr>
      <vt:lpstr>８－２．育児休業の取得について考えてみましょう①</vt:lpstr>
      <vt:lpstr>８－２．育児休業の取得について考えてみましょう②</vt:lpstr>
      <vt:lpstr>ご確認ください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男性の育児休業取得促進 研修資料</dc:title>
  <dc:creator>丸茂　耕太</dc:creator>
  <cp:lastModifiedBy>末﨑 健太(suezaki-kenta.7r0)</cp:lastModifiedBy>
  <cp:revision>1159</cp:revision>
  <cp:lastPrinted>2021-11-05T09:06:25Z</cp:lastPrinted>
  <dcterms:created xsi:type="dcterms:W3CDTF">2015-02-16T04:41:11Z</dcterms:created>
  <dcterms:modified xsi:type="dcterms:W3CDTF">2021-11-29T07:36:05Z</dcterms:modified>
</cp:coreProperties>
</file>