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12E4"/>
    <a:srgbClr val="FB7429"/>
    <a:srgbClr val="F01090"/>
    <a:srgbClr val="FB7931"/>
    <a:srgbClr val="F959EE"/>
    <a:srgbClr val="00C85A"/>
    <a:srgbClr val="FFCC99"/>
    <a:srgbClr val="FFCC66"/>
    <a:srgbClr val="FD943D"/>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46" d="100"/>
          <a:sy n="46" d="100"/>
        </p:scale>
        <p:origin x="2176" y="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42898" indent="0" algn="ctr">
              <a:buNone/>
              <a:defRPr>
                <a:solidFill>
                  <a:schemeClr val="tx1">
                    <a:tint val="75000"/>
                  </a:schemeClr>
                </a:solidFill>
              </a:defRPr>
            </a:lvl2pPr>
            <a:lvl3pPr marL="685796" indent="0" algn="ctr">
              <a:buNone/>
              <a:defRPr>
                <a:solidFill>
                  <a:schemeClr val="tx1">
                    <a:tint val="75000"/>
                  </a:schemeClr>
                </a:solidFill>
              </a:defRPr>
            </a:lvl3pPr>
            <a:lvl4pPr marL="1028694" indent="0" algn="ctr">
              <a:buNone/>
              <a:defRPr>
                <a:solidFill>
                  <a:schemeClr val="tx1">
                    <a:tint val="75000"/>
                  </a:schemeClr>
                </a:solidFill>
              </a:defRPr>
            </a:lvl4pPr>
            <a:lvl5pPr marL="1371592" indent="0" algn="ctr">
              <a:buNone/>
              <a:defRPr>
                <a:solidFill>
                  <a:schemeClr val="tx1">
                    <a:tint val="75000"/>
                  </a:schemeClr>
                </a:solidFill>
              </a:defRPr>
            </a:lvl5pPr>
            <a:lvl6pPr marL="1714490" indent="0" algn="ctr">
              <a:buNone/>
              <a:defRPr>
                <a:solidFill>
                  <a:schemeClr val="tx1">
                    <a:tint val="75000"/>
                  </a:schemeClr>
                </a:solidFill>
              </a:defRPr>
            </a:lvl6pPr>
            <a:lvl7pPr marL="2057388" indent="0" algn="ctr">
              <a:buNone/>
              <a:defRPr>
                <a:solidFill>
                  <a:schemeClr val="tx1">
                    <a:tint val="75000"/>
                  </a:schemeClr>
                </a:solidFill>
              </a:defRPr>
            </a:lvl7pPr>
            <a:lvl8pPr marL="2400286" indent="0" algn="ctr">
              <a:buNone/>
              <a:defRPr>
                <a:solidFill>
                  <a:schemeClr val="tx1">
                    <a:tint val="75000"/>
                  </a:schemeClr>
                </a:solidFill>
              </a:defRPr>
            </a:lvl8pPr>
            <a:lvl9pPr marL="27431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6"/>
          </a:xfrm>
        </p:spPr>
        <p:txBody>
          <a:bodyPr anchor="b"/>
          <a:lstStyle>
            <a:lvl1pPr marL="0" indent="0">
              <a:buNone/>
              <a:defRPr sz="1500">
                <a:solidFill>
                  <a:schemeClr val="tx1">
                    <a:tint val="75000"/>
                  </a:schemeClr>
                </a:solidFill>
              </a:defRPr>
            </a:lvl1pPr>
            <a:lvl2pPr marL="342898" indent="0">
              <a:buNone/>
              <a:defRPr sz="1350">
                <a:solidFill>
                  <a:schemeClr val="tx1">
                    <a:tint val="75000"/>
                  </a:schemeClr>
                </a:solidFill>
              </a:defRPr>
            </a:lvl2pPr>
            <a:lvl3pPr marL="685796" indent="0">
              <a:buNone/>
              <a:defRPr sz="1200">
                <a:solidFill>
                  <a:schemeClr val="tx1">
                    <a:tint val="75000"/>
                  </a:schemeClr>
                </a:solidFill>
              </a:defRPr>
            </a:lvl3pPr>
            <a:lvl4pPr marL="1028694" indent="0">
              <a:buNone/>
              <a:defRPr sz="1050">
                <a:solidFill>
                  <a:schemeClr val="tx1">
                    <a:tint val="75000"/>
                  </a:schemeClr>
                </a:solidFill>
              </a:defRPr>
            </a:lvl4pPr>
            <a:lvl5pPr marL="1371592" indent="0">
              <a:buNone/>
              <a:defRPr sz="1050">
                <a:solidFill>
                  <a:schemeClr val="tx1">
                    <a:tint val="75000"/>
                  </a:schemeClr>
                </a:solidFill>
              </a:defRPr>
            </a:lvl5pPr>
            <a:lvl6pPr marL="1714490" indent="0">
              <a:buNone/>
              <a:defRPr sz="1050">
                <a:solidFill>
                  <a:schemeClr val="tx1">
                    <a:tint val="75000"/>
                  </a:schemeClr>
                </a:solidFill>
              </a:defRPr>
            </a:lvl6pPr>
            <a:lvl7pPr marL="2057388" indent="0">
              <a:buNone/>
              <a:defRPr sz="1050">
                <a:solidFill>
                  <a:schemeClr val="tx1">
                    <a:tint val="75000"/>
                  </a:schemeClr>
                </a:solidFill>
              </a:defRPr>
            </a:lvl7pPr>
            <a:lvl8pPr marL="2400286" indent="0">
              <a:buNone/>
              <a:defRPr sz="1050">
                <a:solidFill>
                  <a:schemeClr val="tx1">
                    <a:tint val="75000"/>
                  </a:schemeClr>
                </a:solidFill>
              </a:defRPr>
            </a:lvl8pPr>
            <a:lvl9pPr marL="2743185"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3"/>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3"/>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1800" b="1"/>
            </a:lvl1pPr>
            <a:lvl2pPr marL="342898" indent="0">
              <a:buNone/>
              <a:defRPr sz="1500" b="1"/>
            </a:lvl2pPr>
            <a:lvl3pPr marL="685796" indent="0">
              <a:buNone/>
              <a:defRPr sz="1350" b="1"/>
            </a:lvl3pPr>
            <a:lvl4pPr marL="1028694" indent="0">
              <a:buNone/>
              <a:defRPr sz="1200" b="1"/>
            </a:lvl4pPr>
            <a:lvl5pPr marL="1371592" indent="0">
              <a:buNone/>
              <a:defRPr sz="1200" b="1"/>
            </a:lvl5pPr>
            <a:lvl6pPr marL="1714490" indent="0">
              <a:buNone/>
              <a:defRPr sz="1200" b="1"/>
            </a:lvl6pPr>
            <a:lvl7pPr marL="2057388" indent="0">
              <a:buNone/>
              <a:defRPr sz="1200" b="1"/>
            </a:lvl7pPr>
            <a:lvl8pPr marL="2400286" indent="0">
              <a:buNone/>
              <a:defRPr sz="1200" b="1"/>
            </a:lvl8pPr>
            <a:lvl9pPr marL="2743185"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2" y="2217386"/>
            <a:ext cx="3031331" cy="924101"/>
          </a:xfrm>
        </p:spPr>
        <p:txBody>
          <a:bodyPr anchor="b"/>
          <a:lstStyle>
            <a:lvl1pPr marL="0" indent="0">
              <a:buNone/>
              <a:defRPr sz="1800" b="1"/>
            </a:lvl1pPr>
            <a:lvl2pPr marL="342898" indent="0">
              <a:buNone/>
              <a:defRPr sz="1500" b="1"/>
            </a:lvl2pPr>
            <a:lvl3pPr marL="685796" indent="0">
              <a:buNone/>
              <a:defRPr sz="1350" b="1"/>
            </a:lvl3pPr>
            <a:lvl4pPr marL="1028694" indent="0">
              <a:buNone/>
              <a:defRPr sz="1200" b="1"/>
            </a:lvl4pPr>
            <a:lvl5pPr marL="1371592" indent="0">
              <a:buNone/>
              <a:defRPr sz="1200" b="1"/>
            </a:lvl5pPr>
            <a:lvl6pPr marL="1714490" indent="0">
              <a:buNone/>
              <a:defRPr sz="1200" b="1"/>
            </a:lvl6pPr>
            <a:lvl7pPr marL="2057388" indent="0">
              <a:buNone/>
              <a:defRPr sz="1200" b="1"/>
            </a:lvl7pPr>
            <a:lvl8pPr marL="2400286" indent="0">
              <a:buNone/>
              <a:defRPr sz="1200" b="1"/>
            </a:lvl8pPr>
            <a:lvl9pPr marL="2743185"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0" y="394408"/>
            <a:ext cx="3833813" cy="845449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3" y="2072923"/>
            <a:ext cx="2256235" cy="6775980"/>
          </a:xfrm>
        </p:spPr>
        <p:txBody>
          <a:bodyPr/>
          <a:lstStyle>
            <a:lvl1pPr marL="0" indent="0">
              <a:buNone/>
              <a:defRPr sz="1050"/>
            </a:lvl1pPr>
            <a:lvl2pPr marL="342898" indent="0">
              <a:buNone/>
              <a:defRPr sz="900"/>
            </a:lvl2pPr>
            <a:lvl3pPr marL="685796" indent="0">
              <a:buNone/>
              <a:defRPr sz="750"/>
            </a:lvl3pPr>
            <a:lvl4pPr marL="1028694" indent="0">
              <a:buNone/>
              <a:defRPr sz="675"/>
            </a:lvl4pPr>
            <a:lvl5pPr marL="1371592" indent="0">
              <a:buNone/>
              <a:defRPr sz="675"/>
            </a:lvl5pPr>
            <a:lvl6pPr marL="1714490" indent="0">
              <a:buNone/>
              <a:defRPr sz="675"/>
            </a:lvl6pPr>
            <a:lvl7pPr marL="2057388" indent="0">
              <a:buNone/>
              <a:defRPr sz="675"/>
            </a:lvl7pPr>
            <a:lvl8pPr marL="2400286" indent="0">
              <a:buNone/>
              <a:defRPr sz="675"/>
            </a:lvl8pPr>
            <a:lvl9pPr marL="2743185"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400"/>
            </a:lvl1pPr>
            <a:lvl2pPr marL="342898" indent="0">
              <a:buNone/>
              <a:defRPr sz="2100"/>
            </a:lvl2pPr>
            <a:lvl3pPr marL="685796" indent="0">
              <a:buNone/>
              <a:defRPr sz="1800"/>
            </a:lvl3pPr>
            <a:lvl4pPr marL="1028694" indent="0">
              <a:buNone/>
              <a:defRPr sz="1500"/>
            </a:lvl4pPr>
            <a:lvl5pPr marL="1371592" indent="0">
              <a:buNone/>
              <a:defRPr sz="1500"/>
            </a:lvl5pPr>
            <a:lvl6pPr marL="1714490" indent="0">
              <a:buNone/>
              <a:defRPr sz="1500"/>
            </a:lvl6pPr>
            <a:lvl7pPr marL="2057388" indent="0">
              <a:buNone/>
              <a:defRPr sz="1500"/>
            </a:lvl7pPr>
            <a:lvl8pPr marL="2400286" indent="0">
              <a:buNone/>
              <a:defRPr sz="1500"/>
            </a:lvl8pPr>
            <a:lvl9pPr marL="2743185" indent="0">
              <a:buNone/>
              <a:defRPr sz="1500"/>
            </a:lvl9pPr>
          </a:lstStyle>
          <a:p>
            <a:r>
              <a:rPr kumimoji="1" lang="ja-JP" altLang="en-US"/>
              <a:t>図を追加</a:t>
            </a:r>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050"/>
            </a:lvl1pPr>
            <a:lvl2pPr marL="342898" indent="0">
              <a:buNone/>
              <a:defRPr sz="900"/>
            </a:lvl2pPr>
            <a:lvl3pPr marL="685796" indent="0">
              <a:buNone/>
              <a:defRPr sz="750"/>
            </a:lvl3pPr>
            <a:lvl4pPr marL="1028694" indent="0">
              <a:buNone/>
              <a:defRPr sz="675"/>
            </a:lvl4pPr>
            <a:lvl5pPr marL="1371592" indent="0">
              <a:buNone/>
              <a:defRPr sz="675"/>
            </a:lvl5pPr>
            <a:lvl6pPr marL="1714490" indent="0">
              <a:buNone/>
              <a:defRPr sz="675"/>
            </a:lvl6pPr>
            <a:lvl7pPr marL="2057388" indent="0">
              <a:buNone/>
              <a:defRPr sz="675"/>
            </a:lvl7pPr>
            <a:lvl8pPr marL="2400286" indent="0">
              <a:buNone/>
              <a:defRPr sz="675"/>
            </a:lvl8pPr>
            <a:lvl9pPr marL="2743185"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900">
                <a:solidFill>
                  <a:schemeClr val="tx1">
                    <a:tint val="75000"/>
                  </a:schemeClr>
                </a:solidFill>
              </a:defRPr>
            </a:lvl1pPr>
          </a:lstStyle>
          <a:p>
            <a:fld id="{7372D545-8467-428C-B4B7-668AFE11EB3F}" type="datetimeFigureOut">
              <a:rPr kumimoji="1" lang="ja-JP" altLang="en-US" smtClean="0"/>
              <a:t>2022/4/13</a:t>
            </a:fld>
            <a:endParaRPr kumimoji="1"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796" rtl="0" eaLnBrk="1" latinLnBrk="0" hangingPunct="1">
        <a:spcBef>
          <a:spcPct val="0"/>
        </a:spcBef>
        <a:buNone/>
        <a:defRPr kumimoji="1" sz="3300" kern="1200">
          <a:solidFill>
            <a:schemeClr val="tx1"/>
          </a:solidFill>
          <a:latin typeface="+mj-lt"/>
          <a:ea typeface="+mj-ea"/>
          <a:cs typeface="+mj-cs"/>
        </a:defRPr>
      </a:lvl1pPr>
    </p:titleStyle>
    <p:bodyStyle>
      <a:lvl1pPr marL="257174" indent="-257174" algn="l" defTabSz="685796"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0" indent="-214312" algn="l" defTabSz="685796"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45" indent="-171449" algn="l" defTabSz="685796"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43"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41"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39"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37"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35"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33"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796" rtl="0" eaLnBrk="1" latinLnBrk="0" hangingPunct="1">
        <a:defRPr kumimoji="1" sz="1350" kern="1200">
          <a:solidFill>
            <a:schemeClr val="tx1"/>
          </a:solidFill>
          <a:latin typeface="+mn-lt"/>
          <a:ea typeface="+mn-ea"/>
          <a:cs typeface="+mn-cs"/>
        </a:defRPr>
      </a:lvl1pPr>
      <a:lvl2pPr marL="342898" algn="l" defTabSz="685796" rtl="0" eaLnBrk="1" latinLnBrk="0" hangingPunct="1">
        <a:defRPr kumimoji="1" sz="1350" kern="1200">
          <a:solidFill>
            <a:schemeClr val="tx1"/>
          </a:solidFill>
          <a:latin typeface="+mn-lt"/>
          <a:ea typeface="+mn-ea"/>
          <a:cs typeface="+mn-cs"/>
        </a:defRPr>
      </a:lvl2pPr>
      <a:lvl3pPr marL="685796" algn="l" defTabSz="685796" rtl="0" eaLnBrk="1" latinLnBrk="0" hangingPunct="1">
        <a:defRPr kumimoji="1" sz="1350" kern="1200">
          <a:solidFill>
            <a:schemeClr val="tx1"/>
          </a:solidFill>
          <a:latin typeface="+mn-lt"/>
          <a:ea typeface="+mn-ea"/>
          <a:cs typeface="+mn-cs"/>
        </a:defRPr>
      </a:lvl3pPr>
      <a:lvl4pPr marL="1028694" algn="l" defTabSz="685796" rtl="0" eaLnBrk="1" latinLnBrk="0" hangingPunct="1">
        <a:defRPr kumimoji="1" sz="1350" kern="1200">
          <a:solidFill>
            <a:schemeClr val="tx1"/>
          </a:solidFill>
          <a:latin typeface="+mn-lt"/>
          <a:ea typeface="+mn-ea"/>
          <a:cs typeface="+mn-cs"/>
        </a:defRPr>
      </a:lvl4pPr>
      <a:lvl5pPr marL="1371592" algn="l" defTabSz="685796" rtl="0" eaLnBrk="1" latinLnBrk="0" hangingPunct="1">
        <a:defRPr kumimoji="1" sz="1350" kern="1200">
          <a:solidFill>
            <a:schemeClr val="tx1"/>
          </a:solidFill>
          <a:latin typeface="+mn-lt"/>
          <a:ea typeface="+mn-ea"/>
          <a:cs typeface="+mn-cs"/>
        </a:defRPr>
      </a:lvl5pPr>
      <a:lvl6pPr marL="1714490" algn="l" defTabSz="685796" rtl="0" eaLnBrk="1" latinLnBrk="0" hangingPunct="1">
        <a:defRPr kumimoji="1" sz="1350" kern="1200">
          <a:solidFill>
            <a:schemeClr val="tx1"/>
          </a:solidFill>
          <a:latin typeface="+mn-lt"/>
          <a:ea typeface="+mn-ea"/>
          <a:cs typeface="+mn-cs"/>
        </a:defRPr>
      </a:lvl6pPr>
      <a:lvl7pPr marL="2057388" algn="l" defTabSz="685796" rtl="0" eaLnBrk="1" latinLnBrk="0" hangingPunct="1">
        <a:defRPr kumimoji="1" sz="1350" kern="1200">
          <a:solidFill>
            <a:schemeClr val="tx1"/>
          </a:solidFill>
          <a:latin typeface="+mn-lt"/>
          <a:ea typeface="+mn-ea"/>
          <a:cs typeface="+mn-cs"/>
        </a:defRPr>
      </a:lvl7pPr>
      <a:lvl8pPr marL="2400286" algn="l" defTabSz="685796" rtl="0" eaLnBrk="1" latinLnBrk="0" hangingPunct="1">
        <a:defRPr kumimoji="1" sz="1350" kern="1200">
          <a:solidFill>
            <a:schemeClr val="tx1"/>
          </a:solidFill>
          <a:latin typeface="+mn-lt"/>
          <a:ea typeface="+mn-ea"/>
          <a:cs typeface="+mn-cs"/>
        </a:defRPr>
      </a:lvl8pPr>
      <a:lvl9pPr marL="2743185" algn="l" defTabSz="685796"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楕円 3"/>
          <p:cNvSpPr/>
          <p:nvPr/>
        </p:nvSpPr>
        <p:spPr>
          <a:xfrm>
            <a:off x="-845476" y="-760461"/>
            <a:ext cx="8748972" cy="3604456"/>
          </a:xfrm>
          <a:prstGeom prst="ellipse">
            <a:avLst/>
          </a:prstGeom>
          <a:solidFill>
            <a:srgbClr val="FFCC66"/>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游ゴシック Medium" panose="020B0500000000000000" pitchFamily="50" charset="-128"/>
              <a:ea typeface="游ゴシック Medium" panose="020B0500000000000000" pitchFamily="50" charset="-128"/>
            </a:endParaRPr>
          </a:p>
        </p:txBody>
      </p:sp>
      <p:sp>
        <p:nvSpPr>
          <p:cNvPr id="7" name="角丸四角形 6"/>
          <p:cNvSpPr/>
          <p:nvPr/>
        </p:nvSpPr>
        <p:spPr>
          <a:xfrm>
            <a:off x="-49112" y="-36095"/>
            <a:ext cx="3024336" cy="447462"/>
          </a:xfrm>
          <a:prstGeom prst="roundRect">
            <a:avLst>
              <a:gd name="adj" fmla="val 24733"/>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C85A"/>
                </a:solidFill>
                <a:latin typeface="游ゴシック Medium" panose="020B0500000000000000" pitchFamily="50" charset="-128"/>
                <a:ea typeface="游ゴシック Medium" panose="020B0500000000000000" pitchFamily="50" charset="-128"/>
              </a:rPr>
              <a:t>当社で働くみなさまへ</a:t>
            </a:r>
          </a:p>
        </p:txBody>
      </p:sp>
      <p:sp>
        <p:nvSpPr>
          <p:cNvPr id="8" name="二等辺三角形 7"/>
          <p:cNvSpPr/>
          <p:nvPr/>
        </p:nvSpPr>
        <p:spPr>
          <a:xfrm rot="10800000">
            <a:off x="416906" y="362336"/>
            <a:ext cx="203782" cy="19712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游ゴシック Medium" panose="020B0500000000000000" pitchFamily="50" charset="-128"/>
              <a:ea typeface="游ゴシック Medium" panose="020B0500000000000000" pitchFamily="50" charset="-128"/>
            </a:endParaRPr>
          </a:p>
        </p:txBody>
      </p:sp>
      <p:sp>
        <p:nvSpPr>
          <p:cNvPr id="10" name="テキスト ボックス 9"/>
          <p:cNvSpPr txBox="1"/>
          <p:nvPr/>
        </p:nvSpPr>
        <p:spPr>
          <a:xfrm>
            <a:off x="150853" y="509259"/>
            <a:ext cx="7382603" cy="1231106"/>
          </a:xfrm>
          <a:prstGeom prst="rect">
            <a:avLst/>
          </a:prstGeom>
          <a:noFill/>
        </p:spPr>
        <p:txBody>
          <a:bodyPr wrap="square" rtlCol="0">
            <a:spAutoFit/>
          </a:bodyPr>
          <a:lstStyle/>
          <a:p>
            <a:r>
              <a:rPr lang="ja-JP" altLang="en-US" sz="2800" b="1" dirty="0">
                <a:solidFill>
                  <a:srgbClr val="FB7429"/>
                </a:solidFill>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新型コロナウイルス感染症</a:t>
            </a:r>
            <a:r>
              <a:rPr lang="ja-JP" altLang="en-US" b="1"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に関する</a:t>
            </a:r>
            <a:endParaRPr lang="en-US" altLang="ja-JP" b="1"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endParaRPr>
          </a:p>
          <a:p>
            <a:r>
              <a:rPr lang="ja-JP" altLang="en-US" sz="2800" b="1" dirty="0">
                <a:solidFill>
                  <a:srgbClr val="F034E7"/>
                </a:solidFill>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母性健康管理措置</a:t>
            </a:r>
            <a:r>
              <a:rPr lang="ja-JP" altLang="en-US" b="1"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について特別休暇を取得できます</a:t>
            </a:r>
            <a:endParaRPr lang="en-US" altLang="ja-JP" b="1"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endParaRPr>
          </a:p>
          <a:p>
            <a:endParaRPr lang="ja-JP" altLang="en-US" dirty="0">
              <a:latin typeface="游ゴシック Medium" panose="020B0500000000000000" pitchFamily="50" charset="-128"/>
              <a:ea typeface="游ゴシック Medium" panose="020B0500000000000000" pitchFamily="50" charset="-128"/>
            </a:endParaRPr>
          </a:p>
        </p:txBody>
      </p:sp>
      <p:sp>
        <p:nvSpPr>
          <p:cNvPr id="11" name="テキスト ボックス 10"/>
          <p:cNvSpPr txBox="1"/>
          <p:nvPr/>
        </p:nvSpPr>
        <p:spPr>
          <a:xfrm>
            <a:off x="260648" y="1498938"/>
            <a:ext cx="6536724" cy="938719"/>
          </a:xfrm>
          <a:prstGeom prst="rect">
            <a:avLst/>
          </a:prstGeom>
          <a:noFill/>
        </p:spPr>
        <p:txBody>
          <a:bodyPr wrap="square" rtlCol="0">
            <a:spAutoFit/>
          </a:bodyPr>
          <a:lstStyle/>
          <a:p>
            <a:r>
              <a:rPr lang="ja-JP" altLang="en-US" sz="1100" dirty="0">
                <a:latin typeface="游ゴシック Medium" panose="020B0500000000000000" pitchFamily="50" charset="-128"/>
                <a:ea typeface="游ゴシック Medium" panose="020B0500000000000000" pitchFamily="50" charset="-128"/>
              </a:rPr>
              <a:t>　新型コロナウイルス感染症の感染が拡大する中、働く妊婦の方は、職場の作業内容等によって、新型コロナウイルス感染症への感染について不安やストレスを抱える場合があります。</a:t>
            </a:r>
            <a:endParaRPr lang="en-US" altLang="ja-JP"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　こうした場合に、男女雇用機会均等法に基づく母性健康管理上の措置として、新型コロナウイルス感染症に関する措置があり、</a:t>
            </a:r>
            <a:r>
              <a:rPr lang="ja-JP" altLang="en-US" sz="1100" b="1" u="sng" dirty="0">
                <a:solidFill>
                  <a:srgbClr val="EE12E4"/>
                </a:solidFill>
                <a:latin typeface="游ゴシック Medium" panose="020B0500000000000000" pitchFamily="50" charset="-128"/>
                <a:ea typeface="游ゴシック Medium" panose="020B0500000000000000" pitchFamily="50" charset="-128"/>
              </a:rPr>
              <a:t>当社では、この措置に基づいて休暇を取得した場合は有給の特別休暇としています（正社員、契約社員、パートすべて対象です）</a:t>
            </a:r>
            <a:r>
              <a:rPr lang="ja-JP" altLang="en-US" sz="1100" dirty="0">
                <a:latin typeface="游ゴシック Medium" panose="020B0500000000000000" pitchFamily="50" charset="-128"/>
                <a:ea typeface="游ゴシック Medium" panose="020B0500000000000000" pitchFamily="50" charset="-128"/>
              </a:rPr>
              <a:t>。</a:t>
            </a:r>
          </a:p>
        </p:txBody>
      </p:sp>
      <p:sp>
        <p:nvSpPr>
          <p:cNvPr id="12" name="角丸四角形 11"/>
          <p:cNvSpPr/>
          <p:nvPr/>
        </p:nvSpPr>
        <p:spPr>
          <a:xfrm>
            <a:off x="150853" y="2506810"/>
            <a:ext cx="6617841" cy="3159069"/>
          </a:xfrm>
          <a:prstGeom prst="roundRect">
            <a:avLst>
              <a:gd name="adj" fmla="val 6800"/>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游ゴシック Medium" panose="020B0500000000000000" pitchFamily="50" charset="-128"/>
              <a:ea typeface="游ゴシック Medium" panose="020B0500000000000000" pitchFamily="50" charset="-128"/>
            </a:endParaRPr>
          </a:p>
        </p:txBody>
      </p:sp>
      <p:sp>
        <p:nvSpPr>
          <p:cNvPr id="28" name="テキスト ボックス 27"/>
          <p:cNvSpPr txBox="1"/>
          <p:nvPr/>
        </p:nvSpPr>
        <p:spPr>
          <a:xfrm>
            <a:off x="345859" y="7100752"/>
            <a:ext cx="6285661" cy="2123658"/>
          </a:xfrm>
          <a:prstGeom prst="rect">
            <a:avLst/>
          </a:prstGeom>
          <a:noFill/>
        </p:spPr>
        <p:txBody>
          <a:bodyPr wrap="square" rtlCol="0">
            <a:spAutoFit/>
          </a:bodyPr>
          <a:lstStyle/>
          <a:p>
            <a:r>
              <a:rPr lang="ja-JP" altLang="en-US" sz="1100" dirty="0">
                <a:latin typeface="游ゴシック Medium" panose="020B0500000000000000" pitchFamily="50" charset="-128"/>
                <a:ea typeface="游ゴシック Medium" panose="020B0500000000000000" pitchFamily="50" charset="-128"/>
              </a:rPr>
              <a:t>特別休暇の内容</a:t>
            </a:r>
          </a:p>
          <a:p>
            <a:r>
              <a:rPr lang="ja-JP" altLang="en-US" sz="1100" dirty="0">
                <a:latin typeface="游ゴシック Medium" panose="020B0500000000000000" pitchFamily="50" charset="-128"/>
                <a:ea typeface="游ゴシック Medium" panose="020B0500000000000000" pitchFamily="50" charset="-128"/>
              </a:rPr>
              <a:t>・休暇取得時の賃金は、年次有給休暇を取得した場合の</a:t>
            </a:r>
            <a:r>
              <a:rPr lang="ja-JP" altLang="en-US" sz="1100" u="sng" dirty="0">
                <a:latin typeface="游ゴシック Medium" panose="020B0500000000000000" pitchFamily="50" charset="-128"/>
                <a:ea typeface="游ゴシック Medium" panose="020B0500000000000000" pitchFamily="50" charset="-128"/>
              </a:rPr>
              <a:t>　　　</a:t>
            </a:r>
            <a:r>
              <a:rPr lang="ja-JP" altLang="en-US" sz="1100" b="1" u="sng" dirty="0">
                <a:latin typeface="游ゴシック Medium" panose="020B0500000000000000" pitchFamily="50" charset="-128"/>
                <a:ea typeface="游ゴシック Medium" panose="020B0500000000000000" pitchFamily="50" charset="-128"/>
              </a:rPr>
              <a:t>割相当額</a:t>
            </a:r>
            <a:r>
              <a:rPr lang="ja-JP" altLang="en-US" sz="1100" dirty="0">
                <a:latin typeface="游ゴシック Medium" panose="020B0500000000000000" pitchFamily="50" charset="-128"/>
                <a:ea typeface="游ゴシック Medium" panose="020B0500000000000000" pitchFamily="50" charset="-128"/>
              </a:rPr>
              <a:t>です。</a:t>
            </a:r>
          </a:p>
          <a:p>
            <a:endParaRPr lang="ja-JP" altLang="en-US"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・有給の特別休暇の期間は、</a:t>
            </a:r>
            <a:r>
              <a:rPr lang="ja-JP" altLang="en-US" sz="1100" b="1" u="sng" dirty="0">
                <a:latin typeface="游ゴシック Medium" panose="020B0500000000000000" pitchFamily="50" charset="-128"/>
                <a:ea typeface="游ゴシック Medium" panose="020B0500000000000000" pitchFamily="50" charset="-128"/>
              </a:rPr>
              <a:t>令和２年５月７日～令和５年３月</a:t>
            </a:r>
            <a:r>
              <a:rPr lang="en-US" altLang="ja-JP" sz="1100" b="1" u="sng" dirty="0">
                <a:latin typeface="游ゴシック Medium" panose="020B0500000000000000" pitchFamily="50" charset="-128"/>
                <a:ea typeface="游ゴシック Medium" panose="020B0500000000000000" pitchFamily="50" charset="-128"/>
              </a:rPr>
              <a:t>31</a:t>
            </a:r>
            <a:r>
              <a:rPr lang="ja-JP" altLang="en-US" sz="1100" b="1" u="sng" dirty="0">
                <a:latin typeface="游ゴシック Medium" panose="020B0500000000000000" pitchFamily="50" charset="-128"/>
                <a:ea typeface="游ゴシック Medium" panose="020B0500000000000000" pitchFamily="50" charset="-128"/>
              </a:rPr>
              <a:t>日　</a:t>
            </a:r>
            <a:r>
              <a:rPr lang="ja-JP" altLang="en-US" sz="1100" dirty="0">
                <a:latin typeface="游ゴシック Medium" panose="020B0500000000000000" pitchFamily="50" charset="-128"/>
                <a:ea typeface="游ゴシック Medium" panose="020B0500000000000000" pitchFamily="50" charset="-128"/>
              </a:rPr>
              <a:t>です。</a:t>
            </a:r>
          </a:p>
          <a:p>
            <a:endParaRPr lang="ja-JP" altLang="en-US"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・特別休暇の申請は、電話でも構いません。書類は後日整えていただく必要があります。</a:t>
            </a:r>
          </a:p>
          <a:p>
            <a:endParaRPr lang="ja-JP" altLang="en-US" sz="1100" dirty="0">
              <a:latin typeface="游ゴシック Medium" panose="020B0500000000000000" pitchFamily="50" charset="-128"/>
              <a:ea typeface="游ゴシック Medium" panose="020B0500000000000000" pitchFamily="50" charset="-128"/>
            </a:endParaRPr>
          </a:p>
          <a:p>
            <a:pPr marL="812800" indent="-812800"/>
            <a:r>
              <a:rPr lang="ja-JP" altLang="en-US" sz="1100" dirty="0">
                <a:latin typeface="游ゴシック Medium" panose="020B0500000000000000" pitchFamily="50" charset="-128"/>
                <a:ea typeface="游ゴシック Medium" panose="020B0500000000000000" pitchFamily="50" charset="-128"/>
              </a:rPr>
              <a:t>・提出書類：母性健康管理指導事項連絡カード（新型コロナウイルス感染症に関する医師等の指 </a:t>
            </a:r>
            <a:endParaRPr lang="en-US" altLang="ja-JP" sz="1100" dirty="0">
              <a:latin typeface="游ゴシック Medium" panose="020B0500000000000000" pitchFamily="50" charset="-128"/>
              <a:ea typeface="游ゴシック Medium" panose="020B0500000000000000" pitchFamily="50" charset="-128"/>
            </a:endParaRPr>
          </a:p>
          <a:p>
            <a:pPr marL="812800" indent="-812800"/>
            <a:r>
              <a:rPr lang="en-US" altLang="ja-JP" sz="1100" dirty="0">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導事項が記載されたもの）</a:t>
            </a:r>
            <a:endParaRPr lang="en-US" altLang="ja-JP" sz="1100" dirty="0">
              <a:latin typeface="游ゴシック Medium" panose="020B0500000000000000" pitchFamily="50" charset="-128"/>
              <a:ea typeface="游ゴシック Medium" panose="020B0500000000000000" pitchFamily="50" charset="-128"/>
            </a:endParaRPr>
          </a:p>
          <a:p>
            <a:pPr marL="812800" indent="-812800"/>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a:t>
            </a:r>
            <a:r>
              <a:rPr lang="ja-JP" altLang="en-US" sz="1100" dirty="0">
                <a:solidFill>
                  <a:srgbClr val="0070C0"/>
                </a:solidFill>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母性管理指導事項連絡カードがない場合は、ご相談ください。</a:t>
            </a:r>
          </a:p>
          <a:p>
            <a:endParaRPr lang="en-US" altLang="ja-JP" sz="1100" dirty="0">
              <a:latin typeface="游ゴシック Medium" panose="020B0500000000000000" pitchFamily="50" charset="-128"/>
              <a:ea typeface="游ゴシック Medium" panose="020B0500000000000000" pitchFamily="50" charset="-128"/>
            </a:endParaRPr>
          </a:p>
          <a:p>
            <a:endParaRPr lang="en-US" altLang="ja-JP" sz="1100" dirty="0">
              <a:latin typeface="游ゴシック Medium" panose="020B0500000000000000" pitchFamily="50" charset="-128"/>
              <a:ea typeface="游ゴシック Medium" panose="020B0500000000000000" pitchFamily="50" charset="-128"/>
            </a:endParaRPr>
          </a:p>
        </p:txBody>
      </p:sp>
      <p:sp>
        <p:nvSpPr>
          <p:cNvPr id="33" name="下矢印 32"/>
          <p:cNvSpPr/>
          <p:nvPr/>
        </p:nvSpPr>
        <p:spPr>
          <a:xfrm>
            <a:off x="416905" y="5667643"/>
            <a:ext cx="410300" cy="549701"/>
          </a:xfrm>
          <a:prstGeom prst="down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游ゴシック Medium" panose="020B0500000000000000" pitchFamily="50" charset="-128"/>
              <a:ea typeface="游ゴシック Medium" panose="020B0500000000000000" pitchFamily="50" charset="-128"/>
            </a:endParaRPr>
          </a:p>
        </p:txBody>
      </p:sp>
      <p:sp>
        <p:nvSpPr>
          <p:cNvPr id="38" name="テキスト ボックス 37"/>
          <p:cNvSpPr txBox="1"/>
          <p:nvPr/>
        </p:nvSpPr>
        <p:spPr>
          <a:xfrm>
            <a:off x="238865" y="2979615"/>
            <a:ext cx="6286479" cy="600164"/>
          </a:xfrm>
          <a:prstGeom prst="rect">
            <a:avLst/>
          </a:prstGeom>
          <a:noFill/>
        </p:spPr>
        <p:txBody>
          <a:bodyPr wrap="square" rtlCol="0">
            <a:spAutoFit/>
          </a:bodyPr>
          <a:lstStyle/>
          <a:p>
            <a:pPr marL="92075" indent="-92075"/>
            <a:r>
              <a:rPr lang="ja-JP" altLang="en-US" sz="1100" dirty="0">
                <a:solidFill>
                  <a:schemeClr val="tx2"/>
                </a:solidFill>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男女雇用機会均等法により、妊娠中・出産後１年以内の女性労働者が保健指導・健康診査の際に主治医や助産師から指導を受け、事業主に申し出た場合、その指導事項を守ることができるようにするために必要な措置を講じることが事業主に義務付けられています。</a:t>
            </a:r>
          </a:p>
        </p:txBody>
      </p:sp>
      <p:sp>
        <p:nvSpPr>
          <p:cNvPr id="44" name="テキスト ボックス 43"/>
          <p:cNvSpPr txBox="1"/>
          <p:nvPr/>
        </p:nvSpPr>
        <p:spPr>
          <a:xfrm>
            <a:off x="917579" y="5723605"/>
            <a:ext cx="5713941" cy="461665"/>
          </a:xfrm>
          <a:prstGeom prst="rect">
            <a:avLst/>
          </a:prstGeom>
          <a:noFill/>
        </p:spPr>
        <p:txBody>
          <a:bodyPr wrap="square" rtlCol="0">
            <a:spAutoFit/>
          </a:bodyPr>
          <a:lstStyle/>
          <a:p>
            <a:pPr marL="92075" indent="-92075"/>
            <a:r>
              <a:rPr lang="ja-JP" altLang="en-US" sz="1200" dirty="0">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主治医等から指導があった場合、指導事項が的確に伝わるよう</a:t>
            </a:r>
            <a:r>
              <a:rPr lang="ja-JP" altLang="en-US" sz="1100" u="sng" dirty="0">
                <a:solidFill>
                  <a:srgbClr val="EE12E4"/>
                </a:solidFill>
                <a:latin typeface="游ゴシック Medium" panose="020B0500000000000000" pitchFamily="50" charset="-128"/>
                <a:ea typeface="游ゴシック Medium" panose="020B0500000000000000" pitchFamily="50" charset="-128"/>
              </a:rPr>
              <a:t>母性健康管理指導事項連絡カード</a:t>
            </a:r>
            <a:r>
              <a:rPr lang="ja-JP" altLang="en-US" sz="1100" dirty="0">
                <a:latin typeface="游ゴシック Medium" panose="020B0500000000000000" pitchFamily="50" charset="-128"/>
                <a:ea typeface="游ゴシック Medium" panose="020B0500000000000000" pitchFamily="50" charset="-128"/>
              </a:rPr>
              <a:t>を書いてもらい、提出をお願いします</a:t>
            </a:r>
            <a:r>
              <a:rPr lang="ja-JP" altLang="en-US" sz="1200" dirty="0">
                <a:latin typeface="游ゴシック Medium" panose="020B0500000000000000" pitchFamily="50" charset="-128"/>
                <a:ea typeface="游ゴシック Medium" panose="020B0500000000000000" pitchFamily="50" charset="-128"/>
              </a:rPr>
              <a:t>。</a:t>
            </a:r>
          </a:p>
        </p:txBody>
      </p:sp>
      <p:sp>
        <p:nvSpPr>
          <p:cNvPr id="50" name="テキスト ボックス 35"/>
          <p:cNvSpPr txBox="1">
            <a:spLocks noChangeArrowheads="1"/>
          </p:cNvSpPr>
          <p:nvPr/>
        </p:nvSpPr>
        <p:spPr bwMode="auto">
          <a:xfrm>
            <a:off x="258434" y="2654709"/>
            <a:ext cx="2018438" cy="276999"/>
          </a:xfrm>
          <a:prstGeom prst="rect">
            <a:avLst/>
          </a:prstGeom>
          <a:solidFill>
            <a:schemeClr val="accent1"/>
          </a:solidFill>
          <a:ln w="38100">
            <a:solidFill>
              <a:schemeClr val="accent1"/>
            </a:solidFill>
          </a:ln>
        </p:spPr>
        <p:txBody>
          <a:bodyPr wrap="square" rtlCol="0">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r>
              <a:rPr lang="ja-JP" altLang="en-US" sz="1200" b="1" dirty="0"/>
              <a:t>▶▶母性健康管理措置とは</a:t>
            </a:r>
            <a:endParaRPr lang="en-US" altLang="ja-JP" sz="1200" b="1" dirty="0"/>
          </a:p>
        </p:txBody>
      </p:sp>
      <p:sp>
        <p:nvSpPr>
          <p:cNvPr id="51" name="テキスト ボックス 50"/>
          <p:cNvSpPr txBox="1"/>
          <p:nvPr/>
        </p:nvSpPr>
        <p:spPr>
          <a:xfrm>
            <a:off x="238864" y="4011081"/>
            <a:ext cx="6286480" cy="1015663"/>
          </a:xfrm>
          <a:prstGeom prst="rect">
            <a:avLst/>
          </a:prstGeom>
          <a:noFill/>
        </p:spPr>
        <p:txBody>
          <a:bodyPr wrap="square" rtlCol="0">
            <a:spAutoFit/>
          </a:bodyPr>
          <a:lstStyle/>
          <a:p>
            <a:pPr marL="92075" indent="-92075" algn="just"/>
            <a:r>
              <a:rPr lang="ja-JP" altLang="en-US" sz="1100" dirty="0">
                <a:solidFill>
                  <a:schemeClr val="tx2"/>
                </a:solidFill>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妊娠中の女性労働者が、保健指導・健康診査を受けた結果、その作業等における</a:t>
            </a:r>
            <a:r>
              <a:rPr lang="ja-JP" altLang="en-US" sz="1100" b="1" u="sng" dirty="0">
                <a:latin typeface="游ゴシック Medium" panose="020B0500000000000000" pitchFamily="50" charset="-128"/>
                <a:ea typeface="游ゴシック Medium" panose="020B0500000000000000" pitchFamily="50" charset="-128"/>
              </a:rPr>
              <a:t>新型コロナウイルス感染症への感染のおそれに関する心理的なストレスが母体又は胎児の健康保持に影響</a:t>
            </a:r>
            <a:r>
              <a:rPr lang="ja-JP" altLang="en-US" sz="1100" dirty="0">
                <a:latin typeface="游ゴシック Medium" panose="020B0500000000000000" pitchFamily="50" charset="-128"/>
                <a:ea typeface="游ゴシック Medium" panose="020B0500000000000000" pitchFamily="50" charset="-128"/>
              </a:rPr>
              <a:t>があるとして、</a:t>
            </a:r>
            <a:r>
              <a:rPr lang="ja-JP" altLang="en-US" sz="1100" b="1" u="sng" dirty="0">
                <a:latin typeface="游ゴシック Medium" panose="020B0500000000000000" pitchFamily="50" charset="-128"/>
                <a:ea typeface="游ゴシック Medium" panose="020B0500000000000000" pitchFamily="50" charset="-128"/>
              </a:rPr>
              <a:t>主治医や助産師から指導</a:t>
            </a:r>
            <a:r>
              <a:rPr lang="ja-JP" altLang="en-US" sz="1100" dirty="0">
                <a:latin typeface="游ゴシック Medium" panose="020B0500000000000000" pitchFamily="50" charset="-128"/>
                <a:ea typeface="游ゴシック Medium" panose="020B0500000000000000" pitchFamily="50" charset="-128"/>
              </a:rPr>
              <a:t>を受け、それを事業主に申し出た場合、</a:t>
            </a:r>
            <a:r>
              <a:rPr lang="ja-JP" altLang="en-US" sz="1100" b="1" u="sng" dirty="0">
                <a:latin typeface="游ゴシック Medium" panose="020B0500000000000000" pitchFamily="50" charset="-128"/>
                <a:ea typeface="游ゴシック Medium" panose="020B0500000000000000" pitchFamily="50" charset="-128"/>
              </a:rPr>
              <a:t>事業主は、この指導に基づいた必要な措置を講じます</a:t>
            </a:r>
            <a:r>
              <a:rPr lang="ja-JP" altLang="en-US" sz="1100" dirty="0">
                <a:latin typeface="游ゴシック Medium" panose="020B0500000000000000" pitchFamily="50" charset="-128"/>
                <a:ea typeface="游ゴシック Medium" panose="020B0500000000000000" pitchFamily="50" charset="-128"/>
              </a:rPr>
              <a:t>。</a:t>
            </a:r>
            <a:endParaRPr lang="en-US" altLang="ja-JP" sz="1100" dirty="0">
              <a:latin typeface="游ゴシック Medium" panose="020B0500000000000000" pitchFamily="50" charset="-128"/>
              <a:ea typeface="游ゴシック Medium" panose="020B0500000000000000" pitchFamily="50" charset="-128"/>
            </a:endParaRPr>
          </a:p>
          <a:p>
            <a:pPr marL="92075" indent="-92075" algn="just">
              <a:spcBef>
                <a:spcPts val="600"/>
              </a:spcBef>
            </a:pPr>
            <a:r>
              <a:rPr lang="ja-JP" altLang="en-US" sz="1100" dirty="0">
                <a:solidFill>
                  <a:schemeClr val="tx2"/>
                </a:solidFill>
                <a:latin typeface="游ゴシック Medium" panose="020B0500000000000000" pitchFamily="50" charset="-128"/>
                <a:ea typeface="游ゴシック Medium" panose="020B0500000000000000" pitchFamily="50" charset="-128"/>
              </a:rPr>
              <a:t>●</a:t>
            </a:r>
            <a:r>
              <a:rPr lang="ja-JP" altLang="en-US" sz="1100" dirty="0">
                <a:latin typeface="游ゴシック" panose="020B0400000000000000" pitchFamily="50" charset="-128"/>
                <a:ea typeface="游ゴシック" panose="020B04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本措置の対象期間は、</a:t>
            </a:r>
            <a:r>
              <a:rPr lang="ja-JP" altLang="en-US" sz="1100" b="1" u="sng" dirty="0">
                <a:latin typeface="游ゴシック Medium" panose="020B0500000000000000" pitchFamily="50" charset="-128"/>
                <a:ea typeface="游ゴシック Medium" panose="020B0500000000000000" pitchFamily="50" charset="-128"/>
              </a:rPr>
              <a:t>令和２年５月７日～令和５年３月</a:t>
            </a:r>
            <a:r>
              <a:rPr lang="en-US" altLang="ja-JP" sz="1100" b="1" u="sng" dirty="0">
                <a:latin typeface="游ゴシック Medium" panose="020B0500000000000000" pitchFamily="50" charset="-128"/>
                <a:ea typeface="游ゴシック Medium" panose="020B0500000000000000" pitchFamily="50" charset="-128"/>
              </a:rPr>
              <a:t>31</a:t>
            </a:r>
            <a:r>
              <a:rPr lang="ja-JP" altLang="en-US" sz="1100" b="1" u="sng" dirty="0">
                <a:latin typeface="游ゴシック Medium" panose="020B0500000000000000" pitchFamily="50" charset="-128"/>
                <a:ea typeface="游ゴシック Medium" panose="020B0500000000000000" pitchFamily="50" charset="-128"/>
              </a:rPr>
              <a:t>日</a:t>
            </a:r>
            <a:r>
              <a:rPr lang="ja-JP" altLang="en-US" sz="1100" dirty="0">
                <a:latin typeface="游ゴシック Medium" panose="020B0500000000000000" pitchFamily="50" charset="-128"/>
                <a:ea typeface="游ゴシック Medium" panose="020B0500000000000000" pitchFamily="50" charset="-128"/>
              </a:rPr>
              <a:t>です。</a:t>
            </a:r>
            <a:endParaRPr lang="en-US" altLang="ja-JP" sz="1100" dirty="0">
              <a:latin typeface="游ゴシック Medium" panose="020B0500000000000000" pitchFamily="50" charset="-128"/>
              <a:ea typeface="游ゴシック Medium" panose="020B0500000000000000" pitchFamily="50" charset="-128"/>
            </a:endParaRPr>
          </a:p>
        </p:txBody>
      </p:sp>
      <p:sp>
        <p:nvSpPr>
          <p:cNvPr id="52" name="テキスト ボックス 35"/>
          <p:cNvSpPr txBox="1">
            <a:spLocks noChangeArrowheads="1"/>
          </p:cNvSpPr>
          <p:nvPr/>
        </p:nvSpPr>
        <p:spPr bwMode="auto">
          <a:xfrm>
            <a:off x="260648" y="3651787"/>
            <a:ext cx="3888432" cy="276999"/>
          </a:xfrm>
          <a:prstGeom prst="rect">
            <a:avLst/>
          </a:prstGeom>
          <a:solidFill>
            <a:schemeClr val="accent1"/>
          </a:solidFill>
          <a:ln w="38100">
            <a:solidFill>
              <a:schemeClr val="accent1"/>
            </a:solidFill>
          </a:ln>
        </p:spPr>
        <p:txBody>
          <a:bodyPr wrap="square" rtlCol="0">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r>
              <a:rPr lang="ja-JP" altLang="en-US" sz="1200" b="1" dirty="0"/>
              <a:t>▶▶新型コロナウイルス感染症に関する措置について</a:t>
            </a:r>
            <a:endParaRPr lang="en-US" altLang="ja-JP" sz="1200" b="1" dirty="0"/>
          </a:p>
        </p:txBody>
      </p:sp>
      <p:sp>
        <p:nvSpPr>
          <p:cNvPr id="9" name="角丸四角形 8"/>
          <p:cNvSpPr/>
          <p:nvPr/>
        </p:nvSpPr>
        <p:spPr>
          <a:xfrm>
            <a:off x="469856" y="5143974"/>
            <a:ext cx="4938608" cy="280928"/>
          </a:xfrm>
          <a:prstGeom prst="roundRect">
            <a:avLst/>
          </a:prstGeom>
          <a:solidFill>
            <a:schemeClr val="accent1">
              <a:lumMod val="20000"/>
              <a:lumOff val="80000"/>
            </a:schemeClr>
          </a:solidFill>
          <a:ln w="12700">
            <a:solidFill>
              <a:schemeClr val="accent1"/>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050" b="1" dirty="0">
                <a:solidFill>
                  <a:schemeClr val="dk1"/>
                </a:solidFill>
                <a:latin typeface="游ゴシック Medium" panose="020B0500000000000000" pitchFamily="50" charset="-128"/>
                <a:ea typeface="游ゴシック Medium" panose="020B0500000000000000" pitchFamily="50" charset="-128"/>
              </a:rPr>
              <a:t>指導の例：</a:t>
            </a:r>
            <a:r>
              <a:rPr lang="ja-JP" altLang="en-US" sz="1050" b="1" dirty="0">
                <a:latin typeface="游ゴシック Medium" panose="020B0500000000000000" pitchFamily="50" charset="-128"/>
                <a:ea typeface="游ゴシック Medium" panose="020B0500000000000000" pitchFamily="50" charset="-128"/>
              </a:rPr>
              <a:t>感染のおそれが低い作業への転換又は出勤の制限（在宅勤務・休業）</a:t>
            </a:r>
            <a:endParaRPr lang="ja-JP" altLang="en-US" sz="1050" b="1" dirty="0">
              <a:solidFill>
                <a:schemeClr val="dk1"/>
              </a:solidFill>
              <a:latin typeface="游ゴシック Medium" panose="020B0500000000000000" pitchFamily="50" charset="-128"/>
              <a:ea typeface="游ゴシック Medium" panose="020B0500000000000000" pitchFamily="50" charset="-128"/>
            </a:endParaRPr>
          </a:p>
        </p:txBody>
      </p:sp>
      <p:sp>
        <p:nvSpPr>
          <p:cNvPr id="37" name="テキスト ボックス 36"/>
          <p:cNvSpPr txBox="1"/>
          <p:nvPr/>
        </p:nvSpPr>
        <p:spPr>
          <a:xfrm>
            <a:off x="8037512" y="3224808"/>
            <a:ext cx="1421883" cy="253916"/>
          </a:xfrm>
          <a:prstGeom prst="rect">
            <a:avLst/>
          </a:prstGeom>
          <a:noFill/>
        </p:spPr>
        <p:txBody>
          <a:bodyPr wrap="square" rtlCol="0">
            <a:spAutoFit/>
          </a:bodyPr>
          <a:lstStyle/>
          <a:p>
            <a:pPr algn="ctr"/>
            <a:endParaRPr lang="ja-JP" altLang="en-US" sz="1050" dirty="0">
              <a:latin typeface="游ゴシック Medium" panose="020B0500000000000000" pitchFamily="50" charset="-128"/>
              <a:ea typeface="游ゴシック Medium" panose="020B0500000000000000" pitchFamily="50" charset="-128"/>
            </a:endParaRPr>
          </a:p>
        </p:txBody>
      </p:sp>
      <p:pic>
        <p:nvPicPr>
          <p:cNvPr id="39" name="図 38"/>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4706" b="82353" l="13025" r="85294"/>
                    </a14:imgEffect>
                  </a14:imgLayer>
                </a14:imgProps>
              </a:ext>
              <a:ext uri="{28A0092B-C50C-407E-A947-70E740481C1C}">
                <a14:useLocalDpi xmlns:a14="http://schemas.microsoft.com/office/drawing/2010/main" val="0"/>
              </a:ext>
            </a:extLst>
          </a:blip>
          <a:srcRect l="12394" t="16088" r="12864" b="17621"/>
          <a:stretch/>
        </p:blipFill>
        <p:spPr>
          <a:xfrm>
            <a:off x="5385637" y="-31735"/>
            <a:ext cx="1383057" cy="1226680"/>
          </a:xfrm>
          <a:prstGeom prst="rect">
            <a:avLst/>
          </a:prstGeom>
        </p:spPr>
      </p:pic>
      <p:sp>
        <p:nvSpPr>
          <p:cNvPr id="36" name="テキスト ボックス 35"/>
          <p:cNvSpPr txBox="1"/>
          <p:nvPr/>
        </p:nvSpPr>
        <p:spPr>
          <a:xfrm>
            <a:off x="451185" y="8870467"/>
            <a:ext cx="6073307" cy="707886"/>
          </a:xfrm>
          <a:prstGeom prst="rect">
            <a:avLst/>
          </a:prstGeom>
          <a:noFill/>
        </p:spPr>
        <p:txBody>
          <a:bodyPr wrap="square" rtlCol="0">
            <a:spAutoFit/>
          </a:bodyPr>
          <a:lstStyle/>
          <a:p>
            <a:pPr marL="92075" indent="-92075"/>
            <a:r>
              <a:rPr lang="ja-JP" altLang="en-US" sz="2000" dirty="0">
                <a:latin typeface="游ゴシック Medium" panose="020B0500000000000000" pitchFamily="50" charset="-128"/>
                <a:ea typeface="游ゴシック Medium" panose="020B0500000000000000" pitchFamily="50" charset="-128"/>
              </a:rPr>
              <a:t> </a:t>
            </a:r>
            <a:r>
              <a:rPr lang="ja-JP" altLang="en-US" sz="2000" b="1" dirty="0">
                <a:latin typeface="游ゴシック Medium" panose="020B0500000000000000" pitchFamily="50" charset="-128"/>
                <a:ea typeface="游ゴシック Medium" panose="020B0500000000000000" pitchFamily="50" charset="-128"/>
              </a:rPr>
              <a:t>特別休暇の問合せ、申請先は、</a:t>
            </a:r>
            <a:r>
              <a:rPr lang="ja-JP" altLang="en-US" sz="2000" b="1" u="sng" dirty="0">
                <a:latin typeface="游ゴシック Medium" panose="020B0500000000000000" pitchFamily="50" charset="-128"/>
                <a:ea typeface="游ゴシック Medium" panose="020B0500000000000000" pitchFamily="50" charset="-128"/>
              </a:rPr>
              <a:t>　　　　　　　</a:t>
            </a:r>
            <a:r>
              <a:rPr lang="ja-JP" altLang="en-US" sz="2000" b="1" dirty="0">
                <a:latin typeface="游ゴシック Medium" panose="020B0500000000000000" pitchFamily="50" charset="-128"/>
                <a:ea typeface="游ゴシック Medium" panose="020B0500000000000000" pitchFamily="50" charset="-128"/>
              </a:rPr>
              <a:t>まで</a:t>
            </a:r>
          </a:p>
          <a:p>
            <a:pPr marL="92075" indent="-92075"/>
            <a:r>
              <a:rPr lang="ja-JP" altLang="en-US" sz="2000" b="1" dirty="0">
                <a:latin typeface="游ゴシック Medium" panose="020B0500000000000000" pitchFamily="50" charset="-128"/>
                <a:ea typeface="游ゴシック Medium" panose="020B0500000000000000" pitchFamily="50" charset="-128"/>
              </a:rPr>
              <a:t>ご連絡ください。</a:t>
            </a:r>
          </a:p>
        </p:txBody>
      </p:sp>
      <p:sp>
        <p:nvSpPr>
          <p:cNvPr id="42" name="角丸四角形 41"/>
          <p:cNvSpPr/>
          <p:nvPr/>
        </p:nvSpPr>
        <p:spPr>
          <a:xfrm>
            <a:off x="235168" y="6303478"/>
            <a:ext cx="6385193" cy="654832"/>
          </a:xfrm>
          <a:prstGeom prst="roundRect">
            <a:avLst/>
          </a:prstGeom>
          <a:solidFill>
            <a:srgbClr val="FFCC66"/>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u="wavyHeavy" dirty="0">
              <a:solidFill>
                <a:schemeClr val="accent2">
                  <a:lumMod val="50000"/>
                </a:schemeClr>
              </a:solidFill>
              <a:latin typeface="游ゴシック Medium" panose="020B0500000000000000" pitchFamily="50" charset="-128"/>
              <a:ea typeface="游ゴシック Medium" panose="020B0500000000000000" pitchFamily="50" charset="-128"/>
            </a:endParaRPr>
          </a:p>
          <a:p>
            <a:pPr algn="ctr"/>
            <a:endParaRPr lang="ja-JP" altLang="en-US" sz="1200" u="wavyHeavy" dirty="0">
              <a:solidFill>
                <a:schemeClr val="accent2">
                  <a:lumMod val="50000"/>
                </a:schemeClr>
              </a:solidFill>
              <a:latin typeface="游ゴシック Medium" panose="020B0500000000000000" pitchFamily="50" charset="-128"/>
              <a:ea typeface="游ゴシック Medium" panose="020B0500000000000000" pitchFamily="50" charset="-128"/>
            </a:endParaRPr>
          </a:p>
          <a:p>
            <a:r>
              <a:rPr lang="ja-JP" altLang="en-US" sz="1400" b="1" u="wavyHeavy" dirty="0">
                <a:solidFill>
                  <a:schemeClr val="accent2">
                    <a:lumMod val="50000"/>
                  </a:schemeClr>
                </a:solidFill>
                <a:latin typeface="游ゴシック Medium" panose="020B0500000000000000" pitchFamily="50" charset="-128"/>
                <a:ea typeface="游ゴシック Medium" panose="020B0500000000000000" pitchFamily="50" charset="-128"/>
              </a:rPr>
              <a:t>新型コロナウイルス感染症に関する措置として、医師等から「休業」を</a:t>
            </a:r>
            <a:r>
              <a:rPr lang="ja-JP" altLang="en-US" sz="1400" b="1" u="wavyHeavy" dirty="0">
                <a:solidFill>
                  <a:schemeClr val="tx1"/>
                </a:solidFill>
                <a:latin typeface="游ゴシック Medium" panose="020B0500000000000000" pitchFamily="50" charset="-128"/>
                <a:ea typeface="游ゴシック Medium" panose="020B0500000000000000" pitchFamily="50" charset="-128"/>
              </a:rPr>
              <a:t>含む</a:t>
            </a:r>
            <a:r>
              <a:rPr lang="ja-JP" altLang="en-US" sz="1400" b="1" u="wavyHeavy" dirty="0">
                <a:solidFill>
                  <a:schemeClr val="accent2">
                    <a:lumMod val="50000"/>
                  </a:schemeClr>
                </a:solidFill>
                <a:latin typeface="游ゴシック Medium" panose="020B0500000000000000" pitchFamily="50" charset="-128"/>
                <a:ea typeface="游ゴシック Medium" panose="020B0500000000000000" pitchFamily="50" charset="-128"/>
              </a:rPr>
              <a:t>指導を受けた場合、有給の特別休暇を申請することができます。</a:t>
            </a:r>
          </a:p>
          <a:p>
            <a:pPr algn="ctr"/>
            <a:endParaRPr lang="ja-JP" altLang="en-US" sz="1200" u="wavyHeavy" dirty="0">
              <a:solidFill>
                <a:schemeClr val="accent2">
                  <a:lumMod val="50000"/>
                </a:schemeClr>
              </a:solidFill>
              <a:latin typeface="游ゴシック Medium" panose="020B0500000000000000" pitchFamily="50" charset="-128"/>
              <a:ea typeface="游ゴシック Medium" panose="020B0500000000000000" pitchFamily="50" charset="-128"/>
            </a:endParaRPr>
          </a:p>
          <a:p>
            <a:pPr algn="ctr"/>
            <a:endParaRPr lang="en-US" altLang="ja-JP" sz="1200" u="wavyHeavy" dirty="0">
              <a:solidFill>
                <a:schemeClr val="accent2">
                  <a:lumMod val="50000"/>
                </a:schemeClr>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3914332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0</TotalTime>
  <Words>522</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Medium</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2022-01-25T23:50:59Z</dcterms:created>
  <dcterms:modified xsi:type="dcterms:W3CDTF">2022-04-13T02:31:31Z</dcterms:modified>
</cp:coreProperties>
</file>