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59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16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29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4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8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75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15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3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65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60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36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3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64AC-C3BA-416B-9299-C056A06A2E3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B5DF-1888-4CBB-9FB5-0B668767B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8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239908" y="200025"/>
            <a:ext cx="6356995" cy="1631216"/>
            <a:chOff x="258958" y="300662"/>
            <a:chExt cx="6356995" cy="119382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258958" y="300662"/>
              <a:ext cx="6356995" cy="119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endPara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r"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年　　　月　　　日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事業主　殿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                                                               医療機関等名</a:t>
              </a:r>
              <a:r>
                <a:rPr kumimoji="1" lang="ja-JP" altLang="en-US" sz="11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</a:t>
              </a:r>
              <a:endParaRPr kumimoji="1"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                                                                   </a:t>
              </a:r>
              <a:r>
                <a:rPr kumimoji="1" lang="ja-JP" altLang="en-US" sz="11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医師等氏名</a:t>
              </a:r>
              <a:endParaRPr kumimoji="1" lang="en-US" altLang="ja-JP" sz="11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記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１．氏名　等</a:t>
              </a:r>
              <a:endPara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345907" y="78517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329364" y="953355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27224"/>
              </p:ext>
            </p:extLst>
          </p:nvPr>
        </p:nvGraphicFramePr>
        <p:xfrm>
          <a:off x="362622" y="1803638"/>
          <a:ext cx="6205009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39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1853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286762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妊娠週数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分娩予定日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  　 　月　　  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20064"/>
              </p:ext>
            </p:extLst>
          </p:nvPr>
        </p:nvGraphicFramePr>
        <p:xfrm>
          <a:off x="342236" y="2522049"/>
          <a:ext cx="2885058" cy="302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58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858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措置が必要となる症状等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つわり、妊娠悪阻、貧血、めまい・立ちくらみ、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腹部緊満感、子宮収縮、腹痛、性器出血、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腰痛、痔、静脈瘤、浮腫、手や手首の痛み、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頻尿、排尿時痛、残尿感、全身倦怠感、動悸、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頭痛、血圧の上昇、蛋白尿、妊娠糖尿病、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赤ちゃん（胎児）が週数に比べ小さい、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多胎妊娠（　　　　胎）、産後体調が悪い、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妊娠中・産後の不安・不眠・落ち着かないなど、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合併症等（　　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319693" y="2332922"/>
            <a:ext cx="2975718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78635" y="2346478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58958" y="218202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２．指導事項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20609"/>
              </p:ext>
            </p:extLst>
          </p:nvPr>
        </p:nvGraphicFramePr>
        <p:xfrm>
          <a:off x="3458367" y="2534749"/>
          <a:ext cx="3103771" cy="30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3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1850070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635278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2723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標準措置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b="0" kern="0" spc="-1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指導事項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2632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入院加療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自宅療養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63208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作業の制限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spc="-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ストレス・緊張を多く感じる作業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260612" y="8479089"/>
            <a:ext cx="6356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　　月　　　日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所属</a:t>
            </a:r>
            <a:r>
              <a:rPr kumimoji="1" lang="ja-JP" altLang="en-US" sz="1050" u="dash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kumimoji="1" lang="ja-JP" altLang="en-US" sz="105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                                                                    氏名</a:t>
            </a:r>
            <a:endParaRPr kumimoji="1" lang="ja-JP" altLang="en-US" sz="1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事業主　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319694" y="6911251"/>
            <a:ext cx="2929108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３．上記２の措置が必要な期間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10436" y="9601884"/>
            <a:ext cx="6837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106355" y="9605982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69958" y="8473345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305179" y="5934359"/>
            <a:ext cx="45736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494900" y="6928674"/>
            <a:ext cx="3299065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４．その他の指導事項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　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94748"/>
              </p:ext>
            </p:extLst>
          </p:nvPr>
        </p:nvGraphicFramePr>
        <p:xfrm>
          <a:off x="3521867" y="7277100"/>
          <a:ext cx="3094641" cy="75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456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613185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499099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妊娠中の通勤緩和の措置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（在宅勤務を含む。）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妊娠中の休憩に関する措置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396492" y="906710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379495" y="9339813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342237" y="6159289"/>
            <a:ext cx="6273715" cy="633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56494"/>
              </p:ext>
            </p:extLst>
          </p:nvPr>
        </p:nvGraphicFramePr>
        <p:xfrm>
          <a:off x="365023" y="7273984"/>
          <a:ext cx="28850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206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494852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91267" y="2828844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おそ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4593" y="339494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ふしゅ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43021" y="397309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48017" y="339755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りゅう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800" y="5514975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（注）　 「身体的負担の大きい作業」のうち、特定の作業について制限の必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要がある場合には、指導事項欄に〇を付けた上で、具体的な作業を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○で囲んでください。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3125983" y="123825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（表）</a:t>
            </a:r>
          </a:p>
        </p:txBody>
      </p:sp>
    </p:spTree>
    <p:extLst>
      <p:ext uri="{BB962C8B-B14F-4D97-AF65-F5344CB8AC3E}">
        <p14:creationId xmlns:p14="http://schemas.microsoft.com/office/powerpoint/2010/main" val="255570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53075"/>
              </p:ext>
            </p:extLst>
          </p:nvPr>
        </p:nvGraphicFramePr>
        <p:xfrm>
          <a:off x="195233" y="687328"/>
          <a:ext cx="6526144" cy="900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031">
                  <a:extLst>
                    <a:ext uri="{9D8B030D-6E8A-4147-A177-3AD203B41FA5}">
                      <a16:colId xmlns:a16="http://schemas.microsoft.com/office/drawing/2014/main" val="2482963872"/>
                    </a:ext>
                  </a:extLst>
                </a:gridCol>
                <a:gridCol w="5261113">
                  <a:extLst>
                    <a:ext uri="{9D8B030D-6E8A-4147-A177-3AD203B41FA5}">
                      <a16:colId xmlns:a16="http://schemas.microsoft.com/office/drawing/2014/main" val="1890553930"/>
                    </a:ext>
                  </a:extLst>
                </a:gridCol>
              </a:tblGrid>
              <a:tr h="21760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症状名等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措置の例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8102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endParaRPr kumimoji="1" lang="en-US" altLang="ja-JP" sz="5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、勤務時間の短縮、身体的負担の大きい作業（長時間作業場を離れることのできない作業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の制限、においがきつい・換気が悪い・高温多湿などの</a:t>
                      </a:r>
                      <a:r>
                        <a:rPr kumimoji="1" lang="ja-JP" altLang="en-US" sz="1000" dirty="0" err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わり症状を増悪させる環境における作業の制限、通勤緩和、休憩の配慮　 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34398"/>
                  </a:ext>
                </a:extLst>
              </a:tr>
              <a:tr h="40206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貧血、めまい・立ちくらみ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勤務時間の短縮、身体的負担の大きい作業（高所や不安定な足場での作業）の制限、ストレス・緊張を多く感じる作業の制限、通勤緩和、休憩の配慮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08365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腹部緊満感、子宮収縮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休業（入院加療・自宅療養）、勤務時間の短縮、身体的負担の大きい作業（長時間の立作業、同一姿勢を強制される作業、長時間作業場所を離れることのできない作業）の制限、通勤緩和、休憩の配慮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36978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647434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性器出血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249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腰痛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休業（自宅療養）、身体的に負担の大きい作業（長時間の立作業、同一姿勢を強制される作業、腰に負担のかかる作業）　の制限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80090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6183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endParaRPr kumimoji="1" lang="en-US" altLang="ja-JP" sz="5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静脈瘤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236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浮腫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568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手や手首の痛み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5901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頻尿、排尿時痛、残尿感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休業（入院加療・自宅療養）、身体的負担の大きい作業（寒い場所での作業、長時間作業場を離れることのできない作業）の制限、休憩の配慮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380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全身倦怠感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休業（入院加療・自宅療養）、勤務時間の短縮、身体的負担の大きい作業の制限、休憩の配慮、疾患名に応じた主治医等からの具体的な措置　など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51836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動悸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640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頭痛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93075"/>
                  </a:ext>
                </a:extLst>
              </a:tr>
              <a:tr h="38434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血圧の上昇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1818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endParaRPr kumimoji="1" lang="en-US" altLang="ja-JP" sz="5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蛋白尿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9858"/>
                  </a:ext>
                </a:extLst>
              </a:tr>
              <a:tr h="32073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妊娠糖尿病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休業（入院加療・自宅療養）、疾患名に応じた主治医等からの具体的な措置（インスリン治療中等への配慮）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687950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赤ちゃん（胎児）が週数に比べ小さい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49053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多胎妊娠（　　　　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069688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産後体調が悪い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8307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妊娠中・産後の不安・不眠・落ち着かないなど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815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合併症等</a:t>
                      </a:r>
                    </a:p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（自由記載）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疾患名に応じた主治医等からの具体的な措置、もしくは上記の症状名等から参照できる措置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321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3717" y="342027"/>
            <a:ext cx="4152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742" y="9454131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00" strike="sngStrike" dirty="0">
              <a:solidFill>
                <a:srgbClr val="00B0F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973583" y="123825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（裏）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21392" y="92701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おそ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1567" y="369600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りゅう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1893" y="408709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ふしゅ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6821" y="675439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たん</a:t>
            </a:r>
          </a:p>
        </p:txBody>
      </p:sp>
    </p:spTree>
    <p:extLst>
      <p:ext uri="{BB962C8B-B14F-4D97-AF65-F5344CB8AC3E}">
        <p14:creationId xmlns:p14="http://schemas.microsoft.com/office/powerpoint/2010/main" val="2025380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1585</Words>
  <Application>Microsoft Office PowerPoint</Application>
  <PresentationFormat>A4 210 x 297 mm</PresentationFormat>
  <Paragraphs>129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2022-03-01T01:46:11Z</dcterms:modified>
</cp:coreProperties>
</file>