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5.jpg" ContentType="image/jpg"/>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40.jpg" ContentType="image/jpg"/>
  <Override PartName="/ppt/media/image41.jpg" ContentType="image/jpg"/>
  <Override PartName="/ppt/media/image42.jpg" ContentType="image/jpg"/>
  <Override PartName="/ppt/media/image43.jpg" ContentType="image/jpg"/>
  <Override PartName="/ppt/media/image44.jpg" ContentType="image/jpg"/>
  <Override PartName="/ppt/media/image45.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drawings/drawing4.xml" ContentType="application/vnd.openxmlformats-officedocument.drawingml.chartshape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1"/>
    <p:sldMasterId id="2147483781" r:id="rId2"/>
    <p:sldMasterId id="2147483768" r:id="rId3"/>
    <p:sldMasterId id="2147483873" r:id="rId4"/>
    <p:sldMasterId id="2147483841" r:id="rId5"/>
    <p:sldMasterId id="2147483828" r:id="rId6"/>
    <p:sldMasterId id="2147483853" r:id="rId7"/>
    <p:sldMasterId id="2147483708" r:id="rId8"/>
    <p:sldMasterId id="2147483732" r:id="rId9"/>
  </p:sldMasterIdLst>
  <p:notesMasterIdLst>
    <p:notesMasterId r:id="rId174"/>
  </p:notesMasterIdLst>
  <p:sldIdLst>
    <p:sldId id="785" r:id="rId10"/>
    <p:sldId id="625" r:id="rId11"/>
    <p:sldId id="277" r:id="rId12"/>
    <p:sldId id="628" r:id="rId13"/>
    <p:sldId id="271" r:id="rId14"/>
    <p:sldId id="291" r:id="rId15"/>
    <p:sldId id="275" r:id="rId16"/>
    <p:sldId id="629" r:id="rId17"/>
    <p:sldId id="630" r:id="rId18"/>
    <p:sldId id="632" r:id="rId19"/>
    <p:sldId id="297" r:id="rId20"/>
    <p:sldId id="298" r:id="rId21"/>
    <p:sldId id="299" r:id="rId22"/>
    <p:sldId id="633" r:id="rId23"/>
    <p:sldId id="634" r:id="rId24"/>
    <p:sldId id="635" r:id="rId25"/>
    <p:sldId id="636" r:id="rId26"/>
    <p:sldId id="637" r:id="rId27"/>
    <p:sldId id="638" r:id="rId28"/>
    <p:sldId id="639" r:id="rId29"/>
    <p:sldId id="640" r:id="rId30"/>
    <p:sldId id="641" r:id="rId31"/>
    <p:sldId id="642" r:id="rId32"/>
    <p:sldId id="643" r:id="rId33"/>
    <p:sldId id="644" r:id="rId34"/>
    <p:sldId id="645" r:id="rId35"/>
    <p:sldId id="646" r:id="rId36"/>
    <p:sldId id="647" r:id="rId37"/>
    <p:sldId id="648" r:id="rId38"/>
    <p:sldId id="649" r:id="rId39"/>
    <p:sldId id="650" r:id="rId40"/>
    <p:sldId id="651" r:id="rId41"/>
    <p:sldId id="652" r:id="rId42"/>
    <p:sldId id="653" r:id="rId43"/>
    <p:sldId id="654" r:id="rId44"/>
    <p:sldId id="655" r:id="rId45"/>
    <p:sldId id="656" r:id="rId46"/>
    <p:sldId id="657" r:id="rId47"/>
    <p:sldId id="658" r:id="rId48"/>
    <p:sldId id="659" r:id="rId49"/>
    <p:sldId id="660" r:id="rId50"/>
    <p:sldId id="661" r:id="rId51"/>
    <p:sldId id="662" r:id="rId52"/>
    <p:sldId id="663" r:id="rId53"/>
    <p:sldId id="664" r:id="rId54"/>
    <p:sldId id="665" r:id="rId55"/>
    <p:sldId id="666" r:id="rId56"/>
    <p:sldId id="667" r:id="rId57"/>
    <p:sldId id="668" r:id="rId58"/>
    <p:sldId id="669" r:id="rId59"/>
    <p:sldId id="670" r:id="rId60"/>
    <p:sldId id="671" r:id="rId61"/>
    <p:sldId id="672" r:id="rId62"/>
    <p:sldId id="673" r:id="rId63"/>
    <p:sldId id="674" r:id="rId64"/>
    <p:sldId id="675" r:id="rId65"/>
    <p:sldId id="676" r:id="rId66"/>
    <p:sldId id="677" r:id="rId67"/>
    <p:sldId id="678" r:id="rId68"/>
    <p:sldId id="679" r:id="rId69"/>
    <p:sldId id="680" r:id="rId70"/>
    <p:sldId id="681" r:id="rId71"/>
    <p:sldId id="682" r:id="rId72"/>
    <p:sldId id="683" r:id="rId73"/>
    <p:sldId id="684" r:id="rId74"/>
    <p:sldId id="685" r:id="rId75"/>
    <p:sldId id="686" r:id="rId76"/>
    <p:sldId id="687" r:id="rId77"/>
    <p:sldId id="688" r:id="rId78"/>
    <p:sldId id="689" r:id="rId79"/>
    <p:sldId id="690" r:id="rId80"/>
    <p:sldId id="691" r:id="rId81"/>
    <p:sldId id="692" r:id="rId82"/>
    <p:sldId id="693" r:id="rId83"/>
    <p:sldId id="694" r:id="rId84"/>
    <p:sldId id="695" r:id="rId85"/>
    <p:sldId id="696" r:id="rId86"/>
    <p:sldId id="697" r:id="rId87"/>
    <p:sldId id="698" r:id="rId88"/>
    <p:sldId id="699" r:id="rId89"/>
    <p:sldId id="700" r:id="rId90"/>
    <p:sldId id="701" r:id="rId91"/>
    <p:sldId id="702" r:id="rId92"/>
    <p:sldId id="703" r:id="rId93"/>
    <p:sldId id="704" r:id="rId94"/>
    <p:sldId id="705" r:id="rId95"/>
    <p:sldId id="706" r:id="rId96"/>
    <p:sldId id="707" r:id="rId97"/>
    <p:sldId id="708" r:id="rId98"/>
    <p:sldId id="709" r:id="rId99"/>
    <p:sldId id="710" r:id="rId100"/>
    <p:sldId id="711" r:id="rId101"/>
    <p:sldId id="712" r:id="rId102"/>
    <p:sldId id="713" r:id="rId103"/>
    <p:sldId id="714" r:id="rId104"/>
    <p:sldId id="715" r:id="rId105"/>
    <p:sldId id="716" r:id="rId106"/>
    <p:sldId id="717" r:id="rId107"/>
    <p:sldId id="718" r:id="rId108"/>
    <p:sldId id="719" r:id="rId109"/>
    <p:sldId id="720" r:id="rId110"/>
    <p:sldId id="721" r:id="rId111"/>
    <p:sldId id="722" r:id="rId112"/>
    <p:sldId id="723" r:id="rId113"/>
    <p:sldId id="724" r:id="rId114"/>
    <p:sldId id="725" r:id="rId115"/>
    <p:sldId id="726" r:id="rId116"/>
    <p:sldId id="727" r:id="rId117"/>
    <p:sldId id="728" r:id="rId118"/>
    <p:sldId id="729" r:id="rId119"/>
    <p:sldId id="730" r:id="rId120"/>
    <p:sldId id="731" r:id="rId121"/>
    <p:sldId id="732" r:id="rId122"/>
    <p:sldId id="733" r:id="rId123"/>
    <p:sldId id="734" r:id="rId124"/>
    <p:sldId id="735" r:id="rId125"/>
    <p:sldId id="736" r:id="rId126"/>
    <p:sldId id="737" r:id="rId127"/>
    <p:sldId id="738" r:id="rId128"/>
    <p:sldId id="739" r:id="rId129"/>
    <p:sldId id="740" r:id="rId130"/>
    <p:sldId id="741" r:id="rId131"/>
    <p:sldId id="742" r:id="rId132"/>
    <p:sldId id="743" r:id="rId133"/>
    <p:sldId id="744" r:id="rId134"/>
    <p:sldId id="745" r:id="rId135"/>
    <p:sldId id="746" r:id="rId136"/>
    <p:sldId id="747" r:id="rId137"/>
    <p:sldId id="748" r:id="rId138"/>
    <p:sldId id="749" r:id="rId139"/>
    <p:sldId id="750" r:id="rId140"/>
    <p:sldId id="751" r:id="rId141"/>
    <p:sldId id="752" r:id="rId142"/>
    <p:sldId id="753" r:id="rId143"/>
    <p:sldId id="754" r:id="rId144"/>
    <p:sldId id="755" r:id="rId145"/>
    <p:sldId id="756" r:id="rId146"/>
    <p:sldId id="757" r:id="rId147"/>
    <p:sldId id="758" r:id="rId148"/>
    <p:sldId id="759" r:id="rId149"/>
    <p:sldId id="760" r:id="rId150"/>
    <p:sldId id="761" r:id="rId151"/>
    <p:sldId id="762" r:id="rId152"/>
    <p:sldId id="763" r:id="rId153"/>
    <p:sldId id="764" r:id="rId154"/>
    <p:sldId id="765" r:id="rId155"/>
    <p:sldId id="766" r:id="rId156"/>
    <p:sldId id="767" r:id="rId157"/>
    <p:sldId id="768" r:id="rId158"/>
    <p:sldId id="769" r:id="rId159"/>
    <p:sldId id="770" r:id="rId160"/>
    <p:sldId id="771" r:id="rId161"/>
    <p:sldId id="772" r:id="rId162"/>
    <p:sldId id="773" r:id="rId163"/>
    <p:sldId id="774" r:id="rId164"/>
    <p:sldId id="775" r:id="rId165"/>
    <p:sldId id="776" r:id="rId166"/>
    <p:sldId id="777" r:id="rId167"/>
    <p:sldId id="778" r:id="rId168"/>
    <p:sldId id="779" r:id="rId169"/>
    <p:sldId id="780" r:id="rId170"/>
    <p:sldId id="781" r:id="rId171"/>
    <p:sldId id="782" r:id="rId172"/>
    <p:sldId id="783" r:id="rId173"/>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007A"/>
    <a:srgbClr val="FF9700"/>
    <a:srgbClr val="9C7DB6"/>
    <a:srgbClr val="E60012"/>
    <a:srgbClr val="009944"/>
    <a:srgbClr val="6CBB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5" autoAdjust="0"/>
    <p:restoredTop sz="94694" autoAdjust="0"/>
  </p:normalViewPr>
  <p:slideViewPr>
    <p:cSldViewPr>
      <p:cViewPr varScale="1">
        <p:scale>
          <a:sx n="114" d="100"/>
          <a:sy n="114" d="100"/>
        </p:scale>
        <p:origin x="42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38" Type="http://schemas.openxmlformats.org/officeDocument/2006/relationships/slide" Target="slides/slide129.xml"/><Relationship Id="rId154" Type="http://schemas.openxmlformats.org/officeDocument/2006/relationships/slide" Target="slides/slide145.xml"/><Relationship Id="rId159" Type="http://schemas.openxmlformats.org/officeDocument/2006/relationships/slide" Target="slides/slide150.xml"/><Relationship Id="rId175" Type="http://schemas.openxmlformats.org/officeDocument/2006/relationships/commentAuthors" Target="commentAuthors.xml"/><Relationship Id="rId170" Type="http://schemas.openxmlformats.org/officeDocument/2006/relationships/slide" Target="slides/slide16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openxmlformats.org/officeDocument/2006/relationships/slide" Target="slides/slide135.xml"/><Relationship Id="rId149" Type="http://schemas.openxmlformats.org/officeDocument/2006/relationships/slide" Target="slides/slide14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60" Type="http://schemas.openxmlformats.org/officeDocument/2006/relationships/slide" Target="slides/slide151.xml"/><Relationship Id="rId165" Type="http://schemas.openxmlformats.org/officeDocument/2006/relationships/slide" Target="slides/slide15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slide" Target="slides/slide146.xml"/><Relationship Id="rId171" Type="http://schemas.openxmlformats.org/officeDocument/2006/relationships/slide" Target="slides/slide162.xml"/><Relationship Id="rId176" Type="http://schemas.openxmlformats.org/officeDocument/2006/relationships/presProps" Target="presProps.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openxmlformats.org/officeDocument/2006/relationships/slide" Target="slides/slide152.xml"/><Relationship Id="rId166" Type="http://schemas.openxmlformats.org/officeDocument/2006/relationships/slide" Target="slides/slide15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slide" Target="slides/slide121.xml"/><Relationship Id="rId135" Type="http://schemas.openxmlformats.org/officeDocument/2006/relationships/slide" Target="slides/slide126.xml"/><Relationship Id="rId143" Type="http://schemas.openxmlformats.org/officeDocument/2006/relationships/slide" Target="slides/slide134.xml"/><Relationship Id="rId148" Type="http://schemas.openxmlformats.org/officeDocument/2006/relationships/slide" Target="slides/slide139.xml"/><Relationship Id="rId151" Type="http://schemas.openxmlformats.org/officeDocument/2006/relationships/slide" Target="slides/slide142.xml"/><Relationship Id="rId156" Type="http://schemas.openxmlformats.org/officeDocument/2006/relationships/slide" Target="slides/slide147.xml"/><Relationship Id="rId164" Type="http://schemas.openxmlformats.org/officeDocument/2006/relationships/slide" Target="slides/slide155.xml"/><Relationship Id="rId169" Type="http://schemas.openxmlformats.org/officeDocument/2006/relationships/slide" Target="slides/slide160.xml"/><Relationship Id="rId177"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63.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28.png"/></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dfckhpwg3file1h.mhlwds.mhlw.go.jp\&#35506;&#23460;&#38936;&#22495;2\11602000_&#32887;&#26989;&#23433;&#23450;&#23616;&#12288;&#38599;&#29992;&#25919;&#31574;&#35506;\&#38599;&#29992;&#25919;&#31574;&#20418;\&#9326;&#38599;&#29992;&#25919;&#31574;&#30740;&#31350;&#20250;\&#24179;&#25104;26&#65374;27&#24180;&#24230;&#38283;&#20652;\&#31532;&#65305;&#22238;&#65288;20151124&#65289;\&#24403;&#26085;&#36039;&#26009;\(&#26368;&#26032;&#29256;11&#26376;18&#26085;&#26178;&#28857;&#65289;\&#26412;&#20307;\&#35201;&#20462;&#27491;&#12304;&#65314;&#65316;&#12305;&#27010;&#35201;&#12509;&#12531;&#12481;&#32117;&#20316;&#25104;.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816672921060919E-2"/>
          <c:y val="1.9080003566103957E-2"/>
          <c:w val="0.9168578570288608"/>
          <c:h val="0.91703328895165759"/>
        </c:manualLayout>
      </c:layout>
      <c:barChart>
        <c:barDir val="col"/>
        <c:grouping val="stacked"/>
        <c:varyColors val="0"/>
        <c:ser>
          <c:idx val="0"/>
          <c:order val="0"/>
          <c:tx>
            <c:strRef>
              <c:f>Sheet1!$B$1</c:f>
              <c:strCache>
                <c:ptCount val="1"/>
                <c:pt idx="0">
                  <c:v>14歳以下</c:v>
                </c:pt>
              </c:strCache>
            </c:strRef>
          </c:tx>
          <c:spPr>
            <a:blipFill>
              <a:blip xmlns:r="http://schemas.openxmlformats.org/officeDocument/2006/relationships" r:embed="rId1"/>
              <a:stretch>
                <a:fillRect/>
              </a:stretch>
            </a:blipFill>
            <a:ln w="6350">
              <a:solidFill>
                <a:prstClr val="black"/>
              </a:solidFill>
            </a:ln>
          </c:spPr>
          <c:invertIfNegative val="0"/>
          <c:dPt>
            <c:idx val="13"/>
            <c:invertIfNegative val="0"/>
            <c:bubble3D val="0"/>
            <c:spPr>
              <a:blipFill>
                <a:blip xmlns:r="http://schemas.openxmlformats.org/officeDocument/2006/relationships" r:embed="rId1"/>
                <a:stretch>
                  <a:fillRect/>
                </a:stretch>
              </a:blipFill>
              <a:ln w="6350">
                <a:solidFill>
                  <a:prstClr val="black"/>
                </a:solidFill>
              </a:ln>
            </c:spPr>
            <c:extLst>
              <c:ext xmlns:c16="http://schemas.microsoft.com/office/drawing/2014/chart" uri="{C3380CC4-5D6E-409C-BE32-E72D297353CC}">
                <c16:uniqueId val="{00000001-CCEF-488E-8AAD-182379911C87}"/>
              </c:ext>
            </c:extLst>
          </c:dPt>
          <c:dPt>
            <c:idx val="14"/>
            <c:invertIfNegative val="0"/>
            <c:bubble3D val="0"/>
            <c:spPr>
              <a:blipFill>
                <a:blip xmlns:r="http://schemas.openxmlformats.org/officeDocument/2006/relationships" r:embed="rId1"/>
                <a:stretch>
                  <a:fillRect/>
                </a:stretch>
              </a:blipFill>
              <a:ln w="6350">
                <a:solidFill>
                  <a:prstClr val="black"/>
                </a:solidFill>
              </a:ln>
            </c:spPr>
            <c:extLst>
              <c:ext xmlns:c16="http://schemas.microsoft.com/office/drawing/2014/chart" uri="{C3380CC4-5D6E-409C-BE32-E72D297353CC}">
                <c16:uniqueId val="{00000003-CCEF-488E-8AAD-182379911C87}"/>
              </c:ext>
            </c:extLst>
          </c:dPt>
          <c:dPt>
            <c:idx val="15"/>
            <c:invertIfNegative val="0"/>
            <c:bubble3D val="0"/>
            <c:spPr>
              <a:blipFill>
                <a:blip xmlns:r="http://schemas.openxmlformats.org/officeDocument/2006/relationships" r:embed="rId1"/>
                <a:stretch>
                  <a:fillRect/>
                </a:stretch>
              </a:blipFill>
              <a:ln w="6350">
                <a:solidFill>
                  <a:prstClr val="black"/>
                </a:solidFill>
              </a:ln>
            </c:spPr>
            <c:extLst>
              <c:ext xmlns:c16="http://schemas.microsoft.com/office/drawing/2014/chart" uri="{C3380CC4-5D6E-409C-BE32-E72D297353CC}">
                <c16:uniqueId val="{00000005-CCEF-488E-8AAD-182379911C87}"/>
              </c:ext>
            </c:extLst>
          </c:dPt>
          <c:dPt>
            <c:idx val="16"/>
            <c:invertIfNegative val="0"/>
            <c:bubble3D val="0"/>
            <c:spPr>
              <a:blipFill>
                <a:blip xmlns:r="http://schemas.openxmlformats.org/officeDocument/2006/relationships" r:embed="rId1"/>
                <a:stretch>
                  <a:fillRect/>
                </a:stretch>
              </a:blipFill>
              <a:ln w="6350">
                <a:solidFill>
                  <a:prstClr val="black"/>
                </a:solidFill>
              </a:ln>
            </c:spPr>
            <c:extLst>
              <c:ext xmlns:c16="http://schemas.microsoft.com/office/drawing/2014/chart" uri="{C3380CC4-5D6E-409C-BE32-E72D297353CC}">
                <c16:uniqueId val="{00000007-CCEF-488E-8AAD-182379911C87}"/>
              </c:ext>
            </c:extLst>
          </c:dPt>
          <c:dPt>
            <c:idx val="17"/>
            <c:invertIfNegative val="0"/>
            <c:bubble3D val="0"/>
            <c:spPr>
              <a:blipFill>
                <a:blip xmlns:r="http://schemas.openxmlformats.org/officeDocument/2006/relationships" r:embed="rId1"/>
                <a:stretch>
                  <a:fillRect/>
                </a:stretch>
              </a:blipFill>
              <a:ln w="6350">
                <a:solidFill>
                  <a:prstClr val="black"/>
                </a:solidFill>
              </a:ln>
            </c:spPr>
            <c:extLst>
              <c:ext xmlns:c16="http://schemas.microsoft.com/office/drawing/2014/chart" uri="{C3380CC4-5D6E-409C-BE32-E72D297353CC}">
                <c16:uniqueId val="{00000009-CCEF-488E-8AAD-182379911C87}"/>
              </c:ext>
            </c:extLst>
          </c:dPt>
          <c:dPt>
            <c:idx val="18"/>
            <c:invertIfNegative val="0"/>
            <c:bubble3D val="0"/>
            <c:spPr>
              <a:blipFill>
                <a:blip xmlns:r="http://schemas.openxmlformats.org/officeDocument/2006/relationships" r:embed="rId1"/>
                <a:stretch>
                  <a:fillRect/>
                </a:stretch>
              </a:blipFill>
              <a:ln w="6350">
                <a:solidFill>
                  <a:prstClr val="black"/>
                </a:solidFill>
              </a:ln>
            </c:spPr>
            <c:extLst>
              <c:ext xmlns:c16="http://schemas.microsoft.com/office/drawing/2014/chart" uri="{C3380CC4-5D6E-409C-BE32-E72D297353CC}">
                <c16:uniqueId val="{0000000B-CCEF-488E-8AAD-182379911C87}"/>
              </c:ext>
            </c:extLst>
          </c:dPt>
          <c:dPt>
            <c:idx val="19"/>
            <c:invertIfNegative val="0"/>
            <c:bubble3D val="0"/>
            <c:spPr>
              <a:blipFill>
                <a:blip xmlns:r="http://schemas.openxmlformats.org/officeDocument/2006/relationships" r:embed="rId1"/>
                <a:stretch>
                  <a:fillRect/>
                </a:stretch>
              </a:blipFill>
              <a:ln w="6350">
                <a:solidFill>
                  <a:prstClr val="black"/>
                </a:solidFill>
              </a:ln>
            </c:spPr>
            <c:extLst>
              <c:ext xmlns:c16="http://schemas.microsoft.com/office/drawing/2014/chart" uri="{C3380CC4-5D6E-409C-BE32-E72D297353CC}">
                <c16:uniqueId val="{0000000D-CCEF-488E-8AAD-182379911C87}"/>
              </c:ext>
            </c:extLst>
          </c:dPt>
          <c:dPt>
            <c:idx val="20"/>
            <c:invertIfNegative val="0"/>
            <c:bubble3D val="0"/>
            <c:spPr>
              <a:blipFill>
                <a:blip xmlns:r="http://schemas.openxmlformats.org/officeDocument/2006/relationships" r:embed="rId1"/>
                <a:stretch>
                  <a:fillRect/>
                </a:stretch>
              </a:blipFill>
              <a:ln w="6350">
                <a:solidFill>
                  <a:prstClr val="black"/>
                </a:solidFill>
              </a:ln>
            </c:spPr>
            <c:extLst>
              <c:ext xmlns:c16="http://schemas.microsoft.com/office/drawing/2014/chart" uri="{C3380CC4-5D6E-409C-BE32-E72D297353CC}">
                <c16:uniqueId val="{0000000F-CCEF-488E-8AAD-182379911C87}"/>
              </c:ext>
            </c:extLst>
          </c:dPt>
          <c:dPt>
            <c:idx val="21"/>
            <c:invertIfNegative val="0"/>
            <c:bubble3D val="0"/>
            <c:spPr>
              <a:blipFill>
                <a:blip xmlns:r="http://schemas.openxmlformats.org/officeDocument/2006/relationships" r:embed="rId1"/>
                <a:stretch>
                  <a:fillRect/>
                </a:stretch>
              </a:blipFill>
              <a:ln w="6350">
                <a:solidFill>
                  <a:prstClr val="black"/>
                </a:solidFill>
              </a:ln>
            </c:spPr>
            <c:extLst>
              <c:ext xmlns:c16="http://schemas.microsoft.com/office/drawing/2014/chart" uri="{C3380CC4-5D6E-409C-BE32-E72D297353CC}">
                <c16:uniqueId val="{00000011-CCEF-488E-8AAD-182379911C87}"/>
              </c:ext>
            </c:extLst>
          </c:dPt>
          <c:dPt>
            <c:idx val="22"/>
            <c:invertIfNegative val="0"/>
            <c:bubble3D val="0"/>
            <c:spPr>
              <a:blipFill>
                <a:blip xmlns:r="http://schemas.openxmlformats.org/officeDocument/2006/relationships" r:embed="rId1"/>
                <a:stretch>
                  <a:fillRect/>
                </a:stretch>
              </a:blipFill>
              <a:ln w="6350">
                <a:solidFill>
                  <a:prstClr val="black"/>
                </a:solidFill>
              </a:ln>
            </c:spPr>
            <c:extLst>
              <c:ext xmlns:c16="http://schemas.microsoft.com/office/drawing/2014/chart" uri="{C3380CC4-5D6E-409C-BE32-E72D297353CC}">
                <c16:uniqueId val="{00000013-CCEF-488E-8AAD-182379911C87}"/>
              </c:ext>
            </c:extLst>
          </c:dPt>
          <c:dPt>
            <c:idx val="23"/>
            <c:invertIfNegative val="0"/>
            <c:bubble3D val="0"/>
            <c:spPr>
              <a:blipFill>
                <a:blip xmlns:r="http://schemas.openxmlformats.org/officeDocument/2006/relationships" r:embed="rId1"/>
                <a:stretch>
                  <a:fillRect/>
                </a:stretch>
              </a:blipFill>
              <a:ln w="6350">
                <a:solidFill>
                  <a:prstClr val="black"/>
                </a:solidFill>
              </a:ln>
            </c:spPr>
            <c:extLst>
              <c:ext xmlns:c16="http://schemas.microsoft.com/office/drawing/2014/chart" uri="{C3380CC4-5D6E-409C-BE32-E72D297353CC}">
                <c16:uniqueId val="{00000015-CCEF-488E-8AAD-182379911C87}"/>
              </c:ext>
            </c:extLst>
          </c:dPt>
          <c:dPt>
            <c:idx val="24"/>
            <c:invertIfNegative val="0"/>
            <c:bubble3D val="0"/>
            <c:spPr>
              <a:blipFill>
                <a:blip xmlns:r="http://schemas.openxmlformats.org/officeDocument/2006/relationships" r:embed="rId1"/>
                <a:stretch>
                  <a:fillRect/>
                </a:stretch>
              </a:blipFill>
              <a:ln w="6350">
                <a:solidFill>
                  <a:prstClr val="black"/>
                </a:solidFill>
              </a:ln>
            </c:spPr>
            <c:extLst>
              <c:ext xmlns:c16="http://schemas.microsoft.com/office/drawing/2014/chart" uri="{C3380CC4-5D6E-409C-BE32-E72D297353CC}">
                <c16:uniqueId val="{00000017-CCEF-488E-8AAD-182379911C87}"/>
              </c:ext>
            </c:extLst>
          </c:dPt>
          <c:cat>
            <c:numRef>
              <c:f>Sheet1!$A$2:$A$26</c:f>
              <c:numCache>
                <c:formatCode>General</c:formatCode>
                <c:ptCount val="25"/>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2017</c:v>
                </c:pt>
                <c:pt idx="15">
                  <c:v>2020</c:v>
                </c:pt>
                <c:pt idx="16">
                  <c:v>2025</c:v>
                </c:pt>
                <c:pt idx="17">
                  <c:v>2030</c:v>
                </c:pt>
                <c:pt idx="18">
                  <c:v>2035</c:v>
                </c:pt>
                <c:pt idx="19">
                  <c:v>2040</c:v>
                </c:pt>
                <c:pt idx="20">
                  <c:v>2045</c:v>
                </c:pt>
                <c:pt idx="21">
                  <c:v>2050</c:v>
                </c:pt>
                <c:pt idx="22">
                  <c:v>2055</c:v>
                </c:pt>
                <c:pt idx="23">
                  <c:v>2060</c:v>
                </c:pt>
                <c:pt idx="24">
                  <c:v>2065</c:v>
                </c:pt>
              </c:numCache>
            </c:numRef>
          </c:cat>
          <c:val>
            <c:numRef>
              <c:f>Sheet1!$B$2:$B$26</c:f>
              <c:numCache>
                <c:formatCode>#,##0_);[Red]\(#,##0\)</c:formatCode>
                <c:ptCount val="25"/>
                <c:pt idx="0">
                  <c:v>2942.8</c:v>
                </c:pt>
                <c:pt idx="1">
                  <c:v>2979.8</c:v>
                </c:pt>
                <c:pt idx="2">
                  <c:v>2806.7</c:v>
                </c:pt>
                <c:pt idx="3">
                  <c:v>2516.6</c:v>
                </c:pt>
                <c:pt idx="4">
                  <c:v>2482.3000000000002</c:v>
                </c:pt>
                <c:pt idx="5">
                  <c:v>2723.2</c:v>
                </c:pt>
                <c:pt idx="6">
                  <c:v>2752.4</c:v>
                </c:pt>
                <c:pt idx="7">
                  <c:v>2604.1999999999998</c:v>
                </c:pt>
                <c:pt idx="8">
                  <c:v>2254.4</c:v>
                </c:pt>
                <c:pt idx="9">
                  <c:v>2003.3</c:v>
                </c:pt>
                <c:pt idx="10">
                  <c:v>1850.5</c:v>
                </c:pt>
                <c:pt idx="11">
                  <c:v>1758.5</c:v>
                </c:pt>
                <c:pt idx="12">
                  <c:v>1683.9</c:v>
                </c:pt>
                <c:pt idx="13">
                  <c:v>1594.5</c:v>
                </c:pt>
                <c:pt idx="14">
                  <c:v>1559</c:v>
                </c:pt>
                <c:pt idx="15">
                  <c:v>1507.4958000000001</c:v>
                </c:pt>
                <c:pt idx="16">
                  <c:v>1407.2739999999999</c:v>
                </c:pt>
                <c:pt idx="17">
                  <c:v>1321.1913</c:v>
                </c:pt>
                <c:pt idx="18">
                  <c:v>1245.7213999999999</c:v>
                </c:pt>
                <c:pt idx="19">
                  <c:v>1193.5951</c:v>
                </c:pt>
                <c:pt idx="20">
                  <c:v>1138.4190000000001</c:v>
                </c:pt>
                <c:pt idx="21">
                  <c:v>1076.7182</c:v>
                </c:pt>
                <c:pt idx="22">
                  <c:v>1012.3119</c:v>
                </c:pt>
                <c:pt idx="23">
                  <c:v>950.84460000000001</c:v>
                </c:pt>
                <c:pt idx="24" formatCode="0">
                  <c:v>897.53660000000002</c:v>
                </c:pt>
              </c:numCache>
            </c:numRef>
          </c:val>
          <c:extLst>
            <c:ext xmlns:c16="http://schemas.microsoft.com/office/drawing/2014/chart" uri="{C3380CC4-5D6E-409C-BE32-E72D297353CC}">
              <c16:uniqueId val="{00000018-CCEF-488E-8AAD-182379911C87}"/>
            </c:ext>
          </c:extLst>
        </c:ser>
        <c:ser>
          <c:idx val="1"/>
          <c:order val="1"/>
          <c:tx>
            <c:strRef>
              <c:f>Sheet1!$C$1</c:f>
              <c:strCache>
                <c:ptCount val="1"/>
                <c:pt idx="0">
                  <c:v>15～64歳</c:v>
                </c:pt>
              </c:strCache>
            </c:strRef>
          </c:tx>
          <c:spPr>
            <a:solidFill>
              <a:schemeClr val="tx2">
                <a:lumMod val="60000"/>
                <a:lumOff val="40000"/>
              </a:schemeClr>
            </a:solidFill>
            <a:ln w="6350">
              <a:solidFill>
                <a:schemeClr val="tx1"/>
              </a:solidFill>
            </a:ln>
          </c:spPr>
          <c:invertIfNegative val="0"/>
          <c:dPt>
            <c:idx val="13"/>
            <c:invertIfNegative val="0"/>
            <c:bubble3D val="0"/>
            <c:spPr>
              <a:solidFill>
                <a:srgbClr val="1F497D">
                  <a:lumMod val="60000"/>
                  <a:lumOff val="40000"/>
                </a:srgbClr>
              </a:solidFill>
              <a:ln w="6350">
                <a:solidFill>
                  <a:schemeClr val="tx1"/>
                </a:solidFill>
              </a:ln>
            </c:spPr>
            <c:extLst>
              <c:ext xmlns:c16="http://schemas.microsoft.com/office/drawing/2014/chart" uri="{C3380CC4-5D6E-409C-BE32-E72D297353CC}">
                <c16:uniqueId val="{0000001A-CCEF-488E-8AAD-182379911C87}"/>
              </c:ext>
            </c:extLst>
          </c:dPt>
          <c:dPt>
            <c:idx val="14"/>
            <c:invertIfNegative val="0"/>
            <c:bubble3D val="0"/>
            <c:spPr>
              <a:solidFill>
                <a:srgbClr val="1F497D">
                  <a:lumMod val="60000"/>
                  <a:lumOff val="40000"/>
                </a:srgbClr>
              </a:solidFill>
              <a:ln w="6350">
                <a:solidFill>
                  <a:schemeClr val="tx1"/>
                </a:solidFill>
              </a:ln>
            </c:spPr>
            <c:extLst>
              <c:ext xmlns:c16="http://schemas.microsoft.com/office/drawing/2014/chart" uri="{C3380CC4-5D6E-409C-BE32-E72D297353CC}">
                <c16:uniqueId val="{0000001C-CCEF-488E-8AAD-182379911C87}"/>
              </c:ext>
            </c:extLst>
          </c:dPt>
          <c:dPt>
            <c:idx val="15"/>
            <c:invertIfNegative val="0"/>
            <c:bubble3D val="0"/>
            <c:spPr>
              <a:solidFill>
                <a:srgbClr val="1F497D">
                  <a:lumMod val="60000"/>
                  <a:lumOff val="40000"/>
                  <a:alpha val="40000"/>
                </a:srgbClr>
              </a:solidFill>
              <a:ln w="6350">
                <a:solidFill>
                  <a:schemeClr val="tx1"/>
                </a:solidFill>
              </a:ln>
            </c:spPr>
            <c:extLst>
              <c:ext xmlns:c16="http://schemas.microsoft.com/office/drawing/2014/chart" uri="{C3380CC4-5D6E-409C-BE32-E72D297353CC}">
                <c16:uniqueId val="{0000001E-CCEF-488E-8AAD-182379911C87}"/>
              </c:ext>
            </c:extLst>
          </c:dPt>
          <c:dPt>
            <c:idx val="16"/>
            <c:invertIfNegative val="0"/>
            <c:bubble3D val="0"/>
            <c:spPr>
              <a:solidFill>
                <a:srgbClr val="1F497D">
                  <a:lumMod val="60000"/>
                  <a:lumOff val="40000"/>
                  <a:alpha val="40000"/>
                </a:srgbClr>
              </a:solidFill>
              <a:ln w="6350">
                <a:solidFill>
                  <a:schemeClr val="tx1"/>
                </a:solidFill>
              </a:ln>
            </c:spPr>
            <c:extLst>
              <c:ext xmlns:c16="http://schemas.microsoft.com/office/drawing/2014/chart" uri="{C3380CC4-5D6E-409C-BE32-E72D297353CC}">
                <c16:uniqueId val="{00000020-CCEF-488E-8AAD-182379911C87}"/>
              </c:ext>
            </c:extLst>
          </c:dPt>
          <c:dPt>
            <c:idx val="17"/>
            <c:invertIfNegative val="0"/>
            <c:bubble3D val="0"/>
            <c:spPr>
              <a:solidFill>
                <a:srgbClr val="1F497D">
                  <a:lumMod val="60000"/>
                  <a:lumOff val="40000"/>
                  <a:alpha val="40000"/>
                </a:srgbClr>
              </a:solidFill>
              <a:ln w="6350">
                <a:solidFill>
                  <a:schemeClr val="tx1"/>
                </a:solidFill>
              </a:ln>
            </c:spPr>
            <c:extLst>
              <c:ext xmlns:c16="http://schemas.microsoft.com/office/drawing/2014/chart" uri="{C3380CC4-5D6E-409C-BE32-E72D297353CC}">
                <c16:uniqueId val="{00000022-CCEF-488E-8AAD-182379911C87}"/>
              </c:ext>
            </c:extLst>
          </c:dPt>
          <c:dPt>
            <c:idx val="18"/>
            <c:invertIfNegative val="0"/>
            <c:bubble3D val="0"/>
            <c:spPr>
              <a:solidFill>
                <a:srgbClr val="1F497D">
                  <a:lumMod val="60000"/>
                  <a:lumOff val="40000"/>
                  <a:alpha val="40000"/>
                </a:srgbClr>
              </a:solidFill>
              <a:ln w="6350">
                <a:solidFill>
                  <a:schemeClr val="tx1"/>
                </a:solidFill>
              </a:ln>
            </c:spPr>
            <c:extLst>
              <c:ext xmlns:c16="http://schemas.microsoft.com/office/drawing/2014/chart" uri="{C3380CC4-5D6E-409C-BE32-E72D297353CC}">
                <c16:uniqueId val="{00000024-CCEF-488E-8AAD-182379911C87}"/>
              </c:ext>
            </c:extLst>
          </c:dPt>
          <c:dPt>
            <c:idx val="19"/>
            <c:invertIfNegative val="0"/>
            <c:bubble3D val="0"/>
            <c:spPr>
              <a:solidFill>
                <a:srgbClr val="1F497D">
                  <a:lumMod val="60000"/>
                  <a:lumOff val="40000"/>
                  <a:alpha val="40000"/>
                </a:srgbClr>
              </a:solidFill>
              <a:ln w="6350">
                <a:solidFill>
                  <a:schemeClr val="tx1"/>
                </a:solidFill>
              </a:ln>
            </c:spPr>
            <c:extLst>
              <c:ext xmlns:c16="http://schemas.microsoft.com/office/drawing/2014/chart" uri="{C3380CC4-5D6E-409C-BE32-E72D297353CC}">
                <c16:uniqueId val="{00000026-CCEF-488E-8AAD-182379911C87}"/>
              </c:ext>
            </c:extLst>
          </c:dPt>
          <c:dPt>
            <c:idx val="20"/>
            <c:invertIfNegative val="0"/>
            <c:bubble3D val="0"/>
            <c:spPr>
              <a:solidFill>
                <a:srgbClr val="1F497D">
                  <a:lumMod val="60000"/>
                  <a:lumOff val="40000"/>
                  <a:alpha val="40000"/>
                </a:srgbClr>
              </a:solidFill>
              <a:ln w="6350">
                <a:solidFill>
                  <a:schemeClr val="tx1"/>
                </a:solidFill>
              </a:ln>
            </c:spPr>
            <c:extLst>
              <c:ext xmlns:c16="http://schemas.microsoft.com/office/drawing/2014/chart" uri="{C3380CC4-5D6E-409C-BE32-E72D297353CC}">
                <c16:uniqueId val="{00000028-CCEF-488E-8AAD-182379911C87}"/>
              </c:ext>
            </c:extLst>
          </c:dPt>
          <c:dPt>
            <c:idx val="21"/>
            <c:invertIfNegative val="0"/>
            <c:bubble3D val="0"/>
            <c:spPr>
              <a:solidFill>
                <a:srgbClr val="1F497D">
                  <a:lumMod val="60000"/>
                  <a:lumOff val="40000"/>
                  <a:alpha val="40000"/>
                </a:srgbClr>
              </a:solidFill>
              <a:ln w="6350">
                <a:solidFill>
                  <a:schemeClr val="tx1"/>
                </a:solidFill>
              </a:ln>
            </c:spPr>
            <c:extLst>
              <c:ext xmlns:c16="http://schemas.microsoft.com/office/drawing/2014/chart" uri="{C3380CC4-5D6E-409C-BE32-E72D297353CC}">
                <c16:uniqueId val="{0000002A-CCEF-488E-8AAD-182379911C87}"/>
              </c:ext>
            </c:extLst>
          </c:dPt>
          <c:dPt>
            <c:idx val="22"/>
            <c:invertIfNegative val="0"/>
            <c:bubble3D val="0"/>
            <c:spPr>
              <a:solidFill>
                <a:srgbClr val="1F497D">
                  <a:lumMod val="60000"/>
                  <a:lumOff val="40000"/>
                  <a:alpha val="40000"/>
                </a:srgbClr>
              </a:solidFill>
              <a:ln w="6350">
                <a:solidFill>
                  <a:schemeClr val="tx1"/>
                </a:solidFill>
              </a:ln>
            </c:spPr>
            <c:extLst>
              <c:ext xmlns:c16="http://schemas.microsoft.com/office/drawing/2014/chart" uri="{C3380CC4-5D6E-409C-BE32-E72D297353CC}">
                <c16:uniqueId val="{0000002C-CCEF-488E-8AAD-182379911C87}"/>
              </c:ext>
            </c:extLst>
          </c:dPt>
          <c:dPt>
            <c:idx val="23"/>
            <c:invertIfNegative val="0"/>
            <c:bubble3D val="0"/>
            <c:spPr>
              <a:solidFill>
                <a:schemeClr val="tx2">
                  <a:lumMod val="60000"/>
                  <a:lumOff val="40000"/>
                  <a:alpha val="40000"/>
                </a:schemeClr>
              </a:solidFill>
              <a:ln w="6350">
                <a:solidFill>
                  <a:schemeClr val="tx1"/>
                </a:solidFill>
              </a:ln>
            </c:spPr>
            <c:extLst>
              <c:ext xmlns:c16="http://schemas.microsoft.com/office/drawing/2014/chart" uri="{C3380CC4-5D6E-409C-BE32-E72D297353CC}">
                <c16:uniqueId val="{0000002E-CCEF-488E-8AAD-182379911C87}"/>
              </c:ext>
            </c:extLst>
          </c:dPt>
          <c:dPt>
            <c:idx val="24"/>
            <c:invertIfNegative val="0"/>
            <c:bubble3D val="0"/>
            <c:spPr>
              <a:solidFill>
                <a:schemeClr val="tx2">
                  <a:lumMod val="60000"/>
                  <a:lumOff val="40000"/>
                  <a:alpha val="40000"/>
                </a:schemeClr>
              </a:solidFill>
              <a:ln w="6350">
                <a:solidFill>
                  <a:schemeClr val="tx1"/>
                </a:solidFill>
              </a:ln>
            </c:spPr>
            <c:extLst>
              <c:ext xmlns:c16="http://schemas.microsoft.com/office/drawing/2014/chart" uri="{C3380CC4-5D6E-409C-BE32-E72D297353CC}">
                <c16:uniqueId val="{00000030-CCEF-488E-8AAD-182379911C87}"/>
              </c:ext>
            </c:extLst>
          </c:dPt>
          <c:cat>
            <c:numRef>
              <c:f>Sheet1!$A$2:$A$26</c:f>
              <c:numCache>
                <c:formatCode>General</c:formatCode>
                <c:ptCount val="25"/>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2017</c:v>
                </c:pt>
                <c:pt idx="15">
                  <c:v>2020</c:v>
                </c:pt>
                <c:pt idx="16">
                  <c:v>2025</c:v>
                </c:pt>
                <c:pt idx="17">
                  <c:v>2030</c:v>
                </c:pt>
                <c:pt idx="18">
                  <c:v>2035</c:v>
                </c:pt>
                <c:pt idx="19">
                  <c:v>2040</c:v>
                </c:pt>
                <c:pt idx="20">
                  <c:v>2045</c:v>
                </c:pt>
                <c:pt idx="21">
                  <c:v>2050</c:v>
                </c:pt>
                <c:pt idx="22">
                  <c:v>2055</c:v>
                </c:pt>
                <c:pt idx="23">
                  <c:v>2060</c:v>
                </c:pt>
                <c:pt idx="24">
                  <c:v>2065</c:v>
                </c:pt>
              </c:numCache>
            </c:numRef>
          </c:cat>
          <c:val>
            <c:numRef>
              <c:f>Sheet1!$C$2:$C$26</c:f>
              <c:numCache>
                <c:formatCode>#,##0_);[Red]\(#,##0\)</c:formatCode>
                <c:ptCount val="25"/>
                <c:pt idx="0">
                  <c:v>4965.8</c:v>
                </c:pt>
                <c:pt idx="1">
                  <c:v>5472.9</c:v>
                </c:pt>
                <c:pt idx="2">
                  <c:v>6000.2</c:v>
                </c:pt>
                <c:pt idx="3">
                  <c:v>6692.8</c:v>
                </c:pt>
                <c:pt idx="4">
                  <c:v>7156.6</c:v>
                </c:pt>
                <c:pt idx="5">
                  <c:v>7583.9</c:v>
                </c:pt>
                <c:pt idx="6">
                  <c:v>7888.4</c:v>
                </c:pt>
                <c:pt idx="7">
                  <c:v>8253.5</c:v>
                </c:pt>
                <c:pt idx="8">
                  <c:v>8614</c:v>
                </c:pt>
                <c:pt idx="9">
                  <c:v>8726</c:v>
                </c:pt>
                <c:pt idx="10">
                  <c:v>8638</c:v>
                </c:pt>
                <c:pt idx="11">
                  <c:v>8442.2000000000007</c:v>
                </c:pt>
                <c:pt idx="12">
                  <c:v>8173.5</c:v>
                </c:pt>
                <c:pt idx="13">
                  <c:v>7728.2</c:v>
                </c:pt>
                <c:pt idx="14">
                  <c:v>7596</c:v>
                </c:pt>
                <c:pt idx="15">
                  <c:v>7405.7906000000003</c:v>
                </c:pt>
                <c:pt idx="16">
                  <c:v>7170.0511999999999</c:v>
                </c:pt>
                <c:pt idx="17">
                  <c:v>6875.3638999999994</c:v>
                </c:pt>
                <c:pt idx="18">
                  <c:v>6494.1881999999996</c:v>
                </c:pt>
                <c:pt idx="19">
                  <c:v>5977.6889000000001</c:v>
                </c:pt>
                <c:pt idx="20">
                  <c:v>5584.4718000000003</c:v>
                </c:pt>
                <c:pt idx="21">
                  <c:v>5275.0105999999996</c:v>
                </c:pt>
                <c:pt idx="22">
                  <c:v>5027.5588000000007</c:v>
                </c:pt>
                <c:pt idx="23">
                  <c:v>4792.8330999999998</c:v>
                </c:pt>
                <c:pt idx="24" formatCode="0">
                  <c:v>4529.1266000000005</c:v>
                </c:pt>
              </c:numCache>
            </c:numRef>
          </c:val>
          <c:extLst>
            <c:ext xmlns:c16="http://schemas.microsoft.com/office/drawing/2014/chart" uri="{C3380CC4-5D6E-409C-BE32-E72D297353CC}">
              <c16:uniqueId val="{00000031-CCEF-488E-8AAD-182379911C87}"/>
            </c:ext>
          </c:extLst>
        </c:ser>
        <c:ser>
          <c:idx val="2"/>
          <c:order val="2"/>
          <c:tx>
            <c:strRef>
              <c:f>Sheet1!$D$1</c:f>
              <c:strCache>
                <c:ptCount val="1"/>
                <c:pt idx="0">
                  <c:v>65歳以上</c:v>
                </c:pt>
              </c:strCache>
            </c:strRef>
          </c:tx>
          <c:spPr>
            <a:solidFill>
              <a:schemeClr val="accent6">
                <a:lumMod val="40000"/>
                <a:lumOff val="60000"/>
              </a:schemeClr>
            </a:solidFill>
            <a:ln w="6350">
              <a:solidFill>
                <a:prstClr val="black"/>
              </a:solidFill>
            </a:ln>
          </c:spPr>
          <c:invertIfNegative val="0"/>
          <c:dPt>
            <c:idx val="13"/>
            <c:invertIfNegative val="0"/>
            <c:bubble3D val="0"/>
            <c:extLst>
              <c:ext xmlns:c16="http://schemas.microsoft.com/office/drawing/2014/chart" uri="{C3380CC4-5D6E-409C-BE32-E72D297353CC}">
                <c16:uniqueId val="{00000032-CCEF-488E-8AAD-182379911C87}"/>
              </c:ext>
            </c:extLst>
          </c:dPt>
          <c:dPt>
            <c:idx val="14"/>
            <c:invertIfNegative val="0"/>
            <c:bubble3D val="0"/>
            <c:spPr>
              <a:solidFill>
                <a:srgbClr val="F79646">
                  <a:lumMod val="40000"/>
                  <a:lumOff val="60000"/>
                </a:srgbClr>
              </a:solidFill>
              <a:ln w="6350">
                <a:solidFill>
                  <a:prstClr val="black"/>
                </a:solidFill>
              </a:ln>
            </c:spPr>
            <c:extLst>
              <c:ext xmlns:c16="http://schemas.microsoft.com/office/drawing/2014/chart" uri="{C3380CC4-5D6E-409C-BE32-E72D297353CC}">
                <c16:uniqueId val="{00000034-CCEF-488E-8AAD-182379911C87}"/>
              </c:ext>
            </c:extLst>
          </c:dPt>
          <c:dPt>
            <c:idx val="15"/>
            <c:invertIfNegative val="0"/>
            <c:bubble3D val="0"/>
            <c:spPr>
              <a:solidFill>
                <a:srgbClr val="F79646">
                  <a:lumMod val="40000"/>
                  <a:lumOff val="60000"/>
                  <a:alpha val="40000"/>
                </a:srgbClr>
              </a:solidFill>
              <a:ln w="6350">
                <a:solidFill>
                  <a:prstClr val="black"/>
                </a:solidFill>
              </a:ln>
            </c:spPr>
            <c:extLst>
              <c:ext xmlns:c16="http://schemas.microsoft.com/office/drawing/2014/chart" uri="{C3380CC4-5D6E-409C-BE32-E72D297353CC}">
                <c16:uniqueId val="{00000036-CCEF-488E-8AAD-182379911C87}"/>
              </c:ext>
            </c:extLst>
          </c:dPt>
          <c:dPt>
            <c:idx val="16"/>
            <c:invertIfNegative val="0"/>
            <c:bubble3D val="0"/>
            <c:spPr>
              <a:solidFill>
                <a:srgbClr val="F79646">
                  <a:lumMod val="40000"/>
                  <a:lumOff val="60000"/>
                  <a:alpha val="40000"/>
                </a:srgbClr>
              </a:solidFill>
              <a:ln w="6350">
                <a:solidFill>
                  <a:prstClr val="black"/>
                </a:solidFill>
              </a:ln>
            </c:spPr>
            <c:extLst>
              <c:ext xmlns:c16="http://schemas.microsoft.com/office/drawing/2014/chart" uri="{C3380CC4-5D6E-409C-BE32-E72D297353CC}">
                <c16:uniqueId val="{00000038-CCEF-488E-8AAD-182379911C87}"/>
              </c:ext>
            </c:extLst>
          </c:dPt>
          <c:dPt>
            <c:idx val="17"/>
            <c:invertIfNegative val="0"/>
            <c:bubble3D val="0"/>
            <c:spPr>
              <a:solidFill>
                <a:srgbClr val="F79646">
                  <a:lumMod val="40000"/>
                  <a:lumOff val="60000"/>
                  <a:alpha val="40000"/>
                </a:srgbClr>
              </a:solidFill>
              <a:ln w="6350">
                <a:solidFill>
                  <a:prstClr val="black"/>
                </a:solidFill>
              </a:ln>
            </c:spPr>
            <c:extLst>
              <c:ext xmlns:c16="http://schemas.microsoft.com/office/drawing/2014/chart" uri="{C3380CC4-5D6E-409C-BE32-E72D297353CC}">
                <c16:uniqueId val="{0000003A-CCEF-488E-8AAD-182379911C87}"/>
              </c:ext>
            </c:extLst>
          </c:dPt>
          <c:dPt>
            <c:idx val="18"/>
            <c:invertIfNegative val="0"/>
            <c:bubble3D val="0"/>
            <c:spPr>
              <a:solidFill>
                <a:srgbClr val="F79646">
                  <a:lumMod val="40000"/>
                  <a:lumOff val="60000"/>
                  <a:alpha val="40000"/>
                </a:srgbClr>
              </a:solidFill>
              <a:ln w="6350">
                <a:solidFill>
                  <a:prstClr val="black"/>
                </a:solidFill>
              </a:ln>
            </c:spPr>
            <c:extLst>
              <c:ext xmlns:c16="http://schemas.microsoft.com/office/drawing/2014/chart" uri="{C3380CC4-5D6E-409C-BE32-E72D297353CC}">
                <c16:uniqueId val="{0000003C-CCEF-488E-8AAD-182379911C87}"/>
              </c:ext>
            </c:extLst>
          </c:dPt>
          <c:dPt>
            <c:idx val="19"/>
            <c:invertIfNegative val="0"/>
            <c:bubble3D val="0"/>
            <c:spPr>
              <a:solidFill>
                <a:srgbClr val="F79646">
                  <a:lumMod val="40000"/>
                  <a:lumOff val="60000"/>
                  <a:alpha val="40000"/>
                </a:srgbClr>
              </a:solidFill>
              <a:ln w="6350">
                <a:solidFill>
                  <a:prstClr val="black"/>
                </a:solidFill>
              </a:ln>
            </c:spPr>
            <c:extLst>
              <c:ext xmlns:c16="http://schemas.microsoft.com/office/drawing/2014/chart" uri="{C3380CC4-5D6E-409C-BE32-E72D297353CC}">
                <c16:uniqueId val="{0000003E-CCEF-488E-8AAD-182379911C87}"/>
              </c:ext>
            </c:extLst>
          </c:dPt>
          <c:dPt>
            <c:idx val="20"/>
            <c:invertIfNegative val="0"/>
            <c:bubble3D val="0"/>
            <c:spPr>
              <a:solidFill>
                <a:srgbClr val="F79646">
                  <a:lumMod val="40000"/>
                  <a:lumOff val="60000"/>
                  <a:alpha val="40000"/>
                </a:srgbClr>
              </a:solidFill>
              <a:ln w="6350">
                <a:solidFill>
                  <a:prstClr val="black"/>
                </a:solidFill>
              </a:ln>
            </c:spPr>
            <c:extLst>
              <c:ext xmlns:c16="http://schemas.microsoft.com/office/drawing/2014/chart" uri="{C3380CC4-5D6E-409C-BE32-E72D297353CC}">
                <c16:uniqueId val="{00000040-CCEF-488E-8AAD-182379911C87}"/>
              </c:ext>
            </c:extLst>
          </c:dPt>
          <c:dPt>
            <c:idx val="21"/>
            <c:invertIfNegative val="0"/>
            <c:bubble3D val="0"/>
            <c:spPr>
              <a:solidFill>
                <a:srgbClr val="F79646">
                  <a:lumMod val="40000"/>
                  <a:lumOff val="60000"/>
                  <a:alpha val="40000"/>
                </a:srgbClr>
              </a:solidFill>
              <a:ln w="6350">
                <a:solidFill>
                  <a:prstClr val="black"/>
                </a:solidFill>
              </a:ln>
            </c:spPr>
            <c:extLst>
              <c:ext xmlns:c16="http://schemas.microsoft.com/office/drawing/2014/chart" uri="{C3380CC4-5D6E-409C-BE32-E72D297353CC}">
                <c16:uniqueId val="{00000042-CCEF-488E-8AAD-182379911C87}"/>
              </c:ext>
            </c:extLst>
          </c:dPt>
          <c:dPt>
            <c:idx val="22"/>
            <c:invertIfNegative val="0"/>
            <c:bubble3D val="0"/>
            <c:spPr>
              <a:solidFill>
                <a:srgbClr val="F79646">
                  <a:lumMod val="40000"/>
                  <a:lumOff val="60000"/>
                  <a:alpha val="40000"/>
                </a:srgbClr>
              </a:solidFill>
              <a:ln w="6350">
                <a:solidFill>
                  <a:prstClr val="black"/>
                </a:solidFill>
              </a:ln>
            </c:spPr>
            <c:extLst>
              <c:ext xmlns:c16="http://schemas.microsoft.com/office/drawing/2014/chart" uri="{C3380CC4-5D6E-409C-BE32-E72D297353CC}">
                <c16:uniqueId val="{00000044-CCEF-488E-8AAD-182379911C87}"/>
              </c:ext>
            </c:extLst>
          </c:dPt>
          <c:dPt>
            <c:idx val="23"/>
            <c:invertIfNegative val="0"/>
            <c:bubble3D val="0"/>
            <c:spPr>
              <a:solidFill>
                <a:schemeClr val="accent6">
                  <a:lumMod val="40000"/>
                  <a:lumOff val="60000"/>
                  <a:alpha val="40000"/>
                </a:schemeClr>
              </a:solidFill>
              <a:ln w="6350">
                <a:solidFill>
                  <a:prstClr val="black"/>
                </a:solidFill>
              </a:ln>
            </c:spPr>
            <c:extLst>
              <c:ext xmlns:c16="http://schemas.microsoft.com/office/drawing/2014/chart" uri="{C3380CC4-5D6E-409C-BE32-E72D297353CC}">
                <c16:uniqueId val="{00000046-CCEF-488E-8AAD-182379911C87}"/>
              </c:ext>
            </c:extLst>
          </c:dPt>
          <c:dPt>
            <c:idx val="24"/>
            <c:invertIfNegative val="0"/>
            <c:bubble3D val="0"/>
            <c:spPr>
              <a:solidFill>
                <a:schemeClr val="accent6">
                  <a:lumMod val="40000"/>
                  <a:lumOff val="60000"/>
                  <a:alpha val="40000"/>
                </a:schemeClr>
              </a:solidFill>
              <a:ln w="6350">
                <a:solidFill>
                  <a:prstClr val="black"/>
                </a:solidFill>
              </a:ln>
            </c:spPr>
            <c:extLst>
              <c:ext xmlns:c16="http://schemas.microsoft.com/office/drawing/2014/chart" uri="{C3380CC4-5D6E-409C-BE32-E72D297353CC}">
                <c16:uniqueId val="{00000048-CCEF-488E-8AAD-182379911C87}"/>
              </c:ext>
            </c:extLst>
          </c:dPt>
          <c:cat>
            <c:numRef>
              <c:f>Sheet1!$A$2:$A$26</c:f>
              <c:numCache>
                <c:formatCode>General</c:formatCode>
                <c:ptCount val="25"/>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2017</c:v>
                </c:pt>
                <c:pt idx="15">
                  <c:v>2020</c:v>
                </c:pt>
                <c:pt idx="16">
                  <c:v>2025</c:v>
                </c:pt>
                <c:pt idx="17">
                  <c:v>2030</c:v>
                </c:pt>
                <c:pt idx="18">
                  <c:v>2035</c:v>
                </c:pt>
                <c:pt idx="19">
                  <c:v>2040</c:v>
                </c:pt>
                <c:pt idx="20">
                  <c:v>2045</c:v>
                </c:pt>
                <c:pt idx="21">
                  <c:v>2050</c:v>
                </c:pt>
                <c:pt idx="22">
                  <c:v>2055</c:v>
                </c:pt>
                <c:pt idx="23">
                  <c:v>2060</c:v>
                </c:pt>
                <c:pt idx="24">
                  <c:v>2065</c:v>
                </c:pt>
              </c:numCache>
            </c:numRef>
          </c:cat>
          <c:val>
            <c:numRef>
              <c:f>Sheet1!$D$2:$D$26</c:f>
              <c:numCache>
                <c:formatCode>#,##0_);[Red]\(#,##0\)</c:formatCode>
                <c:ptCount val="25"/>
                <c:pt idx="0">
                  <c:v>410.9</c:v>
                </c:pt>
                <c:pt idx="1">
                  <c:v>474.7</c:v>
                </c:pt>
                <c:pt idx="2">
                  <c:v>535</c:v>
                </c:pt>
                <c:pt idx="3">
                  <c:v>618.1</c:v>
                </c:pt>
                <c:pt idx="4">
                  <c:v>733.1</c:v>
                </c:pt>
                <c:pt idx="5">
                  <c:v>886.9</c:v>
                </c:pt>
                <c:pt idx="6">
                  <c:v>1065.3</c:v>
                </c:pt>
                <c:pt idx="7">
                  <c:v>1247.2</c:v>
                </c:pt>
                <c:pt idx="8">
                  <c:v>1492.8</c:v>
                </c:pt>
                <c:pt idx="9">
                  <c:v>1827.7</c:v>
                </c:pt>
                <c:pt idx="10">
                  <c:v>2204.1</c:v>
                </c:pt>
                <c:pt idx="11">
                  <c:v>2576.1</c:v>
                </c:pt>
                <c:pt idx="12">
                  <c:v>2948.4</c:v>
                </c:pt>
                <c:pt idx="13">
                  <c:v>3386.8</c:v>
                </c:pt>
                <c:pt idx="14">
                  <c:v>3515</c:v>
                </c:pt>
                <c:pt idx="15">
                  <c:v>3619.1978000000004</c:v>
                </c:pt>
                <c:pt idx="16">
                  <c:v>3677.0849000000003</c:v>
                </c:pt>
                <c:pt idx="17">
                  <c:v>3715.9584999999997</c:v>
                </c:pt>
                <c:pt idx="18">
                  <c:v>3781.6601999999998</c:v>
                </c:pt>
                <c:pt idx="19">
                  <c:v>3920.5713999999998</c:v>
                </c:pt>
                <c:pt idx="20">
                  <c:v>3919.2275999999997</c:v>
                </c:pt>
                <c:pt idx="21">
                  <c:v>3840.5817999999999</c:v>
                </c:pt>
                <c:pt idx="22">
                  <c:v>3704.2245000000003</c:v>
                </c:pt>
                <c:pt idx="23">
                  <c:v>3540.2896000000001</c:v>
                </c:pt>
                <c:pt idx="24" formatCode="0">
                  <c:v>3380.9874000000004</c:v>
                </c:pt>
              </c:numCache>
            </c:numRef>
          </c:val>
          <c:extLst>
            <c:ext xmlns:c16="http://schemas.microsoft.com/office/drawing/2014/chart" uri="{C3380CC4-5D6E-409C-BE32-E72D297353CC}">
              <c16:uniqueId val="{00000049-CCEF-488E-8AAD-182379911C87}"/>
            </c:ext>
          </c:extLst>
        </c:ser>
        <c:dLbls>
          <c:showLegendKey val="0"/>
          <c:showVal val="0"/>
          <c:showCatName val="0"/>
          <c:showSerName val="0"/>
          <c:showPercent val="0"/>
          <c:showBubbleSize val="0"/>
        </c:dLbls>
        <c:gapWidth val="120"/>
        <c:overlap val="100"/>
        <c:axId val="42572416"/>
        <c:axId val="42574208"/>
      </c:barChart>
      <c:lineChart>
        <c:grouping val="standard"/>
        <c:varyColors val="0"/>
        <c:ser>
          <c:idx val="3"/>
          <c:order val="3"/>
          <c:tx>
            <c:strRef>
              <c:f>Sheet1!$G$1</c:f>
              <c:strCache>
                <c:ptCount val="1"/>
                <c:pt idx="0">
                  <c:v>生産年齢人口割合</c:v>
                </c:pt>
              </c:strCache>
            </c:strRef>
          </c:tx>
          <c:spPr>
            <a:ln w="19050">
              <a:solidFill>
                <a:schemeClr val="accent4">
                  <a:lumMod val="50000"/>
                </a:schemeClr>
              </a:solidFill>
            </a:ln>
          </c:spPr>
          <c:marker>
            <c:symbol val="diamond"/>
            <c:size val="6"/>
            <c:spPr>
              <a:solidFill>
                <a:schemeClr val="accent4">
                  <a:lumMod val="50000"/>
                </a:schemeClr>
              </a:solidFill>
              <a:ln>
                <a:solidFill>
                  <a:srgbClr val="8064A2">
                    <a:lumMod val="50000"/>
                  </a:srgbClr>
                </a:solidFill>
              </a:ln>
            </c:spPr>
          </c:marker>
          <c:dPt>
            <c:idx val="13"/>
            <c:bubble3D val="0"/>
            <c:spPr>
              <a:ln w="19050">
                <a:solidFill>
                  <a:schemeClr val="accent4">
                    <a:lumMod val="50000"/>
                  </a:schemeClr>
                </a:solidFill>
                <a:prstDash val="solid"/>
              </a:ln>
            </c:spPr>
            <c:extLst>
              <c:ext xmlns:c16="http://schemas.microsoft.com/office/drawing/2014/chart" uri="{C3380CC4-5D6E-409C-BE32-E72D297353CC}">
                <c16:uniqueId val="{0000004B-CCEF-488E-8AAD-182379911C87}"/>
              </c:ext>
            </c:extLst>
          </c:dPt>
          <c:dPt>
            <c:idx val="14"/>
            <c:marker>
              <c:spPr>
                <a:solidFill>
                  <a:schemeClr val="accent4">
                    <a:lumMod val="50000"/>
                  </a:schemeClr>
                </a:solidFill>
                <a:ln>
                  <a:solidFill>
                    <a:srgbClr val="8064A2">
                      <a:lumMod val="50000"/>
                    </a:srgbClr>
                  </a:solidFill>
                  <a:prstDash val="solid"/>
                </a:ln>
              </c:spPr>
            </c:marker>
            <c:bubble3D val="0"/>
            <c:spPr>
              <a:ln w="19050">
                <a:solidFill>
                  <a:schemeClr val="accent4">
                    <a:lumMod val="50000"/>
                  </a:schemeClr>
                </a:solidFill>
                <a:prstDash val="solid"/>
              </a:ln>
            </c:spPr>
            <c:extLst>
              <c:ext xmlns:c16="http://schemas.microsoft.com/office/drawing/2014/chart" uri="{C3380CC4-5D6E-409C-BE32-E72D297353CC}">
                <c16:uniqueId val="{0000004D-CCEF-488E-8AAD-182379911C87}"/>
              </c:ext>
            </c:extLst>
          </c:dPt>
          <c:dPt>
            <c:idx val="15"/>
            <c:bubble3D val="0"/>
            <c:spPr>
              <a:ln w="19050">
                <a:solidFill>
                  <a:schemeClr val="accent4">
                    <a:lumMod val="50000"/>
                  </a:schemeClr>
                </a:solidFill>
                <a:prstDash val="sysDash"/>
              </a:ln>
            </c:spPr>
            <c:extLst>
              <c:ext xmlns:c16="http://schemas.microsoft.com/office/drawing/2014/chart" uri="{C3380CC4-5D6E-409C-BE32-E72D297353CC}">
                <c16:uniqueId val="{0000004F-CCEF-488E-8AAD-182379911C87}"/>
              </c:ext>
            </c:extLst>
          </c:dPt>
          <c:dPt>
            <c:idx val="16"/>
            <c:bubble3D val="0"/>
            <c:spPr>
              <a:ln w="19050">
                <a:solidFill>
                  <a:schemeClr val="accent4">
                    <a:lumMod val="50000"/>
                  </a:schemeClr>
                </a:solidFill>
                <a:prstDash val="sysDash"/>
              </a:ln>
            </c:spPr>
            <c:extLst>
              <c:ext xmlns:c16="http://schemas.microsoft.com/office/drawing/2014/chart" uri="{C3380CC4-5D6E-409C-BE32-E72D297353CC}">
                <c16:uniqueId val="{00000051-CCEF-488E-8AAD-182379911C87}"/>
              </c:ext>
            </c:extLst>
          </c:dPt>
          <c:dPt>
            <c:idx val="17"/>
            <c:bubble3D val="0"/>
            <c:spPr>
              <a:ln w="19050">
                <a:solidFill>
                  <a:schemeClr val="accent4">
                    <a:lumMod val="50000"/>
                  </a:schemeClr>
                </a:solidFill>
                <a:prstDash val="sysDash"/>
              </a:ln>
            </c:spPr>
            <c:extLst>
              <c:ext xmlns:c16="http://schemas.microsoft.com/office/drawing/2014/chart" uri="{C3380CC4-5D6E-409C-BE32-E72D297353CC}">
                <c16:uniqueId val="{00000053-CCEF-488E-8AAD-182379911C87}"/>
              </c:ext>
            </c:extLst>
          </c:dPt>
          <c:dPt>
            <c:idx val="18"/>
            <c:bubble3D val="0"/>
            <c:spPr>
              <a:ln w="19050">
                <a:solidFill>
                  <a:schemeClr val="accent4">
                    <a:lumMod val="50000"/>
                  </a:schemeClr>
                </a:solidFill>
                <a:prstDash val="sysDash"/>
              </a:ln>
            </c:spPr>
            <c:extLst>
              <c:ext xmlns:c16="http://schemas.microsoft.com/office/drawing/2014/chart" uri="{C3380CC4-5D6E-409C-BE32-E72D297353CC}">
                <c16:uniqueId val="{00000055-CCEF-488E-8AAD-182379911C87}"/>
              </c:ext>
            </c:extLst>
          </c:dPt>
          <c:dPt>
            <c:idx val="19"/>
            <c:bubble3D val="0"/>
            <c:spPr>
              <a:ln w="19050">
                <a:solidFill>
                  <a:schemeClr val="accent4">
                    <a:lumMod val="50000"/>
                  </a:schemeClr>
                </a:solidFill>
                <a:prstDash val="sysDash"/>
              </a:ln>
            </c:spPr>
            <c:extLst>
              <c:ext xmlns:c16="http://schemas.microsoft.com/office/drawing/2014/chart" uri="{C3380CC4-5D6E-409C-BE32-E72D297353CC}">
                <c16:uniqueId val="{00000057-CCEF-488E-8AAD-182379911C87}"/>
              </c:ext>
            </c:extLst>
          </c:dPt>
          <c:dPt>
            <c:idx val="20"/>
            <c:bubble3D val="0"/>
            <c:spPr>
              <a:ln w="19050">
                <a:solidFill>
                  <a:schemeClr val="accent4">
                    <a:lumMod val="50000"/>
                  </a:schemeClr>
                </a:solidFill>
                <a:prstDash val="sysDash"/>
              </a:ln>
            </c:spPr>
            <c:extLst>
              <c:ext xmlns:c16="http://schemas.microsoft.com/office/drawing/2014/chart" uri="{C3380CC4-5D6E-409C-BE32-E72D297353CC}">
                <c16:uniqueId val="{00000059-CCEF-488E-8AAD-182379911C87}"/>
              </c:ext>
            </c:extLst>
          </c:dPt>
          <c:dPt>
            <c:idx val="21"/>
            <c:bubble3D val="0"/>
            <c:spPr>
              <a:ln w="19050">
                <a:solidFill>
                  <a:schemeClr val="accent4">
                    <a:lumMod val="50000"/>
                  </a:schemeClr>
                </a:solidFill>
                <a:prstDash val="sysDash"/>
              </a:ln>
            </c:spPr>
            <c:extLst>
              <c:ext xmlns:c16="http://schemas.microsoft.com/office/drawing/2014/chart" uri="{C3380CC4-5D6E-409C-BE32-E72D297353CC}">
                <c16:uniqueId val="{0000005B-CCEF-488E-8AAD-182379911C87}"/>
              </c:ext>
            </c:extLst>
          </c:dPt>
          <c:dPt>
            <c:idx val="22"/>
            <c:bubble3D val="0"/>
            <c:spPr>
              <a:ln w="19050">
                <a:solidFill>
                  <a:schemeClr val="accent4">
                    <a:lumMod val="50000"/>
                  </a:schemeClr>
                </a:solidFill>
                <a:prstDash val="sysDash"/>
              </a:ln>
            </c:spPr>
            <c:extLst>
              <c:ext xmlns:c16="http://schemas.microsoft.com/office/drawing/2014/chart" uri="{C3380CC4-5D6E-409C-BE32-E72D297353CC}">
                <c16:uniqueId val="{0000005D-CCEF-488E-8AAD-182379911C87}"/>
              </c:ext>
            </c:extLst>
          </c:dPt>
          <c:dPt>
            <c:idx val="23"/>
            <c:bubble3D val="0"/>
            <c:spPr>
              <a:ln w="19050">
                <a:solidFill>
                  <a:schemeClr val="accent4">
                    <a:lumMod val="50000"/>
                  </a:schemeClr>
                </a:solidFill>
                <a:prstDash val="sysDash"/>
              </a:ln>
            </c:spPr>
            <c:extLst>
              <c:ext xmlns:c16="http://schemas.microsoft.com/office/drawing/2014/chart" uri="{C3380CC4-5D6E-409C-BE32-E72D297353CC}">
                <c16:uniqueId val="{0000005F-CCEF-488E-8AAD-182379911C87}"/>
              </c:ext>
            </c:extLst>
          </c:dPt>
          <c:val>
            <c:numRef>
              <c:f>Sheet1!$G$2:$G$26</c:f>
              <c:numCache>
                <c:formatCode>0.0;_耀</c:formatCode>
                <c:ptCount val="25"/>
                <c:pt idx="0">
                  <c:v>59.7</c:v>
                </c:pt>
                <c:pt idx="1">
                  <c:v>61.3</c:v>
                </c:pt>
                <c:pt idx="2">
                  <c:v>64.2</c:v>
                </c:pt>
                <c:pt idx="3">
                  <c:v>68.099999999999994</c:v>
                </c:pt>
                <c:pt idx="4">
                  <c:v>69</c:v>
                </c:pt>
                <c:pt idx="5">
                  <c:v>67.7</c:v>
                </c:pt>
                <c:pt idx="6">
                  <c:v>67.400000000000006</c:v>
                </c:pt>
                <c:pt idx="7">
                  <c:v>68.2</c:v>
                </c:pt>
                <c:pt idx="8">
                  <c:v>69.7</c:v>
                </c:pt>
                <c:pt idx="9">
                  <c:v>69.5</c:v>
                </c:pt>
                <c:pt idx="10">
                  <c:v>68.099999999999994</c:v>
                </c:pt>
                <c:pt idx="11">
                  <c:v>66.099999999999994</c:v>
                </c:pt>
                <c:pt idx="12">
                  <c:v>63.8</c:v>
                </c:pt>
                <c:pt idx="13" formatCode="0.0">
                  <c:v>60.719624878499999</c:v>
                </c:pt>
                <c:pt idx="14" formatCode="0.0">
                  <c:v>60</c:v>
                </c:pt>
                <c:pt idx="15" formatCode="General">
                  <c:v>59.1</c:v>
                </c:pt>
                <c:pt idx="16" formatCode="General">
                  <c:v>58.5</c:v>
                </c:pt>
                <c:pt idx="17" formatCode="General">
                  <c:v>57.7</c:v>
                </c:pt>
                <c:pt idx="18" formatCode="General">
                  <c:v>56.4</c:v>
                </c:pt>
                <c:pt idx="19" formatCode="General">
                  <c:v>53.9</c:v>
                </c:pt>
                <c:pt idx="20" formatCode="General">
                  <c:v>52.5</c:v>
                </c:pt>
                <c:pt idx="21" formatCode="General">
                  <c:v>51.8</c:v>
                </c:pt>
                <c:pt idx="22" formatCode="General">
                  <c:v>51.6</c:v>
                </c:pt>
                <c:pt idx="23" formatCode="General">
                  <c:v>51.6</c:v>
                </c:pt>
                <c:pt idx="24" formatCode="General">
                  <c:v>51.4</c:v>
                </c:pt>
              </c:numCache>
            </c:numRef>
          </c:val>
          <c:smooth val="0"/>
          <c:extLst>
            <c:ext xmlns:c16="http://schemas.microsoft.com/office/drawing/2014/chart" uri="{C3380CC4-5D6E-409C-BE32-E72D297353CC}">
              <c16:uniqueId val="{00000060-CCEF-488E-8AAD-182379911C87}"/>
            </c:ext>
          </c:extLst>
        </c:ser>
        <c:ser>
          <c:idx val="4"/>
          <c:order val="4"/>
          <c:tx>
            <c:strRef>
              <c:f>Sheet1!$H$1</c:f>
              <c:strCache>
                <c:ptCount val="1"/>
                <c:pt idx="0">
                  <c:v>高齢化率</c:v>
                </c:pt>
              </c:strCache>
            </c:strRef>
          </c:tx>
          <c:spPr>
            <a:ln w="19050">
              <a:solidFill>
                <a:schemeClr val="tx1"/>
              </a:solidFill>
            </a:ln>
          </c:spPr>
          <c:marker>
            <c:symbol val="square"/>
            <c:size val="6"/>
            <c:spPr>
              <a:solidFill>
                <a:schemeClr val="tx1"/>
              </a:solidFill>
              <a:ln>
                <a:solidFill>
                  <a:prstClr val="black"/>
                </a:solidFill>
              </a:ln>
            </c:spPr>
          </c:marker>
          <c:dPt>
            <c:idx val="13"/>
            <c:bubble3D val="0"/>
            <c:spPr>
              <a:ln w="19050">
                <a:solidFill>
                  <a:schemeClr val="tx1"/>
                </a:solidFill>
                <a:prstDash val="solid"/>
              </a:ln>
            </c:spPr>
            <c:extLst>
              <c:ext xmlns:c16="http://schemas.microsoft.com/office/drawing/2014/chart" uri="{C3380CC4-5D6E-409C-BE32-E72D297353CC}">
                <c16:uniqueId val="{00000062-CCEF-488E-8AAD-182379911C87}"/>
              </c:ext>
            </c:extLst>
          </c:dPt>
          <c:dPt>
            <c:idx val="14"/>
            <c:marker>
              <c:spPr>
                <a:solidFill>
                  <a:schemeClr val="tx1"/>
                </a:solidFill>
                <a:ln>
                  <a:solidFill>
                    <a:prstClr val="black"/>
                  </a:solidFill>
                  <a:prstDash val="solid"/>
                </a:ln>
              </c:spPr>
            </c:marker>
            <c:bubble3D val="0"/>
            <c:spPr>
              <a:ln w="19050">
                <a:solidFill>
                  <a:schemeClr val="tx1"/>
                </a:solidFill>
                <a:prstDash val="solid"/>
              </a:ln>
            </c:spPr>
            <c:extLst>
              <c:ext xmlns:c16="http://schemas.microsoft.com/office/drawing/2014/chart" uri="{C3380CC4-5D6E-409C-BE32-E72D297353CC}">
                <c16:uniqueId val="{00000064-CCEF-488E-8AAD-182379911C87}"/>
              </c:ext>
            </c:extLst>
          </c:dPt>
          <c:dPt>
            <c:idx val="15"/>
            <c:bubble3D val="0"/>
            <c:spPr>
              <a:ln w="19050">
                <a:solidFill>
                  <a:schemeClr val="tx1"/>
                </a:solidFill>
                <a:prstDash val="sysDash"/>
              </a:ln>
            </c:spPr>
            <c:extLst>
              <c:ext xmlns:c16="http://schemas.microsoft.com/office/drawing/2014/chart" uri="{C3380CC4-5D6E-409C-BE32-E72D297353CC}">
                <c16:uniqueId val="{00000066-CCEF-488E-8AAD-182379911C87}"/>
              </c:ext>
            </c:extLst>
          </c:dPt>
          <c:dPt>
            <c:idx val="16"/>
            <c:bubble3D val="0"/>
            <c:spPr>
              <a:ln w="19050">
                <a:solidFill>
                  <a:schemeClr val="tx1"/>
                </a:solidFill>
                <a:prstDash val="sysDash"/>
              </a:ln>
            </c:spPr>
            <c:extLst>
              <c:ext xmlns:c16="http://schemas.microsoft.com/office/drawing/2014/chart" uri="{C3380CC4-5D6E-409C-BE32-E72D297353CC}">
                <c16:uniqueId val="{00000068-CCEF-488E-8AAD-182379911C87}"/>
              </c:ext>
            </c:extLst>
          </c:dPt>
          <c:dPt>
            <c:idx val="17"/>
            <c:bubble3D val="0"/>
            <c:spPr>
              <a:ln w="19050">
                <a:solidFill>
                  <a:schemeClr val="tx1"/>
                </a:solidFill>
                <a:prstDash val="sysDash"/>
              </a:ln>
            </c:spPr>
            <c:extLst>
              <c:ext xmlns:c16="http://schemas.microsoft.com/office/drawing/2014/chart" uri="{C3380CC4-5D6E-409C-BE32-E72D297353CC}">
                <c16:uniqueId val="{0000006A-CCEF-488E-8AAD-182379911C87}"/>
              </c:ext>
            </c:extLst>
          </c:dPt>
          <c:dPt>
            <c:idx val="18"/>
            <c:bubble3D val="0"/>
            <c:spPr>
              <a:ln w="19050">
                <a:solidFill>
                  <a:schemeClr val="tx1"/>
                </a:solidFill>
                <a:prstDash val="sysDash"/>
              </a:ln>
            </c:spPr>
            <c:extLst>
              <c:ext xmlns:c16="http://schemas.microsoft.com/office/drawing/2014/chart" uri="{C3380CC4-5D6E-409C-BE32-E72D297353CC}">
                <c16:uniqueId val="{0000006C-CCEF-488E-8AAD-182379911C87}"/>
              </c:ext>
            </c:extLst>
          </c:dPt>
          <c:dPt>
            <c:idx val="19"/>
            <c:bubble3D val="0"/>
            <c:spPr>
              <a:ln w="19050">
                <a:solidFill>
                  <a:schemeClr val="tx1"/>
                </a:solidFill>
                <a:prstDash val="sysDash"/>
              </a:ln>
            </c:spPr>
            <c:extLst>
              <c:ext xmlns:c16="http://schemas.microsoft.com/office/drawing/2014/chart" uri="{C3380CC4-5D6E-409C-BE32-E72D297353CC}">
                <c16:uniqueId val="{0000006E-CCEF-488E-8AAD-182379911C87}"/>
              </c:ext>
            </c:extLst>
          </c:dPt>
          <c:dPt>
            <c:idx val="20"/>
            <c:bubble3D val="0"/>
            <c:spPr>
              <a:ln w="19050">
                <a:solidFill>
                  <a:schemeClr val="tx1"/>
                </a:solidFill>
                <a:prstDash val="sysDash"/>
              </a:ln>
            </c:spPr>
            <c:extLst>
              <c:ext xmlns:c16="http://schemas.microsoft.com/office/drawing/2014/chart" uri="{C3380CC4-5D6E-409C-BE32-E72D297353CC}">
                <c16:uniqueId val="{00000070-CCEF-488E-8AAD-182379911C87}"/>
              </c:ext>
            </c:extLst>
          </c:dPt>
          <c:dPt>
            <c:idx val="21"/>
            <c:bubble3D val="0"/>
            <c:spPr>
              <a:ln w="19050">
                <a:solidFill>
                  <a:schemeClr val="tx1"/>
                </a:solidFill>
                <a:prstDash val="sysDash"/>
              </a:ln>
            </c:spPr>
            <c:extLst>
              <c:ext xmlns:c16="http://schemas.microsoft.com/office/drawing/2014/chart" uri="{C3380CC4-5D6E-409C-BE32-E72D297353CC}">
                <c16:uniqueId val="{00000072-CCEF-488E-8AAD-182379911C87}"/>
              </c:ext>
            </c:extLst>
          </c:dPt>
          <c:dPt>
            <c:idx val="22"/>
            <c:bubble3D val="0"/>
            <c:spPr>
              <a:ln w="19050">
                <a:solidFill>
                  <a:schemeClr val="tx1"/>
                </a:solidFill>
                <a:prstDash val="sysDash"/>
              </a:ln>
            </c:spPr>
            <c:extLst>
              <c:ext xmlns:c16="http://schemas.microsoft.com/office/drawing/2014/chart" uri="{C3380CC4-5D6E-409C-BE32-E72D297353CC}">
                <c16:uniqueId val="{00000074-CCEF-488E-8AAD-182379911C87}"/>
              </c:ext>
            </c:extLst>
          </c:dPt>
          <c:dPt>
            <c:idx val="23"/>
            <c:bubble3D val="0"/>
            <c:spPr>
              <a:ln w="19050">
                <a:solidFill>
                  <a:schemeClr val="tx1"/>
                </a:solidFill>
                <a:prstDash val="sysDash"/>
              </a:ln>
            </c:spPr>
            <c:extLst>
              <c:ext xmlns:c16="http://schemas.microsoft.com/office/drawing/2014/chart" uri="{C3380CC4-5D6E-409C-BE32-E72D297353CC}">
                <c16:uniqueId val="{00000076-CCEF-488E-8AAD-182379911C87}"/>
              </c:ext>
            </c:extLst>
          </c:dPt>
          <c:val>
            <c:numRef>
              <c:f>Sheet1!$H$2:$H$26</c:f>
              <c:numCache>
                <c:formatCode>General</c:formatCode>
                <c:ptCount val="25"/>
                <c:pt idx="0">
                  <c:v>4.9000000000000004</c:v>
                </c:pt>
                <c:pt idx="1">
                  <c:v>5.3</c:v>
                </c:pt>
                <c:pt idx="2">
                  <c:v>5.7</c:v>
                </c:pt>
                <c:pt idx="3">
                  <c:v>6.3</c:v>
                </c:pt>
                <c:pt idx="4">
                  <c:v>7.1</c:v>
                </c:pt>
                <c:pt idx="5">
                  <c:v>7.9</c:v>
                </c:pt>
                <c:pt idx="6">
                  <c:v>9.1</c:v>
                </c:pt>
                <c:pt idx="7">
                  <c:v>10.3</c:v>
                </c:pt>
                <c:pt idx="8">
                  <c:v>12.1</c:v>
                </c:pt>
                <c:pt idx="9">
                  <c:v>14.6</c:v>
                </c:pt>
                <c:pt idx="10">
                  <c:v>17.399999999999999</c:v>
                </c:pt>
                <c:pt idx="11">
                  <c:v>20.2</c:v>
                </c:pt>
                <c:pt idx="12">
                  <c:v>23</c:v>
                </c:pt>
                <c:pt idx="13" formatCode="0.0">
                  <c:v>26.6357673551</c:v>
                </c:pt>
                <c:pt idx="14" formatCode="0.0">
                  <c:v>27.7</c:v>
                </c:pt>
                <c:pt idx="15">
                  <c:v>28.9</c:v>
                </c:pt>
                <c:pt idx="16">
                  <c:v>30</c:v>
                </c:pt>
                <c:pt idx="17">
                  <c:v>31.2</c:v>
                </c:pt>
                <c:pt idx="18">
                  <c:v>32.799999999999997</c:v>
                </c:pt>
                <c:pt idx="19">
                  <c:v>35.299999999999997</c:v>
                </c:pt>
                <c:pt idx="20">
                  <c:v>36.799999999999997</c:v>
                </c:pt>
                <c:pt idx="21">
                  <c:v>37.700000000000003</c:v>
                </c:pt>
                <c:pt idx="22">
                  <c:v>38</c:v>
                </c:pt>
                <c:pt idx="23">
                  <c:v>38.1</c:v>
                </c:pt>
                <c:pt idx="24">
                  <c:v>38.4</c:v>
                </c:pt>
              </c:numCache>
            </c:numRef>
          </c:val>
          <c:smooth val="0"/>
          <c:extLst>
            <c:ext xmlns:c16="http://schemas.microsoft.com/office/drawing/2014/chart" uri="{C3380CC4-5D6E-409C-BE32-E72D297353CC}">
              <c16:uniqueId val="{00000077-CCEF-488E-8AAD-182379911C87}"/>
            </c:ext>
          </c:extLst>
        </c:ser>
        <c:dLbls>
          <c:showLegendKey val="0"/>
          <c:showVal val="0"/>
          <c:showCatName val="0"/>
          <c:showSerName val="0"/>
          <c:showPercent val="0"/>
          <c:showBubbleSize val="0"/>
        </c:dLbls>
        <c:marker val="1"/>
        <c:smooth val="0"/>
        <c:axId val="42577280"/>
        <c:axId val="42575744"/>
      </c:lineChart>
      <c:catAx>
        <c:axId val="42572416"/>
        <c:scaling>
          <c:orientation val="minMax"/>
        </c:scaling>
        <c:delete val="0"/>
        <c:axPos val="b"/>
        <c:numFmt formatCode="General"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ja-JP"/>
          </a:p>
        </c:txPr>
        <c:crossAx val="42574208"/>
        <c:crosses val="autoZero"/>
        <c:auto val="1"/>
        <c:lblAlgn val="ctr"/>
        <c:lblOffset val="100"/>
        <c:tickLblSkip val="2"/>
        <c:noMultiLvlLbl val="0"/>
      </c:catAx>
      <c:valAx>
        <c:axId val="42574208"/>
        <c:scaling>
          <c:orientation val="minMax"/>
        </c:scaling>
        <c:delete val="0"/>
        <c:axPos val="l"/>
        <c:numFmt formatCode="#,##0_);[Red]\(#,##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ja-JP"/>
          </a:p>
        </c:txPr>
        <c:crossAx val="42572416"/>
        <c:crosses val="autoZero"/>
        <c:crossBetween val="between"/>
      </c:valAx>
      <c:valAx>
        <c:axId val="42575744"/>
        <c:scaling>
          <c:orientation val="minMax"/>
        </c:scaling>
        <c:delete val="0"/>
        <c:axPos val="r"/>
        <c:numFmt formatCode="General" sourceLinked="0"/>
        <c:majorTickMark val="out"/>
        <c:minorTickMark val="none"/>
        <c:tickLblPos val="none"/>
        <c:spPr>
          <a:ln/>
        </c:spPr>
        <c:txPr>
          <a:bodyPr/>
          <a:lstStyle/>
          <a:p>
            <a:pPr>
              <a:defRPr sz="1200">
                <a:solidFill>
                  <a:schemeClr val="tx1"/>
                </a:solidFill>
              </a:defRPr>
            </a:pPr>
            <a:endParaRPr lang="ja-JP"/>
          </a:p>
        </c:txPr>
        <c:crossAx val="42577280"/>
        <c:crosses val="max"/>
        <c:crossBetween val="between"/>
      </c:valAx>
      <c:catAx>
        <c:axId val="42577280"/>
        <c:scaling>
          <c:orientation val="minMax"/>
        </c:scaling>
        <c:delete val="1"/>
        <c:axPos val="t"/>
        <c:majorTickMark val="out"/>
        <c:minorTickMark val="none"/>
        <c:tickLblPos val="none"/>
        <c:crossAx val="42575744"/>
        <c:crosses val="max"/>
        <c:auto val="1"/>
        <c:lblAlgn val="ctr"/>
        <c:lblOffset val="100"/>
        <c:noMultiLvlLbl val="0"/>
      </c:catAx>
      <c:spPr>
        <a:ln>
          <a:prstDash val="sysDash"/>
        </a:ln>
      </c:spPr>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3323423371034799E-2"/>
          <c:y val="7.9797161399684444E-2"/>
          <c:w val="0.91536531277693656"/>
          <c:h val="0.8876250203547843"/>
        </c:manualLayout>
      </c:layout>
      <c:lineChart>
        <c:grouping val="standard"/>
        <c:varyColors val="0"/>
        <c:ser>
          <c:idx val="0"/>
          <c:order val="0"/>
          <c:tx>
            <c:strRef>
              <c:f>Sheet1!$A$18</c:f>
              <c:strCache>
                <c:ptCount val="1"/>
                <c:pt idx="0">
                  <c:v>労働力率</c:v>
                </c:pt>
              </c:strCache>
            </c:strRef>
          </c:tx>
          <c:spPr>
            <a:ln w="28575">
              <a:solidFill>
                <a:schemeClr val="tx2">
                  <a:lumMod val="50000"/>
                </a:schemeClr>
              </a:solidFill>
            </a:ln>
          </c:spPr>
          <c:marker>
            <c:symbol val="circle"/>
            <c:size val="6"/>
            <c:spPr>
              <a:solidFill>
                <a:schemeClr val="tx2">
                  <a:lumMod val="50000"/>
                </a:schemeClr>
              </a:solidFill>
              <a:ln>
                <a:noFill/>
              </a:ln>
            </c:spPr>
          </c:marker>
          <c:dLbls>
            <c:dLbl>
              <c:idx val="1"/>
              <c:layout>
                <c:manualLayout>
                  <c:x val="-1.7045278508738184E-2"/>
                  <c:y val="2.80243055555556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1E-4C33-A2FE-8A29629FBD32}"/>
                </c:ext>
              </c:extLst>
            </c:dLbl>
            <c:dLbl>
              <c:idx val="2"/>
              <c:layout>
                <c:manualLayout>
                  <c:x val="-4.0978319783197832E-2"/>
                  <c:y val="-2.6967253839205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1E-4C33-A2FE-8A29629FBD32}"/>
                </c:ext>
              </c:extLst>
            </c:dLbl>
            <c:dLbl>
              <c:idx val="5"/>
              <c:layout>
                <c:manualLayout>
                  <c:x val="-2.9678095833454481E-2"/>
                  <c:y val="4.09612274779974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1E-4C33-A2FE-8A29629FBD32}"/>
                </c:ext>
              </c:extLst>
            </c:dLbl>
            <c:dLbl>
              <c:idx val="6"/>
              <c:layout>
                <c:manualLayout>
                  <c:x val="-4.9582673073009044E-2"/>
                  <c:y val="-1.87356812240842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1E-4C33-A2FE-8A29629FBD32}"/>
                </c:ext>
              </c:extLst>
            </c:dLbl>
            <c:dLbl>
              <c:idx val="7"/>
              <c:layout>
                <c:manualLayout>
                  <c:x val="-4.6987213967958595E-2"/>
                  <c:y val="3.53491621562085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81E-4C33-A2FE-8A29629FBD32}"/>
                </c:ext>
              </c:extLst>
            </c:dLbl>
            <c:dLbl>
              <c:idx val="8"/>
              <c:layout>
                <c:manualLayout>
                  <c:x val="-5.8076932941435969E-2"/>
                  <c:y val="3.40946759259259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81E-4C33-A2FE-8A29629FBD32}"/>
                </c:ext>
              </c:extLst>
            </c:dLbl>
            <c:dLbl>
              <c:idx val="9"/>
              <c:layout>
                <c:manualLayout>
                  <c:x val="-2.9629629629629856E-2"/>
                  <c:y val="-1.0996565954285461E-2"/>
                </c:manualLayout>
              </c:layout>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81E-4C33-A2FE-8A29629FBD32}"/>
                </c:ext>
              </c:extLst>
            </c:dLbl>
            <c:spPr>
              <a:noFill/>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Sheet1!$B$17:$L$17</c:f>
              <c:strCache>
                <c:ptCount val="11"/>
                <c:pt idx="0">
                  <c:v>15～19歳</c:v>
                </c:pt>
                <c:pt idx="1">
                  <c:v>20～24歳</c:v>
                </c:pt>
                <c:pt idx="2">
                  <c:v>25～29歳</c:v>
                </c:pt>
                <c:pt idx="3">
                  <c:v>30～34歳</c:v>
                </c:pt>
                <c:pt idx="4">
                  <c:v>35～39歳</c:v>
                </c:pt>
                <c:pt idx="5">
                  <c:v>40～44歳</c:v>
                </c:pt>
                <c:pt idx="6">
                  <c:v>45～49歳</c:v>
                </c:pt>
                <c:pt idx="7">
                  <c:v>50～54歳</c:v>
                </c:pt>
                <c:pt idx="8">
                  <c:v>55～59歳</c:v>
                </c:pt>
                <c:pt idx="9">
                  <c:v>60～64歳</c:v>
                </c:pt>
                <c:pt idx="10">
                  <c:v>65歳以上</c:v>
                </c:pt>
              </c:strCache>
            </c:strRef>
          </c:cat>
          <c:val>
            <c:numRef>
              <c:f>Sheet1!$B$18:$L$18</c:f>
              <c:numCache>
                <c:formatCode>0.0_ </c:formatCode>
                <c:ptCount val="11"/>
                <c:pt idx="0">
                  <c:v>17.100000000000001</c:v>
                </c:pt>
                <c:pt idx="1">
                  <c:v>72.099999999999994</c:v>
                </c:pt>
                <c:pt idx="2">
                  <c:v>82.1</c:v>
                </c:pt>
                <c:pt idx="3">
                  <c:v>75.2</c:v>
                </c:pt>
                <c:pt idx="4">
                  <c:v>73.400000000000006</c:v>
                </c:pt>
                <c:pt idx="5">
                  <c:v>77</c:v>
                </c:pt>
                <c:pt idx="6">
                  <c:v>79.400000000000006</c:v>
                </c:pt>
                <c:pt idx="7">
                  <c:v>78.099999999999994</c:v>
                </c:pt>
                <c:pt idx="8">
                  <c:v>72.099999999999994</c:v>
                </c:pt>
                <c:pt idx="9">
                  <c:v>54.9</c:v>
                </c:pt>
                <c:pt idx="10">
                  <c:v>16.5</c:v>
                </c:pt>
              </c:numCache>
            </c:numRef>
          </c:val>
          <c:smooth val="0"/>
          <c:extLst>
            <c:ext xmlns:c16="http://schemas.microsoft.com/office/drawing/2014/chart" uri="{C3380CC4-5D6E-409C-BE32-E72D297353CC}">
              <c16:uniqueId val="{00000007-281E-4C33-A2FE-8A29629FBD32}"/>
            </c:ext>
          </c:extLst>
        </c:ser>
        <c:ser>
          <c:idx val="1"/>
          <c:order val="1"/>
          <c:tx>
            <c:strRef>
              <c:f>Sheet1!$A$19</c:f>
              <c:strCache>
                <c:ptCount val="1"/>
                <c:pt idx="0">
                  <c:v>潜在的労働力率</c:v>
                </c:pt>
              </c:strCache>
            </c:strRef>
          </c:tx>
          <c:spPr>
            <a:ln w="22225">
              <a:solidFill>
                <a:srgbClr val="00B0F0"/>
              </a:solidFill>
              <a:prstDash val="solid"/>
            </a:ln>
          </c:spPr>
          <c:marker>
            <c:symbol val="diamond"/>
            <c:size val="6"/>
            <c:spPr>
              <a:solidFill>
                <a:srgbClr val="00B0F0"/>
              </a:solidFill>
              <a:ln>
                <a:solidFill>
                  <a:srgbClr val="00B0F0"/>
                </a:solidFill>
              </a:ln>
            </c:spPr>
          </c:marker>
          <c:dLbls>
            <c:dLbl>
              <c:idx val="0"/>
              <c:layout>
                <c:manualLayout>
                  <c:x val="-1.6931216931216932E-2"/>
                  <c:y val="-3.5738839351427631E-2"/>
                </c:manualLayout>
              </c:layout>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81E-4C33-A2FE-8A29629FBD32}"/>
                </c:ext>
              </c:extLst>
            </c:dLbl>
            <c:dLbl>
              <c:idx val="1"/>
              <c:layout>
                <c:manualLayout>
                  <c:x val="-7.7290891315093188E-2"/>
                  <c:y val="-2.81635090697824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81E-4C33-A2FE-8A29629FBD32}"/>
                </c:ext>
              </c:extLst>
            </c:dLbl>
            <c:dLbl>
              <c:idx val="7"/>
              <c:layout>
                <c:manualLayout>
                  <c:x val="-3.1120522344663157E-2"/>
                  <c:y val="-3.39459248783076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81E-4C33-A2FE-8A29629FBD32}"/>
                </c:ext>
              </c:extLst>
            </c:dLbl>
            <c:dLbl>
              <c:idx val="8"/>
              <c:layout>
                <c:manualLayout>
                  <c:x val="-3.9775081411915318E-2"/>
                  <c:y val="-2.83338595565186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81E-4C33-A2FE-8A29629FBD32}"/>
                </c:ext>
              </c:extLst>
            </c:dLbl>
            <c:dLbl>
              <c:idx val="9"/>
              <c:layout>
                <c:manualLayout>
                  <c:x val="1.4814814814814815E-2"/>
                  <c:y val="-1.0996565954285525E-2"/>
                </c:manualLayout>
              </c:layout>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81E-4C33-A2FE-8A29629FBD32}"/>
                </c:ext>
              </c:extLst>
            </c:dLbl>
            <c:dLbl>
              <c:idx val="10"/>
              <c:layout>
                <c:manualLayout>
                  <c:x val="-3.4511473991800656E-3"/>
                  <c:y val="-3.54435067189015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81E-4C33-A2FE-8A29629FBD32}"/>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Sheet1!$B$17:$L$17</c:f>
              <c:strCache>
                <c:ptCount val="11"/>
                <c:pt idx="0">
                  <c:v>15～19歳</c:v>
                </c:pt>
                <c:pt idx="1">
                  <c:v>20～24歳</c:v>
                </c:pt>
                <c:pt idx="2">
                  <c:v>25～29歳</c:v>
                </c:pt>
                <c:pt idx="3">
                  <c:v>30～34歳</c:v>
                </c:pt>
                <c:pt idx="4">
                  <c:v>35～39歳</c:v>
                </c:pt>
                <c:pt idx="5">
                  <c:v>40～44歳</c:v>
                </c:pt>
                <c:pt idx="6">
                  <c:v>45～49歳</c:v>
                </c:pt>
                <c:pt idx="7">
                  <c:v>50～54歳</c:v>
                </c:pt>
                <c:pt idx="8">
                  <c:v>55～59歳</c:v>
                </c:pt>
                <c:pt idx="9">
                  <c:v>60～64歳</c:v>
                </c:pt>
                <c:pt idx="10">
                  <c:v>65歳以上</c:v>
                </c:pt>
              </c:strCache>
            </c:strRef>
          </c:cat>
          <c:val>
            <c:numRef>
              <c:f>Sheet1!$B$19:$L$19</c:f>
              <c:numCache>
                <c:formatCode>0.0_ </c:formatCode>
                <c:ptCount val="11"/>
                <c:pt idx="0">
                  <c:v>26.860841423948216</c:v>
                </c:pt>
                <c:pt idx="1">
                  <c:v>79.225352112676063</c:v>
                </c:pt>
                <c:pt idx="2">
                  <c:v>88.851351351351354</c:v>
                </c:pt>
                <c:pt idx="3">
                  <c:v>84.848484848484844</c:v>
                </c:pt>
                <c:pt idx="4">
                  <c:v>84.237726098191217</c:v>
                </c:pt>
                <c:pt idx="5">
                  <c:v>84.501061571125263</c:v>
                </c:pt>
                <c:pt idx="6">
                  <c:v>85.097192224622034</c:v>
                </c:pt>
                <c:pt idx="7">
                  <c:v>82.222222222222214</c:v>
                </c:pt>
                <c:pt idx="8">
                  <c:v>76.392572944297072</c:v>
                </c:pt>
                <c:pt idx="9">
                  <c:v>57.855361596009978</c:v>
                </c:pt>
                <c:pt idx="10">
                  <c:v>17.549167927382754</c:v>
                </c:pt>
              </c:numCache>
            </c:numRef>
          </c:val>
          <c:smooth val="0"/>
          <c:extLst>
            <c:ext xmlns:c16="http://schemas.microsoft.com/office/drawing/2014/chart" uri="{C3380CC4-5D6E-409C-BE32-E72D297353CC}">
              <c16:uniqueId val="{0000000E-281E-4C33-A2FE-8A29629FBD32}"/>
            </c:ext>
          </c:extLst>
        </c:ser>
        <c:dLbls>
          <c:showLegendKey val="0"/>
          <c:showVal val="1"/>
          <c:showCatName val="0"/>
          <c:showSerName val="0"/>
          <c:showPercent val="0"/>
          <c:showBubbleSize val="0"/>
        </c:dLbls>
        <c:marker val="1"/>
        <c:smooth val="0"/>
        <c:axId val="64519552"/>
        <c:axId val="64533632"/>
      </c:lineChart>
      <c:catAx>
        <c:axId val="64519552"/>
        <c:scaling>
          <c:orientation val="minMax"/>
        </c:scaling>
        <c:delete val="0"/>
        <c:axPos val="b"/>
        <c:numFmt formatCode="General" sourceLinked="1"/>
        <c:majorTickMark val="in"/>
        <c:minorTickMark val="none"/>
        <c:tickLblPos val="nextTo"/>
        <c:spPr>
          <a:ln>
            <a:solidFill>
              <a:schemeClr val="tx1"/>
            </a:solidFill>
          </a:ln>
        </c:spPr>
        <c:txPr>
          <a:bodyPr rot="0" vert="horz"/>
          <a:lstStyle/>
          <a:p>
            <a:pPr>
              <a:defRPr sz="700">
                <a:latin typeface="ＭＳ Ｐゴシック" panose="020B0600070205080204" pitchFamily="50" charset="-128"/>
                <a:ea typeface="ＭＳ Ｐゴシック" panose="020B0600070205080204" pitchFamily="50" charset="-128"/>
              </a:defRPr>
            </a:pPr>
            <a:endParaRPr lang="ja-JP"/>
          </a:p>
        </c:txPr>
        <c:crossAx val="64533632"/>
        <c:crosses val="autoZero"/>
        <c:auto val="0"/>
        <c:lblAlgn val="ctr"/>
        <c:lblOffset val="0"/>
        <c:tickLblSkip val="1"/>
        <c:tickMarkSkip val="1"/>
        <c:noMultiLvlLbl val="0"/>
      </c:catAx>
      <c:valAx>
        <c:axId val="64533632"/>
        <c:scaling>
          <c:orientation val="minMax"/>
          <c:max val="100"/>
        </c:scaling>
        <c:delete val="0"/>
        <c:axPos val="l"/>
        <c:title>
          <c:tx>
            <c:rich>
              <a:bodyPr rot="0" vert="horz"/>
              <a:lstStyle/>
              <a:p>
                <a:pPr>
                  <a:defRPr sz="700">
                    <a:latin typeface="ＭＳ Ｐゴシック" panose="020B0600070205080204" pitchFamily="50" charset="-128"/>
                    <a:ea typeface="ＭＳ Ｐゴシック" panose="020B0600070205080204" pitchFamily="50" charset="-128"/>
                  </a:defRPr>
                </a:pPr>
                <a:r>
                  <a:rPr lang="ja-JP" altLang="en-US" sz="700" b="0" dirty="0"/>
                  <a:t>（％）</a:t>
                </a:r>
              </a:p>
            </c:rich>
          </c:tx>
          <c:layout>
            <c:manualLayout>
              <c:xMode val="edge"/>
              <c:yMode val="edge"/>
              <c:x val="1.284600063966505E-2"/>
              <c:y val="2.0210726424409568E-2"/>
            </c:manualLayout>
          </c:layout>
          <c:overlay val="0"/>
        </c:title>
        <c:numFmt formatCode="0.0;[Red]0.0" sourceLinked="0"/>
        <c:majorTickMark val="in"/>
        <c:minorTickMark val="none"/>
        <c:tickLblPos val="nextTo"/>
        <c:spPr>
          <a:ln>
            <a:solidFill>
              <a:schemeClr val="tx1"/>
            </a:solidFill>
          </a:ln>
        </c:spPr>
        <c:txPr>
          <a:bodyPr rot="0" vert="horz"/>
          <a:lstStyle/>
          <a:p>
            <a:pPr>
              <a:defRPr>
                <a:latin typeface="ＭＳ Ｐゴシック" panose="020B0600070205080204" pitchFamily="50" charset="-128"/>
                <a:ea typeface="ＭＳ Ｐゴシック" panose="020B0600070205080204" pitchFamily="50" charset="-128"/>
              </a:defRPr>
            </a:pPr>
            <a:endParaRPr lang="ja-JP"/>
          </a:p>
        </c:txPr>
        <c:crossAx val="64519552"/>
        <c:crosses val="autoZero"/>
        <c:crossBetween val="between"/>
      </c:valAx>
      <c:spPr>
        <a:ln>
          <a:solidFill>
            <a:schemeClr val="bg1">
              <a:lumMod val="50000"/>
            </a:schemeClr>
          </a:solidFill>
        </a:ln>
      </c:spPr>
    </c:plotArea>
    <c:legend>
      <c:legendPos val="r"/>
      <c:layout>
        <c:manualLayout>
          <c:xMode val="edge"/>
          <c:yMode val="edge"/>
          <c:x val="0.57163476216090481"/>
          <c:y val="0.63404429068465651"/>
          <c:w val="0.2572091795568866"/>
          <c:h val="0.11554143518518517"/>
        </c:manualLayout>
      </c:layout>
      <c:overlay val="0"/>
      <c:spPr>
        <a:ln>
          <a:solidFill>
            <a:schemeClr val="bg1">
              <a:lumMod val="50000"/>
            </a:schemeClr>
          </a:solidFill>
        </a:ln>
      </c:spPr>
      <c:txPr>
        <a:bodyPr/>
        <a:lstStyle/>
        <a:p>
          <a:pPr>
            <a:defRPr>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spPr>
    <a:ln>
      <a:noFill/>
    </a:ln>
  </c:spPr>
  <c:txPr>
    <a:bodyPr/>
    <a:lstStyle/>
    <a:p>
      <a:pPr>
        <a:defRPr sz="800">
          <a:latin typeface="+mn-ea"/>
          <a:ea typeface="+mn-ea"/>
        </a:defRPr>
      </a:pPr>
      <a:endParaRPr lang="ja-JP"/>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308357422159712E-2"/>
          <c:y val="7.4897376958319051E-2"/>
          <c:w val="0.91536531277693656"/>
          <c:h val="0.8460680458420955"/>
        </c:manualLayout>
      </c:layout>
      <c:lineChart>
        <c:grouping val="standard"/>
        <c:varyColors val="0"/>
        <c:ser>
          <c:idx val="0"/>
          <c:order val="0"/>
          <c:tx>
            <c:strRef>
              <c:f>'国際比較（M字）'!$N$3</c:f>
              <c:strCache>
                <c:ptCount val="1"/>
                <c:pt idx="0">
                  <c:v>日本</c:v>
                </c:pt>
              </c:strCache>
            </c:strRef>
          </c:tx>
          <c:spPr>
            <a:ln w="41275">
              <a:solidFill>
                <a:srgbClr val="FF0000"/>
              </a:solidFill>
            </a:ln>
          </c:spPr>
          <c:marker>
            <c:spPr>
              <a:solidFill>
                <a:srgbClr val="FF0000"/>
              </a:solidFill>
              <a:ln>
                <a:solidFill>
                  <a:srgbClr val="FF0000"/>
                </a:solidFill>
              </a:ln>
            </c:spPr>
          </c:marker>
          <c:dLbls>
            <c:delete val="1"/>
          </c:dLbls>
          <c:cat>
            <c:strRef>
              <c:f>'国際比較（M字）'!$O$2:$Y$2</c:f>
              <c:strCache>
                <c:ptCount val="11"/>
                <c:pt idx="0">
                  <c:v>15～19歳</c:v>
                </c:pt>
                <c:pt idx="1">
                  <c:v>20～24歳</c:v>
                </c:pt>
                <c:pt idx="2">
                  <c:v>25～29歳</c:v>
                </c:pt>
                <c:pt idx="3">
                  <c:v>30～34歳</c:v>
                </c:pt>
                <c:pt idx="4">
                  <c:v>35～39歳</c:v>
                </c:pt>
                <c:pt idx="5">
                  <c:v>40～44歳</c:v>
                </c:pt>
                <c:pt idx="6">
                  <c:v>45～49歳</c:v>
                </c:pt>
                <c:pt idx="7">
                  <c:v>50～54歳</c:v>
                </c:pt>
                <c:pt idx="8">
                  <c:v>55～59歳</c:v>
                </c:pt>
                <c:pt idx="9">
                  <c:v>60～64歳</c:v>
                </c:pt>
                <c:pt idx="10">
                  <c:v>65歳以上</c:v>
                </c:pt>
              </c:strCache>
            </c:strRef>
          </c:cat>
          <c:val>
            <c:numRef>
              <c:f>'国際比較（M字）'!$O$3:$Y$3</c:f>
              <c:numCache>
                <c:formatCode>0.0</c:formatCode>
                <c:ptCount val="11"/>
                <c:pt idx="0">
                  <c:v>17</c:v>
                </c:pt>
                <c:pt idx="1">
                  <c:v>71.5</c:v>
                </c:pt>
                <c:pt idx="2">
                  <c:v>81.5</c:v>
                </c:pt>
                <c:pt idx="3">
                  <c:v>73</c:v>
                </c:pt>
                <c:pt idx="4">
                  <c:v>72</c:v>
                </c:pt>
                <c:pt idx="5">
                  <c:v>75.7</c:v>
                </c:pt>
                <c:pt idx="6">
                  <c:v>78.3</c:v>
                </c:pt>
                <c:pt idx="7">
                  <c:v>77</c:v>
                </c:pt>
                <c:pt idx="8">
                  <c:v>71</c:v>
                </c:pt>
                <c:pt idx="9">
                  <c:v>51.8</c:v>
                </c:pt>
                <c:pt idx="10">
                  <c:v>16</c:v>
                </c:pt>
              </c:numCache>
            </c:numRef>
          </c:val>
          <c:smooth val="0"/>
          <c:extLst>
            <c:ext xmlns:c16="http://schemas.microsoft.com/office/drawing/2014/chart" uri="{C3380CC4-5D6E-409C-BE32-E72D297353CC}">
              <c16:uniqueId val="{00000000-9020-4942-99B9-F4D6DCCA128E}"/>
            </c:ext>
          </c:extLst>
        </c:ser>
        <c:ser>
          <c:idx val="1"/>
          <c:order val="1"/>
          <c:tx>
            <c:strRef>
              <c:f>'国際比較（M字）'!$N$4</c:f>
              <c:strCache>
                <c:ptCount val="1"/>
                <c:pt idx="0">
                  <c:v>アメリカ</c:v>
                </c:pt>
              </c:strCache>
            </c:strRef>
          </c:tx>
          <c:spPr>
            <a:ln w="12700">
              <a:solidFill>
                <a:srgbClr val="663300"/>
              </a:solidFill>
            </a:ln>
          </c:spPr>
          <c:marker>
            <c:symbol val="square"/>
            <c:size val="3"/>
            <c:spPr>
              <a:solidFill>
                <a:srgbClr val="663300"/>
              </a:solidFill>
              <a:ln>
                <a:solidFill>
                  <a:srgbClr val="663300"/>
                </a:solidFill>
              </a:ln>
            </c:spPr>
          </c:marker>
          <c:dLbls>
            <c:delete val="1"/>
          </c:dLbls>
          <c:cat>
            <c:strRef>
              <c:f>'国際比較（M字）'!$O$2:$Y$2</c:f>
              <c:strCache>
                <c:ptCount val="11"/>
                <c:pt idx="0">
                  <c:v>15～19歳</c:v>
                </c:pt>
                <c:pt idx="1">
                  <c:v>20～24歳</c:v>
                </c:pt>
                <c:pt idx="2">
                  <c:v>25～29歳</c:v>
                </c:pt>
                <c:pt idx="3">
                  <c:v>30～34歳</c:v>
                </c:pt>
                <c:pt idx="4">
                  <c:v>35～39歳</c:v>
                </c:pt>
                <c:pt idx="5">
                  <c:v>40～44歳</c:v>
                </c:pt>
                <c:pt idx="6">
                  <c:v>45～49歳</c:v>
                </c:pt>
                <c:pt idx="7">
                  <c:v>50～54歳</c:v>
                </c:pt>
                <c:pt idx="8">
                  <c:v>55～59歳</c:v>
                </c:pt>
                <c:pt idx="9">
                  <c:v>60～64歳</c:v>
                </c:pt>
                <c:pt idx="10">
                  <c:v>65歳以上</c:v>
                </c:pt>
              </c:strCache>
            </c:strRef>
          </c:cat>
          <c:val>
            <c:numRef>
              <c:f>'国際比較（M字）'!$O$4:$Y$4</c:f>
              <c:numCache>
                <c:formatCode>0.0</c:formatCode>
                <c:ptCount val="11"/>
                <c:pt idx="0">
                  <c:v>35.1</c:v>
                </c:pt>
                <c:pt idx="1">
                  <c:v>68</c:v>
                </c:pt>
                <c:pt idx="2">
                  <c:v>75.400000000000006</c:v>
                </c:pt>
                <c:pt idx="3">
                  <c:v>73.599999999999994</c:v>
                </c:pt>
                <c:pt idx="4">
                  <c:v>74.099999999999994</c:v>
                </c:pt>
                <c:pt idx="5">
                  <c:v>75</c:v>
                </c:pt>
                <c:pt idx="6">
                  <c:v>75.400000000000006</c:v>
                </c:pt>
                <c:pt idx="7">
                  <c:v>72.5</c:v>
                </c:pt>
                <c:pt idx="8">
                  <c:v>65.900000000000006</c:v>
                </c:pt>
                <c:pt idx="9">
                  <c:v>50.1</c:v>
                </c:pt>
                <c:pt idx="10">
                  <c:v>15.5</c:v>
                </c:pt>
              </c:numCache>
            </c:numRef>
          </c:val>
          <c:smooth val="0"/>
          <c:extLst>
            <c:ext xmlns:c16="http://schemas.microsoft.com/office/drawing/2014/chart" uri="{C3380CC4-5D6E-409C-BE32-E72D297353CC}">
              <c16:uniqueId val="{00000001-9020-4942-99B9-F4D6DCCA128E}"/>
            </c:ext>
          </c:extLst>
        </c:ser>
        <c:ser>
          <c:idx val="2"/>
          <c:order val="2"/>
          <c:tx>
            <c:strRef>
              <c:f>'国際比較（M字）'!$N$5</c:f>
              <c:strCache>
                <c:ptCount val="1"/>
                <c:pt idx="0">
                  <c:v>イギリス</c:v>
                </c:pt>
              </c:strCache>
            </c:strRef>
          </c:tx>
          <c:spPr>
            <a:ln w="12700">
              <a:solidFill>
                <a:srgbClr val="00B050"/>
              </a:solidFill>
            </a:ln>
          </c:spPr>
          <c:marker>
            <c:symbol val="triangle"/>
            <c:size val="3"/>
            <c:spPr>
              <a:solidFill>
                <a:srgbClr val="00B050"/>
              </a:solidFill>
              <a:ln>
                <a:solidFill>
                  <a:srgbClr val="00B050"/>
                </a:solidFill>
              </a:ln>
            </c:spPr>
          </c:marker>
          <c:dLbls>
            <c:delete val="1"/>
          </c:dLbls>
          <c:cat>
            <c:strRef>
              <c:f>'国際比較（M字）'!$O$2:$Y$2</c:f>
              <c:strCache>
                <c:ptCount val="11"/>
                <c:pt idx="0">
                  <c:v>15～19歳</c:v>
                </c:pt>
                <c:pt idx="1">
                  <c:v>20～24歳</c:v>
                </c:pt>
                <c:pt idx="2">
                  <c:v>25～29歳</c:v>
                </c:pt>
                <c:pt idx="3">
                  <c:v>30～34歳</c:v>
                </c:pt>
                <c:pt idx="4">
                  <c:v>35～39歳</c:v>
                </c:pt>
                <c:pt idx="5">
                  <c:v>40～44歳</c:v>
                </c:pt>
                <c:pt idx="6">
                  <c:v>45～49歳</c:v>
                </c:pt>
                <c:pt idx="7">
                  <c:v>50～54歳</c:v>
                </c:pt>
                <c:pt idx="8">
                  <c:v>55～59歳</c:v>
                </c:pt>
                <c:pt idx="9">
                  <c:v>60～64歳</c:v>
                </c:pt>
                <c:pt idx="10">
                  <c:v>65歳以上</c:v>
                </c:pt>
              </c:strCache>
            </c:strRef>
          </c:cat>
          <c:val>
            <c:numRef>
              <c:f>'国際比較（M字）'!$O$5:$Y$5</c:f>
              <c:numCache>
                <c:formatCode>0.0</c:formatCode>
                <c:ptCount val="11"/>
                <c:pt idx="0">
                  <c:v>44.4</c:v>
                </c:pt>
                <c:pt idx="1">
                  <c:v>72.900000000000006</c:v>
                </c:pt>
                <c:pt idx="2">
                  <c:v>78.5</c:v>
                </c:pt>
                <c:pt idx="3">
                  <c:v>79</c:v>
                </c:pt>
                <c:pt idx="4">
                  <c:v>77.8</c:v>
                </c:pt>
                <c:pt idx="5">
                  <c:v>81</c:v>
                </c:pt>
                <c:pt idx="6">
                  <c:v>83.3</c:v>
                </c:pt>
                <c:pt idx="7">
                  <c:v>80.599999999999994</c:v>
                </c:pt>
                <c:pt idx="8">
                  <c:v>71.599999999999994</c:v>
                </c:pt>
                <c:pt idx="9">
                  <c:v>46</c:v>
                </c:pt>
                <c:pt idx="10">
                  <c:v>7.6</c:v>
                </c:pt>
              </c:numCache>
            </c:numRef>
          </c:val>
          <c:smooth val="0"/>
          <c:extLst>
            <c:ext xmlns:c16="http://schemas.microsoft.com/office/drawing/2014/chart" uri="{C3380CC4-5D6E-409C-BE32-E72D297353CC}">
              <c16:uniqueId val="{00000002-9020-4942-99B9-F4D6DCCA128E}"/>
            </c:ext>
          </c:extLst>
        </c:ser>
        <c:ser>
          <c:idx val="3"/>
          <c:order val="3"/>
          <c:tx>
            <c:strRef>
              <c:f>'国際比較（M字）'!$N$6</c:f>
              <c:strCache>
                <c:ptCount val="1"/>
                <c:pt idx="0">
                  <c:v>ドイツ</c:v>
                </c:pt>
              </c:strCache>
            </c:strRef>
          </c:tx>
          <c:spPr>
            <a:ln w="12700">
              <a:solidFill>
                <a:srgbClr val="92D050"/>
              </a:solidFill>
            </a:ln>
          </c:spPr>
          <c:marker>
            <c:symbol val="x"/>
            <c:size val="3"/>
            <c:spPr>
              <a:solidFill>
                <a:srgbClr val="92D050"/>
              </a:solidFill>
              <a:ln>
                <a:solidFill>
                  <a:srgbClr val="92D050"/>
                </a:solidFill>
              </a:ln>
            </c:spPr>
          </c:marker>
          <c:dLbls>
            <c:delete val="1"/>
          </c:dLbls>
          <c:cat>
            <c:strRef>
              <c:f>'国際比較（M字）'!$O$2:$Y$2</c:f>
              <c:strCache>
                <c:ptCount val="11"/>
                <c:pt idx="0">
                  <c:v>15～19歳</c:v>
                </c:pt>
                <c:pt idx="1">
                  <c:v>20～24歳</c:v>
                </c:pt>
                <c:pt idx="2">
                  <c:v>25～29歳</c:v>
                </c:pt>
                <c:pt idx="3">
                  <c:v>30～34歳</c:v>
                </c:pt>
                <c:pt idx="4">
                  <c:v>35～39歳</c:v>
                </c:pt>
                <c:pt idx="5">
                  <c:v>40～44歳</c:v>
                </c:pt>
                <c:pt idx="6">
                  <c:v>45～49歳</c:v>
                </c:pt>
                <c:pt idx="7">
                  <c:v>50～54歳</c:v>
                </c:pt>
                <c:pt idx="8">
                  <c:v>55～59歳</c:v>
                </c:pt>
                <c:pt idx="9">
                  <c:v>60～64歳</c:v>
                </c:pt>
                <c:pt idx="10">
                  <c:v>65歳以上</c:v>
                </c:pt>
              </c:strCache>
            </c:strRef>
          </c:cat>
          <c:val>
            <c:numRef>
              <c:f>'国際比較（M字）'!$O$6:$Y$6</c:f>
              <c:numCache>
                <c:formatCode>0.0</c:formatCode>
                <c:ptCount val="11"/>
                <c:pt idx="0">
                  <c:v>26.7</c:v>
                </c:pt>
                <c:pt idx="1">
                  <c:v>66.599999999999994</c:v>
                </c:pt>
                <c:pt idx="2">
                  <c:v>79.3</c:v>
                </c:pt>
                <c:pt idx="3">
                  <c:v>79.5</c:v>
                </c:pt>
                <c:pt idx="4">
                  <c:v>80.7</c:v>
                </c:pt>
                <c:pt idx="5">
                  <c:v>84.8</c:v>
                </c:pt>
                <c:pt idx="6">
                  <c:v>86.8</c:v>
                </c:pt>
                <c:pt idx="7">
                  <c:v>83.7</c:v>
                </c:pt>
                <c:pt idx="8">
                  <c:v>77.3</c:v>
                </c:pt>
                <c:pt idx="9">
                  <c:v>52.9</c:v>
                </c:pt>
                <c:pt idx="10">
                  <c:v>4.4000000000000004</c:v>
                </c:pt>
              </c:numCache>
            </c:numRef>
          </c:val>
          <c:smooth val="0"/>
          <c:extLst>
            <c:ext xmlns:c16="http://schemas.microsoft.com/office/drawing/2014/chart" uri="{C3380CC4-5D6E-409C-BE32-E72D297353CC}">
              <c16:uniqueId val="{00000003-9020-4942-99B9-F4D6DCCA128E}"/>
            </c:ext>
          </c:extLst>
        </c:ser>
        <c:ser>
          <c:idx val="4"/>
          <c:order val="4"/>
          <c:tx>
            <c:strRef>
              <c:f>'国際比較（M字）'!$N$7</c:f>
              <c:strCache>
                <c:ptCount val="1"/>
                <c:pt idx="0">
                  <c:v>フランス</c:v>
                </c:pt>
              </c:strCache>
            </c:strRef>
          </c:tx>
          <c:spPr>
            <a:ln w="12700">
              <a:solidFill>
                <a:srgbClr val="FF66FF"/>
              </a:solidFill>
            </a:ln>
          </c:spPr>
          <c:marker>
            <c:symbol val="star"/>
            <c:size val="3"/>
            <c:spPr>
              <a:solidFill>
                <a:srgbClr val="FF66FF"/>
              </a:solidFill>
              <a:ln>
                <a:solidFill>
                  <a:srgbClr val="FF66FF"/>
                </a:solidFill>
              </a:ln>
            </c:spPr>
          </c:marker>
          <c:dLbls>
            <c:delete val="1"/>
          </c:dLbls>
          <c:cat>
            <c:strRef>
              <c:f>'国際比較（M字）'!$O$2:$Y$2</c:f>
              <c:strCache>
                <c:ptCount val="11"/>
                <c:pt idx="0">
                  <c:v>15～19歳</c:v>
                </c:pt>
                <c:pt idx="1">
                  <c:v>20～24歳</c:v>
                </c:pt>
                <c:pt idx="2">
                  <c:v>25～29歳</c:v>
                </c:pt>
                <c:pt idx="3">
                  <c:v>30～34歳</c:v>
                </c:pt>
                <c:pt idx="4">
                  <c:v>35～39歳</c:v>
                </c:pt>
                <c:pt idx="5">
                  <c:v>40～44歳</c:v>
                </c:pt>
                <c:pt idx="6">
                  <c:v>45～49歳</c:v>
                </c:pt>
                <c:pt idx="7">
                  <c:v>50～54歳</c:v>
                </c:pt>
                <c:pt idx="8">
                  <c:v>55～59歳</c:v>
                </c:pt>
                <c:pt idx="9">
                  <c:v>60～64歳</c:v>
                </c:pt>
                <c:pt idx="10">
                  <c:v>65歳以上</c:v>
                </c:pt>
              </c:strCache>
            </c:strRef>
          </c:cat>
          <c:val>
            <c:numRef>
              <c:f>'国際比較（M字）'!$O$7:$Y$7</c:f>
              <c:numCache>
                <c:formatCode>0.0</c:formatCode>
                <c:ptCount val="11"/>
                <c:pt idx="0">
                  <c:v>11.7</c:v>
                </c:pt>
                <c:pt idx="1">
                  <c:v>58.4</c:v>
                </c:pt>
                <c:pt idx="2">
                  <c:v>80.400000000000006</c:v>
                </c:pt>
                <c:pt idx="3">
                  <c:v>80.099999999999994</c:v>
                </c:pt>
                <c:pt idx="4">
                  <c:v>83.1</c:v>
                </c:pt>
                <c:pt idx="5">
                  <c:v>86.4</c:v>
                </c:pt>
                <c:pt idx="6">
                  <c:v>85.5</c:v>
                </c:pt>
                <c:pt idx="7">
                  <c:v>82.6</c:v>
                </c:pt>
                <c:pt idx="8">
                  <c:v>72.099999999999994</c:v>
                </c:pt>
                <c:pt idx="9">
                  <c:v>30.1</c:v>
                </c:pt>
                <c:pt idx="10">
                  <c:v>2.2000000000000002</c:v>
                </c:pt>
              </c:numCache>
            </c:numRef>
          </c:val>
          <c:smooth val="0"/>
          <c:extLst>
            <c:ext xmlns:c16="http://schemas.microsoft.com/office/drawing/2014/chart" uri="{C3380CC4-5D6E-409C-BE32-E72D297353CC}">
              <c16:uniqueId val="{00000004-9020-4942-99B9-F4D6DCCA128E}"/>
            </c:ext>
          </c:extLst>
        </c:ser>
        <c:ser>
          <c:idx val="5"/>
          <c:order val="5"/>
          <c:tx>
            <c:strRef>
              <c:f>'国際比較（M字）'!$N$8</c:f>
              <c:strCache>
                <c:ptCount val="1"/>
                <c:pt idx="0">
                  <c:v>イタリア</c:v>
                </c:pt>
              </c:strCache>
            </c:strRef>
          </c:tx>
          <c:spPr>
            <a:ln w="12700">
              <a:solidFill>
                <a:srgbClr val="FF6600"/>
              </a:solidFill>
            </a:ln>
          </c:spPr>
          <c:marker>
            <c:symbol val="circle"/>
            <c:size val="3"/>
            <c:spPr>
              <a:solidFill>
                <a:srgbClr val="FF6600"/>
              </a:solidFill>
              <a:ln>
                <a:solidFill>
                  <a:srgbClr val="FF6600"/>
                </a:solidFill>
              </a:ln>
            </c:spPr>
          </c:marker>
          <c:dLbls>
            <c:delete val="1"/>
          </c:dLbls>
          <c:cat>
            <c:strRef>
              <c:f>'国際比較（M字）'!$O$2:$Y$2</c:f>
              <c:strCache>
                <c:ptCount val="11"/>
                <c:pt idx="0">
                  <c:v>15～19歳</c:v>
                </c:pt>
                <c:pt idx="1">
                  <c:v>20～24歳</c:v>
                </c:pt>
                <c:pt idx="2">
                  <c:v>25～29歳</c:v>
                </c:pt>
                <c:pt idx="3">
                  <c:v>30～34歳</c:v>
                </c:pt>
                <c:pt idx="4">
                  <c:v>35～39歳</c:v>
                </c:pt>
                <c:pt idx="5">
                  <c:v>40～44歳</c:v>
                </c:pt>
                <c:pt idx="6">
                  <c:v>45～49歳</c:v>
                </c:pt>
                <c:pt idx="7">
                  <c:v>50～54歳</c:v>
                </c:pt>
                <c:pt idx="8">
                  <c:v>55～59歳</c:v>
                </c:pt>
                <c:pt idx="9">
                  <c:v>60～64歳</c:v>
                </c:pt>
                <c:pt idx="10">
                  <c:v>65歳以上</c:v>
                </c:pt>
              </c:strCache>
            </c:strRef>
          </c:cat>
          <c:val>
            <c:numRef>
              <c:f>'国際比較（M字）'!$O$8:$Y$8</c:f>
              <c:numCache>
                <c:formatCode>0.0</c:formatCode>
                <c:ptCount val="11"/>
                <c:pt idx="0">
                  <c:v>5.3</c:v>
                </c:pt>
                <c:pt idx="1">
                  <c:v>39.299999999999997</c:v>
                </c:pt>
                <c:pt idx="2">
                  <c:v>60.9</c:v>
                </c:pt>
                <c:pt idx="3">
                  <c:v>67</c:v>
                </c:pt>
                <c:pt idx="4">
                  <c:v>70.099999999999994</c:v>
                </c:pt>
                <c:pt idx="5">
                  <c:v>70.3</c:v>
                </c:pt>
                <c:pt idx="6">
                  <c:v>67.7</c:v>
                </c:pt>
                <c:pt idx="7">
                  <c:v>63.3</c:v>
                </c:pt>
                <c:pt idx="8">
                  <c:v>53.2</c:v>
                </c:pt>
                <c:pt idx="9">
                  <c:v>28.9</c:v>
                </c:pt>
                <c:pt idx="10">
                  <c:v>1.9</c:v>
                </c:pt>
              </c:numCache>
            </c:numRef>
          </c:val>
          <c:smooth val="0"/>
          <c:extLst>
            <c:ext xmlns:c16="http://schemas.microsoft.com/office/drawing/2014/chart" uri="{C3380CC4-5D6E-409C-BE32-E72D297353CC}">
              <c16:uniqueId val="{00000005-9020-4942-99B9-F4D6DCCA128E}"/>
            </c:ext>
          </c:extLst>
        </c:ser>
        <c:ser>
          <c:idx val="6"/>
          <c:order val="6"/>
          <c:tx>
            <c:strRef>
              <c:f>'国際比較（M字）'!$N$9</c:f>
              <c:strCache>
                <c:ptCount val="1"/>
                <c:pt idx="0">
                  <c:v>スウェーデン</c:v>
                </c:pt>
              </c:strCache>
            </c:strRef>
          </c:tx>
          <c:spPr>
            <a:ln w="12700">
              <a:solidFill>
                <a:schemeClr val="accent5"/>
              </a:solidFill>
            </a:ln>
          </c:spPr>
          <c:marker>
            <c:symbol val="plus"/>
            <c:size val="3"/>
            <c:spPr>
              <a:solidFill>
                <a:schemeClr val="accent5"/>
              </a:solidFill>
              <a:ln>
                <a:solidFill>
                  <a:schemeClr val="accent5"/>
                </a:solidFill>
              </a:ln>
            </c:spPr>
          </c:marker>
          <c:dLbls>
            <c:delete val="1"/>
          </c:dLbls>
          <c:cat>
            <c:strRef>
              <c:f>'国際比較（M字）'!$O$2:$Y$2</c:f>
              <c:strCache>
                <c:ptCount val="11"/>
                <c:pt idx="0">
                  <c:v>15～19歳</c:v>
                </c:pt>
                <c:pt idx="1">
                  <c:v>20～24歳</c:v>
                </c:pt>
                <c:pt idx="2">
                  <c:v>25～29歳</c:v>
                </c:pt>
                <c:pt idx="3">
                  <c:v>30～34歳</c:v>
                </c:pt>
                <c:pt idx="4">
                  <c:v>35～39歳</c:v>
                </c:pt>
                <c:pt idx="5">
                  <c:v>40～44歳</c:v>
                </c:pt>
                <c:pt idx="6">
                  <c:v>45～49歳</c:v>
                </c:pt>
                <c:pt idx="7">
                  <c:v>50～54歳</c:v>
                </c:pt>
                <c:pt idx="8">
                  <c:v>55～59歳</c:v>
                </c:pt>
                <c:pt idx="9">
                  <c:v>60～64歳</c:v>
                </c:pt>
                <c:pt idx="10">
                  <c:v>65歳以上</c:v>
                </c:pt>
              </c:strCache>
            </c:strRef>
          </c:cat>
          <c:val>
            <c:numRef>
              <c:f>'国際比較（M字）'!$O$9:$Y$9</c:f>
              <c:numCache>
                <c:formatCode>0.0</c:formatCode>
                <c:ptCount val="11"/>
                <c:pt idx="0">
                  <c:v>37.200000000000003</c:v>
                </c:pt>
                <c:pt idx="1">
                  <c:v>70.099999999999994</c:v>
                </c:pt>
                <c:pt idx="2">
                  <c:v>82.6</c:v>
                </c:pt>
                <c:pt idx="3">
                  <c:v>87.5</c:v>
                </c:pt>
                <c:pt idx="4">
                  <c:v>89.9</c:v>
                </c:pt>
                <c:pt idx="5">
                  <c:v>91.2</c:v>
                </c:pt>
                <c:pt idx="6">
                  <c:v>91.8</c:v>
                </c:pt>
                <c:pt idx="7">
                  <c:v>88</c:v>
                </c:pt>
                <c:pt idx="8">
                  <c:v>85.2</c:v>
                </c:pt>
                <c:pt idx="9">
                  <c:v>68.400000000000006</c:v>
                </c:pt>
                <c:pt idx="10">
                  <c:v>12.8</c:v>
                </c:pt>
              </c:numCache>
            </c:numRef>
          </c:val>
          <c:smooth val="0"/>
          <c:extLst>
            <c:ext xmlns:c16="http://schemas.microsoft.com/office/drawing/2014/chart" uri="{C3380CC4-5D6E-409C-BE32-E72D297353CC}">
              <c16:uniqueId val="{00000006-9020-4942-99B9-F4D6DCCA128E}"/>
            </c:ext>
          </c:extLst>
        </c:ser>
        <c:ser>
          <c:idx val="7"/>
          <c:order val="7"/>
          <c:tx>
            <c:strRef>
              <c:f>'国際比較（M字）'!$N$10</c:f>
              <c:strCache>
                <c:ptCount val="1"/>
                <c:pt idx="0">
                  <c:v>韓国</c:v>
                </c:pt>
              </c:strCache>
            </c:strRef>
          </c:tx>
          <c:spPr>
            <a:ln w="12700">
              <a:solidFill>
                <a:srgbClr val="3333FF"/>
              </a:solidFill>
            </a:ln>
          </c:spPr>
          <c:marker>
            <c:symbol val="triangle"/>
            <c:size val="3"/>
            <c:spPr>
              <a:solidFill>
                <a:srgbClr val="3333FF"/>
              </a:solidFill>
              <a:ln>
                <a:solidFill>
                  <a:srgbClr val="3333FF"/>
                </a:solidFill>
              </a:ln>
            </c:spPr>
          </c:marker>
          <c:dLbls>
            <c:delete val="1"/>
          </c:dLbls>
          <c:cat>
            <c:strRef>
              <c:f>'国際比較（M字）'!$O$2:$Y$2</c:f>
              <c:strCache>
                <c:ptCount val="11"/>
                <c:pt idx="0">
                  <c:v>15～19歳</c:v>
                </c:pt>
                <c:pt idx="1">
                  <c:v>20～24歳</c:v>
                </c:pt>
                <c:pt idx="2">
                  <c:v>25～29歳</c:v>
                </c:pt>
                <c:pt idx="3">
                  <c:v>30～34歳</c:v>
                </c:pt>
                <c:pt idx="4">
                  <c:v>35～39歳</c:v>
                </c:pt>
                <c:pt idx="5">
                  <c:v>40～44歳</c:v>
                </c:pt>
                <c:pt idx="6">
                  <c:v>45～49歳</c:v>
                </c:pt>
                <c:pt idx="7">
                  <c:v>50～54歳</c:v>
                </c:pt>
                <c:pt idx="8">
                  <c:v>55～59歳</c:v>
                </c:pt>
                <c:pt idx="9">
                  <c:v>60～64歳</c:v>
                </c:pt>
                <c:pt idx="10">
                  <c:v>65歳以上</c:v>
                </c:pt>
              </c:strCache>
            </c:strRef>
          </c:cat>
          <c:val>
            <c:numRef>
              <c:f>'国際比較（M字）'!$O$10:$Y$10</c:f>
              <c:numCache>
                <c:formatCode>0.0</c:formatCode>
                <c:ptCount val="11"/>
                <c:pt idx="0">
                  <c:v>9.6999999999999993</c:v>
                </c:pt>
                <c:pt idx="1">
                  <c:v>56.6</c:v>
                </c:pt>
                <c:pt idx="2">
                  <c:v>74.7</c:v>
                </c:pt>
                <c:pt idx="3">
                  <c:v>62.1</c:v>
                </c:pt>
                <c:pt idx="4">
                  <c:v>58</c:v>
                </c:pt>
                <c:pt idx="5">
                  <c:v>64.7</c:v>
                </c:pt>
                <c:pt idx="6">
                  <c:v>70</c:v>
                </c:pt>
                <c:pt idx="7">
                  <c:v>67</c:v>
                </c:pt>
                <c:pt idx="8">
                  <c:v>59</c:v>
                </c:pt>
                <c:pt idx="9">
                  <c:v>49</c:v>
                </c:pt>
                <c:pt idx="10">
                  <c:v>23.5</c:v>
                </c:pt>
              </c:numCache>
            </c:numRef>
          </c:val>
          <c:smooth val="0"/>
          <c:extLst>
            <c:ext xmlns:c16="http://schemas.microsoft.com/office/drawing/2014/chart" uri="{C3380CC4-5D6E-409C-BE32-E72D297353CC}">
              <c16:uniqueId val="{00000007-9020-4942-99B9-F4D6DCCA128E}"/>
            </c:ext>
          </c:extLst>
        </c:ser>
        <c:dLbls>
          <c:showLegendKey val="0"/>
          <c:showVal val="1"/>
          <c:showCatName val="0"/>
          <c:showSerName val="0"/>
          <c:showPercent val="0"/>
          <c:showBubbleSize val="0"/>
        </c:dLbls>
        <c:marker val="1"/>
        <c:smooth val="0"/>
        <c:axId val="80808960"/>
        <c:axId val="80843904"/>
      </c:lineChart>
      <c:catAx>
        <c:axId val="80808960"/>
        <c:scaling>
          <c:orientation val="minMax"/>
        </c:scaling>
        <c:delete val="0"/>
        <c:axPos val="b"/>
        <c:numFmt formatCode="General" sourceLinked="1"/>
        <c:majorTickMark val="in"/>
        <c:minorTickMark val="none"/>
        <c:tickLblPos val="nextTo"/>
        <c:spPr>
          <a:ln>
            <a:solidFill>
              <a:schemeClr val="tx1"/>
            </a:solidFill>
          </a:ln>
        </c:spPr>
        <c:txPr>
          <a:bodyPr rot="0" vert="horz"/>
          <a:lstStyle/>
          <a:p>
            <a:pPr>
              <a:defRPr sz="750">
                <a:latin typeface="ＭＳ Ｐゴシック" panose="020B0600070205080204" pitchFamily="50" charset="-128"/>
                <a:ea typeface="ＭＳ Ｐゴシック" panose="020B0600070205080204" pitchFamily="50" charset="-128"/>
              </a:defRPr>
            </a:pPr>
            <a:endParaRPr lang="ja-JP"/>
          </a:p>
        </c:txPr>
        <c:crossAx val="80843904"/>
        <c:crosses val="autoZero"/>
        <c:auto val="0"/>
        <c:lblAlgn val="ctr"/>
        <c:lblOffset val="0"/>
        <c:tickLblSkip val="1"/>
        <c:tickMarkSkip val="1"/>
        <c:noMultiLvlLbl val="0"/>
      </c:catAx>
      <c:valAx>
        <c:axId val="80843904"/>
        <c:scaling>
          <c:orientation val="minMax"/>
        </c:scaling>
        <c:delete val="0"/>
        <c:axPos val="l"/>
        <c:title>
          <c:tx>
            <c:rich>
              <a:bodyPr rot="0" vert="horz"/>
              <a:lstStyle/>
              <a:p>
                <a:pPr>
                  <a:defRPr b="0"/>
                </a:pPr>
                <a:r>
                  <a:rPr lang="ja-JP" b="0"/>
                  <a:t>（％）</a:t>
                </a:r>
              </a:p>
            </c:rich>
          </c:tx>
          <c:layout>
            <c:manualLayout>
              <c:xMode val="edge"/>
              <c:yMode val="edge"/>
              <c:x val="1.2856392950881035E-2"/>
              <c:y val="1.4395487798067895E-2"/>
            </c:manualLayout>
          </c:layout>
          <c:overlay val="0"/>
        </c:title>
        <c:numFmt formatCode="0.0;[Red]0.0" sourceLinked="0"/>
        <c:majorTickMark val="in"/>
        <c:minorTickMark val="none"/>
        <c:tickLblPos val="nextTo"/>
        <c:spPr>
          <a:ln>
            <a:solidFill>
              <a:schemeClr val="tx1"/>
            </a:solidFill>
          </a:ln>
        </c:spPr>
        <c:txPr>
          <a:bodyPr rot="0" vert="horz"/>
          <a:lstStyle/>
          <a:p>
            <a:pPr>
              <a:defRPr>
                <a:latin typeface="ＭＳ Ｐ明朝" panose="02020600040205080304" pitchFamily="18" charset="-128"/>
                <a:ea typeface="ＭＳ Ｐ明朝" panose="02020600040205080304" pitchFamily="18" charset="-128"/>
              </a:defRPr>
            </a:pPr>
            <a:endParaRPr lang="ja-JP"/>
          </a:p>
        </c:txPr>
        <c:crossAx val="80808960"/>
        <c:crosses val="autoZero"/>
        <c:crossBetween val="between"/>
      </c:valAx>
      <c:spPr>
        <a:ln>
          <a:solidFill>
            <a:sysClr val="window" lastClr="FFFFFF">
              <a:lumMod val="50000"/>
            </a:sysClr>
          </a:solidFill>
        </a:ln>
      </c:spPr>
    </c:plotArea>
    <c:legend>
      <c:legendPos val="r"/>
      <c:layout>
        <c:manualLayout>
          <c:xMode val="edge"/>
          <c:yMode val="edge"/>
          <c:x val="0.38423247094113233"/>
          <c:y val="0.51310920529838233"/>
          <c:w val="0.19042336374619839"/>
          <c:h val="0.35481552067138106"/>
        </c:manualLayout>
      </c:layout>
      <c:overlay val="0"/>
      <c:spPr>
        <a:ln>
          <a:solidFill>
            <a:schemeClr val="bg1">
              <a:lumMod val="50000"/>
            </a:schemeClr>
          </a:solidFill>
        </a:ln>
      </c:spPr>
      <c:txPr>
        <a:bodyPr/>
        <a:lstStyle/>
        <a:p>
          <a:pPr>
            <a:defRPr>
              <a:latin typeface="ＭＳ Ｐ明朝" panose="02020600040205080304" pitchFamily="18" charset="-128"/>
              <a:ea typeface="ＭＳ Ｐ明朝" panose="02020600040205080304" pitchFamily="18" charset="-128"/>
            </a:defRPr>
          </a:pPr>
          <a:endParaRPr lang="ja-JP"/>
        </a:p>
      </c:txPr>
    </c:legend>
    <c:plotVisOnly val="1"/>
    <c:dispBlanksAs val="gap"/>
    <c:showDLblsOverMax val="0"/>
  </c:chart>
  <c:spPr>
    <a:ln>
      <a:noFill/>
    </a:ln>
  </c:spPr>
  <c:txPr>
    <a:bodyPr/>
    <a:lstStyle/>
    <a:p>
      <a:pPr>
        <a:defRPr sz="800"/>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stacked"/>
        <c:varyColors val="0"/>
        <c:ser>
          <c:idx val="0"/>
          <c:order val="0"/>
          <c:tx>
            <c:strRef>
              <c:f>Sheet1!$B$1</c:f>
              <c:strCache>
                <c:ptCount val="1"/>
                <c:pt idx="0">
                  <c:v>系列 1</c:v>
                </c:pt>
              </c:strCache>
            </c:strRef>
          </c:tx>
          <c:invertIfNegative val="0"/>
          <c:dPt>
            <c:idx val="0"/>
            <c:invertIfNegative val="0"/>
            <c:bubble3D val="0"/>
            <c:spPr>
              <a:pattFill prst="pct75">
                <a:fgClr>
                  <a:srgbClr val="FFFF99"/>
                </a:fgClr>
                <a:bgClr>
                  <a:schemeClr val="bg1"/>
                </a:bgClr>
              </a:pattFill>
            </c:spPr>
            <c:extLst>
              <c:ext xmlns:c16="http://schemas.microsoft.com/office/drawing/2014/chart" uri="{C3380CC4-5D6E-409C-BE32-E72D297353CC}">
                <c16:uniqueId val="{00000001-76A4-4BFE-805F-8F58D36029B1}"/>
              </c:ext>
            </c:extLst>
          </c:dPt>
          <c:cat>
            <c:numRef>
              <c:f>Sheet1!$A$2</c:f>
              <c:numCache>
                <c:formatCode>General</c:formatCode>
                <c:ptCount val="1"/>
              </c:numCache>
            </c:numRef>
          </c:cat>
          <c:val>
            <c:numRef>
              <c:f>Sheet1!$B$2</c:f>
              <c:numCache>
                <c:formatCode>0.00%</c:formatCode>
                <c:ptCount val="1"/>
                <c:pt idx="0">
                  <c:v>0.11799999999999999</c:v>
                </c:pt>
              </c:numCache>
            </c:numRef>
          </c:val>
          <c:extLst>
            <c:ext xmlns:c16="http://schemas.microsoft.com/office/drawing/2014/chart" uri="{C3380CC4-5D6E-409C-BE32-E72D297353CC}">
              <c16:uniqueId val="{00000002-76A4-4BFE-805F-8F58D36029B1}"/>
            </c:ext>
          </c:extLst>
        </c:ser>
        <c:ser>
          <c:idx val="1"/>
          <c:order val="1"/>
          <c:tx>
            <c:strRef>
              <c:f>Sheet1!$C$1</c:f>
              <c:strCache>
                <c:ptCount val="1"/>
                <c:pt idx="0">
                  <c:v>系列 2</c:v>
                </c:pt>
              </c:strCache>
            </c:strRef>
          </c:tx>
          <c:spPr>
            <a:pattFill prst="wdUpDiag">
              <a:fgClr>
                <a:srgbClr val="00FF00"/>
              </a:fgClr>
              <a:bgClr>
                <a:schemeClr val="bg1"/>
              </a:bgClr>
            </a:pattFill>
          </c:spPr>
          <c:invertIfNegative val="0"/>
          <c:cat>
            <c:numRef>
              <c:f>Sheet1!$A$2</c:f>
              <c:numCache>
                <c:formatCode>General</c:formatCode>
                <c:ptCount val="1"/>
              </c:numCache>
            </c:numRef>
          </c:cat>
          <c:val>
            <c:numRef>
              <c:f>Sheet1!$C$2</c:f>
              <c:numCache>
                <c:formatCode>0.00%</c:formatCode>
                <c:ptCount val="1"/>
                <c:pt idx="0">
                  <c:v>0.214</c:v>
                </c:pt>
              </c:numCache>
            </c:numRef>
          </c:val>
          <c:extLst>
            <c:ext xmlns:c16="http://schemas.microsoft.com/office/drawing/2014/chart" uri="{C3380CC4-5D6E-409C-BE32-E72D297353CC}">
              <c16:uniqueId val="{00000003-76A4-4BFE-805F-8F58D36029B1}"/>
            </c:ext>
          </c:extLst>
        </c:ser>
        <c:ser>
          <c:idx val="2"/>
          <c:order val="2"/>
          <c:tx>
            <c:strRef>
              <c:f>Sheet1!$D$1</c:f>
              <c:strCache>
                <c:ptCount val="1"/>
                <c:pt idx="0">
                  <c:v>系列 3</c:v>
                </c:pt>
              </c:strCache>
            </c:strRef>
          </c:tx>
          <c:invertIfNegative val="0"/>
          <c:dPt>
            <c:idx val="0"/>
            <c:invertIfNegative val="0"/>
            <c:bubble3D val="0"/>
            <c:spPr>
              <a:pattFill prst="ltHorz">
                <a:fgClr>
                  <a:srgbClr val="FF7C80"/>
                </a:fgClr>
                <a:bgClr>
                  <a:schemeClr val="bg1"/>
                </a:bgClr>
              </a:pattFill>
            </c:spPr>
            <c:extLst>
              <c:ext xmlns:c16="http://schemas.microsoft.com/office/drawing/2014/chart" uri="{C3380CC4-5D6E-409C-BE32-E72D297353CC}">
                <c16:uniqueId val="{00000005-76A4-4BFE-805F-8F58D36029B1}"/>
              </c:ext>
            </c:extLst>
          </c:dPt>
          <c:cat>
            <c:numRef>
              <c:f>Sheet1!$A$2</c:f>
              <c:numCache>
                <c:formatCode>General</c:formatCode>
                <c:ptCount val="1"/>
              </c:numCache>
            </c:numRef>
          </c:cat>
          <c:val>
            <c:numRef>
              <c:f>Sheet1!$D$2</c:f>
              <c:numCache>
                <c:formatCode>0.00%</c:formatCode>
                <c:ptCount val="1"/>
                <c:pt idx="0">
                  <c:v>0.23599999999999999</c:v>
                </c:pt>
              </c:numCache>
            </c:numRef>
          </c:val>
          <c:extLst>
            <c:ext xmlns:c16="http://schemas.microsoft.com/office/drawing/2014/chart" uri="{C3380CC4-5D6E-409C-BE32-E72D297353CC}">
              <c16:uniqueId val="{00000006-76A4-4BFE-805F-8F58D36029B1}"/>
            </c:ext>
          </c:extLst>
        </c:ser>
        <c:ser>
          <c:idx val="3"/>
          <c:order val="3"/>
          <c:tx>
            <c:strRef>
              <c:f>Sheet1!$E$1</c:f>
              <c:strCache>
                <c:ptCount val="1"/>
                <c:pt idx="0">
                  <c:v>系列 4</c:v>
                </c:pt>
              </c:strCache>
            </c:strRef>
          </c:tx>
          <c:spPr>
            <a:pattFill prst="wdDnDiag">
              <a:fgClr>
                <a:srgbClr val="00B0F0"/>
              </a:fgClr>
              <a:bgClr>
                <a:schemeClr val="bg1"/>
              </a:bgClr>
            </a:pattFill>
          </c:spPr>
          <c:invertIfNegative val="0"/>
          <c:cat>
            <c:numRef>
              <c:f>Sheet1!$A$2</c:f>
              <c:numCache>
                <c:formatCode>General</c:formatCode>
                <c:ptCount val="1"/>
              </c:numCache>
            </c:numRef>
          </c:cat>
          <c:val>
            <c:numRef>
              <c:f>Sheet1!$E$2</c:f>
              <c:numCache>
                <c:formatCode>0.00%</c:formatCode>
                <c:ptCount val="1"/>
                <c:pt idx="0">
                  <c:v>0.10100000000000001</c:v>
                </c:pt>
              </c:numCache>
            </c:numRef>
          </c:val>
          <c:extLst>
            <c:ext xmlns:c16="http://schemas.microsoft.com/office/drawing/2014/chart" uri="{C3380CC4-5D6E-409C-BE32-E72D297353CC}">
              <c16:uniqueId val="{00000007-76A4-4BFE-805F-8F58D36029B1}"/>
            </c:ext>
          </c:extLst>
        </c:ser>
        <c:ser>
          <c:idx val="4"/>
          <c:order val="4"/>
          <c:tx>
            <c:strRef>
              <c:f>Sheet1!$F$1</c:f>
              <c:strCache>
                <c:ptCount val="1"/>
                <c:pt idx="0">
                  <c:v>系列 5</c:v>
                </c:pt>
              </c:strCache>
            </c:strRef>
          </c:tx>
          <c:spPr>
            <a:pattFill prst="lgCheck">
              <a:fgClr>
                <a:srgbClr val="D17F7D"/>
              </a:fgClr>
              <a:bgClr>
                <a:schemeClr val="bg1"/>
              </a:bgClr>
            </a:pattFill>
          </c:spPr>
          <c:invertIfNegative val="0"/>
          <c:cat>
            <c:numRef>
              <c:f>Sheet1!$A$2</c:f>
              <c:numCache>
                <c:formatCode>General</c:formatCode>
                <c:ptCount val="1"/>
              </c:numCache>
            </c:numRef>
          </c:cat>
          <c:val>
            <c:numRef>
              <c:f>Sheet1!$F$2</c:f>
              <c:numCache>
                <c:formatCode>0.00%</c:formatCode>
                <c:ptCount val="1"/>
                <c:pt idx="0">
                  <c:v>2.7E-2</c:v>
                </c:pt>
              </c:numCache>
            </c:numRef>
          </c:val>
          <c:extLst>
            <c:ext xmlns:c16="http://schemas.microsoft.com/office/drawing/2014/chart" uri="{C3380CC4-5D6E-409C-BE32-E72D297353CC}">
              <c16:uniqueId val="{00000008-76A4-4BFE-805F-8F58D36029B1}"/>
            </c:ext>
          </c:extLst>
        </c:ser>
        <c:ser>
          <c:idx val="5"/>
          <c:order val="5"/>
          <c:tx>
            <c:strRef>
              <c:f>Sheet1!$G$1</c:f>
              <c:strCache>
                <c:ptCount val="1"/>
                <c:pt idx="0">
                  <c:v>系列 6</c:v>
                </c:pt>
              </c:strCache>
            </c:strRef>
          </c:tx>
          <c:spPr>
            <a:pattFill prst="dkVert">
              <a:fgClr>
                <a:srgbClr val="FFFF00"/>
              </a:fgClr>
              <a:bgClr>
                <a:schemeClr val="bg1"/>
              </a:bgClr>
            </a:pattFill>
          </c:spPr>
          <c:invertIfNegative val="0"/>
          <c:cat>
            <c:numRef>
              <c:f>Sheet1!$A$2</c:f>
              <c:numCache>
                <c:formatCode>General</c:formatCode>
                <c:ptCount val="1"/>
              </c:numCache>
            </c:numRef>
          </c:cat>
          <c:val>
            <c:numRef>
              <c:f>Sheet1!$G$2</c:f>
              <c:numCache>
                <c:formatCode>0.00%</c:formatCode>
                <c:ptCount val="1"/>
                <c:pt idx="0">
                  <c:v>0.29499999999999998</c:v>
                </c:pt>
              </c:numCache>
            </c:numRef>
          </c:val>
          <c:extLst>
            <c:ext xmlns:c16="http://schemas.microsoft.com/office/drawing/2014/chart" uri="{C3380CC4-5D6E-409C-BE32-E72D297353CC}">
              <c16:uniqueId val="{00000009-76A4-4BFE-805F-8F58D36029B1}"/>
            </c:ext>
          </c:extLst>
        </c:ser>
        <c:ser>
          <c:idx val="6"/>
          <c:order val="6"/>
          <c:tx>
            <c:strRef>
              <c:f>Sheet1!$H$1</c:f>
              <c:strCache>
                <c:ptCount val="1"/>
                <c:pt idx="0">
                  <c:v>系列 7</c:v>
                </c:pt>
              </c:strCache>
            </c:strRef>
          </c:tx>
          <c:invertIfNegative val="0"/>
          <c:cat>
            <c:numRef>
              <c:f>Sheet1!$A$2</c:f>
              <c:numCache>
                <c:formatCode>General</c:formatCode>
                <c:ptCount val="1"/>
              </c:numCache>
            </c:numRef>
          </c:cat>
          <c:val>
            <c:numRef>
              <c:f>Sheet1!$H$2</c:f>
              <c:numCache>
                <c:formatCode>0%</c:formatCode>
                <c:ptCount val="1"/>
                <c:pt idx="0">
                  <c:v>0.01</c:v>
                </c:pt>
              </c:numCache>
            </c:numRef>
          </c:val>
          <c:extLst>
            <c:ext xmlns:c16="http://schemas.microsoft.com/office/drawing/2014/chart" uri="{C3380CC4-5D6E-409C-BE32-E72D297353CC}">
              <c16:uniqueId val="{0000000A-76A4-4BFE-805F-8F58D36029B1}"/>
            </c:ext>
          </c:extLst>
        </c:ser>
        <c:dLbls>
          <c:showLegendKey val="0"/>
          <c:showVal val="0"/>
          <c:showCatName val="0"/>
          <c:showSerName val="0"/>
          <c:showPercent val="0"/>
          <c:showBubbleSize val="0"/>
        </c:dLbls>
        <c:gapWidth val="150"/>
        <c:overlap val="100"/>
        <c:axId val="89747840"/>
        <c:axId val="89749376"/>
      </c:barChart>
      <c:catAx>
        <c:axId val="89747840"/>
        <c:scaling>
          <c:orientation val="minMax"/>
        </c:scaling>
        <c:delete val="1"/>
        <c:axPos val="l"/>
        <c:numFmt formatCode="General" sourceLinked="1"/>
        <c:majorTickMark val="out"/>
        <c:minorTickMark val="none"/>
        <c:tickLblPos val="nextTo"/>
        <c:crossAx val="89749376"/>
        <c:crosses val="autoZero"/>
        <c:auto val="1"/>
        <c:lblAlgn val="ctr"/>
        <c:lblOffset val="100"/>
        <c:noMultiLvlLbl val="0"/>
      </c:catAx>
      <c:valAx>
        <c:axId val="89749376"/>
        <c:scaling>
          <c:orientation val="minMax"/>
          <c:max val="1"/>
        </c:scaling>
        <c:delete val="0"/>
        <c:axPos val="b"/>
        <c:numFmt formatCode="0%" sourceLinked="0"/>
        <c:majorTickMark val="out"/>
        <c:minorTickMark val="none"/>
        <c:tickLblPos val="nextTo"/>
        <c:crossAx val="89747840"/>
        <c:crosses val="autoZero"/>
        <c:crossBetween val="between"/>
        <c:minorUnit val="0.1"/>
      </c:valAx>
    </c:plotArea>
    <c:plotVisOnly val="1"/>
    <c:dispBlanksAs val="gap"/>
    <c:showDLblsOverMax val="0"/>
  </c:chart>
  <c:txPr>
    <a:bodyPr/>
    <a:lstStyle/>
    <a:p>
      <a:pPr>
        <a:defRPr sz="1400"/>
      </a:pPr>
      <a:endParaRPr lang="ja-JP"/>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598234199797777E-2"/>
          <c:y val="0.17577430632707475"/>
          <c:w val="0.95140236930826327"/>
          <c:h val="0.66176416906058055"/>
        </c:manualLayout>
      </c:layout>
      <c:barChart>
        <c:barDir val="bar"/>
        <c:grouping val="stacked"/>
        <c:varyColors val="0"/>
        <c:ser>
          <c:idx val="0"/>
          <c:order val="0"/>
          <c:tx>
            <c:strRef>
              <c:f>就労形態!$B$3</c:f>
              <c:strCache>
                <c:ptCount val="1"/>
                <c:pt idx="0">
                  <c:v>フルタイムの社員・職員</c:v>
                </c:pt>
              </c:strCache>
            </c:strRef>
          </c:tx>
          <c:spPr>
            <a:solidFill>
              <a:srgbClr val="CCFFCC"/>
            </a:solidFill>
            <a:ln>
              <a:solidFill>
                <a:schemeClr val="tx1"/>
              </a:solidFill>
            </a:ln>
          </c:spPr>
          <c:invertIfNegative val="0"/>
          <c:dLbls>
            <c:dLbl>
              <c:idx val="0"/>
              <c:tx>
                <c:rich>
                  <a:bodyPr/>
                  <a:lstStyle/>
                  <a:p>
                    <a:r>
                      <a:rPr lang="ja-JP" altLang="en-US" sz="1100" dirty="0"/>
                      <a:t>フルタイムの社員・職員 </a:t>
                    </a:r>
                    <a:r>
                      <a:rPr lang="en-US" altLang="ja-JP" dirty="0"/>
                      <a:t>24.2</a:t>
                    </a:r>
                  </a:p>
                </c:rich>
              </c:tx>
              <c:showLegendKey val="0"/>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A18-491C-AFA4-7E9CA1B44E22}"/>
                </c:ext>
              </c:extLst>
            </c:dLbl>
            <c:spPr>
              <a:noFill/>
              <a:ln>
                <a:noFill/>
              </a:ln>
              <a:effectLst/>
            </c:sp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val>
            <c:numRef>
              <c:f>就労形態!$B$4</c:f>
              <c:numCache>
                <c:formatCode>General</c:formatCode>
                <c:ptCount val="1"/>
                <c:pt idx="0">
                  <c:v>24.2</c:v>
                </c:pt>
              </c:numCache>
            </c:numRef>
          </c:val>
          <c:extLst>
            <c:ext xmlns:c16="http://schemas.microsoft.com/office/drawing/2014/chart" uri="{C3380CC4-5D6E-409C-BE32-E72D297353CC}">
              <c16:uniqueId val="{00000001-7A18-491C-AFA4-7E9CA1B44E22}"/>
            </c:ext>
          </c:extLst>
        </c:ser>
        <c:ser>
          <c:idx val="1"/>
          <c:order val="1"/>
          <c:tx>
            <c:strRef>
              <c:f>就労形態!$C$3</c:f>
              <c:strCache>
                <c:ptCount val="1"/>
                <c:pt idx="0">
                  <c:v>パートタイム（短時間勤務など）の社員・職員</c:v>
                </c:pt>
              </c:strCache>
            </c:strRef>
          </c:tx>
          <c:spPr>
            <a:solidFill>
              <a:srgbClr val="FFFF99"/>
            </a:solidFill>
            <a:ln>
              <a:solidFill>
                <a:schemeClr val="tx1"/>
              </a:solidFill>
            </a:ln>
          </c:spPr>
          <c:invertIfNegative val="0"/>
          <c:dLbls>
            <c:dLbl>
              <c:idx val="0"/>
              <c:layout>
                <c:manualLayout>
                  <c:x val="1.4467040493474168E-3"/>
                  <c:y val="5.34452400911683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18-491C-AFA4-7E9CA1B44E2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就労形態!$C$4</c:f>
              <c:numCache>
                <c:formatCode>General</c:formatCode>
                <c:ptCount val="1"/>
                <c:pt idx="0">
                  <c:v>53.9</c:v>
                </c:pt>
              </c:numCache>
            </c:numRef>
          </c:val>
          <c:extLst>
            <c:ext xmlns:c16="http://schemas.microsoft.com/office/drawing/2014/chart" uri="{C3380CC4-5D6E-409C-BE32-E72D297353CC}">
              <c16:uniqueId val="{00000003-7A18-491C-AFA4-7E9CA1B44E22}"/>
            </c:ext>
          </c:extLst>
        </c:ser>
        <c:ser>
          <c:idx val="2"/>
          <c:order val="2"/>
          <c:tx>
            <c:strRef>
              <c:f>就労形態!$D$3</c:f>
              <c:strCache>
                <c:ptCount val="1"/>
                <c:pt idx="0">
                  <c:v>自営業・個人事業主・フリーランス（家族従業者を含む）</c:v>
                </c:pt>
              </c:strCache>
            </c:strRef>
          </c:tx>
          <c:spPr>
            <a:solidFill>
              <a:srgbClr val="FFCCFF"/>
            </a:solidFill>
            <a:ln>
              <a:solidFill>
                <a:schemeClr val="tx1"/>
              </a:solidFill>
            </a:ln>
          </c:spPr>
          <c:invertIfNegative val="0"/>
          <c:dLbls>
            <c:dLbl>
              <c:idx val="0"/>
              <c:layout>
                <c:manualLayout>
                  <c:x val="2.8934080986948336E-3"/>
                  <c:y val="5.3445240091168321E-2"/>
                </c:manualLayout>
              </c:layout>
              <c:tx>
                <c:rich>
                  <a:bodyPr/>
                  <a:lstStyle/>
                  <a:p>
                    <a:r>
                      <a:rPr lang="en-US" altLang="ja-JP"/>
                      <a:t>15.9</a:t>
                    </a:r>
                  </a:p>
                </c:rich>
              </c:tx>
              <c:showLegendKey val="0"/>
              <c:showVal val="1"/>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A18-491C-AFA4-7E9CA1B44E22}"/>
                </c:ext>
              </c:extLst>
            </c:dLbl>
            <c:spPr>
              <a:noFill/>
              <a:ln>
                <a:noFill/>
              </a:ln>
              <a:effectLst/>
            </c:sp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val>
            <c:numRef>
              <c:f>就労形態!$D$4</c:f>
              <c:numCache>
                <c:formatCode>General</c:formatCode>
                <c:ptCount val="1"/>
                <c:pt idx="0">
                  <c:v>15.9</c:v>
                </c:pt>
              </c:numCache>
            </c:numRef>
          </c:val>
          <c:extLst>
            <c:ext xmlns:c16="http://schemas.microsoft.com/office/drawing/2014/chart" uri="{C3380CC4-5D6E-409C-BE32-E72D297353CC}">
              <c16:uniqueId val="{00000005-7A18-491C-AFA4-7E9CA1B44E22}"/>
            </c:ext>
          </c:extLst>
        </c:ser>
        <c:ser>
          <c:idx val="3"/>
          <c:order val="3"/>
          <c:tx>
            <c:strRef>
              <c:f>就労形態!$E$3</c:f>
              <c:strCache>
                <c:ptCount val="1"/>
                <c:pt idx="0">
                  <c:v>農林漁業（家族従業者を含む）</c:v>
                </c:pt>
              </c:strCache>
            </c:strRef>
          </c:tx>
          <c:spPr>
            <a:solidFill>
              <a:srgbClr val="CCECFF"/>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就労形態!$E$4</c:f>
              <c:numCache>
                <c:formatCode>General</c:formatCode>
                <c:ptCount val="1"/>
                <c:pt idx="0">
                  <c:v>2.9</c:v>
                </c:pt>
              </c:numCache>
            </c:numRef>
          </c:val>
          <c:extLst>
            <c:ext xmlns:c16="http://schemas.microsoft.com/office/drawing/2014/chart" uri="{C3380CC4-5D6E-409C-BE32-E72D297353CC}">
              <c16:uniqueId val="{00000006-7A18-491C-AFA4-7E9CA1B44E22}"/>
            </c:ext>
          </c:extLst>
        </c:ser>
        <c:ser>
          <c:idx val="4"/>
          <c:order val="4"/>
          <c:tx>
            <c:strRef>
              <c:f>就労形態!$F$3</c:f>
              <c:strCache>
                <c:ptCount val="1"/>
                <c:pt idx="0">
                  <c:v>在宅就労</c:v>
                </c:pt>
              </c:strCache>
            </c:strRef>
          </c:tx>
          <c:spPr>
            <a:solidFill>
              <a:srgbClr val="FFCC99"/>
            </a:solidFill>
            <a:ln>
              <a:solidFill>
                <a:schemeClr val="tx1"/>
              </a:solidFill>
            </a:ln>
          </c:spPr>
          <c:invertIfNegative val="0"/>
          <c:dLbls>
            <c:dLbl>
              <c:idx val="0"/>
              <c:layout>
                <c:manualLayout>
                  <c:x val="-3.419710666013677E-2"/>
                  <c:y val="-0.232774917370292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18-491C-AFA4-7E9CA1B44E2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就労形態!$F$4</c:f>
              <c:numCache>
                <c:formatCode>General</c:formatCode>
                <c:ptCount val="1"/>
                <c:pt idx="0">
                  <c:v>2.1</c:v>
                </c:pt>
              </c:numCache>
            </c:numRef>
          </c:val>
          <c:extLst>
            <c:ext xmlns:c16="http://schemas.microsoft.com/office/drawing/2014/chart" uri="{C3380CC4-5D6E-409C-BE32-E72D297353CC}">
              <c16:uniqueId val="{00000008-7A18-491C-AFA4-7E9CA1B44E22}"/>
            </c:ext>
          </c:extLst>
        </c:ser>
        <c:ser>
          <c:idx val="5"/>
          <c:order val="5"/>
          <c:tx>
            <c:strRef>
              <c:f>就労形態!$G$3</c:f>
              <c:strCache>
                <c:ptCount val="1"/>
                <c:pt idx="0">
                  <c:v>その他</c:v>
                </c:pt>
              </c:strCache>
            </c:strRef>
          </c:tx>
          <c:spPr>
            <a:solidFill>
              <a:srgbClr val="92D050"/>
            </a:solidFill>
            <a:ln>
              <a:solidFill>
                <a:schemeClr val="tx1"/>
              </a:solidFill>
            </a:ln>
          </c:spPr>
          <c:invertIfNegative val="0"/>
          <c:dPt>
            <c:idx val="0"/>
            <c:invertIfNegative val="0"/>
            <c:bubble3D val="0"/>
            <c:extLst>
              <c:ext xmlns:c16="http://schemas.microsoft.com/office/drawing/2014/chart" uri="{C3380CC4-5D6E-409C-BE32-E72D297353CC}">
                <c16:uniqueId val="{00000009-7A18-491C-AFA4-7E9CA1B44E22}"/>
              </c:ext>
            </c:extLst>
          </c:dPt>
          <c:dLbls>
            <c:dLbl>
              <c:idx val="0"/>
              <c:layout>
                <c:manualLayout>
                  <c:x val="-2.075853644321881E-2"/>
                  <c:y val="0.241546512193089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A18-491C-AFA4-7E9CA1B44E2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就労形態!$G$4</c:f>
              <c:numCache>
                <c:formatCode>General</c:formatCode>
                <c:ptCount val="1"/>
                <c:pt idx="0">
                  <c:v>0.5</c:v>
                </c:pt>
              </c:numCache>
            </c:numRef>
          </c:val>
          <c:extLst>
            <c:ext xmlns:c16="http://schemas.microsoft.com/office/drawing/2014/chart" uri="{C3380CC4-5D6E-409C-BE32-E72D297353CC}">
              <c16:uniqueId val="{0000000A-7A18-491C-AFA4-7E9CA1B44E22}"/>
            </c:ext>
          </c:extLst>
        </c:ser>
        <c:ser>
          <c:idx val="6"/>
          <c:order val="6"/>
          <c:tx>
            <c:strRef>
              <c:f>就労形態!$H$3</c:f>
              <c:strCache>
                <c:ptCount val="1"/>
                <c:pt idx="0">
                  <c:v>無回答</c:v>
                </c:pt>
              </c:strCache>
            </c:strRef>
          </c:tx>
          <c:spPr>
            <a:solidFill>
              <a:schemeClr val="bg1">
                <a:lumMod val="85000"/>
              </a:schemeClr>
            </a:solidFill>
            <a:ln>
              <a:solidFill>
                <a:schemeClr val="tx1"/>
              </a:solidFill>
            </a:ln>
          </c:spPr>
          <c:invertIfNegative val="0"/>
          <c:dLbls>
            <c:dLbl>
              <c:idx val="0"/>
              <c:layout>
                <c:manualLayout>
                  <c:x val="1.2906981001296282E-2"/>
                  <c:y val="-0.277547286412620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A18-491C-AFA4-7E9CA1B44E2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就労形態!$H$4</c:f>
              <c:numCache>
                <c:formatCode>General</c:formatCode>
                <c:ptCount val="1"/>
                <c:pt idx="0">
                  <c:v>0.6</c:v>
                </c:pt>
              </c:numCache>
            </c:numRef>
          </c:val>
          <c:extLst>
            <c:ext xmlns:c16="http://schemas.microsoft.com/office/drawing/2014/chart" uri="{C3380CC4-5D6E-409C-BE32-E72D297353CC}">
              <c16:uniqueId val="{0000000C-7A18-491C-AFA4-7E9CA1B44E22}"/>
            </c:ext>
          </c:extLst>
        </c:ser>
        <c:dLbls>
          <c:showLegendKey val="0"/>
          <c:showVal val="0"/>
          <c:showCatName val="0"/>
          <c:showSerName val="0"/>
          <c:showPercent val="0"/>
          <c:showBubbleSize val="0"/>
        </c:dLbls>
        <c:gapWidth val="150"/>
        <c:overlap val="100"/>
        <c:axId val="90409600"/>
        <c:axId val="90423680"/>
      </c:barChart>
      <c:catAx>
        <c:axId val="90409600"/>
        <c:scaling>
          <c:orientation val="minMax"/>
        </c:scaling>
        <c:delete val="1"/>
        <c:axPos val="l"/>
        <c:majorTickMark val="out"/>
        <c:minorTickMark val="none"/>
        <c:tickLblPos val="nextTo"/>
        <c:crossAx val="90423680"/>
        <c:crosses val="autoZero"/>
        <c:auto val="1"/>
        <c:lblAlgn val="ctr"/>
        <c:lblOffset val="100"/>
        <c:noMultiLvlLbl val="0"/>
      </c:catAx>
      <c:valAx>
        <c:axId val="90423680"/>
        <c:scaling>
          <c:orientation val="minMax"/>
          <c:max val="100"/>
        </c:scaling>
        <c:delete val="0"/>
        <c:axPos val="b"/>
        <c:numFmt formatCode="General" sourceLinked="1"/>
        <c:majorTickMark val="out"/>
        <c:minorTickMark val="none"/>
        <c:tickLblPos val="nextTo"/>
        <c:crossAx val="90409600"/>
        <c:crosses val="autoZero"/>
        <c:crossBetween val="between"/>
      </c:valAx>
    </c:plotArea>
    <c:plotVisOnly val="1"/>
    <c:dispBlanksAs val="gap"/>
    <c:showDLblsOverMax val="0"/>
  </c:chart>
  <c:txPr>
    <a:bodyPr/>
    <a:lstStyle/>
    <a:p>
      <a:pPr>
        <a:defRPr sz="1400"/>
      </a:pPr>
      <a:endParaRPr lang="ja-JP"/>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83580735927301"/>
          <c:y val="0.22111193374347296"/>
          <c:w val="0.83744388090579913"/>
          <c:h val="0.61608624991892147"/>
        </c:manualLayout>
      </c:layout>
      <c:barChart>
        <c:barDir val="col"/>
        <c:grouping val="stacked"/>
        <c:varyColors val="0"/>
        <c:ser>
          <c:idx val="0"/>
          <c:order val="0"/>
          <c:spPr>
            <a:solidFill>
              <a:srgbClr val="93ACF1"/>
            </a:solidFill>
            <a:ln>
              <a:solidFill>
                <a:srgbClr val="1857B4"/>
              </a:solidFill>
            </a:ln>
          </c:spPr>
          <c:invertIfNegative val="0"/>
          <c:dLbls>
            <c:dLbl>
              <c:idx val="0"/>
              <c:layout>
                <c:manualLayout>
                  <c:x val="2.3995822081749043E-3"/>
                  <c:y val="1.0524077717582304E-16"/>
                </c:manualLayout>
              </c:layout>
              <c:tx>
                <c:rich>
                  <a:bodyPr/>
                  <a:lstStyle/>
                  <a:p>
                    <a:r>
                      <a:rPr lang="ja-JP" altLang="en-US" sz="1100" dirty="0"/>
                      <a:t>１０４４</a:t>
                    </a:r>
                  </a:p>
                  <a:p>
                    <a:r>
                      <a:rPr lang="ja-JP" altLang="en-US" sz="1100" dirty="0"/>
                      <a:t>（５５．２％）</a:t>
                    </a:r>
                    <a:endParaRPr lang="ja-JP" alt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4C4-4125-9BE0-BBF9706E8E14}"/>
                </c:ext>
              </c:extLst>
            </c:dLbl>
            <c:dLbl>
              <c:idx val="1"/>
              <c:layout>
                <c:manualLayout>
                  <c:x val="0"/>
                  <c:y val="0"/>
                </c:manualLayout>
              </c:layout>
              <c:tx>
                <c:rich>
                  <a:bodyPr/>
                  <a:lstStyle/>
                  <a:p>
                    <a:r>
                      <a:rPr lang="ja-JP" altLang="en-US" sz="1100" b="0" i="0" u="none" strike="noStrike" baseline="0" dirty="0">
                        <a:effectLst/>
                      </a:rPr>
                      <a:t>９７７</a:t>
                    </a:r>
                  </a:p>
                  <a:p>
                    <a:r>
                      <a:rPr lang="ja-JP" altLang="en-US" sz="1100" b="0" i="0" u="none" strike="noStrike" baseline="0" dirty="0">
                        <a:effectLst/>
                      </a:rPr>
                      <a:t>（５４．９％）</a:t>
                    </a:r>
                    <a:endParaRPr lang="ja-JP" alt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4C4-4125-9BE0-BBF9706E8E14}"/>
                </c:ext>
              </c:extLst>
            </c:dLbl>
            <c:dLbl>
              <c:idx val="2"/>
              <c:tx>
                <c:rich>
                  <a:bodyPr/>
                  <a:lstStyle/>
                  <a:p>
                    <a:r>
                      <a:rPr lang="ja-JP" altLang="en-US" sz="1100" b="0" i="0" u="none" strike="noStrike" baseline="0" dirty="0">
                        <a:effectLst/>
                      </a:rPr>
                      <a:t>１０２０</a:t>
                    </a:r>
                  </a:p>
                  <a:p>
                    <a:r>
                      <a:rPr lang="ja-JP" altLang="en-US" sz="1100" b="0" i="0" u="none" strike="noStrike" baseline="0" dirty="0">
                        <a:effectLst/>
                      </a:rPr>
                      <a:t>（５７．３％） </a:t>
                    </a:r>
                    <a:endParaRPr lang="ja-JP" alt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4C4-4125-9BE0-BBF9706E8E14}"/>
                </c:ext>
              </c:extLst>
            </c:dLbl>
            <c:dLbl>
              <c:idx val="3"/>
              <c:tx>
                <c:rich>
                  <a:bodyPr/>
                  <a:lstStyle/>
                  <a:p>
                    <a:r>
                      <a:rPr lang="ja-JP" altLang="en-US" sz="1100" b="0" i="0" u="none" strike="noStrike" baseline="0" dirty="0">
                        <a:effectLst/>
                      </a:rPr>
                      <a:t>８８８</a:t>
                    </a:r>
                  </a:p>
                  <a:p>
                    <a:r>
                      <a:rPr lang="ja-JP" altLang="en-US" sz="1100" b="0" i="0" u="none" strike="noStrike" baseline="0" dirty="0">
                        <a:effectLst/>
                      </a:rPr>
                      <a:t>（５５．４％）</a:t>
                    </a:r>
                    <a:endParaRPr lang="ja-JP" alt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4C4-4125-9BE0-BBF9706E8E14}"/>
                </c:ext>
              </c:extLst>
            </c:dLbl>
            <c:dLbl>
              <c:idx val="4"/>
              <c:tx>
                <c:rich>
                  <a:bodyPr/>
                  <a:lstStyle/>
                  <a:p>
                    <a:r>
                      <a:rPr lang="ja-JP" altLang="en-US" sz="1100" b="0" i="0" u="none" strike="noStrike" baseline="0" dirty="0">
                        <a:effectLst/>
                      </a:rPr>
                      <a:t>９７８</a:t>
                    </a:r>
                  </a:p>
                  <a:p>
                    <a:r>
                      <a:rPr lang="ja-JP" altLang="en-US" sz="1100" b="0" i="0" u="none" strike="noStrike" baseline="0" dirty="0">
                        <a:effectLst/>
                      </a:rPr>
                      <a:t>（６１．０％）</a:t>
                    </a:r>
                    <a:endParaRPr lang="ja-JP" alt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4C4-4125-9BE0-BBF9706E8E14}"/>
                </c:ext>
              </c:extLst>
            </c:dLbl>
            <c:spPr>
              <a:noFill/>
            </c:spPr>
            <c:txPr>
              <a:bodyPr/>
              <a:lstStyle/>
              <a:p>
                <a:pPr>
                  <a:defRPr sz="11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'最新済①概要ポンチ絵 　全国　就業者数'!$B$5:$C$9</c:f>
              <c:multiLvlStrCache>
                <c:ptCount val="5"/>
                <c:lvl>
                  <c:pt idx="0">
                    <c:v>（実績値）</c:v>
                  </c:pt>
                  <c:pt idx="1">
                    <c:v>経済成長と労働参加が
適切に進まないケース</c:v>
                  </c:pt>
                  <c:pt idx="2">
                    <c:v>経済成長と労働参加が
適切に進むケース</c:v>
                  </c:pt>
                  <c:pt idx="3">
                    <c:v>経済成長と労働参加が
適切に進まないケース</c:v>
                  </c:pt>
                  <c:pt idx="4">
                    <c:v>経済成長と労働参加が
適切に進むケース</c:v>
                  </c:pt>
                </c:lvl>
                <c:lvl>
                  <c:pt idx="0">
                    <c:v>2014年</c:v>
                  </c:pt>
                  <c:pt idx="1">
                    <c:v>2020年</c:v>
                  </c:pt>
                  <c:pt idx="3">
                    <c:v>2030年</c:v>
                  </c:pt>
                </c:lvl>
              </c:multiLvlStrCache>
            </c:multiLvlStrRef>
          </c:cat>
          <c:val>
            <c:numRef>
              <c:f>'最新済①概要ポンチ絵 　全国　就業者数'!$D$5:$D$9</c:f>
              <c:numCache>
                <c:formatCode>0</c:formatCode>
                <c:ptCount val="5"/>
                <c:pt idx="0" formatCode="General">
                  <c:v>1044</c:v>
                </c:pt>
                <c:pt idx="1">
                  <c:v>976.80878829956055</c:v>
                </c:pt>
                <c:pt idx="2">
                  <c:v>1020.4352607727051</c:v>
                </c:pt>
                <c:pt idx="3">
                  <c:v>887.99535751342773</c:v>
                </c:pt>
                <c:pt idx="4">
                  <c:v>977.88722610473633</c:v>
                </c:pt>
              </c:numCache>
            </c:numRef>
          </c:val>
          <c:extLst>
            <c:ext xmlns:c16="http://schemas.microsoft.com/office/drawing/2014/chart" uri="{C3380CC4-5D6E-409C-BE32-E72D297353CC}">
              <c16:uniqueId val="{00000005-34C4-4125-9BE0-BBF9706E8E14}"/>
            </c:ext>
          </c:extLst>
        </c:ser>
        <c:ser>
          <c:idx val="1"/>
          <c:order val="1"/>
          <c:spPr>
            <a:solidFill>
              <a:srgbClr val="F29B54"/>
            </a:solidFill>
            <a:ln>
              <a:solidFill>
                <a:srgbClr val="C0730C"/>
              </a:solidFill>
            </a:ln>
          </c:spPr>
          <c:invertIfNegative val="0"/>
          <c:dLbls>
            <c:dLbl>
              <c:idx val="0"/>
              <c:tx>
                <c:rich>
                  <a:bodyPr/>
                  <a:lstStyle/>
                  <a:p>
                    <a:r>
                      <a:rPr lang="ja-JP" altLang="en-US" sz="1200" dirty="0">
                        <a:latin typeface="+mn-ea"/>
                        <a:ea typeface="+mn-ea"/>
                      </a:rPr>
                      <a:t>４０７４</a:t>
                    </a:r>
                  </a:p>
                  <a:p>
                    <a:r>
                      <a:rPr lang="ja-JP" altLang="en-US" sz="1200" dirty="0">
                        <a:latin typeface="+mn-ea"/>
                        <a:ea typeface="+mn-ea"/>
                      </a:rPr>
                      <a:t>（８１．５％）</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4C4-4125-9BE0-BBF9706E8E14}"/>
                </c:ext>
              </c:extLst>
            </c:dLbl>
            <c:dLbl>
              <c:idx val="1"/>
              <c:tx>
                <c:rich>
                  <a:bodyPr/>
                  <a:lstStyle/>
                  <a:p>
                    <a:r>
                      <a:rPr lang="ja-JP" altLang="en-US" sz="1200" b="0" i="0" u="none" strike="noStrike" baseline="0" dirty="0">
                        <a:effectLst/>
                        <a:latin typeface="+mn-ea"/>
                        <a:ea typeface="+mn-ea"/>
                      </a:rPr>
                      <a:t>３９３２</a:t>
                    </a:r>
                  </a:p>
                  <a:p>
                    <a:r>
                      <a:rPr lang="ja-JP" altLang="en-US" sz="1200" b="0" i="0" u="none" strike="noStrike" baseline="0" dirty="0">
                        <a:effectLst/>
                      </a:rPr>
                      <a:t>（８１．４％）</a:t>
                    </a:r>
                    <a:endParaRPr lang="ja-JP" alt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4C4-4125-9BE0-BBF9706E8E14}"/>
                </c:ext>
              </c:extLst>
            </c:dLbl>
            <c:dLbl>
              <c:idx val="2"/>
              <c:tx>
                <c:rich>
                  <a:bodyPr/>
                  <a:lstStyle/>
                  <a:p>
                    <a:r>
                      <a:rPr lang="ja-JP" altLang="en-US" sz="1200" b="0" i="0" u="none" strike="noStrike" baseline="0" dirty="0">
                        <a:effectLst/>
                        <a:latin typeface="+mn-ea"/>
                        <a:ea typeface="+mn-ea"/>
                      </a:rPr>
                      <a:t>４０８１</a:t>
                    </a:r>
                  </a:p>
                  <a:p>
                    <a:r>
                      <a:rPr lang="ja-JP" altLang="en-US" sz="1200" b="0" i="0" u="none" strike="noStrike" baseline="0" dirty="0">
                        <a:effectLst/>
                      </a:rPr>
                      <a:t>（８４．５％）</a:t>
                    </a:r>
                    <a:endParaRPr lang="ja-JP" alt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34C4-4125-9BE0-BBF9706E8E14}"/>
                </c:ext>
              </c:extLst>
            </c:dLbl>
            <c:dLbl>
              <c:idx val="3"/>
              <c:tx>
                <c:rich>
                  <a:bodyPr/>
                  <a:lstStyle/>
                  <a:p>
                    <a:r>
                      <a:rPr lang="ja-JP" altLang="en-US" dirty="0"/>
                      <a:t>３５４４</a:t>
                    </a:r>
                  </a:p>
                  <a:p>
                    <a:r>
                      <a:rPr lang="ja-JP" altLang="en-US" sz="1200" b="0" i="0" u="none" strike="noStrike" baseline="0" dirty="0">
                        <a:effectLst/>
                      </a:rPr>
                      <a:t>（８１．５％）</a:t>
                    </a:r>
                    <a:endParaRPr lang="ja-JP" alt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4C4-4125-9BE0-BBF9706E8E14}"/>
                </c:ext>
              </c:extLst>
            </c:dLbl>
            <c:dLbl>
              <c:idx val="4"/>
              <c:tx>
                <c:rich>
                  <a:bodyPr/>
                  <a:lstStyle/>
                  <a:p>
                    <a:r>
                      <a:rPr lang="ja-JP" altLang="en-US" sz="1200" b="0" i="0" u="none" strike="noStrike" baseline="0" dirty="0">
                        <a:effectLst/>
                      </a:rPr>
                      <a:t>３７８３</a:t>
                    </a:r>
                  </a:p>
                  <a:p>
                    <a:r>
                      <a:rPr lang="ja-JP" altLang="en-US" sz="1200" b="0" i="0" u="none" strike="noStrike" baseline="0" dirty="0">
                        <a:effectLst/>
                      </a:rPr>
                      <a:t>（８７．０％）</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34C4-4125-9BE0-BBF9706E8E14}"/>
                </c:ext>
              </c:extLst>
            </c:dLbl>
            <c:spPr>
              <a:noFill/>
            </c:spPr>
            <c:txPr>
              <a:bodyPr/>
              <a:lstStyle/>
              <a:p>
                <a:pPr>
                  <a:defRPr sz="1200">
                    <a:latin typeface="+mn-ea"/>
                    <a:ea typeface="+mn-ea"/>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'最新済①概要ポンチ絵 　全国　就業者数'!$B$5:$C$9</c:f>
              <c:multiLvlStrCache>
                <c:ptCount val="5"/>
                <c:lvl>
                  <c:pt idx="0">
                    <c:v>（実績値）</c:v>
                  </c:pt>
                  <c:pt idx="1">
                    <c:v>経済成長と労働参加が
適切に進まないケース</c:v>
                  </c:pt>
                  <c:pt idx="2">
                    <c:v>経済成長と労働参加が
適切に進むケース</c:v>
                  </c:pt>
                  <c:pt idx="3">
                    <c:v>経済成長と労働参加が
適切に進まないケース</c:v>
                  </c:pt>
                  <c:pt idx="4">
                    <c:v>経済成長と労働参加が
適切に進むケース</c:v>
                  </c:pt>
                </c:lvl>
                <c:lvl>
                  <c:pt idx="0">
                    <c:v>2014年</c:v>
                  </c:pt>
                  <c:pt idx="1">
                    <c:v>2020年</c:v>
                  </c:pt>
                  <c:pt idx="3">
                    <c:v>2030年</c:v>
                  </c:pt>
                </c:lvl>
              </c:multiLvlStrCache>
            </c:multiLvlStrRef>
          </c:cat>
          <c:val>
            <c:numRef>
              <c:f>'最新済①概要ポンチ絵 　全国　就業者数'!$E$5:$E$9</c:f>
              <c:numCache>
                <c:formatCode>0</c:formatCode>
                <c:ptCount val="5"/>
                <c:pt idx="0" formatCode="General">
                  <c:v>4074</c:v>
                </c:pt>
                <c:pt idx="1">
                  <c:v>3931.7532806396484</c:v>
                </c:pt>
                <c:pt idx="2">
                  <c:v>4080.7472229003906</c:v>
                </c:pt>
                <c:pt idx="3">
                  <c:v>3543.6454315185547</c:v>
                </c:pt>
                <c:pt idx="4">
                  <c:v>3783.1209106445313</c:v>
                </c:pt>
              </c:numCache>
            </c:numRef>
          </c:val>
          <c:extLst>
            <c:ext xmlns:c16="http://schemas.microsoft.com/office/drawing/2014/chart" uri="{C3380CC4-5D6E-409C-BE32-E72D297353CC}">
              <c16:uniqueId val="{0000000B-34C4-4125-9BE0-BBF9706E8E14}"/>
            </c:ext>
          </c:extLst>
        </c:ser>
        <c:ser>
          <c:idx val="2"/>
          <c:order val="2"/>
          <c:spPr>
            <a:solidFill>
              <a:srgbClr val="BBF650"/>
            </a:solidFill>
            <a:ln>
              <a:solidFill>
                <a:srgbClr val="6CA408"/>
              </a:solidFill>
            </a:ln>
          </c:spPr>
          <c:invertIfNegative val="0"/>
          <c:dLbls>
            <c:dLbl>
              <c:idx val="0"/>
              <c:tx>
                <c:rich>
                  <a:bodyPr/>
                  <a:lstStyle/>
                  <a:p>
                    <a:r>
                      <a:rPr lang="ja-JP" altLang="en-US" sz="1200" dirty="0">
                        <a:latin typeface="Times New Roman" panose="02020603050405020304" pitchFamily="18" charset="0"/>
                        <a:ea typeface="+mj-ea"/>
                        <a:cs typeface="Times New Roman" panose="02020603050405020304" pitchFamily="18" charset="0"/>
                      </a:rPr>
                      <a:t>１２３４</a:t>
                    </a:r>
                  </a:p>
                  <a:p>
                    <a:r>
                      <a:rPr lang="ja-JP" altLang="en-US" sz="1200" dirty="0">
                        <a:latin typeface="Times New Roman" panose="02020603050405020304" pitchFamily="18" charset="0"/>
                        <a:ea typeface="+mj-ea"/>
                        <a:cs typeface="Times New Roman" panose="02020603050405020304" pitchFamily="18" charset="0"/>
                      </a:rPr>
                      <a:t>（２９．５％）</a:t>
                    </a:r>
                    <a:endParaRPr lang="ja-JP" altLang="en-US" dirty="0">
                      <a:latin typeface="Times New Roman" panose="02020603050405020304" pitchFamily="18" charset="0"/>
                      <a:ea typeface="+mn-ea"/>
                      <a:cs typeface="Times New Roman" panose="02020603050405020304" pitchFamily="18" charset="0"/>
                    </a:endParaRP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4C4-4125-9BE0-BBF9706E8E14}"/>
                </c:ext>
              </c:extLst>
            </c:dLbl>
            <c:dLbl>
              <c:idx val="1"/>
              <c:tx>
                <c:rich>
                  <a:bodyPr/>
                  <a:lstStyle/>
                  <a:p>
                    <a:r>
                      <a:rPr lang="ja-JP" altLang="en-US" cap="all" baseline="0" dirty="0"/>
                      <a:t>１１３８</a:t>
                    </a:r>
                  </a:p>
                  <a:p>
                    <a:r>
                      <a:rPr lang="ja-JP" altLang="en-US" sz="1200" b="0" i="0" u="none" strike="noStrike" baseline="0" dirty="0">
                        <a:effectLst/>
                      </a:rPr>
                      <a:t>（２６．２％）</a:t>
                    </a:r>
                    <a:endParaRPr lang="ja-JP" altLang="en-US" cap="all" baseline="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34C4-4125-9BE0-BBF9706E8E14}"/>
                </c:ext>
              </c:extLst>
            </c:dLbl>
            <c:dLbl>
              <c:idx val="2"/>
              <c:tx>
                <c:rich>
                  <a:bodyPr/>
                  <a:lstStyle/>
                  <a:p>
                    <a:r>
                      <a:rPr lang="ja-JP" altLang="en-US" sz="1200" dirty="0">
                        <a:latin typeface="+mj-ea"/>
                        <a:ea typeface="+mj-ea"/>
                      </a:rPr>
                      <a:t>１２７９</a:t>
                    </a:r>
                  </a:p>
                  <a:p>
                    <a:r>
                      <a:rPr lang="ja-JP" altLang="en-US" sz="1200" b="0" i="0" u="none" strike="noStrike" baseline="0" dirty="0">
                        <a:effectLst/>
                      </a:rPr>
                      <a:t>（２９．４％）</a:t>
                    </a:r>
                    <a:endParaRPr lang="ja-JP" alt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34C4-4125-9BE0-BBF9706E8E14}"/>
                </c:ext>
              </c:extLst>
            </c:dLbl>
            <c:dLbl>
              <c:idx val="3"/>
              <c:tx>
                <c:rich>
                  <a:bodyPr/>
                  <a:lstStyle/>
                  <a:p>
                    <a:r>
                      <a:rPr lang="ja-JP" altLang="en-US" dirty="0"/>
                      <a:t>１１２９</a:t>
                    </a:r>
                  </a:p>
                  <a:p>
                    <a:r>
                      <a:rPr lang="ja-JP" altLang="en-US" sz="1200" b="0" i="0" u="none" strike="noStrike" baseline="0" dirty="0">
                        <a:effectLst/>
                      </a:rPr>
                      <a:t>（２５．０％）</a:t>
                    </a:r>
                    <a:endParaRPr lang="ja-JP" alt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34C4-4125-9BE0-BBF9706E8E14}"/>
                </c:ext>
              </c:extLst>
            </c:dLbl>
            <c:dLbl>
              <c:idx val="4"/>
              <c:tx>
                <c:rich>
                  <a:bodyPr/>
                  <a:lstStyle/>
                  <a:p>
                    <a:r>
                      <a:rPr lang="ja-JP" altLang="en-US" sz="1200" b="0" i="0" u="none" strike="noStrike" baseline="0" dirty="0">
                        <a:effectLst/>
                        <a:latin typeface="+mj-ea"/>
                        <a:ea typeface="+mj-ea"/>
                      </a:rPr>
                      <a:t>１４０８</a:t>
                    </a:r>
                  </a:p>
                  <a:p>
                    <a:r>
                      <a:rPr lang="ja-JP" altLang="en-US" sz="1200" b="0" i="0" u="none" strike="noStrike" baseline="0" dirty="0">
                        <a:effectLst/>
                      </a:rPr>
                      <a:t>（３１．２％）</a:t>
                    </a:r>
                    <a:endParaRPr lang="ja-JP" alt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34C4-4125-9BE0-BBF9706E8E14}"/>
                </c:ext>
              </c:extLst>
            </c:dLbl>
            <c:spPr>
              <a:noFill/>
            </c:spPr>
            <c:txPr>
              <a:bodyPr/>
              <a:lstStyle/>
              <a:p>
                <a:pPr>
                  <a:defRPr sz="1200">
                    <a:latin typeface="Times New Roman" panose="02020603050405020304" pitchFamily="18" charset="0"/>
                    <a:ea typeface="+mj-ea"/>
                    <a:cs typeface="Times New Roman" panose="02020603050405020304" pitchFamily="18"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'最新済①概要ポンチ絵 　全国　就業者数'!$B$5:$C$9</c:f>
              <c:multiLvlStrCache>
                <c:ptCount val="5"/>
                <c:lvl>
                  <c:pt idx="0">
                    <c:v>（実績値）</c:v>
                  </c:pt>
                  <c:pt idx="1">
                    <c:v>経済成長と労働参加が
適切に進まないケース</c:v>
                  </c:pt>
                  <c:pt idx="2">
                    <c:v>経済成長と労働参加が
適切に進むケース</c:v>
                  </c:pt>
                  <c:pt idx="3">
                    <c:v>経済成長と労働参加が
適切に進まないケース</c:v>
                  </c:pt>
                  <c:pt idx="4">
                    <c:v>経済成長と労働参加が
適切に進むケース</c:v>
                  </c:pt>
                </c:lvl>
                <c:lvl>
                  <c:pt idx="0">
                    <c:v>2014年</c:v>
                  </c:pt>
                  <c:pt idx="1">
                    <c:v>2020年</c:v>
                  </c:pt>
                  <c:pt idx="3">
                    <c:v>2030年</c:v>
                  </c:pt>
                </c:lvl>
              </c:multiLvlStrCache>
            </c:multiLvlStrRef>
          </c:cat>
          <c:val>
            <c:numRef>
              <c:f>'最新済①概要ポンチ絵 　全国　就業者数'!$F$5:$F$9</c:f>
              <c:numCache>
                <c:formatCode>0</c:formatCode>
                <c:ptCount val="5"/>
                <c:pt idx="0" formatCode="General">
                  <c:v>1234</c:v>
                </c:pt>
                <c:pt idx="1">
                  <c:v>1137.5544107409942</c:v>
                </c:pt>
                <c:pt idx="2">
                  <c:v>1279.494703909668</c:v>
                </c:pt>
                <c:pt idx="3">
                  <c:v>1129.1772024396228</c:v>
                </c:pt>
                <c:pt idx="4">
                  <c:v>1408.0200578260049</c:v>
                </c:pt>
              </c:numCache>
            </c:numRef>
          </c:val>
          <c:extLst>
            <c:ext xmlns:c16="http://schemas.microsoft.com/office/drawing/2014/chart" uri="{C3380CC4-5D6E-409C-BE32-E72D297353CC}">
              <c16:uniqueId val="{00000011-34C4-4125-9BE0-BBF9706E8E14}"/>
            </c:ext>
          </c:extLst>
        </c:ser>
        <c:dLbls>
          <c:showLegendKey val="0"/>
          <c:showVal val="1"/>
          <c:showCatName val="0"/>
          <c:showSerName val="0"/>
          <c:showPercent val="0"/>
          <c:showBubbleSize val="0"/>
        </c:dLbls>
        <c:gapWidth val="87"/>
        <c:overlap val="100"/>
        <c:axId val="94706304"/>
        <c:axId val="96288768"/>
      </c:barChart>
      <c:catAx>
        <c:axId val="94706304"/>
        <c:scaling>
          <c:orientation val="minMax"/>
        </c:scaling>
        <c:delete val="0"/>
        <c:axPos val="b"/>
        <c:numFmt formatCode="General" sourceLinked="0"/>
        <c:majorTickMark val="none"/>
        <c:minorTickMark val="none"/>
        <c:tickLblPos val="nextTo"/>
        <c:txPr>
          <a:bodyPr/>
          <a:lstStyle/>
          <a:p>
            <a:pPr>
              <a:defRPr sz="1100">
                <a:latin typeface="+mn-ea"/>
                <a:ea typeface="+mn-ea"/>
              </a:defRPr>
            </a:pPr>
            <a:endParaRPr lang="ja-JP"/>
          </a:p>
        </c:txPr>
        <c:crossAx val="96288768"/>
        <c:crosses val="autoZero"/>
        <c:auto val="1"/>
        <c:lblAlgn val="ctr"/>
        <c:lblOffset val="100"/>
        <c:noMultiLvlLbl val="0"/>
      </c:catAx>
      <c:valAx>
        <c:axId val="96288768"/>
        <c:scaling>
          <c:orientation val="minMax"/>
        </c:scaling>
        <c:delete val="1"/>
        <c:axPos val="l"/>
        <c:numFmt formatCode="General" sourceLinked="1"/>
        <c:majorTickMark val="out"/>
        <c:minorTickMark val="none"/>
        <c:tickLblPos val="none"/>
        <c:crossAx val="94706304"/>
        <c:crosses val="autoZero"/>
        <c:crossBetween val="between"/>
      </c:valAx>
    </c:plotArea>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D3E03C-BB55-4CE3-A2FF-F15117A9DB0F}" type="doc">
      <dgm:prSet loTypeId="urn:microsoft.com/office/officeart/2005/8/layout/chevron1" loCatId="process" qsTypeId="urn:microsoft.com/office/officeart/2005/8/quickstyle/simple1" qsCatId="simple" csTypeId="urn:microsoft.com/office/officeart/2005/8/colors/accent3_2" csCatId="accent3" phldr="1"/>
      <dgm:spPr/>
    </dgm:pt>
    <dgm:pt modelId="{366167C8-3AC8-4FD0-A4B5-C4194CDBFF90}">
      <dgm:prSet phldrT="[テキスト]"/>
      <dgm:spPr>
        <a:solidFill>
          <a:schemeClr val="accent3">
            <a:lumMod val="40000"/>
            <a:lumOff val="60000"/>
          </a:schemeClr>
        </a:solidFill>
      </dgm:spPr>
      <dgm:t>
        <a:bodyPr/>
        <a:lstStyle/>
        <a:p>
          <a:r>
            <a:rPr kumimoji="1" lang="ja-JP" altLang="en-US" dirty="0"/>
            <a:t>　</a:t>
          </a:r>
        </a:p>
      </dgm:t>
    </dgm:pt>
    <dgm:pt modelId="{4BE0679F-48DB-40D3-A6DD-F505C65F6680}" type="parTrans" cxnId="{3D7A3441-E20E-455A-8608-4AC2848C3599}">
      <dgm:prSet/>
      <dgm:spPr/>
      <dgm:t>
        <a:bodyPr/>
        <a:lstStyle/>
        <a:p>
          <a:endParaRPr kumimoji="1" lang="ja-JP" altLang="en-US"/>
        </a:p>
      </dgm:t>
    </dgm:pt>
    <dgm:pt modelId="{676655BA-69E2-4385-BD6D-C255F5A43EF7}" type="sibTrans" cxnId="{3D7A3441-E20E-455A-8608-4AC2848C3599}">
      <dgm:prSet/>
      <dgm:spPr/>
      <dgm:t>
        <a:bodyPr/>
        <a:lstStyle/>
        <a:p>
          <a:endParaRPr kumimoji="1" lang="ja-JP" altLang="en-US"/>
        </a:p>
      </dgm:t>
    </dgm:pt>
    <dgm:pt modelId="{CBB8D71E-950E-4632-B8D7-046679F6D700}">
      <dgm:prSet phldrT="[テキスト]"/>
      <dgm:spPr>
        <a:solidFill>
          <a:schemeClr val="accent3">
            <a:lumMod val="40000"/>
            <a:lumOff val="60000"/>
          </a:schemeClr>
        </a:solidFill>
      </dgm:spPr>
      <dgm:t>
        <a:bodyPr/>
        <a:lstStyle/>
        <a:p>
          <a:r>
            <a:rPr kumimoji="1" lang="ja-JP" altLang="en-US" dirty="0"/>
            <a:t>　</a:t>
          </a:r>
        </a:p>
      </dgm:t>
    </dgm:pt>
    <dgm:pt modelId="{15A7A96D-F984-4447-8562-21605E5115AF}" type="parTrans" cxnId="{E52D2D0F-E0C1-4FC4-BF3C-75D0CB96FC61}">
      <dgm:prSet/>
      <dgm:spPr/>
      <dgm:t>
        <a:bodyPr/>
        <a:lstStyle/>
        <a:p>
          <a:endParaRPr kumimoji="1" lang="ja-JP" altLang="en-US"/>
        </a:p>
      </dgm:t>
    </dgm:pt>
    <dgm:pt modelId="{DC2F823E-C741-49CA-B819-198AA1C5AFB5}" type="sibTrans" cxnId="{E52D2D0F-E0C1-4FC4-BF3C-75D0CB96FC61}">
      <dgm:prSet/>
      <dgm:spPr/>
      <dgm:t>
        <a:bodyPr/>
        <a:lstStyle/>
        <a:p>
          <a:endParaRPr kumimoji="1" lang="ja-JP" altLang="en-US"/>
        </a:p>
      </dgm:t>
    </dgm:pt>
    <dgm:pt modelId="{D78CE6FA-273F-4F9D-BB08-FA1881114D9C}" type="pres">
      <dgm:prSet presAssocID="{59D3E03C-BB55-4CE3-A2FF-F15117A9DB0F}" presName="Name0" presStyleCnt="0">
        <dgm:presLayoutVars>
          <dgm:dir/>
          <dgm:animLvl val="lvl"/>
          <dgm:resizeHandles val="exact"/>
        </dgm:presLayoutVars>
      </dgm:prSet>
      <dgm:spPr/>
    </dgm:pt>
    <dgm:pt modelId="{74C98F04-CA3B-493B-8BEA-C218A0B565B9}" type="pres">
      <dgm:prSet presAssocID="{366167C8-3AC8-4FD0-A4B5-C4194CDBFF90}" presName="parTxOnly" presStyleLbl="node1" presStyleIdx="0" presStyleCnt="2">
        <dgm:presLayoutVars>
          <dgm:chMax val="0"/>
          <dgm:chPref val="0"/>
          <dgm:bulletEnabled val="1"/>
        </dgm:presLayoutVars>
      </dgm:prSet>
      <dgm:spPr/>
    </dgm:pt>
    <dgm:pt modelId="{10E8C583-60F9-43D9-AF32-68CDC42A0CEE}" type="pres">
      <dgm:prSet presAssocID="{676655BA-69E2-4385-BD6D-C255F5A43EF7}" presName="parTxOnlySpace" presStyleCnt="0"/>
      <dgm:spPr/>
    </dgm:pt>
    <dgm:pt modelId="{2373D61C-DE49-4776-AB1A-C3414AF972FB}" type="pres">
      <dgm:prSet presAssocID="{CBB8D71E-950E-4632-B8D7-046679F6D700}" presName="parTxOnly" presStyleLbl="node1" presStyleIdx="1" presStyleCnt="2">
        <dgm:presLayoutVars>
          <dgm:chMax val="0"/>
          <dgm:chPref val="0"/>
          <dgm:bulletEnabled val="1"/>
        </dgm:presLayoutVars>
      </dgm:prSet>
      <dgm:spPr/>
    </dgm:pt>
  </dgm:ptLst>
  <dgm:cxnLst>
    <dgm:cxn modelId="{E52D2D0F-E0C1-4FC4-BF3C-75D0CB96FC61}" srcId="{59D3E03C-BB55-4CE3-A2FF-F15117A9DB0F}" destId="{CBB8D71E-950E-4632-B8D7-046679F6D700}" srcOrd="1" destOrd="0" parTransId="{15A7A96D-F984-4447-8562-21605E5115AF}" sibTransId="{DC2F823E-C741-49CA-B819-198AA1C5AFB5}"/>
    <dgm:cxn modelId="{3D7A3441-E20E-455A-8608-4AC2848C3599}" srcId="{59D3E03C-BB55-4CE3-A2FF-F15117A9DB0F}" destId="{366167C8-3AC8-4FD0-A4B5-C4194CDBFF90}" srcOrd="0" destOrd="0" parTransId="{4BE0679F-48DB-40D3-A6DD-F505C65F6680}" sibTransId="{676655BA-69E2-4385-BD6D-C255F5A43EF7}"/>
    <dgm:cxn modelId="{0D428FCD-CDAC-44DA-8A94-61D4A1C222DE}" type="presOf" srcId="{59D3E03C-BB55-4CE3-A2FF-F15117A9DB0F}" destId="{D78CE6FA-273F-4F9D-BB08-FA1881114D9C}" srcOrd="0" destOrd="0" presId="urn:microsoft.com/office/officeart/2005/8/layout/chevron1"/>
    <dgm:cxn modelId="{347D09D7-6274-43F8-8CF2-4021CD01E059}" type="presOf" srcId="{CBB8D71E-950E-4632-B8D7-046679F6D700}" destId="{2373D61C-DE49-4776-AB1A-C3414AF972FB}" srcOrd="0" destOrd="0" presId="urn:microsoft.com/office/officeart/2005/8/layout/chevron1"/>
    <dgm:cxn modelId="{3A1D45E3-761B-4995-B555-389E9E569491}" type="presOf" srcId="{366167C8-3AC8-4FD0-A4B5-C4194CDBFF90}" destId="{74C98F04-CA3B-493B-8BEA-C218A0B565B9}" srcOrd="0" destOrd="0" presId="urn:microsoft.com/office/officeart/2005/8/layout/chevron1"/>
    <dgm:cxn modelId="{65ECB9FD-DB01-4D5C-9C8F-0E20F918F94B}" type="presParOf" srcId="{D78CE6FA-273F-4F9D-BB08-FA1881114D9C}" destId="{74C98F04-CA3B-493B-8BEA-C218A0B565B9}" srcOrd="0" destOrd="0" presId="urn:microsoft.com/office/officeart/2005/8/layout/chevron1"/>
    <dgm:cxn modelId="{3158C0B1-1959-430F-9162-A958C393CB4A}" type="presParOf" srcId="{D78CE6FA-273F-4F9D-BB08-FA1881114D9C}" destId="{10E8C583-60F9-43D9-AF32-68CDC42A0CEE}" srcOrd="1" destOrd="0" presId="urn:microsoft.com/office/officeart/2005/8/layout/chevron1"/>
    <dgm:cxn modelId="{F2514282-A2C0-4044-BBF4-22A44C53EF44}" type="presParOf" srcId="{D78CE6FA-273F-4F9D-BB08-FA1881114D9C}" destId="{2373D61C-DE49-4776-AB1A-C3414AF972FB}" srcOrd="2"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B461EE-E2A8-4AFC-9F0F-1BC527731DF3}" type="doc">
      <dgm:prSet loTypeId="urn:microsoft.com/office/officeart/2005/8/layout/chevron1" loCatId="process" qsTypeId="urn:microsoft.com/office/officeart/2005/8/quickstyle/simple1" qsCatId="simple" csTypeId="urn:microsoft.com/office/officeart/2005/8/colors/accent1_2" csCatId="accent1" phldr="1"/>
      <dgm:spPr/>
    </dgm:pt>
    <dgm:pt modelId="{17209877-4919-419E-9312-E9938007C356}">
      <dgm:prSet phldrT="[テキスト]"/>
      <dgm:spPr>
        <a:solidFill>
          <a:schemeClr val="bg1">
            <a:lumMod val="75000"/>
          </a:schemeClr>
        </a:solidFill>
      </dgm:spPr>
      <dgm:t>
        <a:bodyPr/>
        <a:lstStyle/>
        <a:p>
          <a:r>
            <a:rPr kumimoji="1" lang="ja-JP" altLang="en-US" dirty="0"/>
            <a:t>　</a:t>
          </a:r>
        </a:p>
      </dgm:t>
    </dgm:pt>
    <dgm:pt modelId="{30612CE9-E5EF-4176-9A2F-A73C1C490684}" type="parTrans" cxnId="{EA47B64F-4B1B-4E91-AE4E-5748C885601C}">
      <dgm:prSet/>
      <dgm:spPr/>
      <dgm:t>
        <a:bodyPr/>
        <a:lstStyle/>
        <a:p>
          <a:endParaRPr kumimoji="1" lang="ja-JP" altLang="en-US"/>
        </a:p>
      </dgm:t>
    </dgm:pt>
    <dgm:pt modelId="{E2F7D3DF-5DF1-42C7-836D-79738EF17997}" type="sibTrans" cxnId="{EA47B64F-4B1B-4E91-AE4E-5748C885601C}">
      <dgm:prSet/>
      <dgm:spPr/>
      <dgm:t>
        <a:bodyPr/>
        <a:lstStyle/>
        <a:p>
          <a:endParaRPr kumimoji="1" lang="ja-JP" altLang="en-US"/>
        </a:p>
      </dgm:t>
    </dgm:pt>
    <dgm:pt modelId="{B405F4EC-A165-4532-A572-3C4FD56A15B3}">
      <dgm:prSet phldrT="[テキスト]"/>
      <dgm:spPr>
        <a:solidFill>
          <a:schemeClr val="bg1">
            <a:lumMod val="75000"/>
          </a:schemeClr>
        </a:solidFill>
      </dgm:spPr>
      <dgm:t>
        <a:bodyPr/>
        <a:lstStyle/>
        <a:p>
          <a:r>
            <a:rPr kumimoji="1" lang="ja-JP" altLang="en-US" dirty="0"/>
            <a:t>　</a:t>
          </a:r>
        </a:p>
      </dgm:t>
    </dgm:pt>
    <dgm:pt modelId="{968E3047-8CF3-4FB2-8295-4DCA9544AE3D}" type="sibTrans" cxnId="{B1DC7957-EA02-4E39-B3A3-1B4F8936B3CD}">
      <dgm:prSet/>
      <dgm:spPr/>
      <dgm:t>
        <a:bodyPr/>
        <a:lstStyle/>
        <a:p>
          <a:endParaRPr kumimoji="1" lang="ja-JP" altLang="en-US"/>
        </a:p>
      </dgm:t>
    </dgm:pt>
    <dgm:pt modelId="{574E866F-A826-4E51-B987-C7383E203B40}" type="parTrans" cxnId="{B1DC7957-EA02-4E39-B3A3-1B4F8936B3CD}">
      <dgm:prSet/>
      <dgm:spPr/>
      <dgm:t>
        <a:bodyPr/>
        <a:lstStyle/>
        <a:p>
          <a:endParaRPr kumimoji="1" lang="ja-JP" altLang="en-US"/>
        </a:p>
      </dgm:t>
    </dgm:pt>
    <dgm:pt modelId="{65EB78CA-7242-40B7-AF60-DE0B103E2414}" type="pres">
      <dgm:prSet presAssocID="{80B461EE-E2A8-4AFC-9F0F-1BC527731DF3}" presName="Name0" presStyleCnt="0">
        <dgm:presLayoutVars>
          <dgm:dir/>
          <dgm:animLvl val="lvl"/>
          <dgm:resizeHandles val="exact"/>
        </dgm:presLayoutVars>
      </dgm:prSet>
      <dgm:spPr/>
    </dgm:pt>
    <dgm:pt modelId="{A43FF2FE-6680-4C7F-9848-1DC779EA1D65}" type="pres">
      <dgm:prSet presAssocID="{17209877-4919-419E-9312-E9938007C356}" presName="parTxOnly" presStyleLbl="node1" presStyleIdx="0" presStyleCnt="2" custLinFactNeighborY="-4978">
        <dgm:presLayoutVars>
          <dgm:chMax val="0"/>
          <dgm:chPref val="0"/>
          <dgm:bulletEnabled val="1"/>
        </dgm:presLayoutVars>
      </dgm:prSet>
      <dgm:spPr/>
    </dgm:pt>
    <dgm:pt modelId="{7297F4F5-846E-4032-9DE4-D2E8450DE1BA}" type="pres">
      <dgm:prSet presAssocID="{E2F7D3DF-5DF1-42C7-836D-79738EF17997}" presName="parTxOnlySpace" presStyleCnt="0"/>
      <dgm:spPr/>
    </dgm:pt>
    <dgm:pt modelId="{908B0ED2-D5C8-4B48-88AB-67B3EDA7C067}" type="pres">
      <dgm:prSet presAssocID="{B405F4EC-A165-4532-A572-3C4FD56A15B3}" presName="parTxOnly" presStyleLbl="node1" presStyleIdx="1" presStyleCnt="2" custLinFactNeighborX="1673" custLinFactNeighborY="14100">
        <dgm:presLayoutVars>
          <dgm:chMax val="0"/>
          <dgm:chPref val="0"/>
          <dgm:bulletEnabled val="1"/>
        </dgm:presLayoutVars>
      </dgm:prSet>
      <dgm:spPr/>
    </dgm:pt>
  </dgm:ptLst>
  <dgm:cxnLst>
    <dgm:cxn modelId="{15556667-2955-4EAD-9A37-EA74C69641C7}" type="presOf" srcId="{B405F4EC-A165-4532-A572-3C4FD56A15B3}" destId="{908B0ED2-D5C8-4B48-88AB-67B3EDA7C067}" srcOrd="0" destOrd="0" presId="urn:microsoft.com/office/officeart/2005/8/layout/chevron1"/>
    <dgm:cxn modelId="{EA47B64F-4B1B-4E91-AE4E-5748C885601C}" srcId="{80B461EE-E2A8-4AFC-9F0F-1BC527731DF3}" destId="{17209877-4919-419E-9312-E9938007C356}" srcOrd="0" destOrd="0" parTransId="{30612CE9-E5EF-4176-9A2F-A73C1C490684}" sibTransId="{E2F7D3DF-5DF1-42C7-836D-79738EF17997}"/>
    <dgm:cxn modelId="{F98E2B70-7200-4570-A4B0-AD8F61E52D6E}" type="presOf" srcId="{80B461EE-E2A8-4AFC-9F0F-1BC527731DF3}" destId="{65EB78CA-7242-40B7-AF60-DE0B103E2414}" srcOrd="0" destOrd="0" presId="urn:microsoft.com/office/officeart/2005/8/layout/chevron1"/>
    <dgm:cxn modelId="{B1DC7957-EA02-4E39-B3A3-1B4F8936B3CD}" srcId="{80B461EE-E2A8-4AFC-9F0F-1BC527731DF3}" destId="{B405F4EC-A165-4532-A572-3C4FD56A15B3}" srcOrd="1" destOrd="0" parTransId="{574E866F-A826-4E51-B987-C7383E203B40}" sibTransId="{968E3047-8CF3-4FB2-8295-4DCA9544AE3D}"/>
    <dgm:cxn modelId="{66693594-91BD-4F51-8655-4CC6B9196C00}" type="presOf" srcId="{17209877-4919-419E-9312-E9938007C356}" destId="{A43FF2FE-6680-4C7F-9848-1DC779EA1D65}" srcOrd="0" destOrd="0" presId="urn:microsoft.com/office/officeart/2005/8/layout/chevron1"/>
    <dgm:cxn modelId="{7FB72FFB-88DF-41C0-833B-E4C283F44F59}" type="presParOf" srcId="{65EB78CA-7242-40B7-AF60-DE0B103E2414}" destId="{A43FF2FE-6680-4C7F-9848-1DC779EA1D65}" srcOrd="0" destOrd="0" presId="urn:microsoft.com/office/officeart/2005/8/layout/chevron1"/>
    <dgm:cxn modelId="{D56C56EE-6209-497E-95C8-8DF70E005B2D}" type="presParOf" srcId="{65EB78CA-7242-40B7-AF60-DE0B103E2414}" destId="{7297F4F5-846E-4032-9DE4-D2E8450DE1BA}" srcOrd="1" destOrd="0" presId="urn:microsoft.com/office/officeart/2005/8/layout/chevron1"/>
    <dgm:cxn modelId="{B0E710BD-6A75-4692-9BB3-434751367E90}" type="presParOf" srcId="{65EB78CA-7242-40B7-AF60-DE0B103E2414}" destId="{908B0ED2-D5C8-4B48-88AB-67B3EDA7C067}"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D3E03C-BB55-4CE3-A2FF-F15117A9DB0F}" type="doc">
      <dgm:prSet loTypeId="urn:microsoft.com/office/officeart/2005/8/layout/chevron1" loCatId="process" qsTypeId="urn:microsoft.com/office/officeart/2005/8/quickstyle/simple1" qsCatId="simple" csTypeId="urn:microsoft.com/office/officeart/2005/8/colors/accent3_2" csCatId="accent3" phldr="1"/>
      <dgm:spPr/>
    </dgm:pt>
    <dgm:pt modelId="{366167C8-3AC8-4FD0-A4B5-C4194CDBFF90}">
      <dgm:prSet phldrT="[テキスト]"/>
      <dgm:spPr>
        <a:solidFill>
          <a:schemeClr val="accent3">
            <a:lumMod val="40000"/>
            <a:lumOff val="60000"/>
          </a:schemeClr>
        </a:solidFill>
      </dgm:spPr>
      <dgm:t>
        <a:bodyPr/>
        <a:lstStyle/>
        <a:p>
          <a:r>
            <a:rPr kumimoji="1" lang="ja-JP" altLang="en-US" dirty="0"/>
            <a:t>　</a:t>
          </a:r>
        </a:p>
      </dgm:t>
    </dgm:pt>
    <dgm:pt modelId="{4BE0679F-48DB-40D3-A6DD-F505C65F6680}" type="parTrans" cxnId="{3D7A3441-E20E-455A-8608-4AC2848C3599}">
      <dgm:prSet/>
      <dgm:spPr/>
      <dgm:t>
        <a:bodyPr/>
        <a:lstStyle/>
        <a:p>
          <a:endParaRPr kumimoji="1" lang="ja-JP" altLang="en-US"/>
        </a:p>
      </dgm:t>
    </dgm:pt>
    <dgm:pt modelId="{676655BA-69E2-4385-BD6D-C255F5A43EF7}" type="sibTrans" cxnId="{3D7A3441-E20E-455A-8608-4AC2848C3599}">
      <dgm:prSet/>
      <dgm:spPr/>
      <dgm:t>
        <a:bodyPr/>
        <a:lstStyle/>
        <a:p>
          <a:endParaRPr kumimoji="1" lang="ja-JP" altLang="en-US"/>
        </a:p>
      </dgm:t>
    </dgm:pt>
    <dgm:pt modelId="{CBB8D71E-950E-4632-B8D7-046679F6D700}">
      <dgm:prSet phldrT="[テキスト]"/>
      <dgm:spPr>
        <a:solidFill>
          <a:schemeClr val="accent3">
            <a:lumMod val="40000"/>
            <a:lumOff val="60000"/>
          </a:schemeClr>
        </a:solidFill>
      </dgm:spPr>
      <dgm:t>
        <a:bodyPr/>
        <a:lstStyle/>
        <a:p>
          <a:r>
            <a:rPr kumimoji="1" lang="ja-JP" altLang="en-US" dirty="0"/>
            <a:t>　</a:t>
          </a:r>
        </a:p>
      </dgm:t>
    </dgm:pt>
    <dgm:pt modelId="{15A7A96D-F984-4447-8562-21605E5115AF}" type="parTrans" cxnId="{E52D2D0F-E0C1-4FC4-BF3C-75D0CB96FC61}">
      <dgm:prSet/>
      <dgm:spPr/>
      <dgm:t>
        <a:bodyPr/>
        <a:lstStyle/>
        <a:p>
          <a:endParaRPr kumimoji="1" lang="ja-JP" altLang="en-US"/>
        </a:p>
      </dgm:t>
    </dgm:pt>
    <dgm:pt modelId="{DC2F823E-C741-49CA-B819-198AA1C5AFB5}" type="sibTrans" cxnId="{E52D2D0F-E0C1-4FC4-BF3C-75D0CB96FC61}">
      <dgm:prSet/>
      <dgm:spPr/>
      <dgm:t>
        <a:bodyPr/>
        <a:lstStyle/>
        <a:p>
          <a:endParaRPr kumimoji="1" lang="ja-JP" altLang="en-US"/>
        </a:p>
      </dgm:t>
    </dgm:pt>
    <dgm:pt modelId="{D78CE6FA-273F-4F9D-BB08-FA1881114D9C}" type="pres">
      <dgm:prSet presAssocID="{59D3E03C-BB55-4CE3-A2FF-F15117A9DB0F}" presName="Name0" presStyleCnt="0">
        <dgm:presLayoutVars>
          <dgm:dir/>
          <dgm:animLvl val="lvl"/>
          <dgm:resizeHandles val="exact"/>
        </dgm:presLayoutVars>
      </dgm:prSet>
      <dgm:spPr/>
    </dgm:pt>
    <dgm:pt modelId="{74C98F04-CA3B-493B-8BEA-C218A0B565B9}" type="pres">
      <dgm:prSet presAssocID="{366167C8-3AC8-4FD0-A4B5-C4194CDBFF90}" presName="parTxOnly" presStyleLbl="node1" presStyleIdx="0" presStyleCnt="2">
        <dgm:presLayoutVars>
          <dgm:chMax val="0"/>
          <dgm:chPref val="0"/>
          <dgm:bulletEnabled val="1"/>
        </dgm:presLayoutVars>
      </dgm:prSet>
      <dgm:spPr/>
    </dgm:pt>
    <dgm:pt modelId="{10E8C583-60F9-43D9-AF32-68CDC42A0CEE}" type="pres">
      <dgm:prSet presAssocID="{676655BA-69E2-4385-BD6D-C255F5A43EF7}" presName="parTxOnlySpace" presStyleCnt="0"/>
      <dgm:spPr/>
    </dgm:pt>
    <dgm:pt modelId="{2373D61C-DE49-4776-AB1A-C3414AF972FB}" type="pres">
      <dgm:prSet presAssocID="{CBB8D71E-950E-4632-B8D7-046679F6D700}" presName="parTxOnly" presStyleLbl="node1" presStyleIdx="1" presStyleCnt="2">
        <dgm:presLayoutVars>
          <dgm:chMax val="0"/>
          <dgm:chPref val="0"/>
          <dgm:bulletEnabled val="1"/>
        </dgm:presLayoutVars>
      </dgm:prSet>
      <dgm:spPr/>
    </dgm:pt>
  </dgm:ptLst>
  <dgm:cxnLst>
    <dgm:cxn modelId="{E52D2D0F-E0C1-4FC4-BF3C-75D0CB96FC61}" srcId="{59D3E03C-BB55-4CE3-A2FF-F15117A9DB0F}" destId="{CBB8D71E-950E-4632-B8D7-046679F6D700}" srcOrd="1" destOrd="0" parTransId="{15A7A96D-F984-4447-8562-21605E5115AF}" sibTransId="{DC2F823E-C741-49CA-B819-198AA1C5AFB5}"/>
    <dgm:cxn modelId="{3D7A3441-E20E-455A-8608-4AC2848C3599}" srcId="{59D3E03C-BB55-4CE3-A2FF-F15117A9DB0F}" destId="{366167C8-3AC8-4FD0-A4B5-C4194CDBFF90}" srcOrd="0" destOrd="0" parTransId="{4BE0679F-48DB-40D3-A6DD-F505C65F6680}" sibTransId="{676655BA-69E2-4385-BD6D-C255F5A43EF7}"/>
    <dgm:cxn modelId="{0D428FCD-CDAC-44DA-8A94-61D4A1C222DE}" type="presOf" srcId="{59D3E03C-BB55-4CE3-A2FF-F15117A9DB0F}" destId="{D78CE6FA-273F-4F9D-BB08-FA1881114D9C}" srcOrd="0" destOrd="0" presId="urn:microsoft.com/office/officeart/2005/8/layout/chevron1"/>
    <dgm:cxn modelId="{347D09D7-6274-43F8-8CF2-4021CD01E059}" type="presOf" srcId="{CBB8D71E-950E-4632-B8D7-046679F6D700}" destId="{2373D61C-DE49-4776-AB1A-C3414AF972FB}" srcOrd="0" destOrd="0" presId="urn:microsoft.com/office/officeart/2005/8/layout/chevron1"/>
    <dgm:cxn modelId="{3A1D45E3-761B-4995-B555-389E9E569491}" type="presOf" srcId="{366167C8-3AC8-4FD0-A4B5-C4194CDBFF90}" destId="{74C98F04-CA3B-493B-8BEA-C218A0B565B9}" srcOrd="0" destOrd="0" presId="urn:microsoft.com/office/officeart/2005/8/layout/chevron1"/>
    <dgm:cxn modelId="{65ECB9FD-DB01-4D5C-9C8F-0E20F918F94B}" type="presParOf" srcId="{D78CE6FA-273F-4F9D-BB08-FA1881114D9C}" destId="{74C98F04-CA3B-493B-8BEA-C218A0B565B9}" srcOrd="0" destOrd="0" presId="urn:microsoft.com/office/officeart/2005/8/layout/chevron1"/>
    <dgm:cxn modelId="{3158C0B1-1959-430F-9162-A958C393CB4A}" type="presParOf" srcId="{D78CE6FA-273F-4F9D-BB08-FA1881114D9C}" destId="{10E8C583-60F9-43D9-AF32-68CDC42A0CEE}" srcOrd="1" destOrd="0" presId="urn:microsoft.com/office/officeart/2005/8/layout/chevron1"/>
    <dgm:cxn modelId="{F2514282-A2C0-4044-BBF4-22A44C53EF44}" type="presParOf" srcId="{D78CE6FA-273F-4F9D-BB08-FA1881114D9C}" destId="{2373D61C-DE49-4776-AB1A-C3414AF972FB}" srcOrd="2"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98F04-CA3B-493B-8BEA-C218A0B565B9}">
      <dsp:nvSpPr>
        <dsp:cNvPr id="0" name=""/>
        <dsp:cNvSpPr/>
      </dsp:nvSpPr>
      <dsp:spPr>
        <a:xfrm>
          <a:off x="6193" y="0"/>
          <a:ext cx="3702580" cy="426668"/>
        </a:xfrm>
        <a:prstGeom prst="chevron">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　</a:t>
          </a:r>
        </a:p>
      </dsp:txBody>
      <dsp:txXfrm>
        <a:off x="219527" y="0"/>
        <a:ext cx="3275912" cy="426668"/>
      </dsp:txXfrm>
    </dsp:sp>
    <dsp:sp modelId="{2373D61C-DE49-4776-AB1A-C3414AF972FB}">
      <dsp:nvSpPr>
        <dsp:cNvPr id="0" name=""/>
        <dsp:cNvSpPr/>
      </dsp:nvSpPr>
      <dsp:spPr>
        <a:xfrm>
          <a:off x="3338515" y="0"/>
          <a:ext cx="3702580" cy="426668"/>
        </a:xfrm>
        <a:prstGeom prst="chevron">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　</a:t>
          </a:r>
        </a:p>
      </dsp:txBody>
      <dsp:txXfrm>
        <a:off x="3551849" y="0"/>
        <a:ext cx="3275912" cy="4266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FF2FE-6680-4C7F-9848-1DC779EA1D65}">
      <dsp:nvSpPr>
        <dsp:cNvPr id="0" name=""/>
        <dsp:cNvSpPr/>
      </dsp:nvSpPr>
      <dsp:spPr>
        <a:xfrm>
          <a:off x="7871" y="0"/>
          <a:ext cx="4705191" cy="480152"/>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　</a:t>
          </a:r>
        </a:p>
      </dsp:txBody>
      <dsp:txXfrm>
        <a:off x="247947" y="0"/>
        <a:ext cx="4225039" cy="480152"/>
      </dsp:txXfrm>
    </dsp:sp>
    <dsp:sp modelId="{908B0ED2-D5C8-4B48-88AB-67B3EDA7C067}">
      <dsp:nvSpPr>
        <dsp:cNvPr id="0" name=""/>
        <dsp:cNvSpPr/>
      </dsp:nvSpPr>
      <dsp:spPr>
        <a:xfrm>
          <a:off x="4250415" y="0"/>
          <a:ext cx="4705191" cy="480152"/>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　</a:t>
          </a:r>
        </a:p>
      </dsp:txBody>
      <dsp:txXfrm>
        <a:off x="4490491" y="0"/>
        <a:ext cx="4225039" cy="480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98F04-CA3B-493B-8BEA-C218A0B565B9}">
      <dsp:nvSpPr>
        <dsp:cNvPr id="0" name=""/>
        <dsp:cNvSpPr/>
      </dsp:nvSpPr>
      <dsp:spPr>
        <a:xfrm>
          <a:off x="6193" y="0"/>
          <a:ext cx="3702580" cy="426668"/>
        </a:xfrm>
        <a:prstGeom prst="chevron">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　</a:t>
          </a:r>
        </a:p>
      </dsp:txBody>
      <dsp:txXfrm>
        <a:off x="219527" y="0"/>
        <a:ext cx="3275912" cy="426668"/>
      </dsp:txXfrm>
    </dsp:sp>
    <dsp:sp modelId="{2373D61C-DE49-4776-AB1A-C3414AF972FB}">
      <dsp:nvSpPr>
        <dsp:cNvPr id="0" name=""/>
        <dsp:cNvSpPr/>
      </dsp:nvSpPr>
      <dsp:spPr>
        <a:xfrm>
          <a:off x="3338515" y="0"/>
          <a:ext cx="3702580" cy="426668"/>
        </a:xfrm>
        <a:prstGeom prst="chevron">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　</a:t>
          </a:r>
        </a:p>
      </dsp:txBody>
      <dsp:txXfrm>
        <a:off x="3551849" y="0"/>
        <a:ext cx="3275912" cy="42666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0.20684</cdr:x>
      <cdr:y>0.46502</cdr:y>
    </cdr:from>
    <cdr:to>
      <cdr:x>0.61184</cdr:x>
      <cdr:y>0.58155</cdr:y>
    </cdr:to>
    <cdr:sp macro="" textlink="">
      <cdr:nvSpPr>
        <cdr:cNvPr id="2" name="線吹き出し 2 (枠付き) 1"/>
        <cdr:cNvSpPr/>
      </cdr:nvSpPr>
      <cdr:spPr>
        <a:xfrm xmlns:a="http://schemas.openxmlformats.org/drawingml/2006/main">
          <a:off x="910564" y="2104644"/>
          <a:ext cx="1782933" cy="527411"/>
        </a:xfrm>
        <a:prstGeom xmlns:a="http://schemas.openxmlformats.org/drawingml/2006/main" prst="borderCallout2">
          <a:avLst>
            <a:gd name="adj1" fmla="val -50431"/>
            <a:gd name="adj2" fmla="val 53148"/>
            <a:gd name="adj3" fmla="val -10276"/>
            <a:gd name="adj4" fmla="val 47666"/>
            <a:gd name="adj5" fmla="val -8937"/>
            <a:gd name="adj6" fmla="val 48227"/>
          </a:avLst>
        </a:prstGeom>
        <a:noFill xmlns:a="http://schemas.openxmlformats.org/drawingml/2006/main"/>
        <a:ln xmlns:a="http://schemas.openxmlformats.org/drawingml/2006/main">
          <a:solidFill>
            <a:srgbClr val="FFFF00"/>
          </a:solidFill>
        </a:ln>
        <a:effectLst xmlns:a="http://schemas.openxmlformats.org/drawingml/2006/main">
          <a:glow rad="101600">
            <a:schemeClr val="accent6">
              <a:satMod val="175000"/>
              <a:alpha val="40000"/>
            </a:schemeClr>
          </a:glow>
        </a:effectLst>
      </cdr:spPr>
      <cdr:style>
        <a:lnRef xmlns:a="http://schemas.openxmlformats.org/drawingml/2006/main" idx="2">
          <a:schemeClr val="accent3"/>
        </a:lnRef>
        <a:fillRef xmlns:a="http://schemas.openxmlformats.org/drawingml/2006/main" idx="1">
          <a:schemeClr val="lt1"/>
        </a:fillRef>
        <a:effectRef xmlns:a="http://schemas.openxmlformats.org/drawingml/2006/main" idx="0">
          <a:schemeClr val="accent3"/>
        </a:effectRef>
        <a:fontRef xmlns:a="http://schemas.openxmlformats.org/drawingml/2006/main" idx="minor">
          <a:schemeClr val="dk1"/>
        </a:fontRef>
      </cdr:style>
      <cdr:txBody>
        <a:bodyPr xmlns:a="http://schemas.openxmlformats.org/drawingml/2006/main" wrap="square"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ja-JP" altLang="en-US" dirty="0"/>
            <a:t>就業希望者数</a:t>
          </a:r>
          <a:endParaRPr lang="en-US" altLang="ja-JP" dirty="0"/>
        </a:p>
        <a:p xmlns:a="http://schemas.openxmlformats.org/drawingml/2006/main">
          <a:r>
            <a:rPr lang="en-US" altLang="ja-JP" dirty="0"/>
            <a:t>(25</a:t>
          </a:r>
          <a:r>
            <a:rPr lang="ja-JP" altLang="en-US" dirty="0"/>
            <a:t>～</a:t>
          </a:r>
          <a:r>
            <a:rPr lang="en-US" altLang="ja-JP" dirty="0"/>
            <a:t>44</a:t>
          </a:r>
          <a:r>
            <a:rPr lang="ja-JP" altLang="en-US" dirty="0"/>
            <a:t>歳女性</a:t>
          </a:r>
          <a:r>
            <a:rPr lang="en-US" altLang="ja-JP" dirty="0"/>
            <a:t>)</a:t>
          </a:r>
          <a:r>
            <a:rPr lang="ja-JP" altLang="en-US" dirty="0"/>
            <a:t>：</a:t>
          </a:r>
          <a:r>
            <a:rPr lang="en-US" altLang="ja-JP" dirty="0"/>
            <a:t>132</a:t>
          </a:r>
          <a:r>
            <a:rPr lang="ja-JP" altLang="en-US" dirty="0"/>
            <a:t>万人</a:t>
          </a:r>
          <a:endParaRPr lang="ja-JP" dirty="0"/>
        </a:p>
      </cdr:txBody>
    </cdr:sp>
  </cdr:relSizeAnchor>
</c:userShapes>
</file>

<file path=ppt/drawings/drawing2.xml><?xml version="1.0" encoding="utf-8"?>
<c:userShapes xmlns:c="http://schemas.openxmlformats.org/drawingml/2006/chart">
  <cdr:relSizeAnchor xmlns:cdr="http://schemas.openxmlformats.org/drawingml/2006/chartDrawing">
    <cdr:from>
      <cdr:x>0.33937</cdr:x>
      <cdr:y>0.28663</cdr:y>
    </cdr:from>
    <cdr:to>
      <cdr:x>0.95506</cdr:x>
      <cdr:y>0.59237</cdr:y>
    </cdr:to>
    <cdr:sp macro="" textlink="">
      <cdr:nvSpPr>
        <cdr:cNvPr id="2" name="正方形/長方形 1"/>
        <cdr:cNvSpPr/>
      </cdr:nvSpPr>
      <cdr:spPr>
        <a:xfrm xmlns:a="http://schemas.openxmlformats.org/drawingml/2006/main">
          <a:off x="3401660" y="606155"/>
          <a:ext cx="6171405" cy="646576"/>
        </a:xfrm>
        <a:prstGeom xmlns:a="http://schemas.openxmlformats.org/drawingml/2006/main" prst="rect">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defPPr>
            <a:defRPr lang="ja-JP"/>
          </a:defPPr>
          <a:lvl1pPr algn="l" rtl="0" eaLnBrk="0" fontAlgn="base" hangingPunct="0">
            <a:spcBef>
              <a:spcPct val="0"/>
            </a:spcBef>
            <a:spcAft>
              <a:spcPct val="0"/>
            </a:spcAft>
            <a:defRPr kern="1200">
              <a:solidFill>
                <a:schemeClr val="lt1"/>
              </a:solidFill>
              <a:latin typeface="+mn-lt"/>
              <a:ea typeface="+mn-ea"/>
              <a:cs typeface="+mn-cs"/>
            </a:defRPr>
          </a:lvl1pPr>
          <a:lvl2pPr marL="456952" algn="l" rtl="0" eaLnBrk="0" fontAlgn="base" hangingPunct="0">
            <a:spcBef>
              <a:spcPct val="0"/>
            </a:spcBef>
            <a:spcAft>
              <a:spcPct val="0"/>
            </a:spcAft>
            <a:defRPr kern="1200">
              <a:solidFill>
                <a:schemeClr val="lt1"/>
              </a:solidFill>
              <a:latin typeface="+mn-lt"/>
              <a:ea typeface="+mn-ea"/>
              <a:cs typeface="+mn-cs"/>
            </a:defRPr>
          </a:lvl2pPr>
          <a:lvl3pPr marL="913905" algn="l" rtl="0" eaLnBrk="0" fontAlgn="base" hangingPunct="0">
            <a:spcBef>
              <a:spcPct val="0"/>
            </a:spcBef>
            <a:spcAft>
              <a:spcPct val="0"/>
            </a:spcAft>
            <a:defRPr kern="1200">
              <a:solidFill>
                <a:schemeClr val="lt1"/>
              </a:solidFill>
              <a:latin typeface="+mn-lt"/>
              <a:ea typeface="+mn-ea"/>
              <a:cs typeface="+mn-cs"/>
            </a:defRPr>
          </a:lvl3pPr>
          <a:lvl4pPr marL="1370859" algn="l" rtl="0" eaLnBrk="0" fontAlgn="base" hangingPunct="0">
            <a:spcBef>
              <a:spcPct val="0"/>
            </a:spcBef>
            <a:spcAft>
              <a:spcPct val="0"/>
            </a:spcAft>
            <a:defRPr kern="1200">
              <a:solidFill>
                <a:schemeClr val="lt1"/>
              </a:solidFill>
              <a:latin typeface="+mn-lt"/>
              <a:ea typeface="+mn-ea"/>
              <a:cs typeface="+mn-cs"/>
            </a:defRPr>
          </a:lvl4pPr>
          <a:lvl5pPr marL="1827810" algn="l" rtl="0" eaLnBrk="0" fontAlgn="base" hangingPunct="0">
            <a:spcBef>
              <a:spcPct val="0"/>
            </a:spcBef>
            <a:spcAft>
              <a:spcPct val="0"/>
            </a:spcAft>
            <a:defRPr kern="1200">
              <a:solidFill>
                <a:schemeClr val="lt1"/>
              </a:solidFill>
              <a:latin typeface="+mn-lt"/>
              <a:ea typeface="+mn-ea"/>
              <a:cs typeface="+mn-cs"/>
            </a:defRPr>
          </a:lvl5pPr>
          <a:lvl6pPr marL="2284764" algn="l" defTabSz="913905" rtl="0" eaLnBrk="1" latinLnBrk="0" hangingPunct="1">
            <a:defRPr kern="1200">
              <a:solidFill>
                <a:schemeClr val="lt1"/>
              </a:solidFill>
              <a:latin typeface="+mn-lt"/>
              <a:ea typeface="+mn-ea"/>
              <a:cs typeface="+mn-cs"/>
            </a:defRPr>
          </a:lvl6pPr>
          <a:lvl7pPr marL="2741717" algn="l" defTabSz="913905" rtl="0" eaLnBrk="1" latinLnBrk="0" hangingPunct="1">
            <a:defRPr kern="1200">
              <a:solidFill>
                <a:schemeClr val="lt1"/>
              </a:solidFill>
              <a:latin typeface="+mn-lt"/>
              <a:ea typeface="+mn-ea"/>
              <a:cs typeface="+mn-cs"/>
            </a:defRPr>
          </a:lvl7pPr>
          <a:lvl8pPr marL="3198669" algn="l" defTabSz="913905" rtl="0" eaLnBrk="1" latinLnBrk="0" hangingPunct="1">
            <a:defRPr kern="1200">
              <a:solidFill>
                <a:schemeClr val="lt1"/>
              </a:solidFill>
              <a:latin typeface="+mn-lt"/>
              <a:ea typeface="+mn-ea"/>
              <a:cs typeface="+mn-cs"/>
            </a:defRPr>
          </a:lvl8pPr>
          <a:lvl9pPr marL="3655621" algn="l" defTabSz="913905" rtl="0" eaLnBrk="1" latinLnBrk="0" hangingPunct="1">
            <a:defRPr kern="1200">
              <a:solidFill>
                <a:schemeClr val="lt1"/>
              </a:solidFill>
              <a:latin typeface="+mn-lt"/>
              <a:ea typeface="+mn-ea"/>
              <a:cs typeface="+mn-cs"/>
            </a:defRPr>
          </a:lvl9pPr>
        </a:lstStyle>
        <a:p xmlns:a="http://schemas.openxmlformats.org/drawingml/2006/main">
          <a:endParaRPr lang="ja-JP"/>
        </a:p>
      </cdr:txBody>
    </cdr:sp>
  </cdr:relSizeAnchor>
</c:userShapes>
</file>

<file path=ppt/drawings/drawing3.xml><?xml version="1.0" encoding="utf-8"?>
<c:userShapes xmlns:c="http://schemas.openxmlformats.org/drawingml/2006/chart">
  <cdr:relSizeAnchor xmlns:cdr="http://schemas.openxmlformats.org/drawingml/2006/chartDrawing">
    <cdr:from>
      <cdr:x>0.94823</cdr:x>
      <cdr:y>0.64063</cdr:y>
    </cdr:from>
    <cdr:to>
      <cdr:x>0.96122</cdr:x>
      <cdr:y>0.72113</cdr:y>
    </cdr:to>
    <cdr:cxnSp macro="">
      <cdr:nvCxnSpPr>
        <cdr:cNvPr id="3" name="直線矢印コネクタ 2">
          <a:extLst xmlns:a="http://schemas.openxmlformats.org/drawingml/2006/main">
            <a:ext uri="{FF2B5EF4-FFF2-40B4-BE49-F238E27FC236}">
              <a16:creationId xmlns:a16="http://schemas.microsoft.com/office/drawing/2014/main" id="{C4257918-DB30-4959-9664-1FCDE0692B9C}"/>
            </a:ext>
          </a:extLst>
        </cdr:cNvPr>
        <cdr:cNvCxnSpPr/>
      </cdr:nvCxnSpPr>
      <cdr:spPr>
        <a:xfrm xmlns:a="http://schemas.openxmlformats.org/drawingml/2006/main" flipV="1">
          <a:off x="8408781" y="1476164"/>
          <a:ext cx="115215" cy="185508"/>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0.93235</cdr:x>
      <cdr:y>0.32734</cdr:y>
    </cdr:from>
    <cdr:to>
      <cdr:x>0.94679</cdr:x>
      <cdr:y>0.45234</cdr:y>
    </cdr:to>
    <cdr:cxnSp macro="">
      <cdr:nvCxnSpPr>
        <cdr:cNvPr id="6" name="直線矢印コネクタ 5">
          <a:extLst xmlns:a="http://schemas.openxmlformats.org/drawingml/2006/main">
            <a:ext uri="{FF2B5EF4-FFF2-40B4-BE49-F238E27FC236}">
              <a16:creationId xmlns:a16="http://schemas.microsoft.com/office/drawing/2014/main" id="{36396D2C-11B0-4788-B768-EA162913A9BE}"/>
            </a:ext>
          </a:extLst>
        </cdr:cNvPr>
        <cdr:cNvCxnSpPr/>
      </cdr:nvCxnSpPr>
      <cdr:spPr>
        <a:xfrm xmlns:a="http://schemas.openxmlformats.org/drawingml/2006/main">
          <a:off x="9133926" y="754277"/>
          <a:ext cx="141521" cy="288032"/>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0.96858</cdr:x>
      <cdr:y>0.26484</cdr:y>
    </cdr:from>
    <cdr:to>
      <cdr:x>0.9734</cdr:x>
      <cdr:y>0.3795</cdr:y>
    </cdr:to>
    <cdr:cxnSp macro="">
      <cdr:nvCxnSpPr>
        <cdr:cNvPr id="7" name="直線矢印コネクタ 6">
          <a:extLst xmlns:a="http://schemas.openxmlformats.org/drawingml/2006/main">
            <a:ext uri="{FF2B5EF4-FFF2-40B4-BE49-F238E27FC236}">
              <a16:creationId xmlns:a16="http://schemas.microsoft.com/office/drawing/2014/main" id="{82BC41E1-1947-4055-B397-2FB94F9E7D80}"/>
            </a:ext>
          </a:extLst>
        </cdr:cNvPr>
        <cdr:cNvCxnSpPr/>
      </cdr:nvCxnSpPr>
      <cdr:spPr>
        <a:xfrm xmlns:a="http://schemas.openxmlformats.org/drawingml/2006/main" flipH="1">
          <a:off x="9365380" y="610261"/>
          <a:ext cx="46576" cy="264204"/>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0.34558</cdr:x>
      <cdr:y>0.40506</cdr:y>
    </cdr:from>
    <cdr:to>
      <cdr:x>0.67954</cdr:x>
      <cdr:y>0.49597</cdr:y>
    </cdr:to>
    <cdr:sp macro="" textlink="">
      <cdr:nvSpPr>
        <cdr:cNvPr id="2" name="テキスト ボックス 1"/>
        <cdr:cNvSpPr txBox="1"/>
      </cdr:nvSpPr>
      <cdr:spPr>
        <a:xfrm xmlns:a="http://schemas.openxmlformats.org/drawingml/2006/main">
          <a:off x="3033731" y="962526"/>
          <a:ext cx="2931689"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100" dirty="0"/>
            <a:t>パートタイム（短時間勤務など）の社員・職員</a:t>
          </a:r>
        </a:p>
      </cdr:txBody>
    </cdr:sp>
  </cdr:relSizeAnchor>
  <cdr:relSizeAnchor xmlns:cdr="http://schemas.openxmlformats.org/drawingml/2006/chartDrawing">
    <cdr:from>
      <cdr:x>0.75681</cdr:x>
      <cdr:y>0.40506</cdr:y>
    </cdr:from>
    <cdr:to>
      <cdr:x>0.9132</cdr:x>
      <cdr:y>0.61718</cdr:y>
    </cdr:to>
    <cdr:sp macro="" textlink="">
      <cdr:nvSpPr>
        <cdr:cNvPr id="5" name="テキスト ボックス 4"/>
        <cdr:cNvSpPr txBox="1"/>
      </cdr:nvSpPr>
      <cdr:spPr>
        <a:xfrm xmlns:a="http://schemas.openxmlformats.org/drawingml/2006/main">
          <a:off x="6643710" y="962526"/>
          <a:ext cx="1372913" cy="5040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800" dirty="0"/>
            <a:t>自営業・個人事業主・フリーランス（家族従業者を含む）</a:t>
          </a:r>
        </a:p>
      </cdr:txBody>
    </cdr:sp>
  </cdr:relSizeAnchor>
  <cdr:relSizeAnchor xmlns:cdr="http://schemas.openxmlformats.org/drawingml/2006/chartDrawing">
    <cdr:from>
      <cdr:x>0.87417</cdr:x>
      <cdr:y>0.14413</cdr:y>
    </cdr:from>
    <cdr:to>
      <cdr:x>0.93177</cdr:x>
      <cdr:y>0.25766</cdr:y>
    </cdr:to>
    <cdr:sp macro="" textlink="">
      <cdr:nvSpPr>
        <cdr:cNvPr id="11" name="テキスト ボックス 10"/>
        <cdr:cNvSpPr txBox="1"/>
      </cdr:nvSpPr>
      <cdr:spPr>
        <a:xfrm xmlns:a="http://schemas.openxmlformats.org/drawingml/2006/main">
          <a:off x="8564009" y="332101"/>
          <a:ext cx="564257" cy="261610"/>
        </a:xfrm>
        <a:prstGeom xmlns:a="http://schemas.openxmlformats.org/drawingml/2006/main" prst="rect">
          <a:avLst/>
        </a:prstGeom>
      </cdr:spPr>
      <cdr:txBody>
        <a:bodyPr xmlns:a="http://schemas.openxmlformats.org/drawingml/2006/main" vertOverflow="clip" wrap="none" lIns="0" rIns="0" rtlCol="0">
          <a:spAutoFit/>
        </a:bodyPr>
        <a:lstStyle xmlns:a="http://schemas.openxmlformats.org/drawingml/2006/main"/>
        <a:p xmlns:a="http://schemas.openxmlformats.org/drawingml/2006/main">
          <a:r>
            <a:rPr lang="ja-JP" altLang="en-US" sz="1100" dirty="0"/>
            <a:t>在宅就労</a:t>
          </a:r>
        </a:p>
      </cdr:txBody>
    </cdr:sp>
  </cdr:relSizeAnchor>
  <cdr:relSizeAnchor xmlns:cdr="http://schemas.openxmlformats.org/drawingml/2006/chartDrawing">
    <cdr:from>
      <cdr:x>0.95151</cdr:x>
      <cdr:y>0.10449</cdr:y>
    </cdr:from>
    <cdr:to>
      <cdr:x>0.99528</cdr:x>
      <cdr:y>0.21803</cdr:y>
    </cdr:to>
    <cdr:sp macro="" textlink="">
      <cdr:nvSpPr>
        <cdr:cNvPr id="12" name="テキスト ボックス 11"/>
        <cdr:cNvSpPr txBox="1"/>
      </cdr:nvSpPr>
      <cdr:spPr>
        <a:xfrm xmlns:a="http://schemas.openxmlformats.org/drawingml/2006/main">
          <a:off x="9200359" y="240779"/>
          <a:ext cx="423193" cy="261610"/>
        </a:xfrm>
        <a:prstGeom xmlns:a="http://schemas.openxmlformats.org/drawingml/2006/main" prst="rect">
          <a:avLst/>
        </a:prstGeom>
      </cdr:spPr>
      <cdr:txBody>
        <a:bodyPr xmlns:a="http://schemas.openxmlformats.org/drawingml/2006/main" vertOverflow="clip" wrap="none" lIns="0" rIns="0" rtlCol="0">
          <a:spAutoFit/>
        </a:bodyPr>
        <a:lstStyle xmlns:a="http://schemas.openxmlformats.org/drawingml/2006/main"/>
        <a:p xmlns:a="http://schemas.openxmlformats.org/drawingml/2006/main">
          <a:r>
            <a:rPr lang="ja-JP" altLang="en-US" sz="1100" dirty="0"/>
            <a:t>無回答</a:t>
          </a:r>
        </a:p>
      </cdr:txBody>
    </cdr:sp>
  </cdr:relSizeAnchor>
  <cdr:relSizeAnchor xmlns:cdr="http://schemas.openxmlformats.org/drawingml/2006/chartDrawing">
    <cdr:from>
      <cdr:x>0.87929</cdr:x>
      <cdr:y>0.70449</cdr:y>
    </cdr:from>
    <cdr:to>
      <cdr:x>0.9219</cdr:x>
      <cdr:y>0.81803</cdr:y>
    </cdr:to>
    <cdr:sp macro="" textlink="">
      <cdr:nvSpPr>
        <cdr:cNvPr id="4" name="テキスト ボックス 3"/>
        <cdr:cNvSpPr txBox="1"/>
      </cdr:nvSpPr>
      <cdr:spPr>
        <a:xfrm xmlns:a="http://schemas.openxmlformats.org/drawingml/2006/main">
          <a:off x="8502033" y="1623336"/>
          <a:ext cx="411972" cy="261610"/>
        </a:xfrm>
        <a:prstGeom xmlns:a="http://schemas.openxmlformats.org/drawingml/2006/main" prst="rect">
          <a:avLst/>
        </a:prstGeom>
      </cdr:spPr>
      <cdr:txBody>
        <a:bodyPr xmlns:a="http://schemas.openxmlformats.org/drawingml/2006/main" vertOverflow="clip" wrap="none" lIns="0" rIns="0" rtlCol="0">
          <a:spAutoFit/>
        </a:bodyPr>
        <a:lstStyle xmlns:a="http://schemas.openxmlformats.org/drawingml/2006/main"/>
        <a:p xmlns:a="http://schemas.openxmlformats.org/drawingml/2006/main">
          <a:r>
            <a:rPr lang="ja-JP" altLang="en-US" sz="1100" dirty="0"/>
            <a:t>その他</a:t>
          </a:r>
        </a:p>
      </cdr:txBody>
    </cdr:sp>
  </cdr:relSizeAnchor>
</c:userShapes>
</file>

<file path=ppt/drawings/drawing4.xml><?xml version="1.0" encoding="utf-8"?>
<c:userShapes xmlns:c="http://schemas.openxmlformats.org/drawingml/2006/chart">
  <cdr:relSizeAnchor xmlns:cdr="http://schemas.openxmlformats.org/drawingml/2006/chartDrawing">
    <cdr:from>
      <cdr:x>0.74035</cdr:x>
      <cdr:y>0.29688</cdr:y>
    </cdr:from>
    <cdr:to>
      <cdr:x>0.81732</cdr:x>
      <cdr:y>0.83152</cdr:y>
    </cdr:to>
    <cdr:grpSp>
      <cdr:nvGrpSpPr>
        <cdr:cNvPr id="15" name="グループ化 14">
          <a:extLst xmlns:a="http://schemas.openxmlformats.org/drawingml/2006/main">
            <a:ext uri="{FF2B5EF4-FFF2-40B4-BE49-F238E27FC236}">
              <a16:creationId xmlns:a16="http://schemas.microsoft.com/office/drawing/2014/main" id="{2417BC60-0DD5-4752-835A-398EDE5A04FA}"/>
            </a:ext>
          </a:extLst>
        </cdr:cNvPr>
        <cdr:cNvGrpSpPr/>
      </cdr:nvGrpSpPr>
      <cdr:grpSpPr>
        <a:xfrm xmlns:a="http://schemas.openxmlformats.org/drawingml/2006/main">
          <a:off x="7241082" y="1393575"/>
          <a:ext cx="752814" cy="2509637"/>
          <a:chOff x="8428210" y="1749854"/>
          <a:chExt cx="876238" cy="3151361"/>
        </a:xfrm>
      </cdr:grpSpPr>
      <cdr:cxnSp macro="">
        <cdr:nvCxnSpPr>
          <cdr:cNvPr id="19" name="直線コネクタ 18">
            <a:extLst xmlns:a="http://schemas.openxmlformats.org/drawingml/2006/main">
              <a:ext uri="{FF2B5EF4-FFF2-40B4-BE49-F238E27FC236}">
                <a16:creationId xmlns:a16="http://schemas.microsoft.com/office/drawing/2014/main" id="{71ED902A-1C83-4FF7-B00C-CC6D999E3EAA}"/>
              </a:ext>
            </a:extLst>
          </cdr:cNvPr>
          <cdr:cNvCxnSpPr/>
        </cdr:nvCxnSpPr>
        <cdr:spPr>
          <a:xfrm xmlns:a="http://schemas.openxmlformats.org/drawingml/2006/main" flipV="1">
            <a:off x="8428213" y="1749854"/>
            <a:ext cx="876235" cy="276296"/>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22" name="直線コネクタ 21">
            <a:extLst xmlns:a="http://schemas.openxmlformats.org/drawingml/2006/main">
              <a:ext uri="{FF2B5EF4-FFF2-40B4-BE49-F238E27FC236}">
                <a16:creationId xmlns:a16="http://schemas.microsoft.com/office/drawing/2014/main" id="{1106142C-7307-4BE0-9FDC-BDC03D2DBB3C}"/>
              </a:ext>
            </a:extLst>
          </cdr:cNvPr>
          <cdr:cNvCxnSpPr/>
        </cdr:nvCxnSpPr>
        <cdr:spPr>
          <a:xfrm xmlns:a="http://schemas.openxmlformats.org/drawingml/2006/main" flipV="1">
            <a:off x="8428213" y="2486645"/>
            <a:ext cx="876235" cy="137703"/>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30" name="直線コネクタ 29">
            <a:extLst xmlns:a="http://schemas.openxmlformats.org/drawingml/2006/main">
              <a:ext uri="{FF2B5EF4-FFF2-40B4-BE49-F238E27FC236}">
                <a16:creationId xmlns:a16="http://schemas.microsoft.com/office/drawing/2014/main" id="{723C837F-D953-4E41-AEEB-C370EAD04ABC}"/>
              </a:ext>
            </a:extLst>
          </cdr:cNvPr>
          <cdr:cNvCxnSpPr/>
        </cdr:nvCxnSpPr>
        <cdr:spPr>
          <a:xfrm xmlns:a="http://schemas.openxmlformats.org/drawingml/2006/main" flipV="1">
            <a:off x="8428210" y="4420725"/>
            <a:ext cx="876238" cy="92099"/>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34" name="テキスト ボックス 12"/>
          <cdr:cNvSpPr txBox="1"/>
        </cdr:nvSpPr>
        <cdr:spPr>
          <a:xfrm xmlns:a="http://schemas.openxmlformats.org/drawingml/2006/main">
            <a:off x="8521984" y="2168037"/>
            <a:ext cx="747084" cy="275555"/>
          </a:xfrm>
          <a:prstGeom xmlns:a="http://schemas.openxmlformats.org/drawingml/2006/main" prst="rect">
            <a:avLst/>
          </a:prstGeom>
          <a:noFill xmlns:a="http://schemas.openxmlformats.org/drawingml/2006/main"/>
          <a:ln xmlns:a="http://schemas.openxmlformats.org/drawingml/2006/main">
            <a:solidFill>
              <a:srgbClr val="9EF52B"/>
            </a:solidFill>
          </a:ln>
        </cdr:spPr>
        <cdr:txBody>
          <a:bodyPr xmlns:a="http://schemas.openxmlformats.org/drawingml/2006/main" wrap="none" lIns="36000" rIns="36000"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800" dirty="0"/>
              <a:t>約２８０万人増</a:t>
            </a:r>
          </a:p>
        </cdr:txBody>
      </cdr:sp>
      <cdr:sp macro="" textlink="">
        <cdr:nvSpPr>
          <cdr:cNvPr id="35" name="テキスト ボックス 12"/>
          <cdr:cNvSpPr txBox="1"/>
        </cdr:nvSpPr>
        <cdr:spPr>
          <a:xfrm xmlns:a="http://schemas.openxmlformats.org/drawingml/2006/main">
            <a:off x="8530034" y="3407636"/>
            <a:ext cx="747084" cy="275555"/>
          </a:xfrm>
          <a:prstGeom xmlns:a="http://schemas.openxmlformats.org/drawingml/2006/main" prst="rect">
            <a:avLst/>
          </a:prstGeom>
          <a:noFill xmlns:a="http://schemas.openxmlformats.org/drawingml/2006/main"/>
          <a:ln xmlns:a="http://schemas.openxmlformats.org/drawingml/2006/main">
            <a:solidFill>
              <a:srgbClr val="F29B54"/>
            </a:solidFill>
          </a:ln>
        </cdr:spPr>
        <cdr:txBody>
          <a:bodyPr xmlns:a="http://schemas.openxmlformats.org/drawingml/2006/main"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800" dirty="0"/>
              <a:t>約２４０万人増</a:t>
            </a:r>
          </a:p>
        </cdr:txBody>
      </cdr:sp>
      <cdr:sp macro="" textlink="">
        <cdr:nvSpPr>
          <cdr:cNvPr id="36" name="テキスト ボックス 12"/>
          <cdr:cNvSpPr txBox="1"/>
        </cdr:nvSpPr>
        <cdr:spPr>
          <a:xfrm xmlns:a="http://schemas.openxmlformats.org/drawingml/2006/main">
            <a:off x="8571808" y="4625660"/>
            <a:ext cx="671230" cy="275555"/>
          </a:xfrm>
          <a:prstGeom xmlns:a="http://schemas.openxmlformats.org/drawingml/2006/main" prst="rect">
            <a:avLst/>
          </a:prstGeom>
          <a:noFill xmlns:a="http://schemas.openxmlformats.org/drawingml/2006/main"/>
          <a:ln xmlns:a="http://schemas.openxmlformats.org/drawingml/2006/main">
            <a:solidFill>
              <a:srgbClr val="0070C0"/>
            </a:solidFill>
          </a:ln>
        </cdr:spPr>
        <cdr:txBody>
          <a:bodyPr xmlns:a="http://schemas.openxmlformats.org/drawingml/2006/main"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800" dirty="0"/>
              <a:t>約９０万人増</a:t>
            </a:r>
          </a:p>
        </cdr:txBody>
      </cdr:sp>
    </cdr:grpSp>
  </cdr:relSizeAnchor>
  <cdr:relSizeAnchor xmlns:cdr="http://schemas.openxmlformats.org/drawingml/2006/chartDrawing">
    <cdr:from>
      <cdr:x>0.10885</cdr:x>
      <cdr:y>0.28125</cdr:y>
    </cdr:from>
    <cdr:to>
      <cdr:x>0.48398</cdr:x>
      <cdr:y>0.83628</cdr:y>
    </cdr:to>
    <cdr:grpSp>
      <cdr:nvGrpSpPr>
        <cdr:cNvPr id="14" name="グループ化 13">
          <a:extLst xmlns:a="http://schemas.openxmlformats.org/drawingml/2006/main">
            <a:ext uri="{FF2B5EF4-FFF2-40B4-BE49-F238E27FC236}">
              <a16:creationId xmlns:a16="http://schemas.microsoft.com/office/drawing/2014/main" id="{CE9F0553-864C-43B0-80F2-CCAF18957A8E}"/>
            </a:ext>
          </a:extLst>
        </cdr:cNvPr>
        <cdr:cNvGrpSpPr/>
      </cdr:nvGrpSpPr>
      <cdr:grpSpPr>
        <a:xfrm xmlns:a="http://schemas.openxmlformats.org/drawingml/2006/main">
          <a:off x="1064620" y="1320207"/>
          <a:ext cx="3669004" cy="2605349"/>
          <a:chOff x="1239085" y="1657767"/>
          <a:chExt cx="4270676" cy="3271512"/>
        </a:xfrm>
      </cdr:grpSpPr>
      <cdr:sp macro="" textlink="">
        <cdr:nvSpPr>
          <cdr:cNvPr id="2" name="左中かっこ 1"/>
          <cdr:cNvSpPr/>
        </cdr:nvSpPr>
        <cdr:spPr>
          <a:xfrm xmlns:a="http://schemas.openxmlformats.org/drawingml/2006/main">
            <a:off x="1239085" y="4455437"/>
            <a:ext cx="340158" cy="473842"/>
          </a:xfrm>
          <a:prstGeom xmlns:a="http://schemas.openxmlformats.org/drawingml/2006/main" prst="lef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ja-JP"/>
          </a:p>
        </cdr:txBody>
      </cdr:sp>
      <cdr:cxnSp macro="">
        <cdr:nvCxnSpPr>
          <cdr:cNvPr id="12" name="直線コネクタ 11">
            <a:extLst xmlns:a="http://schemas.openxmlformats.org/drawingml/2006/main">
              <a:ext uri="{FF2B5EF4-FFF2-40B4-BE49-F238E27FC236}">
                <a16:creationId xmlns:a16="http://schemas.microsoft.com/office/drawing/2014/main" id="{025CB59E-9223-4562-8C5B-068FA23B316F}"/>
              </a:ext>
            </a:extLst>
          </cdr:cNvPr>
          <cdr:cNvCxnSpPr/>
        </cdr:nvCxnSpPr>
        <cdr:spPr>
          <a:xfrm xmlns:a="http://schemas.openxmlformats.org/drawingml/2006/main" flipV="1">
            <a:off x="4580581" y="2302459"/>
            <a:ext cx="929180" cy="92100"/>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3" name="直線コネクタ 12">
            <a:extLst xmlns:a="http://schemas.openxmlformats.org/drawingml/2006/main">
              <a:ext uri="{FF2B5EF4-FFF2-40B4-BE49-F238E27FC236}">
                <a16:creationId xmlns:a16="http://schemas.microsoft.com/office/drawing/2014/main" id="{30E7287D-4C6E-4E40-92DE-B17C35D2AD71}"/>
              </a:ext>
            </a:extLst>
          </cdr:cNvPr>
          <cdr:cNvCxnSpPr/>
        </cdr:nvCxnSpPr>
        <cdr:spPr>
          <a:xfrm xmlns:a="http://schemas.openxmlformats.org/drawingml/2006/main" flipV="1">
            <a:off x="4614772" y="4420729"/>
            <a:ext cx="894989" cy="34710"/>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31" name="直線コネクタ 30">
            <a:extLst xmlns:a="http://schemas.openxmlformats.org/drawingml/2006/main">
              <a:ext uri="{FF2B5EF4-FFF2-40B4-BE49-F238E27FC236}">
                <a16:creationId xmlns:a16="http://schemas.microsoft.com/office/drawing/2014/main" id="{DBFB12BA-82BB-4000-9DFB-F7A855235C28}"/>
              </a:ext>
            </a:extLst>
          </cdr:cNvPr>
          <cdr:cNvCxnSpPr/>
        </cdr:nvCxnSpPr>
        <cdr:spPr>
          <a:xfrm xmlns:a="http://schemas.openxmlformats.org/drawingml/2006/main" flipV="1">
            <a:off x="4580581" y="1657767"/>
            <a:ext cx="851736" cy="92099"/>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42" name="左中かっこ 41"/>
          <cdr:cNvSpPr/>
        </cdr:nvSpPr>
        <cdr:spPr>
          <a:xfrm xmlns:a="http://schemas.openxmlformats.org/drawingml/2006/main">
            <a:off x="1250353" y="1657767"/>
            <a:ext cx="340156" cy="605462"/>
          </a:xfrm>
          <a:prstGeom xmlns:a="http://schemas.openxmlformats.org/drawingml/2006/main" prst="lef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ja-JP"/>
          </a:p>
        </cdr:txBody>
      </cdr:sp>
      <cdr:sp macro="" textlink="">
        <cdr:nvSpPr>
          <cdr:cNvPr id="43" name="左中かっこ 42"/>
          <cdr:cNvSpPr/>
        </cdr:nvSpPr>
        <cdr:spPr>
          <a:xfrm xmlns:a="http://schemas.openxmlformats.org/drawingml/2006/main">
            <a:off x="1239085" y="2249189"/>
            <a:ext cx="340156" cy="2183188"/>
          </a:xfrm>
          <a:prstGeom xmlns:a="http://schemas.openxmlformats.org/drawingml/2006/main" prst="lef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ja-JP"/>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8428" cy="511731"/>
          </a:xfrm>
          <a:prstGeom prst="rect">
            <a:avLst/>
          </a:prstGeom>
        </p:spPr>
        <p:txBody>
          <a:bodyPr vert="horz" lIns="95492" tIns="47746" rIns="95492" bIns="47746"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992" y="0"/>
            <a:ext cx="3078428" cy="511731"/>
          </a:xfrm>
          <a:prstGeom prst="rect">
            <a:avLst/>
          </a:prstGeom>
        </p:spPr>
        <p:txBody>
          <a:bodyPr vert="horz" lIns="95492" tIns="47746" rIns="95492" bIns="47746" rtlCol="0"/>
          <a:lstStyle>
            <a:lvl1pPr algn="r">
              <a:defRPr sz="1200"/>
            </a:lvl1pPr>
          </a:lstStyle>
          <a:p>
            <a:fld id="{A9434B02-AC25-454D-89DF-A43D6B4513B0}" type="datetimeFigureOut">
              <a:rPr kumimoji="1" lang="ja-JP" altLang="en-US" smtClean="0"/>
              <a:t>2023/9/26</a:t>
            </a:fld>
            <a:endParaRPr kumimoji="1" lang="ja-JP" altLang="en-US"/>
          </a:p>
        </p:txBody>
      </p:sp>
      <p:sp>
        <p:nvSpPr>
          <p:cNvPr id="4" name="スライド イメージ プレースホルダー 3"/>
          <p:cNvSpPr>
            <a:spLocks noGrp="1" noRot="1" noChangeAspect="1"/>
          </p:cNvSpPr>
          <p:nvPr>
            <p:ph type="sldImg" idx="2"/>
          </p:nvPr>
        </p:nvSpPr>
        <p:spPr>
          <a:xfrm>
            <a:off x="138113" y="766763"/>
            <a:ext cx="6827837" cy="3840162"/>
          </a:xfrm>
          <a:prstGeom prst="rect">
            <a:avLst/>
          </a:prstGeom>
          <a:noFill/>
          <a:ln w="12700">
            <a:solidFill>
              <a:prstClr val="black"/>
            </a:solidFill>
          </a:ln>
        </p:spPr>
        <p:txBody>
          <a:bodyPr vert="horz" lIns="95492" tIns="47746" rIns="95492" bIns="47746" rtlCol="0" anchor="ctr"/>
          <a:lstStyle/>
          <a:p>
            <a:endParaRPr lang="ja-JP" altLang="en-US"/>
          </a:p>
        </p:txBody>
      </p:sp>
      <p:sp>
        <p:nvSpPr>
          <p:cNvPr id="5" name="ノート プレースホルダー 4"/>
          <p:cNvSpPr>
            <a:spLocks noGrp="1"/>
          </p:cNvSpPr>
          <p:nvPr>
            <p:ph type="body" sz="quarter" idx="3"/>
          </p:nvPr>
        </p:nvSpPr>
        <p:spPr>
          <a:xfrm>
            <a:off x="710408" y="4861443"/>
            <a:ext cx="5683250" cy="4605576"/>
          </a:xfrm>
          <a:prstGeom prst="rect">
            <a:avLst/>
          </a:prstGeom>
        </p:spPr>
        <p:txBody>
          <a:bodyPr vert="horz" lIns="95492" tIns="47746" rIns="95492" bIns="4774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6"/>
            <a:ext cx="3078428" cy="511731"/>
          </a:xfrm>
          <a:prstGeom prst="rect">
            <a:avLst/>
          </a:prstGeom>
        </p:spPr>
        <p:txBody>
          <a:bodyPr vert="horz" lIns="95492" tIns="47746" rIns="95492" bIns="4774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992" y="9721106"/>
            <a:ext cx="3078428" cy="511731"/>
          </a:xfrm>
          <a:prstGeom prst="rect">
            <a:avLst/>
          </a:prstGeom>
        </p:spPr>
        <p:txBody>
          <a:bodyPr vert="horz" lIns="95492" tIns="47746" rIns="95492" bIns="47746" rtlCol="0" anchor="b"/>
          <a:lstStyle>
            <a:lvl1pPr algn="r">
              <a:defRPr sz="1200"/>
            </a:lvl1pPr>
          </a:lstStyle>
          <a:p>
            <a:fld id="{25EAF795-4E5A-4591-AB61-3F927A5355FE}" type="slidenum">
              <a:rPr kumimoji="1" lang="ja-JP" altLang="en-US" smtClean="0"/>
              <a:t>‹#›</a:t>
            </a:fld>
            <a:endParaRPr kumimoji="1" lang="ja-JP" altLang="en-US"/>
          </a:p>
        </p:txBody>
      </p:sp>
    </p:spTree>
    <p:extLst>
      <p:ext uri="{BB962C8B-B14F-4D97-AF65-F5344CB8AC3E}">
        <p14:creationId xmlns:p14="http://schemas.microsoft.com/office/powerpoint/2010/main" val="14470808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EAF795-4E5A-4591-AB61-3F927A5355FE}" type="slidenum">
              <a:rPr kumimoji="1" lang="ja-JP" altLang="en-US" smtClean="0"/>
              <a:t>2</a:t>
            </a:fld>
            <a:endParaRPr kumimoji="1" lang="ja-JP" altLang="en-US"/>
          </a:p>
        </p:txBody>
      </p:sp>
    </p:spTree>
    <p:extLst>
      <p:ext uri="{BB962C8B-B14F-4D97-AF65-F5344CB8AC3E}">
        <p14:creationId xmlns:p14="http://schemas.microsoft.com/office/powerpoint/2010/main" val="1540489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4914">
              <a:defRPr/>
            </a:pPr>
            <a:fld id="{EC705C7A-D19F-4CB0-933F-B254AD7BFDE6}" type="slidenum">
              <a:rPr lang="ja-JP" altLang="en-US">
                <a:solidFill>
                  <a:prstClr val="black"/>
                </a:solidFill>
                <a:latin typeface="Calibri"/>
                <a:ea typeface="ＭＳ Ｐゴシック" panose="020B0600070205080204" pitchFamily="50" charset="-128"/>
              </a:rPr>
              <a:pPr defTabSz="954914">
                <a:defRPr/>
              </a:pPr>
              <a:t>65</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795753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4914">
              <a:defRPr/>
            </a:pPr>
            <a:fld id="{EC705C7A-D19F-4CB0-933F-B254AD7BFDE6}" type="slidenum">
              <a:rPr lang="ja-JP" altLang="en-US">
                <a:solidFill>
                  <a:prstClr val="black"/>
                </a:solidFill>
                <a:latin typeface="Calibri"/>
                <a:ea typeface="ＭＳ Ｐゴシック" panose="020B0600070205080204" pitchFamily="50" charset="-128"/>
              </a:rPr>
              <a:pPr defTabSz="954914">
                <a:defRPr/>
              </a:pPr>
              <a:t>67</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65775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4914">
              <a:defRPr/>
            </a:pPr>
            <a:fld id="{EC705C7A-D19F-4CB0-933F-B254AD7BFDE6}" type="slidenum">
              <a:rPr lang="ja-JP" altLang="en-US">
                <a:solidFill>
                  <a:prstClr val="black"/>
                </a:solidFill>
                <a:latin typeface="Calibri"/>
                <a:ea typeface="ＭＳ Ｐゴシック" panose="020B0600070205080204" pitchFamily="50" charset="-128"/>
              </a:rPr>
              <a:pPr defTabSz="954914">
                <a:defRPr/>
              </a:pPr>
              <a:t>68</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032033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4914">
              <a:defRPr/>
            </a:pPr>
            <a:fld id="{EC705C7A-D19F-4CB0-933F-B254AD7BFDE6}" type="slidenum">
              <a:rPr lang="ja-JP" altLang="en-US">
                <a:solidFill>
                  <a:prstClr val="black"/>
                </a:solidFill>
                <a:latin typeface="Calibri"/>
                <a:ea typeface="ＭＳ Ｐゴシック" panose="020B0600070205080204" pitchFamily="50" charset="-128"/>
              </a:rPr>
              <a:pPr defTabSz="954914">
                <a:defRPr/>
              </a:pPr>
              <a:t>69</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890982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4914">
              <a:defRPr/>
            </a:pPr>
            <a:fld id="{EC705C7A-D19F-4CB0-933F-B254AD7BFDE6}" type="slidenum">
              <a:rPr lang="ja-JP" altLang="en-US">
                <a:solidFill>
                  <a:prstClr val="black"/>
                </a:solidFill>
                <a:latin typeface="Calibri"/>
                <a:ea typeface="ＭＳ Ｐゴシック" panose="020B0600070205080204" pitchFamily="50" charset="-128"/>
              </a:rPr>
              <a:pPr defTabSz="954914">
                <a:defRPr/>
              </a:pPr>
              <a:t>73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52231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EAF795-4E5A-4591-AB61-3F927A5355FE}" type="slidenum">
              <a:rPr kumimoji="1" lang="ja-JP" altLang="en-US" smtClean="0"/>
              <a:t>92</a:t>
            </a:fld>
            <a:endParaRPr kumimoji="1" lang="ja-JP" altLang="en-US"/>
          </a:p>
        </p:txBody>
      </p:sp>
    </p:spTree>
    <p:extLst>
      <p:ext uri="{BB962C8B-B14F-4D97-AF65-F5344CB8AC3E}">
        <p14:creationId xmlns:p14="http://schemas.microsoft.com/office/powerpoint/2010/main" val="4034989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EAF795-4E5A-4591-AB61-3F927A5355FE}" type="slidenum">
              <a:rPr kumimoji="1" lang="ja-JP" altLang="en-US" smtClean="0"/>
              <a:t>93</a:t>
            </a:fld>
            <a:endParaRPr kumimoji="1" lang="ja-JP" altLang="en-US"/>
          </a:p>
        </p:txBody>
      </p:sp>
    </p:spTree>
    <p:extLst>
      <p:ext uri="{BB962C8B-B14F-4D97-AF65-F5344CB8AC3E}">
        <p14:creationId xmlns:p14="http://schemas.microsoft.com/office/powerpoint/2010/main" val="1275343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EAF795-4E5A-4591-AB61-3F927A5355FE}" type="slidenum">
              <a:rPr kumimoji="1" lang="ja-JP" altLang="en-US" smtClean="0"/>
              <a:t>104</a:t>
            </a:fld>
            <a:endParaRPr kumimoji="1" lang="ja-JP" altLang="en-US"/>
          </a:p>
        </p:txBody>
      </p:sp>
    </p:spTree>
    <p:extLst>
      <p:ext uri="{BB962C8B-B14F-4D97-AF65-F5344CB8AC3E}">
        <p14:creationId xmlns:p14="http://schemas.microsoft.com/office/powerpoint/2010/main" val="3445665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EAF795-4E5A-4591-AB61-3F927A5355FE}" type="slidenum">
              <a:rPr kumimoji="1" lang="ja-JP" altLang="en-US" smtClean="0"/>
              <a:t>105</a:t>
            </a:fld>
            <a:endParaRPr kumimoji="1" lang="ja-JP" altLang="en-US"/>
          </a:p>
        </p:txBody>
      </p:sp>
    </p:spTree>
    <p:extLst>
      <p:ext uri="{BB962C8B-B14F-4D97-AF65-F5344CB8AC3E}">
        <p14:creationId xmlns:p14="http://schemas.microsoft.com/office/powerpoint/2010/main" val="4141542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4914">
              <a:defRPr/>
            </a:pPr>
            <a:fld id="{943A9751-F612-4CCA-8F45-19D44A4FF2C1}" type="slidenum">
              <a:rPr lang="ja-JP" altLang="en-US">
                <a:solidFill>
                  <a:prstClr val="black"/>
                </a:solidFill>
                <a:latin typeface="Calibri"/>
                <a:ea typeface="ＭＳ Ｐゴシック" panose="020B0600070205080204" pitchFamily="50" charset="-128"/>
              </a:rPr>
              <a:pPr defTabSz="954914">
                <a:defRPr/>
              </a:pPr>
              <a:t>106</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221136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EAF795-4E5A-4591-AB61-3F927A5355FE}" type="slidenum">
              <a:rPr kumimoji="1" lang="ja-JP" altLang="en-US" smtClean="0"/>
              <a:t>3</a:t>
            </a:fld>
            <a:endParaRPr kumimoji="1" lang="ja-JP" altLang="en-US"/>
          </a:p>
        </p:txBody>
      </p:sp>
    </p:spTree>
    <p:extLst>
      <p:ext uri="{BB962C8B-B14F-4D97-AF65-F5344CB8AC3E}">
        <p14:creationId xmlns:p14="http://schemas.microsoft.com/office/powerpoint/2010/main" val="181244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4914">
              <a:defRPr/>
            </a:pPr>
            <a:fld id="{943A9751-F612-4CCA-8F45-19D44A4FF2C1}" type="slidenum">
              <a:rPr lang="ja-JP" altLang="en-US">
                <a:solidFill>
                  <a:prstClr val="black"/>
                </a:solidFill>
                <a:latin typeface="Calibri"/>
                <a:ea typeface="ＭＳ Ｐゴシック" panose="020B0600070205080204" pitchFamily="50" charset="-128"/>
              </a:rPr>
              <a:pPr defTabSz="954914">
                <a:defRPr/>
              </a:pPr>
              <a:t>108</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842702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4914">
              <a:defRPr/>
            </a:pPr>
            <a:fld id="{943A9751-F612-4CCA-8F45-19D44A4FF2C1}" type="slidenum">
              <a:rPr lang="ja-JP" altLang="en-US">
                <a:solidFill>
                  <a:prstClr val="black"/>
                </a:solidFill>
                <a:latin typeface="Calibri"/>
                <a:ea typeface="ＭＳ Ｐゴシック" panose="020B0600070205080204" pitchFamily="50" charset="-128"/>
              </a:rPr>
              <a:pPr defTabSz="954914">
                <a:defRPr/>
              </a:pPr>
              <a:t>109</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649336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4914">
              <a:defRPr/>
            </a:pPr>
            <a:fld id="{943A9751-F612-4CCA-8F45-19D44A4FF2C1}" type="slidenum">
              <a:rPr lang="ja-JP" altLang="en-US">
                <a:solidFill>
                  <a:prstClr val="black"/>
                </a:solidFill>
                <a:latin typeface="Calibri"/>
                <a:ea typeface="ＭＳ Ｐゴシック" panose="020B0600070205080204" pitchFamily="50" charset="-128"/>
              </a:rPr>
              <a:pPr defTabSz="954914">
                <a:defRPr/>
              </a:pPr>
              <a:t>110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736963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4914">
              <a:defRPr/>
            </a:pPr>
            <a:fld id="{EC705C7A-D19F-4CB0-933F-B254AD7BFDE6}" type="slidenum">
              <a:rPr lang="ja-JP" altLang="en-US">
                <a:solidFill>
                  <a:prstClr val="black"/>
                </a:solidFill>
                <a:latin typeface="Calibri"/>
                <a:ea typeface="ＭＳ Ｐゴシック" panose="020B0600070205080204" pitchFamily="50" charset="-128"/>
              </a:rPr>
              <a:pPr defTabSz="954914">
                <a:defRPr/>
              </a:pPr>
              <a:t>117</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083731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050714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42875" y="768350"/>
            <a:ext cx="6819900" cy="3836988"/>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5" name="フッター プレースホルダー 4"/>
          <p:cNvSpPr>
            <a:spLocks noGrp="1"/>
          </p:cNvSpPr>
          <p:nvPr>
            <p:ph type="ftr" sz="quarter" idx="10"/>
          </p:nvPr>
        </p:nvSpPr>
        <p:spPr/>
        <p:txBody>
          <a:bodyPr/>
          <a:lstStyle/>
          <a:p>
            <a:r>
              <a:rPr kumimoji="1" lang="en-US" altLang="ja-JP"/>
              <a:t>1</a:t>
            </a:r>
            <a:endParaRPr kumimoji="1" lang="ja-JP" altLang="en-US"/>
          </a:p>
        </p:txBody>
      </p:sp>
    </p:spTree>
    <p:extLst>
      <p:ext uri="{BB962C8B-B14F-4D97-AF65-F5344CB8AC3E}">
        <p14:creationId xmlns:p14="http://schemas.microsoft.com/office/powerpoint/2010/main" val="533170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2600" y="1279525"/>
            <a:ext cx="6138863" cy="3452813"/>
          </a:xfrm>
        </p:spPr>
      </p:sp>
      <p:sp>
        <p:nvSpPr>
          <p:cNvPr id="3" name="ノート プレースホルダー 2"/>
          <p:cNvSpPr>
            <a:spLocks noGrp="1"/>
          </p:cNvSpPr>
          <p:nvPr>
            <p:ph type="body" idx="1"/>
          </p:nvPr>
        </p:nvSpPr>
        <p:spPr>
          <a:xfrm>
            <a:off x="709905" y="4925459"/>
            <a:ext cx="5684255" cy="4896857"/>
          </a:xfrm>
        </p:spPr>
        <p:txBody>
          <a:bodyPr/>
          <a:lstStyle/>
          <a:p>
            <a:endParaRPr lang="en-US" altLang="ja-JP" sz="1400" dirty="0">
              <a:latin typeface="ＭＳ 明朝" panose="02020609040205080304" pitchFamily="17" charset="-128"/>
              <a:ea typeface="ＭＳ 明朝" panose="02020609040205080304" pitchFamily="17" charset="-128"/>
            </a:endParaRPr>
          </a:p>
        </p:txBody>
      </p:sp>
      <p:sp>
        <p:nvSpPr>
          <p:cNvPr id="6" name="フッター プレースホルダー 5"/>
          <p:cNvSpPr>
            <a:spLocks noGrp="1"/>
          </p:cNvSpPr>
          <p:nvPr>
            <p:ph type="ftr" sz="quarter" idx="11"/>
          </p:nvPr>
        </p:nvSpPr>
        <p:spPr/>
        <p:txBody>
          <a:bodyPr/>
          <a:lstStyle/>
          <a:p>
            <a:r>
              <a:rPr kumimoji="1" lang="en-US" altLang="ja-JP"/>
              <a:t>1</a:t>
            </a:r>
            <a:endParaRPr kumimoji="1" lang="ja-JP" altLang="en-US"/>
          </a:p>
        </p:txBody>
      </p:sp>
    </p:spTree>
    <p:extLst>
      <p:ext uri="{BB962C8B-B14F-4D97-AF65-F5344CB8AC3E}">
        <p14:creationId xmlns:p14="http://schemas.microsoft.com/office/powerpoint/2010/main" val="4097320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4914">
              <a:defRPr/>
            </a:pPr>
            <a:fld id="{EA3F7F75-8402-429F-97B7-D93A642C4FB2}" type="slidenum">
              <a:rPr lang="ja-JP" altLang="en-US">
                <a:solidFill>
                  <a:prstClr val="black"/>
                </a:solidFill>
                <a:latin typeface="Calibri"/>
                <a:ea typeface="ＭＳ Ｐゴシック" panose="020B0600070205080204" pitchFamily="50" charset="-128"/>
              </a:rPr>
              <a:pPr defTabSz="954914">
                <a:defRPr/>
              </a:pPr>
              <a:t>10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139214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5EAF795-4E5A-4591-AB61-3F927A5355FE}" type="slidenum">
              <a:rPr kumimoji="1" lang="ja-JP" altLang="en-US" smtClean="0"/>
              <a:t>27</a:t>
            </a:fld>
            <a:endParaRPr kumimoji="1" lang="ja-JP" altLang="en-US"/>
          </a:p>
        </p:txBody>
      </p:sp>
    </p:spTree>
    <p:extLst>
      <p:ext uri="{BB962C8B-B14F-4D97-AF65-F5344CB8AC3E}">
        <p14:creationId xmlns:p14="http://schemas.microsoft.com/office/powerpoint/2010/main" val="1013516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4786">
              <a:defRPr/>
            </a:pPr>
            <a:fld id="{943A9751-F612-4CCA-8F45-19D44A4FF2C1}" type="slidenum">
              <a:rPr lang="ja-JP" altLang="en-US">
                <a:solidFill>
                  <a:prstClr val="black"/>
                </a:solidFill>
                <a:latin typeface="Calibri"/>
                <a:ea typeface="ＭＳ Ｐゴシック" panose="020B0600070205080204" pitchFamily="50" charset="-128"/>
              </a:rPr>
              <a:pPr defTabSz="954786">
                <a:defRPr/>
              </a:pPr>
              <a:t>30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516818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2563" y="835025"/>
            <a:ext cx="7416801" cy="41719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3063">
              <a:defRPr/>
            </a:pPr>
            <a:fld id="{284C97A7-1F3F-4E66-8E80-4C266C1D86EA}" type="slidenum">
              <a:rPr lang="en-US" altLang="ja-JP">
                <a:solidFill>
                  <a:prstClr val="black"/>
                </a:solidFill>
                <a:latin typeface="Calibri"/>
                <a:ea typeface="ＭＳ Ｐゴシック" panose="020B0600070205080204" pitchFamily="50" charset="-128"/>
              </a:rPr>
              <a:pPr defTabSz="953063">
                <a:defRPr/>
              </a:pPr>
              <a:t>48</a:t>
            </a:fld>
            <a:endParaRPr lang="en-US" altLang="ja-JP" dirty="0">
              <a:solidFill>
                <a:prstClr val="black"/>
              </a:solidFill>
              <a:latin typeface="Calibri"/>
              <a:ea typeface="ＭＳ Ｐゴシック" panose="020B0600070205080204" pitchFamily="50" charset="-128"/>
            </a:endParaRPr>
          </a:p>
        </p:txBody>
      </p:sp>
      <p:sp>
        <p:nvSpPr>
          <p:cNvPr id="6" name="フッター プレースホルダー 5"/>
          <p:cNvSpPr>
            <a:spLocks noGrp="1"/>
          </p:cNvSpPr>
          <p:nvPr>
            <p:ph type="ftr" sz="quarter" idx="11"/>
          </p:nvPr>
        </p:nvSpPr>
        <p:spPr/>
        <p:txBody>
          <a:bodyPr/>
          <a:lstStyle/>
          <a:p>
            <a:pPr defTabSz="954441">
              <a:defRPr/>
            </a:pPr>
            <a:r>
              <a:rPr lang="en-US" altLang="ja-JP">
                <a:solidFill>
                  <a:prstClr val="black"/>
                </a:solidFill>
                <a:latin typeface="Calibri"/>
                <a:ea typeface="ＭＳ Ｐゴシック" panose="020B0600070205080204" pitchFamily="50" charset="-128"/>
              </a:rPr>
              <a:t>1</a:t>
            </a:r>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976353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42875" y="768350"/>
            <a:ext cx="6819900" cy="3836988"/>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4235923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42875" y="768350"/>
            <a:ext cx="6819900" cy="3836988"/>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4172289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8913" y="830263"/>
            <a:ext cx="7354888" cy="4137025"/>
          </a:xfrm>
        </p:spPr>
      </p:sp>
      <p:sp>
        <p:nvSpPr>
          <p:cNvPr id="3" name="ノート プレースホルダー 2"/>
          <p:cNvSpPr>
            <a:spLocks noGrp="1"/>
          </p:cNvSpPr>
          <p:nvPr>
            <p:ph type="body" idx="1"/>
          </p:nvPr>
        </p:nvSpPr>
        <p:spPr/>
        <p:txBody>
          <a:bodyPr/>
          <a:lstStyle/>
          <a:p>
            <a:endParaRPr kumimoji="1" lang="ja-JP" altLang="en-US" dirty="0">
              <a:solidFill>
                <a:srgbClr val="FF0000"/>
              </a:solidFill>
            </a:endParaRPr>
          </a:p>
        </p:txBody>
      </p:sp>
    </p:spTree>
    <p:extLst>
      <p:ext uri="{BB962C8B-B14F-4D97-AF65-F5344CB8AC3E}">
        <p14:creationId xmlns:p14="http://schemas.microsoft.com/office/powerpoint/2010/main" val="2451140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84"/>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0D76606-F58E-4DD9-A7BD-D110BEEDA45E}"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2825450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2C481C-0CEF-46DC-A7A6-AEFC4D852EC1}"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2962611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6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65BD95F-A092-4C8D-9940-839783F0B8B7}"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59447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FA0769A-2891-4CC5-98BC-9E30055D71FE}"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123328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4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56C68EB-D99B-4461-99D2-CE5A49D3E714}"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697037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09CC8C7-4636-4217-A2B0-8678E7137632}"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020759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9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9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7D39AF0-EA5E-418A-823A-B8A1C55A9E7B}"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510558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9FC08CF-BA91-4BD8-8ACD-DD5BC710A17B}"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624312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7F53551-54EB-463A-B70A-74C04221075C}"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439688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9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4221472-DE35-4573-9206-D1F02138EED4}"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923004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624F832-4924-4081-91D7-8C41CF6779AF}"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69312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E5272EC-EB2A-4171-9341-345DBB2EA081}"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00176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97"/>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97"/>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59DA5E3-665D-45F7-ADB1-0B0DA7B775B1}"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1489070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7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7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C7189A6-0016-4EB9-A842-CFA09BD80942}"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499758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235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84"/>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30FE2E9-C992-4B63-8341-766F3A7F5FA2}"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2825450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70EE2B4-FF87-4593-B9FC-95B848DA857D}"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3321010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59"/>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26FE0F4-2F4A-4DCE-8594-754FCE9A59AE}"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960003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2DF2365-3654-4263-9EF9-83F006BA16F4}"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155164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40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40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37A04F1-C263-4E70-99F1-0DB421017EB1}" type="datetime1">
              <a:rPr kumimoji="1" lang="ja-JP" altLang="en-US" smtClean="0"/>
              <a:t>2023/9/26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4157315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2E26F8D-EE2E-4A22-8E65-D3AC34EF0ACC}" type="datetime1">
              <a:rPr kumimoji="1" lang="ja-JP" altLang="en-US" smtClean="0"/>
              <a:t>2023/9/26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716871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48B75B5-3A57-4EB8-BB18-1F787DECDC43}" type="datetime1">
              <a:rPr kumimoji="1" lang="ja-JP" altLang="en-US" smtClean="0"/>
              <a:t>2023/9/26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4185008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1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3FE08F9-1D8E-4F52-B300-42421A89C21F}"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2926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27503FC-A8FB-4450-993D-E42810C1D3D5}"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332101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ADDA5A8-0672-462A-A075-CB6B3E545335}"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3192870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6131F3C-B453-451D-A909-3873ADAEEC42}"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296261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97"/>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97"/>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2788920-F9EE-4457-9F88-0741628CD288}"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148907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スライド番号プレースホルダー 6"/>
          <p:cNvSpPr>
            <a:spLocks noGrp="1"/>
          </p:cNvSpPr>
          <p:nvPr>
            <p:ph type="sldNum" sz="quarter" idx="12"/>
          </p:nvPr>
        </p:nvSpPr>
        <p:spPr>
          <a:xfrm>
            <a:off x="9347200" y="6492875"/>
            <a:ext cx="2844800" cy="365125"/>
          </a:xfr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306866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42"/>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2C6911E-0B24-48C8-AAEC-5D562015506B}"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67813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2742BCA-827F-4736-91BC-9A4D19D68F61}"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46381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17"/>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62D2ACF-20A1-4827-AF73-BA443A70905F}"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27650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264C0D2-6BCF-4A7D-B010-5770055AD56D}"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13559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2DAF610-CD24-435E-A265-3453CC8C392D}"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38010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C040B66-CAB9-40D2-8544-5F6EF8E6066F}"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032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59"/>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978BD11-4D60-4285-B0DD-2FE104C27962}"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960003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6467E0D-C753-49C3-96F0-CF7905459B2C}"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128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D5E8E23-714F-4CDC-9AA0-FEAE0D072307}"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8932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471307F-FC50-453A-AA04-1709A55E17A5}"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63556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2EFF30C-8C8E-43F5-8746-83AE24E96895}"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8008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55"/>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55"/>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564FDA7-2D82-4A1D-A227-0BA83824141E}"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45389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84"/>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8260728-EDFA-4595-9A27-DD3BD5C045D4}"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2825450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7A520FD-38B6-4D09-907E-D9356451CD6B}"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3321010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59"/>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01CC639-24E1-447C-B6CE-F2DA8E729DE0}"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960003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03AF677-F04C-472B-B159-73E3F07FA01B}"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1551647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40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40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A1542AC-DDEA-4852-89E3-B60FE995E643}" type="datetime1">
              <a:rPr kumimoji="1" lang="ja-JP" altLang="en-US" smtClean="0"/>
              <a:t>2023/9/26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4157315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BAB5AE2-AB14-4059-BF9F-55BF264B288F}"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155164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914FB74-C07E-4358-B201-723E2A0A4C0B}" type="datetime1">
              <a:rPr kumimoji="1" lang="ja-JP" altLang="en-US" smtClean="0"/>
              <a:t>2023/9/26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716871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55D86FE-D065-4822-9E4A-A47A3E55C790}" type="datetime1">
              <a:rPr kumimoji="1" lang="ja-JP" altLang="en-US" smtClean="0"/>
              <a:t>2023/9/26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4185008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1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7DB219E-AA1F-4CCE-B365-92B851426691}"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2926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D5CFEE8-3A92-4D8F-8653-0570F6C5CABB}"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31928708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C072DC1-4866-499F-8AF5-940E79CECBB6}"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2962611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97"/>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97"/>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0DB9F84-F817-45AF-A5E9-E7DEF5918E38}"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1489070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327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84"/>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B756DA7-3F40-4B2C-ADA6-BC5E309DFC57}"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2825450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8E3DE4C-075D-4335-8965-7268A66D7317}"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3321010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59"/>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D2526CB-89E4-46EF-9239-0C6107535153}"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960003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40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40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5C2D890-3498-4331-883F-A3F03CC9FC9B}" type="datetime1">
              <a:rPr kumimoji="1" lang="ja-JP" altLang="en-US" smtClean="0"/>
              <a:t>2023/9/26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41573158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2A3D515-4B73-4674-8C46-9A75DEF699DF}"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155164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40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40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566B34B-A586-446C-993A-A299F8FE118C}" type="datetime1">
              <a:rPr kumimoji="1" lang="ja-JP" altLang="en-US" smtClean="0"/>
              <a:t>2023/9/26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41573158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DF8D505-E9CD-4257-9E22-AFB1E68FF57E}" type="datetime1">
              <a:rPr kumimoji="1" lang="ja-JP" altLang="en-US" smtClean="0"/>
              <a:t>2023/9/26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7168711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6BAD36E-115E-42E7-864D-1C5C6783CD40}" type="datetime1">
              <a:rPr kumimoji="1" lang="ja-JP" altLang="en-US" smtClean="0"/>
              <a:t>2023/9/26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8737600" y="6356409"/>
            <a:ext cx="2844800" cy="365125"/>
          </a:xfrm>
          <a:prstGeom prst="rect">
            <a:avLst/>
          </a:prstGeom>
        </p:spPr>
        <p:txBody>
          <a:bodyPr/>
          <a:lstStyle>
            <a:lvl1pPr>
              <a:defRPr>
                <a:latin typeface="+mn-lt"/>
              </a:defRPr>
            </a:lvl1pPr>
          </a:lstStyle>
          <a:p>
            <a:fld id="{E3C52A74-6BB8-425A-81FA-95938EE2CA9E}" type="slidenum">
              <a:rPr lang="ja-JP" altLang="en-US" smtClean="0"/>
              <a:pPr/>
              <a:t>‹#›</a:t>
            </a:fld>
            <a:endParaRPr lang="ja-JP" altLang="en-US" dirty="0"/>
          </a:p>
        </p:txBody>
      </p:sp>
    </p:spTree>
    <p:extLst>
      <p:ext uri="{BB962C8B-B14F-4D97-AF65-F5344CB8AC3E}">
        <p14:creationId xmlns:p14="http://schemas.microsoft.com/office/powerpoint/2010/main" val="4185008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1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0F69F0A-B356-4601-9A08-D61D5CB02841}"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2926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C3D37EE-8C95-40FA-B67B-F635777F5069}"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31928708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17C4DC4-D44A-4577-AC04-6B051FC8731E}"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296261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97"/>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97"/>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A374E9C-4E8F-4C4E-88C4-D28A311A5AC3}"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8737600" y="6356409"/>
            <a:ext cx="2844800" cy="365125"/>
          </a:xfrm>
          <a:prstGeom prst="rect">
            <a:avLst/>
          </a:prstGeom>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1489070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131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7D3132B0-D019-4B5B-A81F-E1B178EECD09}"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endParaRPr lang="ja-JP" altLang="en-US" dirty="0">
              <a:solidFill>
                <a:prstClr val="black">
                  <a:tint val="75000"/>
                </a:prstClr>
              </a:solidFill>
            </a:endParaRPr>
          </a:p>
        </p:txBody>
      </p:sp>
    </p:spTree>
    <p:extLst>
      <p:ext uri="{BB962C8B-B14F-4D97-AF65-F5344CB8AC3E}">
        <p14:creationId xmlns:p14="http://schemas.microsoft.com/office/powerpoint/2010/main" val="1534864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33E7C58-E834-4340-B908-9427517DCD2C}" type="datetime1">
              <a:rPr kumimoji="1" lang="ja-JP" altLang="en-US" smtClean="0"/>
              <a:t>2023/9/26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716871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0244177-E002-4AC3-8E55-F0A1EDDF18A4}"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266099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3692"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08EA4CC5-BA1A-4AB9-BC2F-0631438B84A8}"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22107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600203"/>
            <a:ext cx="53848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600203"/>
            <a:ext cx="53848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34BA0871-2C9C-4E03-83AA-AEC1F99F9DC5}"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858354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193369" y="2174875"/>
            <a:ext cx="5389033"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AB401682-9860-4E7A-8A64-133AFEA323D4}"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215295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C5D8C167-9B64-41D9-ADE9-B46C5A646D23}"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180605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215C732-E46B-4534-942F-0AF50E769748}"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627157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1846" b="1"/>
            </a:lvl1pPr>
          </a:lstStyle>
          <a:p>
            <a:r>
              <a:rPr kumimoji="1" lang="ja-JP" altLang="en-US"/>
              <a:t>マスタ タイトルの書式設定</a:t>
            </a:r>
          </a:p>
        </p:txBody>
      </p:sp>
      <p:sp>
        <p:nvSpPr>
          <p:cNvPr id="3" name="コンテンツ プレースホルダ 2"/>
          <p:cNvSpPr>
            <a:spLocks noGrp="1"/>
          </p:cNvSpPr>
          <p:nvPr>
            <p:ph idx="1"/>
          </p:nvPr>
        </p:nvSpPr>
        <p:spPr>
          <a:xfrm>
            <a:off x="4766735" y="273053"/>
            <a:ext cx="6815667"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1" y="1435103"/>
            <a:ext cx="4011084"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D2A98DDC-B526-409D-9CA2-0107EF3D9A65}"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370614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846" b="1"/>
            </a:lvl1pPr>
          </a:lstStyle>
          <a:p>
            <a:r>
              <a:rPr kumimoji="1"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8DEB545D-2266-4AAE-9FC0-9DC033A6F762}"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15942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3B6AF7E-F6C9-481F-A835-38EAE38AE8EE}"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8100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09600" y="274641"/>
            <a:ext cx="80264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B24DD5CB-8494-4E54-804C-9E2792CD7978}"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310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7531411-AB53-421B-8DDB-CE5322A7E33B}" type="datetime1">
              <a:rPr kumimoji="1" lang="ja-JP" altLang="en-US" smtClean="0"/>
              <a:t>2023/9/26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9347200" y="6487408"/>
            <a:ext cx="2844800" cy="365125"/>
          </a:xfrm>
        </p:spPr>
        <p:txBody>
          <a:bodyPr/>
          <a:lstStyle>
            <a:lvl1pPr>
              <a:defRPr b="1">
                <a:solidFill>
                  <a:schemeClr val="tx1"/>
                </a:solidFill>
              </a:defRPr>
            </a:lvl1pPr>
          </a:lstStyle>
          <a:p>
            <a:fld id="{E3C52A74-6BB8-425A-81FA-95938EE2CA9E}" type="slidenum">
              <a:rPr lang="ja-JP" altLang="en-US" smtClean="0"/>
              <a:pPr/>
              <a:t>‹#›</a:t>
            </a:fld>
            <a:endParaRPr lang="ja-JP" altLang="en-US" dirty="0"/>
          </a:p>
        </p:txBody>
      </p:sp>
    </p:spTree>
    <p:extLst>
      <p:ext uri="{BB962C8B-B14F-4D97-AF65-F5344CB8AC3E}">
        <p14:creationId xmlns:p14="http://schemas.microsoft.com/office/powerpoint/2010/main" val="41850081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85"/>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FF32A1A-0A73-4A6A-8A77-6D9C08C5BFC5}"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28254500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84"/>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F587538-FDA5-4F41-A7E4-EB1F4D8AB73B}"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2825450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048BD00-4DFA-496D-A40F-36426F874432}"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3321010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60"/>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83CB73-203F-4CC3-9669-B9442A92D52D}"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960003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7"/>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7"/>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2098C9C-5FF7-4BB5-A2E5-69B4559AA253}"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1551647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1" y="1535113"/>
            <a:ext cx="5386917" cy="63976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1"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407" y="1535113"/>
            <a:ext cx="5389033" cy="63976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407"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73CC9FE-7C5A-4EF4-8BDE-FDEE0DDE02B5}" type="datetime1">
              <a:rPr kumimoji="1" lang="ja-JP" altLang="en-US" smtClean="0"/>
              <a:t>2023/9/26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41573158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59"/>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65CA744-74F1-48FC-8BC6-888E7DB4912B}"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9600035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96004D2-CCB9-4DFD-BCF7-4DEF4AF25915}"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1551647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40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40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DF203D7-A6E7-4E21-9308-01F587A4F894}" type="datetime1">
              <a:rPr kumimoji="1" lang="ja-JP" altLang="en-US" smtClean="0"/>
              <a:t>2023/9/26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41573158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43AEC2F-F099-404B-83F7-F3D74D05DB9E}" type="datetime1">
              <a:rPr kumimoji="1" lang="ja-JP" altLang="en-US" smtClean="0"/>
              <a:t>2023/9/26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71687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1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E8EE29F-8035-4D07-995B-400922351E91}"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29261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8EE4807-C6D4-4F30-AC22-10A7F81A0DCD}" type="datetime1">
              <a:rPr kumimoji="1" lang="ja-JP" altLang="en-US" smtClean="0"/>
              <a:t>2023/9/26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41850081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5"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109"/>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5" y="1435104"/>
            <a:ext cx="4011084" cy="4691063"/>
          </a:xfrm>
        </p:spPr>
        <p:txBody>
          <a:bodyPr/>
          <a:lstStyle>
            <a:lvl1pPr marL="0" indent="0">
              <a:buNone/>
              <a:defRPr sz="1401"/>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0A2AE1D-BA84-4400-968E-901509ABBD71}"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29261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1"/>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6B2EE0-C866-4EB7-9B7B-DD70FEEA0E90}"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31928708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1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D6C8597-A93A-4C3A-878C-48232F2B7FDE}"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29261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CC57B87-B3C8-4D95-9D47-0F60A1EACF80}"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3192870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3E9E717-2652-4277-85B3-69D43216E451}"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2962611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97"/>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97"/>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DD25954-3A06-481B-8E7F-9F6094FBA6BC}" type="datetime1">
              <a:rPr kumimoji="1" lang="ja-JP" altLang="en-US" smtClean="0"/>
              <a:t>2023/9/26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11489070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3211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E33C845-273F-4919-866C-154FE17C36A8}" type="datetime1">
              <a:rPr kumimoji="1" lang="ja-JP" altLang="en-US" smtClean="0">
                <a:solidFill>
                  <a:prstClr val="black">
                    <a:tint val="75000"/>
                  </a:prstClr>
                </a:solidFill>
              </a:rPr>
              <a:t>2023/9/26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3585880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8750C43-79AB-492F-B1FD-9AA6AC2536DF}" type="datetime1">
              <a:rPr kumimoji="1" lang="ja-JP" altLang="en-US" smtClean="0">
                <a:solidFill>
                  <a:prstClr val="black">
                    <a:tint val="75000"/>
                  </a:prstClr>
                </a:solidFill>
              </a:rPr>
              <a:t>2023/9/26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55606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6501D4D-1A80-4445-8FA5-21548A127A86}" type="datetime1">
              <a:rPr kumimoji="1" lang="ja-JP" altLang="en-US" smtClean="0"/>
              <a:t>2023/9/26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31928708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50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F6990F0-A817-4AF2-8783-814A7EC4A2FC}" type="datetime1">
              <a:rPr kumimoji="1" lang="ja-JP" altLang="en-US" smtClean="0">
                <a:solidFill>
                  <a:prstClr val="black">
                    <a:tint val="75000"/>
                  </a:prstClr>
                </a:solidFill>
              </a:rPr>
              <a:t>2023/9/26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8346687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B97A205-75EF-4F22-A778-9626E8E32B72}" type="datetime1">
              <a:rPr kumimoji="1" lang="ja-JP" altLang="en-US" smtClean="0">
                <a:solidFill>
                  <a:prstClr val="black">
                    <a:tint val="75000"/>
                  </a:prstClr>
                </a:solidFill>
              </a:rPr>
              <a:t>2023/9/26</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1465352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3"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4A1BB17-B942-492B-A1A4-A7A80A46832E}" type="datetime1">
              <a:rPr kumimoji="1" lang="ja-JP" altLang="en-US" smtClean="0">
                <a:solidFill>
                  <a:prstClr val="black">
                    <a:tint val="75000"/>
                  </a:prstClr>
                </a:solidFill>
              </a:rPr>
              <a:t>2023/9/26</a:t>
            </a:fld>
            <a:endParaRPr kumimoji="1"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kumimoji="1"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9715631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C322F0D-B60E-487C-8915-E45EF80238AF}" type="datetime1">
              <a:rPr kumimoji="1" lang="ja-JP" altLang="en-US" smtClean="0">
                <a:solidFill>
                  <a:prstClr val="black">
                    <a:tint val="75000"/>
                  </a:prstClr>
                </a:solidFill>
              </a:rPr>
              <a:t>2023/9/26</a:t>
            </a:fld>
            <a:endParaRPr kumimoji="1"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kumimoji="1"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4245473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CDD6C-6680-4E81-B074-9F83532B0271}" type="datetime1">
              <a:rPr kumimoji="1" lang="ja-JP" altLang="en-US" smtClean="0">
                <a:solidFill>
                  <a:prstClr val="black">
                    <a:tint val="75000"/>
                  </a:prstClr>
                </a:solidFill>
              </a:rPr>
              <a:t>2023/9/26</a:t>
            </a:fld>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3134491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F1B602E-6CB9-4CBD-BEA6-44D8BB3ACC97}" type="datetime1">
              <a:rPr kumimoji="1" lang="ja-JP" altLang="en-US" smtClean="0">
                <a:solidFill>
                  <a:prstClr val="black">
                    <a:tint val="75000"/>
                  </a:prstClr>
                </a:solidFill>
              </a:rPr>
              <a:t>2023/9/26</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9754864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6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A01BF00-52C8-4085-90A5-96C92244EC26}" type="datetime1">
              <a:rPr kumimoji="1" lang="ja-JP" altLang="en-US" smtClean="0">
                <a:solidFill>
                  <a:prstClr val="black">
                    <a:tint val="75000"/>
                  </a:prstClr>
                </a:solidFill>
              </a:rPr>
              <a:t>2023/9/26</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3583046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1BD4E0-6650-494D-9718-AC4308B33CCF}" type="datetime1">
              <a:rPr kumimoji="1" lang="ja-JP" altLang="en-US" smtClean="0">
                <a:solidFill>
                  <a:prstClr val="black">
                    <a:tint val="75000"/>
                  </a:prstClr>
                </a:solidFill>
              </a:rPr>
              <a:t>2023/9/26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7570234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154BD96-4159-458A-94AA-CB62AA11A813}" type="datetime1">
              <a:rPr kumimoji="1" lang="ja-JP" altLang="en-US" smtClean="0">
                <a:solidFill>
                  <a:prstClr val="black">
                    <a:tint val="75000"/>
                  </a:prstClr>
                </a:solidFill>
              </a:rPr>
              <a:t>2023/9/26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2941433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595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7.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40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AFDD6D-AC4F-4C3A-94C7-40783F8553F3}" type="datetime1">
              <a:rPr kumimoji="1" lang="ja-JP" altLang="en-US" smtClean="0"/>
              <a:t>2023/9/26</a:t>
            </a:fld>
            <a:endParaRPr kumimoji="1" lang="ja-JP" altLang="en-US"/>
          </a:p>
        </p:txBody>
      </p:sp>
      <p:sp>
        <p:nvSpPr>
          <p:cNvPr id="5" name="フッター プレースホルダー 4"/>
          <p:cNvSpPr>
            <a:spLocks noGrp="1"/>
          </p:cNvSpPr>
          <p:nvPr>
            <p:ph type="ftr" sz="quarter" idx="3"/>
          </p:nvPr>
        </p:nvSpPr>
        <p:spPr>
          <a:xfrm>
            <a:off x="4165600" y="635640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362104" y="6492875"/>
            <a:ext cx="2844800" cy="365125"/>
          </a:xfrm>
          <a:prstGeom prst="rect">
            <a:avLst/>
          </a:prstGeom>
        </p:spPr>
        <p:txBody>
          <a:bodyPr vert="horz" lIns="91440" tIns="45720" rIns="91440" bIns="45720" rtlCol="0" anchor="ctr"/>
          <a:lstStyle>
            <a:lvl1pPr algn="r">
              <a:defRPr sz="1200" b="1">
                <a:solidFill>
                  <a:schemeClr val="tx1"/>
                </a:solidFill>
              </a:defRPr>
            </a:lvl1pPr>
          </a:lstStyle>
          <a:p>
            <a:fld id="{E3C52A74-6BB8-425A-81FA-95938EE2CA9E}" type="slidenum">
              <a:rPr lang="ja-JP" altLang="en-US" smtClean="0"/>
              <a:pPr/>
              <a:t>‹#›</a:t>
            </a:fld>
            <a:endParaRPr lang="ja-JP" altLang="en-US" dirty="0"/>
          </a:p>
        </p:txBody>
      </p:sp>
    </p:spTree>
    <p:extLst>
      <p:ext uri="{BB962C8B-B14F-4D97-AF65-F5344CB8AC3E}">
        <p14:creationId xmlns:p14="http://schemas.microsoft.com/office/powerpoint/2010/main" val="3048858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40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63366-D779-4EE9-AF50-FE66CA95259F}" type="datetime1">
              <a:rPr kumimoji="1" lang="ja-JP" altLang="en-US" smtClean="0"/>
              <a:t>2023/9/26</a:t>
            </a:fld>
            <a:endParaRPr kumimoji="1" lang="ja-JP" altLang="en-US"/>
          </a:p>
        </p:txBody>
      </p:sp>
      <p:sp>
        <p:nvSpPr>
          <p:cNvPr id="5" name="フッター プレースホルダー 4"/>
          <p:cNvSpPr>
            <a:spLocks noGrp="1"/>
          </p:cNvSpPr>
          <p:nvPr>
            <p:ph type="ftr" sz="quarter" idx="3"/>
          </p:nvPr>
        </p:nvSpPr>
        <p:spPr>
          <a:xfrm>
            <a:off x="4165600" y="635640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b="1">
                <a:solidFill>
                  <a:schemeClr val="tx1"/>
                </a:solidFill>
              </a:defRPr>
            </a:lvl1pPr>
          </a:lstStyle>
          <a:p>
            <a:fld id="{E3C52A74-6BB8-425A-81FA-95938EE2CA9E}" type="slidenum">
              <a:rPr lang="ja-JP" altLang="en-US" smtClean="0"/>
              <a:pPr/>
              <a:t>‹#›</a:t>
            </a:fld>
            <a:endParaRPr lang="ja-JP" altLang="en-US" dirty="0"/>
          </a:p>
        </p:txBody>
      </p:sp>
    </p:spTree>
    <p:extLst>
      <p:ext uri="{BB962C8B-B14F-4D97-AF65-F5344CB8AC3E}">
        <p14:creationId xmlns:p14="http://schemas.microsoft.com/office/powerpoint/2010/main" val="304885821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872" r:id="rId11"/>
    <p:sldLayoutId id="2147483780"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6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596BBA-352B-463E-B827-18546F0E0249}"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165600" y="635636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737600" y="635636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8400446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40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09A4E-065D-4308-996F-F966283BFFDA}" type="datetime1">
              <a:rPr kumimoji="1" lang="ja-JP" altLang="en-US" smtClean="0"/>
              <a:t>2023/9/26</a:t>
            </a:fld>
            <a:endParaRPr kumimoji="1" lang="ja-JP" altLang="en-US"/>
          </a:p>
        </p:txBody>
      </p:sp>
      <p:sp>
        <p:nvSpPr>
          <p:cNvPr id="5" name="フッター プレースホルダー 4"/>
          <p:cNvSpPr>
            <a:spLocks noGrp="1"/>
          </p:cNvSpPr>
          <p:nvPr>
            <p:ph type="ftr" sz="quarter" idx="3"/>
          </p:nvPr>
        </p:nvSpPr>
        <p:spPr>
          <a:xfrm>
            <a:off x="4165600" y="635640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304885821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65"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40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60553-E8BE-42E0-8046-348995412F5F}" type="datetime1">
              <a:rPr kumimoji="1" lang="ja-JP" altLang="en-US" smtClean="0"/>
              <a:t>2023/9/26</a:t>
            </a:fld>
            <a:endParaRPr kumimoji="1" lang="ja-JP" altLang="en-US"/>
          </a:p>
        </p:txBody>
      </p:sp>
      <p:sp>
        <p:nvSpPr>
          <p:cNvPr id="5" name="フッター プレースホルダー 4"/>
          <p:cNvSpPr>
            <a:spLocks noGrp="1"/>
          </p:cNvSpPr>
          <p:nvPr>
            <p:ph type="ftr" sz="quarter" idx="3"/>
          </p:nvPr>
        </p:nvSpPr>
        <p:spPr>
          <a:xfrm>
            <a:off x="4165600" y="635640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3048858213"/>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40"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pPr defTabSz="844083"/>
            <a:fld id="{F6346999-8935-436C-A851-76FC09183231}"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pPr defTabSz="844083"/>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pPr defTabSz="844083"/>
            <a:fld id="{32927FFD-3D24-4EC2-AEC8-E83A8D96C0AC}" type="slidenum">
              <a:rPr lang="ja-JP" altLang="en-US" smtClean="0">
                <a:solidFill>
                  <a:prstClr val="black">
                    <a:tint val="75000"/>
                  </a:prstClr>
                </a:solidFill>
              </a:rPr>
              <a:pPr defTabSz="844083"/>
              <a:t>‹#›</a:t>
            </a:fld>
            <a:endParaRPr lang="ja-JP" altLang="en-US">
              <a:solidFill>
                <a:prstClr val="black">
                  <a:tint val="75000"/>
                </a:prstClr>
              </a:solidFill>
            </a:endParaRPr>
          </a:p>
        </p:txBody>
      </p:sp>
    </p:spTree>
    <p:extLst>
      <p:ext uri="{BB962C8B-B14F-4D97-AF65-F5344CB8AC3E}">
        <p14:creationId xmlns:p14="http://schemas.microsoft.com/office/powerpoint/2010/main" val="242879638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ctr" defTabSz="844083" rtl="0" eaLnBrk="1" latinLnBrk="0" hangingPunct="1">
        <a:spcBef>
          <a:spcPct val="0"/>
        </a:spcBef>
        <a:buNone/>
        <a:defRPr kumimoji="1"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itchFamily="34" charset="0"/>
        <a:buChar char="•"/>
        <a:defRPr kumimoji="1" sz="2954" kern="120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kumimoji="1" sz="2585" kern="120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kumimoji="1"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40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6E452-C62E-45A1-99C7-F7ED893E379C}" type="datetime1">
              <a:rPr kumimoji="1" lang="ja-JP" altLang="en-US" smtClean="0"/>
              <a:t>2023/9/26</a:t>
            </a:fld>
            <a:endParaRPr kumimoji="1" lang="ja-JP" altLang="en-US"/>
          </a:p>
        </p:txBody>
      </p:sp>
      <p:sp>
        <p:nvSpPr>
          <p:cNvPr id="5" name="フッター プレースホルダー 4"/>
          <p:cNvSpPr>
            <a:spLocks noGrp="1"/>
          </p:cNvSpPr>
          <p:nvPr>
            <p:ph type="ftr" sz="quarter" idx="3"/>
          </p:nvPr>
        </p:nvSpPr>
        <p:spPr>
          <a:xfrm>
            <a:off x="4165600" y="635640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40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C52A74-6BB8-425A-81FA-95938EE2CA9E}" type="slidenum">
              <a:rPr kumimoji="1" lang="ja-JP" altLang="en-US" smtClean="0"/>
              <a:t>‹#›</a:t>
            </a:fld>
            <a:endParaRPr kumimoji="1" lang="ja-JP" altLang="en-US"/>
          </a:p>
        </p:txBody>
      </p:sp>
    </p:spTree>
    <p:extLst>
      <p:ext uri="{BB962C8B-B14F-4D97-AF65-F5344CB8AC3E}">
        <p14:creationId xmlns:p14="http://schemas.microsoft.com/office/powerpoint/2010/main" val="3048858213"/>
      </p:ext>
    </p:extLst>
  </p:cSld>
  <p:clrMap bg1="lt1" tx1="dk1" bg2="lt2" tx2="dk2" accent1="accent1" accent2="accent2" accent3="accent3" accent4="accent4" accent5="accent5" accent6="accent6" hlink="hlink" folHlink="folHlink"/>
  <p:sldLayoutIdLst>
    <p:sldLayoutId id="2147483866" r:id="rId1"/>
    <p:sldLayoutId id="2147483854" r:id="rId2"/>
    <p:sldLayoutId id="2147483855" r:id="rId3"/>
    <p:sldLayoutId id="2147483867" r:id="rId4"/>
    <p:sldLayoutId id="2147483868" r:id="rId5"/>
    <p:sldLayoutId id="2147483869" r:id="rId6"/>
    <p:sldLayoutId id="2147483856" r:id="rId7"/>
    <p:sldLayoutId id="2147483857" r:id="rId8"/>
    <p:sldLayoutId id="2147483858" r:id="rId9"/>
    <p:sldLayoutId id="2147483859" r:id="rId10"/>
    <p:sldLayoutId id="2147483860" r:id="rId11"/>
    <p:sldLayoutId id="2147483870" r:id="rId12"/>
    <p:sldLayoutId id="2147483871" r:id="rId13"/>
    <p:sldLayoutId id="2147483861" r:id="rId14"/>
    <p:sldLayoutId id="2147483862" r:id="rId15"/>
    <p:sldLayoutId id="2147483863" r:id="rId16"/>
    <p:sldLayoutId id="2147483864" r:id="rId17"/>
    <p:sldLayoutId id="2147483660" r:id="rId18"/>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0A56B54-E8A5-46B0-AA9D-615890AB5C51}"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Footer Placeholder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E5F127C-3810-4982-9BF6-6078A2DE0C77}" type="slidenum">
              <a:rPr lang="ja-JP" altLang="en-US" smtClean="0">
                <a:solidFill>
                  <a:prstClr val="black">
                    <a:tint val="75000"/>
                  </a:prstClr>
                </a:solidFill>
              </a:rPr>
              <a:pPr defTabSz="457200"/>
              <a:t>‹#›</a:t>
            </a:fld>
            <a:endParaRPr lang="ja-JP" altLang="en-US">
              <a:solidFill>
                <a:prstClr val="black">
                  <a:tint val="75000"/>
                </a:prstClr>
              </a:solidFill>
            </a:endParaRPr>
          </a:p>
        </p:txBody>
      </p:sp>
    </p:spTree>
    <p:extLst>
      <p:ext uri="{BB962C8B-B14F-4D97-AF65-F5344CB8AC3E}">
        <p14:creationId xmlns:p14="http://schemas.microsoft.com/office/powerpoint/2010/main" val="37517913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92"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9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4FADA-7EBB-4C23-B5F2-A839F066A0B8}" type="datetime1">
              <a:rPr lang="ja-JP" altLang="en-US" smtClean="0">
                <a:solidFill>
                  <a:prstClr val="black">
                    <a:tint val="75000"/>
                  </a:prstClr>
                </a:solidFill>
              </a:rPr>
              <a:t>2023/9/26</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165600" y="635639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737600" y="635639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1156A-6E9C-4DCC-89D2-7AC27544E0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6886640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93"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7.xml"/></Relationships>
</file>

<file path=ppt/slides/_rels/slide10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8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1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10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8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7.xml"/></Relationships>
</file>

<file path=ppt/slides/_rels/slide1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0.xml"/></Relationships>
</file>

<file path=ppt/slides/_rels/slide1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9.xml"/><Relationship Id="rId5" Type="http://schemas.openxmlformats.org/officeDocument/2006/relationships/image" Target="../media/image74.png"/><Relationship Id="rId4" Type="http://schemas.openxmlformats.org/officeDocument/2006/relationships/image" Target="../media/image73.png"/></Relationships>
</file>

<file path=ppt/slides/_rels/slide1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5.png"/><Relationship Id="rId1" Type="http://schemas.openxmlformats.org/officeDocument/2006/relationships/slideLayout" Target="../slideLayouts/slideLayout9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4.xml"/></Relationships>
</file>

<file path=ppt/slides/_rels/slide14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9.xml"/><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9.xml"/></Relationships>
</file>

<file path=ppt/slides/_rels/slide1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9.xml"/></Relationships>
</file>

<file path=ppt/slides/_rels/slide1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9.xml"/></Relationships>
</file>

<file path=ppt/slides/_rels/slide1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64.xml.rels><?xml version="1.0" encoding="UTF-8" standalone="yes"?>
<Relationships xmlns="http://schemas.openxmlformats.org/package/2006/relationships"><Relationship Id="rId2" Type="http://schemas.openxmlformats.org/officeDocument/2006/relationships/hyperlink" Target="http://www.mhlw.go.jp/file/06-Seisakujouhou-11600000-Shokugyouanteikyoku/0000146181.pdf" TargetMode="External"/><Relationship Id="rId1" Type="http://schemas.openxmlformats.org/officeDocument/2006/relationships/slideLayout" Target="../slideLayouts/slideLayout99.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18.xml"/><Relationship Id="rId4" Type="http://schemas.openxmlformats.org/officeDocument/2006/relationships/image" Target="../media/image9.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5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jpg"/><Relationship Id="rId4" Type="http://schemas.openxmlformats.org/officeDocument/2006/relationships/image" Target="../media/image19.png"/><Relationship Id="rId9"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65.xml"/><Relationship Id="rId4" Type="http://schemas.openxmlformats.org/officeDocument/2006/relationships/chart" Target="../charts/chart3.xml"/></Relationships>
</file>

<file path=ppt/slides/_rels/slide5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png"/><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hdphoto" Target="../media/hdphoto1.wdp"/><Relationship Id="rId7" Type="http://schemas.openxmlformats.org/officeDocument/2006/relationships/diagramLayout" Target="../diagrams/layout1.xml"/><Relationship Id="rId2" Type="http://schemas.openxmlformats.org/officeDocument/2006/relationships/image" Target="../media/image31.png"/><Relationship Id="rId1" Type="http://schemas.openxmlformats.org/officeDocument/2006/relationships/slideLayout" Target="../slideLayouts/slideLayout65.xml"/><Relationship Id="rId6" Type="http://schemas.openxmlformats.org/officeDocument/2006/relationships/diagramData" Target="../diagrams/data1.xml"/><Relationship Id="rId5" Type="http://schemas.microsoft.com/office/2007/relationships/hdphoto" Target="../media/hdphoto2.wdp"/><Relationship Id="rId10" Type="http://schemas.microsoft.com/office/2007/relationships/diagramDrawing" Target="../diagrams/drawing1.xml"/><Relationship Id="rId4" Type="http://schemas.openxmlformats.org/officeDocument/2006/relationships/image" Target="../media/image32.png"/><Relationship Id="rId9" Type="http://schemas.openxmlformats.org/officeDocument/2006/relationships/diagramColors" Target="../diagrams/colors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7.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microsoft.com/office/2007/relationships/hdphoto" Target="../media/hdphoto3.wdp"/><Relationship Id="rId7" Type="http://schemas.openxmlformats.org/officeDocument/2006/relationships/diagramLayout" Target="../diagrams/layout3.xml"/><Relationship Id="rId2" Type="http://schemas.openxmlformats.org/officeDocument/2006/relationships/image" Target="../media/image36.png"/><Relationship Id="rId1" Type="http://schemas.openxmlformats.org/officeDocument/2006/relationships/slideLayout" Target="../slideLayouts/slideLayout80.xml"/><Relationship Id="rId6" Type="http://schemas.openxmlformats.org/officeDocument/2006/relationships/diagramData" Target="../diagrams/data3.xml"/><Relationship Id="rId5" Type="http://schemas.microsoft.com/office/2007/relationships/hdphoto" Target="../media/hdphoto4.wdp"/><Relationship Id="rId10" Type="http://schemas.microsoft.com/office/2007/relationships/diagramDrawing" Target="../diagrams/drawing3.xml"/><Relationship Id="rId4" Type="http://schemas.openxmlformats.org/officeDocument/2006/relationships/image" Target="../media/image37.png"/><Relationship Id="rId9" Type="http://schemas.openxmlformats.org/officeDocument/2006/relationships/diagramColors" Target="../diagrams/colors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2.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8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5.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8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7.xml"/></Relationships>
</file>

<file path=ppt/slides/_rels/slide8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hyperlink" Target="http://www.mhlw.go.jp/wp/hakusyo/karoushi/17/dl/17-1-2.pdf" TargetMode="External"/><Relationship Id="rId1" Type="http://schemas.openxmlformats.org/officeDocument/2006/relationships/slideLayout" Target="../slideLayouts/slideLayout8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2.xml"/></Relationships>
</file>

<file path=ppt/slides/_rels/slide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2.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2.xml"/></Relationships>
</file>

<file path=ppt/slides/_rels/slide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2.xml"/></Relationships>
</file>

<file path=ppt/slides/_rels/slide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7.xml"/></Relationships>
</file>

<file path=ppt/slides/_rels/slide9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7.xml"/></Relationships>
</file>

<file path=ppt/slides/_rels/slide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6692FA-2C5B-EF81-460D-73DDEF3968B8}"/>
              </a:ext>
            </a:extLst>
          </p:cNvPr>
          <p:cNvSpPr>
            <a:spLocks noGrp="1"/>
          </p:cNvSpPr>
          <p:nvPr>
            <p:ph type="ctrTitle"/>
          </p:nvPr>
        </p:nvSpPr>
        <p:spPr>
          <a:xfrm>
            <a:off x="914400" y="2751063"/>
            <a:ext cx="10363200" cy="1470025"/>
          </a:xfrm>
        </p:spPr>
        <p:txBody>
          <a:bodyPr>
            <a:noAutofit/>
          </a:bodyPr>
          <a:lstStyle/>
          <a:p>
            <a:pPr marL="0" marR="0" lvl="0" indent="0" algn="l" defTabSz="914400" rtl="0" eaLnBrk="1" fontAlgn="auto" latinLnBrk="0" hangingPunct="1">
              <a:lnSpc>
                <a:spcPct val="100000"/>
              </a:lnSpc>
              <a:spcBef>
                <a:spcPts val="0"/>
              </a:spcBef>
              <a:spcAft>
                <a:spcPts val="0"/>
              </a:spcAft>
              <a:tabLst/>
              <a:defRPr/>
            </a:pPr>
            <a:r>
              <a:rPr kumimoji="1" lang="ja-JP" altLang="en-US" sz="6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社会人として</a:t>
            </a:r>
            <a:br>
              <a:rPr kumimoji="1" lang="en-US" altLang="ja-JP" sz="6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6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働き始めてからの労働法</a:t>
            </a:r>
            <a:br>
              <a:rPr kumimoji="1" lang="ja-JP" altLang="en-US" sz="6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endParaRPr kumimoji="1" lang="ja-JP" altLang="en-US" sz="4000" dirty="0"/>
          </a:p>
        </p:txBody>
      </p:sp>
      <p:sp>
        <p:nvSpPr>
          <p:cNvPr id="4" name="正方形/長方形 3">
            <a:extLst>
              <a:ext uri="{FF2B5EF4-FFF2-40B4-BE49-F238E27FC236}">
                <a16:creationId xmlns:a16="http://schemas.microsoft.com/office/drawing/2014/main" id="{3FC9334D-EE5B-4F3B-A034-A06293172F39}"/>
              </a:ext>
            </a:extLst>
          </p:cNvPr>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07269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635061"/>
            <a:ext cx="12192000" cy="12964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時間外・休日、深夜労働が重複したときの割増率</a:t>
            </a:r>
          </a:p>
        </p:txBody>
      </p:sp>
      <p:graphicFrame>
        <p:nvGraphicFramePr>
          <p:cNvPr id="15" name="表 14">
            <a:extLst>
              <a:ext uri="{FF2B5EF4-FFF2-40B4-BE49-F238E27FC236}">
                <a16:creationId xmlns:a16="http://schemas.microsoft.com/office/drawing/2014/main" id="{E9996681-28DC-49A3-9267-E5511967D952}"/>
              </a:ext>
            </a:extLst>
          </p:cNvPr>
          <p:cNvGraphicFramePr>
            <a:graphicFrameLocks noGrp="1"/>
          </p:cNvGraphicFramePr>
          <p:nvPr>
            <p:extLst>
              <p:ext uri="{D42A27DB-BD31-4B8C-83A1-F6EECF244321}">
                <p14:modId xmlns:p14="http://schemas.microsoft.com/office/powerpoint/2010/main" val="3640774298"/>
              </p:ext>
            </p:extLst>
          </p:nvPr>
        </p:nvGraphicFramePr>
        <p:xfrm>
          <a:off x="747615" y="2204864"/>
          <a:ext cx="9544642" cy="3569893"/>
        </p:xfrm>
        <a:graphic>
          <a:graphicData uri="http://schemas.openxmlformats.org/drawingml/2006/table">
            <a:tbl>
              <a:tblPr firstRow="1" bandRow="1"/>
              <a:tblGrid>
                <a:gridCol w="2326005">
                  <a:extLst>
                    <a:ext uri="{9D8B030D-6E8A-4147-A177-3AD203B41FA5}">
                      <a16:colId xmlns:a16="http://schemas.microsoft.com/office/drawing/2014/main" val="630009287"/>
                    </a:ext>
                  </a:extLst>
                </a:gridCol>
                <a:gridCol w="802071">
                  <a:extLst>
                    <a:ext uri="{9D8B030D-6E8A-4147-A177-3AD203B41FA5}">
                      <a16:colId xmlns:a16="http://schemas.microsoft.com/office/drawing/2014/main" val="228601754"/>
                    </a:ext>
                  </a:extLst>
                </a:gridCol>
                <a:gridCol w="2245798">
                  <a:extLst>
                    <a:ext uri="{9D8B030D-6E8A-4147-A177-3AD203B41FA5}">
                      <a16:colId xmlns:a16="http://schemas.microsoft.com/office/drawing/2014/main" val="489390648"/>
                    </a:ext>
                  </a:extLst>
                </a:gridCol>
                <a:gridCol w="2042949">
                  <a:extLst>
                    <a:ext uri="{9D8B030D-6E8A-4147-A177-3AD203B41FA5}">
                      <a16:colId xmlns:a16="http://schemas.microsoft.com/office/drawing/2014/main" val="222578078"/>
                    </a:ext>
                  </a:extLst>
                </a:gridCol>
                <a:gridCol w="2127819">
                  <a:extLst>
                    <a:ext uri="{9D8B030D-6E8A-4147-A177-3AD203B41FA5}">
                      <a16:colId xmlns:a16="http://schemas.microsoft.com/office/drawing/2014/main" val="1754104717"/>
                    </a:ext>
                  </a:extLst>
                </a:gridCol>
              </a:tblGrid>
              <a:tr h="471769">
                <a:tc gridSpan="3">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500" b="0" dirty="0">
                          <a:latin typeface="HG丸ｺﾞｼｯｸM-PRO" panose="020F0600000000000000" pitchFamily="50" charset="-128"/>
                          <a:ea typeface="HG丸ｺﾞｼｯｸM-PRO" panose="020F0600000000000000" pitchFamily="50" charset="-128"/>
                        </a:rPr>
                        <a:t>時間外労働･休日労働の態様</a:t>
                      </a:r>
                    </a:p>
                  </a:txBody>
                  <a:tcPr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hMerge="1">
                  <a:txBody>
                    <a:bodyPr/>
                    <a:lstStyle/>
                    <a:p>
                      <a:endParaRPr kumimoji="1" lang="ja-JP" altLang="en-US" sz="1050" b="1" dirty="0">
                        <a:latin typeface="HG丸ｺﾞｼｯｸM-PRO" panose="020F0600000000000000" pitchFamily="50" charset="-128"/>
                        <a:ea typeface="HG丸ｺﾞｼｯｸM-PRO" panose="020F0600000000000000" pitchFamily="50" charset="-128"/>
                      </a:endParaRPr>
                    </a:p>
                  </a:txBody>
                  <a:tcPr anchor="ctr">
                    <a:solidFill>
                      <a:schemeClr val="bg1"/>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500" b="0" dirty="0">
                          <a:latin typeface="HG丸ｺﾞｼｯｸM-PRO" panose="020F0600000000000000" pitchFamily="50" charset="-128"/>
                          <a:ea typeface="HG丸ｺﾞｼｯｸM-PRO" panose="020F0600000000000000" pitchFamily="50" charset="-128"/>
                        </a:rPr>
                        <a:t>右記以外</a:t>
                      </a:r>
                    </a:p>
                  </a:txBody>
                  <a:tcPr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500" b="0" dirty="0">
                          <a:latin typeface="HG丸ｺﾞｼｯｸM-PRO" panose="020F0600000000000000" pitchFamily="50" charset="-128"/>
                          <a:ea typeface="HG丸ｺﾞｼｯｸM-PRO" panose="020F0600000000000000" pitchFamily="50" charset="-128"/>
                        </a:rPr>
                        <a:t>深夜時間帯の労働</a:t>
                      </a:r>
                      <a:endParaRPr kumimoji="1" lang="en-US" altLang="ja-JP" sz="1500" b="0" dirty="0">
                        <a:latin typeface="HG丸ｺﾞｼｯｸM-PRO" panose="020F0600000000000000" pitchFamily="50" charset="-128"/>
                        <a:ea typeface="HG丸ｺﾞｼｯｸM-PRO" panose="020F0600000000000000" pitchFamily="50" charset="-128"/>
                      </a:endParaRPr>
                    </a:p>
                    <a:p>
                      <a:pPr algn="ctr"/>
                      <a:r>
                        <a:rPr kumimoji="1" lang="en-US" altLang="ja-JP" sz="1500" b="0" dirty="0">
                          <a:latin typeface="HG丸ｺﾞｼｯｸM-PRO" panose="020F0600000000000000" pitchFamily="50" charset="-128"/>
                          <a:ea typeface="HG丸ｺﾞｼｯｸM-PRO" panose="020F0600000000000000" pitchFamily="50" charset="-128"/>
                        </a:rPr>
                        <a:t>(22:00</a:t>
                      </a:r>
                      <a:r>
                        <a:rPr kumimoji="1" lang="ja-JP" altLang="en-US" sz="1500" b="0" dirty="0">
                          <a:latin typeface="HG丸ｺﾞｼｯｸM-PRO" panose="020F0600000000000000" pitchFamily="50" charset="-128"/>
                          <a:ea typeface="HG丸ｺﾞｼｯｸM-PRO" panose="020F0600000000000000" pitchFamily="50" charset="-128"/>
                        </a:rPr>
                        <a:t>～</a:t>
                      </a:r>
                      <a:r>
                        <a:rPr kumimoji="1" lang="en-US" altLang="ja-JP" sz="1500" b="0" dirty="0">
                          <a:latin typeface="HG丸ｺﾞｼｯｸM-PRO" panose="020F0600000000000000" pitchFamily="50" charset="-128"/>
                          <a:ea typeface="HG丸ｺﾞｼｯｸM-PRO" panose="020F0600000000000000" pitchFamily="50" charset="-128"/>
                        </a:rPr>
                        <a:t>05:00)</a:t>
                      </a:r>
                      <a:endParaRPr kumimoji="1" lang="ja-JP" altLang="en-US" sz="1500" b="0" dirty="0">
                        <a:latin typeface="HG丸ｺﾞｼｯｸM-PRO" panose="020F0600000000000000" pitchFamily="50" charset="-128"/>
                        <a:ea typeface="HG丸ｺﾞｼｯｸM-PRO" panose="020F0600000000000000" pitchFamily="50" charset="-128"/>
                      </a:endParaRPr>
                    </a:p>
                  </a:txBody>
                  <a:tcPr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06423178"/>
                  </a:ext>
                </a:extLst>
              </a:tr>
              <a:tr h="471769">
                <a:tc gridSpan="3">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500" b="0" dirty="0">
                          <a:latin typeface="HG丸ｺﾞｼｯｸM-PRO" panose="020F0600000000000000" pitchFamily="50" charset="-128"/>
                          <a:ea typeface="HG丸ｺﾞｼｯｸM-PRO" panose="020F0600000000000000" pitchFamily="50" charset="-128"/>
                        </a:rPr>
                        <a:t>所定労働時間を超える</a:t>
                      </a:r>
                      <a:endParaRPr kumimoji="1" lang="en-US" altLang="ja-JP" sz="1500" b="0" dirty="0">
                        <a:latin typeface="HG丸ｺﾞｼｯｸM-PRO" panose="020F0600000000000000" pitchFamily="50" charset="-128"/>
                        <a:ea typeface="HG丸ｺﾞｼｯｸM-PRO" panose="020F0600000000000000" pitchFamily="50" charset="-128"/>
                      </a:endParaRPr>
                    </a:p>
                    <a:p>
                      <a:pPr algn="ctr"/>
                      <a:r>
                        <a:rPr kumimoji="1" lang="ja-JP" altLang="en-US" sz="1500" b="0" dirty="0">
                          <a:latin typeface="HG丸ｺﾞｼｯｸM-PRO" panose="020F0600000000000000" pitchFamily="50" charset="-128"/>
                          <a:ea typeface="HG丸ｺﾞｼｯｸM-PRO" panose="020F0600000000000000" pitchFamily="50" charset="-128"/>
                        </a:rPr>
                        <a:t>法定労働時間内での労働</a:t>
                      </a:r>
                      <a:r>
                        <a:rPr kumimoji="1" lang="en-US" altLang="ja-JP" sz="1500" b="0" dirty="0">
                          <a:latin typeface="HG丸ｺﾞｼｯｸM-PRO" panose="020F0600000000000000" pitchFamily="50" charset="-128"/>
                          <a:ea typeface="HG丸ｺﾞｼｯｸM-PRO" panose="020F0600000000000000" pitchFamily="50" charset="-128"/>
                        </a:rPr>
                        <a:t>(</a:t>
                      </a:r>
                      <a:r>
                        <a:rPr kumimoji="1" lang="ja-JP" altLang="en-US" sz="1500" b="0" dirty="0">
                          <a:latin typeface="HG丸ｺﾞｼｯｸM-PRO" panose="020F0600000000000000" pitchFamily="50" charset="-128"/>
                          <a:ea typeface="HG丸ｺﾞｼｯｸM-PRO" panose="020F0600000000000000" pitchFamily="50" charset="-128"/>
                        </a:rPr>
                        <a:t>法定内時間外労働</a:t>
                      </a:r>
                      <a:r>
                        <a:rPr kumimoji="1" lang="en-US" altLang="ja-JP" sz="1500" b="0" dirty="0">
                          <a:latin typeface="HG丸ｺﾞｼｯｸM-PRO" panose="020F0600000000000000" pitchFamily="50" charset="-128"/>
                          <a:ea typeface="HG丸ｺﾞｼｯｸM-PRO" panose="020F0600000000000000" pitchFamily="50" charset="-128"/>
                        </a:rPr>
                        <a:t>)</a:t>
                      </a:r>
                      <a:endParaRPr kumimoji="1" lang="ja-JP" altLang="en-US" sz="1500" b="0" dirty="0">
                        <a:latin typeface="HG丸ｺﾞｼｯｸM-PRO" panose="020F0600000000000000" pitchFamily="50" charset="-128"/>
                        <a:ea typeface="HG丸ｺﾞｼｯｸM-PRO" panose="020F0600000000000000" pitchFamily="50" charset="-128"/>
                      </a:endParaRPr>
                    </a:p>
                  </a:txBody>
                  <a:tcPr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kumimoji="1" lang="ja-JP" altLang="en-US" sz="1050" b="1" dirty="0">
                        <a:latin typeface="HG丸ｺﾞｼｯｸM-PRO" panose="020F0600000000000000" pitchFamily="50" charset="-128"/>
                        <a:ea typeface="HG丸ｺﾞｼｯｸM-PRO" panose="020F0600000000000000" pitchFamily="50" charset="-128"/>
                      </a:endParaRPr>
                    </a:p>
                  </a:txBody>
                  <a:tcPr anchor="ctr">
                    <a:solidFill>
                      <a:schemeClr val="bg1"/>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500" b="0" dirty="0">
                          <a:latin typeface="HG丸ｺﾞｼｯｸM-PRO" panose="020F0600000000000000" pitchFamily="50" charset="-128"/>
                          <a:ea typeface="HG丸ｺﾞｼｯｸM-PRO" panose="020F0600000000000000" pitchFamily="50" charset="-128"/>
                        </a:rPr>
                        <a:t>－</a:t>
                      </a:r>
                    </a:p>
                  </a:txBody>
                  <a:tcPr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500" b="0" dirty="0">
                          <a:latin typeface="HG丸ｺﾞｼｯｸM-PRO" panose="020F0600000000000000" pitchFamily="50" charset="-128"/>
                          <a:ea typeface="HG丸ｺﾞｼｯｸM-PRO" panose="020F0600000000000000" pitchFamily="50" charset="-128"/>
                        </a:rPr>
                        <a:t>25</a:t>
                      </a:r>
                      <a:r>
                        <a:rPr kumimoji="1" lang="ja-JP" altLang="en-US" sz="1500" b="0" dirty="0">
                          <a:latin typeface="HG丸ｺﾞｼｯｸM-PRO" panose="020F0600000000000000" pitchFamily="50" charset="-128"/>
                          <a:ea typeface="HG丸ｺﾞｼｯｸM-PRO" panose="020F0600000000000000" pitchFamily="50" charset="-128"/>
                        </a:rPr>
                        <a:t>％以上</a:t>
                      </a:r>
                    </a:p>
                  </a:txBody>
                  <a:tcPr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761817"/>
                  </a:ext>
                </a:extLst>
              </a:tr>
              <a:tr h="460608">
                <a:tc rowSpan="4">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500" b="0" dirty="0">
                          <a:latin typeface="HG丸ｺﾞｼｯｸM-PRO" panose="020F0600000000000000" pitchFamily="50" charset="-128"/>
                          <a:ea typeface="HG丸ｺﾞｼｯｸM-PRO" panose="020F0600000000000000" pitchFamily="50" charset="-128"/>
                        </a:rPr>
                        <a:t>法定労働時間を</a:t>
                      </a:r>
                      <a:endParaRPr kumimoji="1" lang="en-US" altLang="ja-JP" sz="1500" b="0" dirty="0">
                        <a:latin typeface="HG丸ｺﾞｼｯｸM-PRO" panose="020F0600000000000000" pitchFamily="50" charset="-128"/>
                        <a:ea typeface="HG丸ｺﾞｼｯｸM-PRO" panose="020F0600000000000000" pitchFamily="50" charset="-128"/>
                      </a:endParaRPr>
                    </a:p>
                    <a:p>
                      <a:pPr algn="ctr"/>
                      <a:r>
                        <a:rPr kumimoji="1" lang="ja-JP" altLang="en-US" sz="1500" b="0" dirty="0">
                          <a:latin typeface="HG丸ｺﾞｼｯｸM-PRO" panose="020F0600000000000000" pitchFamily="50" charset="-128"/>
                          <a:ea typeface="HG丸ｺﾞｼｯｸM-PRO" panose="020F0600000000000000" pitchFamily="50" charset="-128"/>
                        </a:rPr>
                        <a:t>超える労働時間</a:t>
                      </a:r>
                      <a:endParaRPr kumimoji="1" lang="en-US" altLang="ja-JP" sz="1500" b="0" dirty="0">
                        <a:latin typeface="HG丸ｺﾞｼｯｸM-PRO" panose="020F0600000000000000" pitchFamily="50" charset="-128"/>
                        <a:ea typeface="HG丸ｺﾞｼｯｸM-PRO" panose="020F0600000000000000" pitchFamily="50" charset="-128"/>
                      </a:endParaRPr>
                    </a:p>
                    <a:p>
                      <a:pPr algn="ctr"/>
                      <a:r>
                        <a:rPr kumimoji="1" lang="en-US" altLang="ja-JP" sz="1500" b="0" dirty="0">
                          <a:latin typeface="HG丸ｺﾞｼｯｸM-PRO" panose="020F0600000000000000" pitchFamily="50" charset="-128"/>
                          <a:ea typeface="HG丸ｺﾞｼｯｸM-PRO" panose="020F0600000000000000" pitchFamily="50" charset="-128"/>
                        </a:rPr>
                        <a:t>(</a:t>
                      </a:r>
                      <a:r>
                        <a:rPr kumimoji="1" lang="ja-JP" altLang="en-US" sz="1500" b="0" dirty="0">
                          <a:latin typeface="HG丸ｺﾞｼｯｸM-PRO" panose="020F0600000000000000" pitchFamily="50" charset="-128"/>
                          <a:ea typeface="HG丸ｺﾞｼｯｸM-PRO" panose="020F0600000000000000" pitchFamily="50" charset="-128"/>
                        </a:rPr>
                        <a:t>法定時間外労働</a:t>
                      </a:r>
                      <a:r>
                        <a:rPr kumimoji="1" lang="en-US" altLang="ja-JP" sz="1500" b="0" dirty="0">
                          <a:latin typeface="HG丸ｺﾞｼｯｸM-PRO" panose="020F0600000000000000" pitchFamily="50" charset="-128"/>
                          <a:ea typeface="HG丸ｺﾞｼｯｸM-PRO" panose="020F0600000000000000" pitchFamily="50" charset="-128"/>
                        </a:rPr>
                        <a:t>)</a:t>
                      </a:r>
                      <a:endParaRPr kumimoji="1" lang="ja-JP" altLang="en-US" sz="1500" b="0" dirty="0">
                        <a:latin typeface="HG丸ｺﾞｼｯｸM-PRO" panose="020F0600000000000000" pitchFamily="50" charset="-128"/>
                        <a:ea typeface="HG丸ｺﾞｼｯｸM-PRO" panose="020F0600000000000000" pitchFamily="50" charset="-128"/>
                      </a:endParaRPr>
                    </a:p>
                  </a:txBody>
                  <a:tcPr marT="34290" marB="3429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40000"/>
                        <a:lumOff val="60000"/>
                      </a:schemeClr>
                    </a:solidFill>
                  </a:tcPr>
                </a:tc>
                <a:tc gridSpan="2">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l"/>
                      <a:r>
                        <a:rPr kumimoji="1" lang="ja-JP" altLang="en-US" sz="1500" b="0" dirty="0">
                          <a:latin typeface="HG丸ｺﾞｼｯｸM-PRO" panose="020F0600000000000000" pitchFamily="50" charset="-128"/>
                          <a:ea typeface="HG丸ｺﾞｼｯｸM-PRO" panose="020F0600000000000000" pitchFamily="50" charset="-128"/>
                        </a:rPr>
                        <a:t>　　月</a:t>
                      </a:r>
                      <a:r>
                        <a:rPr kumimoji="1" lang="en-US" altLang="ja-JP" sz="1500" b="0" dirty="0">
                          <a:latin typeface="HG丸ｺﾞｼｯｸM-PRO" panose="020F0600000000000000" pitchFamily="50" charset="-128"/>
                          <a:ea typeface="HG丸ｺﾞｼｯｸM-PRO" panose="020F0600000000000000" pitchFamily="50" charset="-128"/>
                        </a:rPr>
                        <a:t>60</a:t>
                      </a:r>
                      <a:r>
                        <a:rPr kumimoji="1" lang="ja-JP" altLang="en-US" sz="1500" b="0" dirty="0">
                          <a:latin typeface="HG丸ｺﾞｼｯｸM-PRO" panose="020F0600000000000000" pitchFamily="50" charset="-128"/>
                          <a:ea typeface="HG丸ｺﾞｼｯｸM-PRO" panose="020F0600000000000000" pitchFamily="50" charset="-128"/>
                        </a:rPr>
                        <a:t>時間以下</a:t>
                      </a:r>
                    </a:p>
                  </a:txBody>
                  <a:tcPr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500" b="0" dirty="0">
                          <a:latin typeface="HG丸ｺﾞｼｯｸM-PRO" panose="020F0600000000000000" pitchFamily="50" charset="-128"/>
                          <a:ea typeface="HG丸ｺﾞｼｯｸM-PRO" panose="020F0600000000000000" pitchFamily="50" charset="-128"/>
                        </a:rPr>
                        <a:t>25</a:t>
                      </a:r>
                      <a:r>
                        <a:rPr kumimoji="1" lang="ja-JP" altLang="en-US" sz="1500" b="0" dirty="0">
                          <a:latin typeface="HG丸ｺﾞｼｯｸM-PRO" panose="020F0600000000000000" pitchFamily="50" charset="-128"/>
                          <a:ea typeface="HG丸ｺﾞｼｯｸM-PRO" panose="020F0600000000000000" pitchFamily="50" charset="-128"/>
                        </a:rPr>
                        <a:t>％以上</a:t>
                      </a:r>
                    </a:p>
                  </a:txBody>
                  <a:tcPr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500" b="0" dirty="0">
                          <a:latin typeface="HG丸ｺﾞｼｯｸM-PRO" panose="020F0600000000000000" pitchFamily="50" charset="-128"/>
                          <a:ea typeface="HG丸ｺﾞｼｯｸM-PRO" panose="020F0600000000000000" pitchFamily="50" charset="-128"/>
                        </a:rPr>
                        <a:t>50</a:t>
                      </a:r>
                      <a:r>
                        <a:rPr kumimoji="1" lang="ja-JP" altLang="en-US" sz="1500" b="0" dirty="0">
                          <a:latin typeface="HG丸ｺﾞｼｯｸM-PRO" panose="020F0600000000000000" pitchFamily="50" charset="-128"/>
                          <a:ea typeface="HG丸ｺﾞｼｯｸM-PRO" panose="020F0600000000000000" pitchFamily="50" charset="-128"/>
                        </a:rPr>
                        <a:t>％以上</a:t>
                      </a:r>
                    </a:p>
                  </a:txBody>
                  <a:tcPr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28823048"/>
                  </a:ext>
                </a:extLst>
              </a:tr>
              <a:tr h="432048">
                <a:tc vMerge="1">
                  <a:txBody>
                    <a:bodyPr/>
                    <a:lstStyle/>
                    <a:p>
                      <a:endParaRPr kumimoji="1" lang="ja-JP" altLang="en-US"/>
                    </a:p>
                  </a:txBody>
                  <a:tcPr/>
                </a:tc>
                <a:tc rowSpan="2">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endParaRPr kumimoji="1" lang="ja-JP" altLang="en-US" sz="1500" b="0" dirty="0">
                        <a:latin typeface="HG丸ｺﾞｼｯｸM-PRO" panose="020F0600000000000000" pitchFamily="50" charset="-128"/>
                        <a:ea typeface="HG丸ｺﾞｼｯｸM-PRO" panose="020F0600000000000000" pitchFamily="50" charset="-128"/>
                      </a:endParaRPr>
                    </a:p>
                  </a:txBody>
                  <a:tcPr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noFill/>
                    </a:lnT>
                    <a:lnB w="12700" cmpd="sng">
                      <a:solidFill>
                        <a:sysClr val="windowText" lastClr="000000"/>
                      </a:solidFill>
                    </a:lnB>
                    <a:lnTlToBr w="12700" cmpd="sng">
                      <a:noFill/>
                      <a:prstDash val="solid"/>
                    </a:lnTlToBr>
                    <a:lnBlToTr w="12700" cmpd="sng">
                      <a:noFill/>
                      <a:prstDash val="solid"/>
                    </a:lnBlToTr>
                    <a:solidFill>
                      <a:schemeClr val="accent3">
                        <a:lumMod val="40000"/>
                        <a:lumOff val="60000"/>
                      </a:schemeClr>
                    </a:solidFill>
                  </a:tcPr>
                </a:tc>
                <a:tc>
                  <a:txBody>
                    <a:bodyPr/>
                    <a:lstStyle/>
                    <a:p>
                      <a:r>
                        <a:rPr kumimoji="1" lang="ja-JP" altLang="en-US" sz="1500" b="0" dirty="0">
                          <a:latin typeface="HG丸ｺﾞｼｯｸM-PRO" panose="020F0600000000000000" pitchFamily="50" charset="-128"/>
                          <a:ea typeface="HG丸ｺﾞｼｯｸM-PRO" panose="020F0600000000000000" pitchFamily="50" charset="-128"/>
                        </a:rPr>
                        <a:t>うち、月</a:t>
                      </a:r>
                      <a:r>
                        <a:rPr kumimoji="1" lang="en-US" altLang="ja-JP" sz="1500" b="0" dirty="0">
                          <a:latin typeface="HG丸ｺﾞｼｯｸM-PRO" panose="020F0600000000000000" pitchFamily="50" charset="-128"/>
                          <a:ea typeface="HG丸ｺﾞｼｯｸM-PRO" panose="020F0600000000000000" pitchFamily="50" charset="-128"/>
                        </a:rPr>
                        <a:t>45</a:t>
                      </a:r>
                      <a:r>
                        <a:rPr kumimoji="1" lang="ja-JP" altLang="en-US" sz="1500" b="0" dirty="0">
                          <a:latin typeface="HG丸ｺﾞｼｯｸM-PRO" panose="020F0600000000000000" pitchFamily="50" charset="-128"/>
                          <a:ea typeface="HG丸ｺﾞｼｯｸM-PRO" panose="020F0600000000000000" pitchFamily="50" charset="-128"/>
                        </a:rPr>
                        <a:t>時間超</a:t>
                      </a:r>
                    </a:p>
                  </a:txBody>
                  <a:tcPr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rowSpan="2">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500" b="0" dirty="0">
                          <a:latin typeface="HG丸ｺﾞｼｯｸM-PRO" panose="020F0600000000000000" pitchFamily="50" charset="-128"/>
                          <a:ea typeface="HG丸ｺﾞｼｯｸM-PRO" panose="020F0600000000000000" pitchFamily="50" charset="-128"/>
                        </a:rPr>
                        <a:t>25</a:t>
                      </a:r>
                      <a:r>
                        <a:rPr kumimoji="1" lang="ja-JP" altLang="en-US" sz="1500" b="0" dirty="0">
                          <a:latin typeface="HG丸ｺﾞｼｯｸM-PRO" panose="020F0600000000000000" pitchFamily="50" charset="-128"/>
                          <a:ea typeface="HG丸ｺﾞｼｯｸM-PRO" panose="020F0600000000000000" pitchFamily="50" charset="-128"/>
                        </a:rPr>
                        <a:t>％超</a:t>
                      </a:r>
                      <a:endParaRPr kumimoji="1" lang="en-US" altLang="ja-JP" sz="1500" b="0" dirty="0">
                        <a:latin typeface="HG丸ｺﾞｼｯｸM-PRO" panose="020F0600000000000000" pitchFamily="50" charset="-128"/>
                        <a:ea typeface="HG丸ｺﾞｼｯｸM-PRO" panose="020F0600000000000000" pitchFamily="50" charset="-128"/>
                      </a:endParaRPr>
                    </a:p>
                    <a:p>
                      <a:pPr algn="ctr"/>
                      <a:r>
                        <a:rPr kumimoji="1" lang="en-US" altLang="ja-JP" sz="1500" b="0" dirty="0">
                          <a:latin typeface="HG丸ｺﾞｼｯｸM-PRO" panose="020F0600000000000000" pitchFamily="50" charset="-128"/>
                          <a:ea typeface="HG丸ｺﾞｼｯｸM-PRO" panose="020F0600000000000000" pitchFamily="50" charset="-128"/>
                        </a:rPr>
                        <a:t>(</a:t>
                      </a:r>
                      <a:r>
                        <a:rPr kumimoji="1" lang="zh-TW" altLang="en-US" sz="1500" b="0" dirty="0">
                          <a:latin typeface="HG丸ｺﾞｼｯｸM-PRO" panose="020F0600000000000000" pitchFamily="50" charset="-128"/>
                          <a:ea typeface="HG丸ｺﾞｼｯｸM-PRO" panose="020F0600000000000000" pitchFamily="50" charset="-128"/>
                        </a:rPr>
                        <a:t>努力義務</a:t>
                      </a:r>
                      <a:r>
                        <a:rPr kumimoji="1" lang="en-US" altLang="ja-JP" sz="1500" b="0" dirty="0">
                          <a:latin typeface="HG丸ｺﾞｼｯｸM-PRO" panose="020F0600000000000000" pitchFamily="50" charset="-128"/>
                          <a:ea typeface="HG丸ｺﾞｼｯｸM-PRO" panose="020F0600000000000000" pitchFamily="50" charset="-128"/>
                        </a:rPr>
                        <a:t>)</a:t>
                      </a:r>
                      <a:endParaRPr kumimoji="1" lang="ja-JP" altLang="en-US" sz="1500" b="0" dirty="0">
                        <a:latin typeface="HG丸ｺﾞｼｯｸM-PRO" panose="020F0600000000000000" pitchFamily="50" charset="-128"/>
                        <a:ea typeface="HG丸ｺﾞｼｯｸM-PRO" panose="020F0600000000000000" pitchFamily="50" charset="-128"/>
                      </a:endParaRPr>
                    </a:p>
                  </a:txBody>
                  <a:tcPr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no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rowSpan="2">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500" b="0" dirty="0">
                          <a:latin typeface="HG丸ｺﾞｼｯｸM-PRO" panose="020F0600000000000000" pitchFamily="50" charset="-128"/>
                          <a:ea typeface="HG丸ｺﾞｼｯｸM-PRO" panose="020F0600000000000000" pitchFamily="50" charset="-128"/>
                        </a:rPr>
                        <a:t>50</a:t>
                      </a:r>
                      <a:r>
                        <a:rPr kumimoji="1" lang="ja-JP" altLang="en-US" sz="1500" b="0" dirty="0">
                          <a:latin typeface="HG丸ｺﾞｼｯｸM-PRO" panose="020F0600000000000000" pitchFamily="50" charset="-128"/>
                          <a:ea typeface="HG丸ｺﾞｼｯｸM-PRO" panose="020F0600000000000000" pitchFamily="50" charset="-128"/>
                        </a:rPr>
                        <a:t>％超</a:t>
                      </a:r>
                      <a:endParaRPr kumimoji="1" lang="en-US" altLang="ja-JP" sz="1500" b="0" dirty="0">
                        <a:latin typeface="HG丸ｺﾞｼｯｸM-PRO" panose="020F0600000000000000" pitchFamily="50" charset="-128"/>
                        <a:ea typeface="HG丸ｺﾞｼｯｸM-PRO" panose="020F0600000000000000" pitchFamily="50" charset="-128"/>
                      </a:endParaRPr>
                    </a:p>
                    <a:p>
                      <a:pPr algn="ctr"/>
                      <a:r>
                        <a:rPr kumimoji="1" lang="en-US" altLang="ja-JP" sz="1500" b="0" dirty="0">
                          <a:latin typeface="HG丸ｺﾞｼｯｸM-PRO" panose="020F0600000000000000" pitchFamily="50" charset="-128"/>
                          <a:ea typeface="HG丸ｺﾞｼｯｸM-PRO" panose="020F0600000000000000" pitchFamily="50" charset="-128"/>
                        </a:rPr>
                        <a:t>(</a:t>
                      </a:r>
                      <a:r>
                        <a:rPr kumimoji="1" lang="ja-JP" altLang="en-US" sz="1500" b="0" dirty="0">
                          <a:latin typeface="HG丸ｺﾞｼｯｸM-PRO" panose="020F0600000000000000" pitchFamily="50" charset="-128"/>
                          <a:ea typeface="HG丸ｺﾞｼｯｸM-PRO" panose="020F0600000000000000" pitchFamily="50" charset="-128"/>
                        </a:rPr>
                        <a:t>努力</a:t>
                      </a:r>
                      <a:r>
                        <a:rPr kumimoji="1" lang="zh-TW" altLang="en-US" sz="1500" b="0" dirty="0">
                          <a:latin typeface="HG丸ｺﾞｼｯｸM-PRO" panose="020F0600000000000000" pitchFamily="50" charset="-128"/>
                          <a:ea typeface="HG丸ｺﾞｼｯｸM-PRO" panose="020F0600000000000000" pitchFamily="50" charset="-128"/>
                        </a:rPr>
                        <a:t>義務</a:t>
                      </a:r>
                      <a:r>
                        <a:rPr kumimoji="1" lang="en-US" altLang="ja-JP" sz="1500" b="0" dirty="0">
                          <a:latin typeface="HG丸ｺﾞｼｯｸM-PRO" panose="020F0600000000000000" pitchFamily="50" charset="-128"/>
                          <a:ea typeface="HG丸ｺﾞｼｯｸM-PRO" panose="020F0600000000000000" pitchFamily="50" charset="-128"/>
                        </a:rPr>
                        <a:t>)</a:t>
                      </a:r>
                      <a:endParaRPr kumimoji="1" lang="ja-JP" altLang="en-US" sz="1500" b="0" dirty="0">
                        <a:latin typeface="HG丸ｺﾞｼｯｸM-PRO" panose="020F0600000000000000" pitchFamily="50" charset="-128"/>
                        <a:ea typeface="HG丸ｺﾞｼｯｸM-PRO" panose="020F0600000000000000" pitchFamily="50" charset="-128"/>
                      </a:endParaRPr>
                    </a:p>
                  </a:txBody>
                  <a:tcPr marT="34290" marB="3429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no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44054597"/>
                  </a:ext>
                </a:extLst>
              </a:tr>
              <a:tr h="500200">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0" dirty="0">
                          <a:latin typeface="HG丸ｺﾞｼｯｸM-PRO" panose="020F0600000000000000" pitchFamily="50" charset="-128"/>
                          <a:ea typeface="HG丸ｺﾞｼｯｸM-PRO" panose="020F0600000000000000" pitchFamily="50" charset="-128"/>
                        </a:rPr>
                        <a:t>年</a:t>
                      </a:r>
                      <a:r>
                        <a:rPr kumimoji="1" lang="en-US" altLang="ja-JP" sz="1500" b="0" dirty="0">
                          <a:latin typeface="HG丸ｺﾞｼｯｸM-PRO" panose="020F0600000000000000" pitchFamily="50" charset="-128"/>
                          <a:ea typeface="HG丸ｺﾞｼｯｸM-PRO" panose="020F0600000000000000" pitchFamily="50" charset="-128"/>
                        </a:rPr>
                        <a:t>360</a:t>
                      </a:r>
                      <a:r>
                        <a:rPr kumimoji="1" lang="ja-JP" altLang="en-US" sz="1500" b="0" dirty="0">
                          <a:latin typeface="HG丸ｺﾞｼｯｸM-PRO" panose="020F0600000000000000" pitchFamily="50" charset="-128"/>
                          <a:ea typeface="HG丸ｺﾞｼｯｸM-PRO" panose="020F0600000000000000" pitchFamily="50" charset="-128"/>
                        </a:rPr>
                        <a:t>時間超</a:t>
                      </a:r>
                    </a:p>
                  </a:txBody>
                  <a:tcPr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220882318"/>
                  </a:ext>
                </a:extLst>
              </a:tr>
              <a:tr h="652869">
                <a:tc vMerge="1">
                  <a:txBody>
                    <a:bodyPr/>
                    <a:lstStyle/>
                    <a:p>
                      <a:endParaRPr kumimoji="1" lang="ja-JP" altLang="en-US" sz="1050" b="1" dirty="0">
                        <a:latin typeface="HG丸ｺﾞｼｯｸM-PRO" panose="020F0600000000000000" pitchFamily="50" charset="-128"/>
                        <a:ea typeface="HG丸ｺﾞｼｯｸM-PRO" panose="020F0600000000000000" pitchFamily="50" charset="-128"/>
                      </a:endParaRPr>
                    </a:p>
                  </a:txBody>
                  <a:tcPr anchor="ctr">
                    <a:solidFill>
                      <a:schemeClr val="bg1"/>
                    </a:solidFill>
                  </a:tcPr>
                </a:tc>
                <a:tc gridSpan="2">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500" b="0" dirty="0">
                          <a:latin typeface="HG丸ｺﾞｼｯｸM-PRO" panose="020F0600000000000000" pitchFamily="50" charset="-128"/>
                          <a:ea typeface="HG丸ｺﾞｼｯｸM-PRO" panose="020F0600000000000000" pitchFamily="50" charset="-128"/>
                        </a:rPr>
                        <a:t>月</a:t>
                      </a:r>
                      <a:r>
                        <a:rPr kumimoji="1" lang="en-US" altLang="ja-JP" sz="1500" b="0" dirty="0">
                          <a:latin typeface="HG丸ｺﾞｼｯｸM-PRO" panose="020F0600000000000000" pitchFamily="50" charset="-128"/>
                          <a:ea typeface="HG丸ｺﾞｼｯｸM-PRO" panose="020F0600000000000000" pitchFamily="50" charset="-128"/>
                        </a:rPr>
                        <a:t>60</a:t>
                      </a:r>
                      <a:r>
                        <a:rPr kumimoji="1" lang="ja-JP" altLang="en-US" sz="1500" b="0" dirty="0">
                          <a:latin typeface="HG丸ｺﾞｼｯｸM-PRO" panose="020F0600000000000000" pitchFamily="50" charset="-128"/>
                          <a:ea typeface="HG丸ｺﾞｼｯｸM-PRO" panose="020F0600000000000000" pitchFamily="50" charset="-128"/>
                        </a:rPr>
                        <a:t>時間超</a:t>
                      </a:r>
                    </a:p>
                  </a:txBody>
                  <a:tcPr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500" b="0" dirty="0">
                          <a:latin typeface="HG丸ｺﾞｼｯｸM-PRO" panose="020F0600000000000000" pitchFamily="50" charset="-128"/>
                          <a:ea typeface="HG丸ｺﾞｼｯｸM-PRO" panose="020F0600000000000000" pitchFamily="50" charset="-128"/>
                        </a:rPr>
                        <a:t>50</a:t>
                      </a:r>
                      <a:r>
                        <a:rPr kumimoji="1" lang="ja-JP" altLang="en-US" sz="1500" b="0" dirty="0">
                          <a:latin typeface="HG丸ｺﾞｼｯｸM-PRO" panose="020F0600000000000000" pitchFamily="50" charset="-128"/>
                          <a:ea typeface="HG丸ｺﾞｼｯｸM-PRO" panose="020F0600000000000000" pitchFamily="50" charset="-128"/>
                        </a:rPr>
                        <a:t>％以上</a:t>
                      </a:r>
                      <a:endParaRPr kumimoji="1" lang="en-US" altLang="ja-JP" sz="1500" b="0" dirty="0">
                        <a:latin typeface="HG丸ｺﾞｼｯｸM-PRO" panose="020F0600000000000000" pitchFamily="50" charset="-128"/>
                        <a:ea typeface="HG丸ｺﾞｼｯｸM-PRO" panose="020F0600000000000000" pitchFamily="50" charset="-128"/>
                      </a:endParaRPr>
                    </a:p>
                    <a:p>
                      <a:pPr algn="ctr"/>
                      <a:r>
                        <a:rPr kumimoji="1" lang="en-US" altLang="ja-JP" sz="1400" b="0"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1400" b="0" dirty="0">
                          <a:solidFill>
                            <a:srgbClr val="FF0000"/>
                          </a:solidFill>
                          <a:latin typeface="HG丸ｺﾞｼｯｸM-PRO" panose="020F0600000000000000" pitchFamily="50" charset="-128"/>
                          <a:ea typeface="HG丸ｺﾞｼｯｸM-PRO" panose="020F0600000000000000" pitchFamily="50" charset="-128"/>
                        </a:rPr>
                        <a:t>中小企業</a:t>
                      </a:r>
                      <a:r>
                        <a:rPr kumimoji="1" lang="en-US" altLang="ja-JP" sz="1400" b="0" dirty="0">
                          <a:solidFill>
                            <a:srgbClr val="FF0000"/>
                          </a:solidFill>
                          <a:latin typeface="HG丸ｺﾞｼｯｸM-PRO" panose="020F0600000000000000" pitchFamily="50" charset="-128"/>
                          <a:ea typeface="HG丸ｺﾞｼｯｸM-PRO" panose="020F0600000000000000" pitchFamily="50" charset="-128"/>
                        </a:rPr>
                        <a:t>25</a:t>
                      </a:r>
                      <a:r>
                        <a:rPr kumimoji="1" lang="ja-JP" altLang="en-US" sz="1400" b="0" dirty="0">
                          <a:solidFill>
                            <a:srgbClr val="FF0000"/>
                          </a:solidFill>
                          <a:latin typeface="HG丸ｺﾞｼｯｸM-PRO" panose="020F0600000000000000" pitchFamily="50" charset="-128"/>
                          <a:ea typeface="HG丸ｺﾞｼｯｸM-PRO" panose="020F0600000000000000" pitchFamily="50" charset="-128"/>
                        </a:rPr>
                        <a:t>％以上</a:t>
                      </a:r>
                    </a:p>
                  </a:txBody>
                  <a:tcPr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500" b="0" dirty="0">
                          <a:latin typeface="HG丸ｺﾞｼｯｸM-PRO" panose="020F0600000000000000" pitchFamily="50" charset="-128"/>
                          <a:ea typeface="HG丸ｺﾞｼｯｸM-PRO" panose="020F0600000000000000" pitchFamily="50" charset="-128"/>
                        </a:rPr>
                        <a:t>75</a:t>
                      </a:r>
                      <a:r>
                        <a:rPr kumimoji="1" lang="ja-JP" altLang="en-US" sz="1500" b="0" dirty="0">
                          <a:latin typeface="HG丸ｺﾞｼｯｸM-PRO" panose="020F0600000000000000" pitchFamily="50" charset="-128"/>
                          <a:ea typeface="HG丸ｺﾞｼｯｸM-PRO" panose="020F0600000000000000" pitchFamily="50" charset="-128"/>
                        </a:rPr>
                        <a:t>％以上</a:t>
                      </a:r>
                      <a:endParaRPr kumimoji="1" lang="en-US" altLang="ja-JP" sz="1500" b="0" dirty="0">
                        <a:latin typeface="HG丸ｺﾞｼｯｸM-PRO" panose="020F0600000000000000" pitchFamily="50" charset="-128"/>
                        <a:ea typeface="HG丸ｺﾞｼｯｸM-PRO" panose="020F0600000000000000" pitchFamily="50" charset="-128"/>
                      </a:endParaRPr>
                    </a:p>
                    <a:p>
                      <a:pPr algn="ctr"/>
                      <a:r>
                        <a:rPr kumimoji="1" lang="en-US" altLang="ja-JP" sz="1400" b="0"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1400" b="0" dirty="0">
                          <a:solidFill>
                            <a:srgbClr val="FF0000"/>
                          </a:solidFill>
                          <a:latin typeface="HG丸ｺﾞｼｯｸM-PRO" panose="020F0600000000000000" pitchFamily="50" charset="-128"/>
                          <a:ea typeface="HG丸ｺﾞｼｯｸM-PRO" panose="020F0600000000000000" pitchFamily="50" charset="-128"/>
                        </a:rPr>
                        <a:t>中小企業</a:t>
                      </a:r>
                      <a:r>
                        <a:rPr kumimoji="1" lang="en-US" altLang="ja-JP" sz="1400" b="0" dirty="0">
                          <a:solidFill>
                            <a:srgbClr val="FF0000"/>
                          </a:solidFill>
                          <a:latin typeface="HG丸ｺﾞｼｯｸM-PRO" panose="020F0600000000000000" pitchFamily="50" charset="-128"/>
                          <a:ea typeface="HG丸ｺﾞｼｯｸM-PRO" panose="020F0600000000000000" pitchFamily="50" charset="-128"/>
                        </a:rPr>
                        <a:t>50</a:t>
                      </a:r>
                      <a:r>
                        <a:rPr kumimoji="1" lang="ja-JP" altLang="en-US" sz="1400" b="0" dirty="0">
                          <a:solidFill>
                            <a:srgbClr val="FF0000"/>
                          </a:solidFill>
                          <a:latin typeface="HG丸ｺﾞｼｯｸM-PRO" panose="020F0600000000000000" pitchFamily="50" charset="-128"/>
                          <a:ea typeface="HG丸ｺﾞｼｯｸM-PRO" panose="020F0600000000000000" pitchFamily="50" charset="-128"/>
                        </a:rPr>
                        <a:t>％以上</a:t>
                      </a:r>
                    </a:p>
                  </a:txBody>
                  <a:tcPr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178762274"/>
                  </a:ext>
                </a:extLst>
              </a:tr>
              <a:tr h="472608">
                <a:tc gridSpan="3">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500" b="0" dirty="0">
                          <a:latin typeface="HG丸ｺﾞｼｯｸM-PRO" panose="020F0600000000000000" pitchFamily="50" charset="-128"/>
                          <a:ea typeface="HG丸ｺﾞｼｯｸM-PRO" panose="020F0600000000000000" pitchFamily="50" charset="-128"/>
                        </a:rPr>
                        <a:t>法定休日の労働</a:t>
                      </a:r>
                    </a:p>
                  </a:txBody>
                  <a:tcPr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kumimoji="1" lang="ja-JP" altLang="en-US" sz="1050" b="1" dirty="0">
                        <a:latin typeface="HG丸ｺﾞｼｯｸM-PRO" panose="020F0600000000000000" pitchFamily="50" charset="-128"/>
                        <a:ea typeface="HG丸ｺﾞｼｯｸM-PRO" panose="020F0600000000000000" pitchFamily="50" charset="-128"/>
                      </a:endParaRPr>
                    </a:p>
                  </a:txBody>
                  <a:tcPr anchor="ctr">
                    <a:solidFill>
                      <a:schemeClr val="bg1"/>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500" b="0" dirty="0">
                          <a:latin typeface="HG丸ｺﾞｼｯｸM-PRO" panose="020F0600000000000000" pitchFamily="50" charset="-128"/>
                          <a:ea typeface="HG丸ｺﾞｼｯｸM-PRO" panose="020F0600000000000000" pitchFamily="50" charset="-128"/>
                        </a:rPr>
                        <a:t>35</a:t>
                      </a:r>
                      <a:r>
                        <a:rPr kumimoji="1" lang="ja-JP" altLang="en-US" sz="1500" b="0" dirty="0">
                          <a:latin typeface="HG丸ｺﾞｼｯｸM-PRO" panose="020F0600000000000000" pitchFamily="50" charset="-128"/>
                          <a:ea typeface="HG丸ｺﾞｼｯｸM-PRO" panose="020F0600000000000000" pitchFamily="50" charset="-128"/>
                        </a:rPr>
                        <a:t>％以上</a:t>
                      </a:r>
                    </a:p>
                  </a:txBody>
                  <a:tcPr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en-US" altLang="ja-JP" sz="1500" b="0" dirty="0">
                          <a:latin typeface="HG丸ｺﾞｼｯｸM-PRO" panose="020F0600000000000000" pitchFamily="50" charset="-128"/>
                          <a:ea typeface="HG丸ｺﾞｼｯｸM-PRO" panose="020F0600000000000000" pitchFamily="50" charset="-128"/>
                        </a:rPr>
                        <a:t>60</a:t>
                      </a:r>
                      <a:r>
                        <a:rPr kumimoji="1" lang="ja-JP" altLang="en-US" sz="1500" b="0" dirty="0">
                          <a:latin typeface="HG丸ｺﾞｼｯｸM-PRO" panose="020F0600000000000000" pitchFamily="50" charset="-128"/>
                          <a:ea typeface="HG丸ｺﾞｼｯｸM-PRO" panose="020F0600000000000000" pitchFamily="50" charset="-128"/>
                        </a:rPr>
                        <a:t>％以上</a:t>
                      </a:r>
                    </a:p>
                  </a:txBody>
                  <a:tcPr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02873857"/>
                  </a:ext>
                </a:extLst>
              </a:tr>
            </a:tbl>
          </a:graphicData>
        </a:graphic>
      </p:graphicFrame>
      <p:cxnSp>
        <p:nvCxnSpPr>
          <p:cNvPr id="17" name="直線コネクタ 16">
            <a:extLst>
              <a:ext uri="{FF2B5EF4-FFF2-40B4-BE49-F238E27FC236}">
                <a16:creationId xmlns:a16="http://schemas.microsoft.com/office/drawing/2014/main" id="{572CF391-DACB-400A-ACD5-580C4ACC5E97}"/>
              </a:ext>
            </a:extLst>
          </p:cNvPr>
          <p:cNvCxnSpPr>
            <a:cxnSpLocks/>
          </p:cNvCxnSpPr>
          <p:nvPr/>
        </p:nvCxnSpPr>
        <p:spPr>
          <a:xfrm>
            <a:off x="3863752" y="3717032"/>
            <a:ext cx="6428505"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 name="角丸四角形 5">
            <a:extLst>
              <a:ext uri="{FF2B5EF4-FFF2-40B4-BE49-F238E27FC236}">
                <a16:creationId xmlns:a16="http://schemas.microsoft.com/office/drawing/2014/main" id="{8BC1B8EF-566A-4D2C-B422-658A22DD368F}"/>
              </a:ext>
            </a:extLst>
          </p:cNvPr>
          <p:cNvSpPr/>
          <p:nvPr/>
        </p:nvSpPr>
        <p:spPr>
          <a:xfrm>
            <a:off x="263352" y="548680"/>
            <a:ext cx="11665296" cy="1747826"/>
          </a:xfrm>
          <a:prstGeom prst="roundRect">
            <a:avLst>
              <a:gd name="adj" fmla="val 6979"/>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ct val="150000"/>
              </a:lnSpc>
              <a:defRPr/>
            </a:pPr>
            <a:r>
              <a:rPr lang="ja-JP" altLang="en-US" sz="2000" b="1" dirty="0">
                <a:solidFill>
                  <a:schemeClr val="tx1"/>
                </a:solidFill>
                <a:latin typeface="HG丸ｺﾞｼｯｸM-PRO" pitchFamily="50" charset="-128"/>
                <a:ea typeface="HG丸ｺﾞｼｯｸM-PRO" pitchFamily="50" charset="-128"/>
              </a:rPr>
              <a:t>①時間外労働の割増率　</a:t>
            </a:r>
            <a:r>
              <a:rPr lang="ja-JP" altLang="en-US" sz="2000" b="1" dirty="0">
                <a:solidFill>
                  <a:srgbClr val="FF0000"/>
                </a:solidFill>
                <a:latin typeface="HG丸ｺﾞｼｯｸM-PRO" pitchFamily="50" charset="-128"/>
                <a:ea typeface="HG丸ｺﾞｼｯｸM-PRO" pitchFamily="50" charset="-128"/>
              </a:rPr>
              <a:t>法定時間外労働　</a:t>
            </a:r>
            <a:r>
              <a:rPr lang="en-US" altLang="ja-JP" sz="2000" b="1" dirty="0">
                <a:solidFill>
                  <a:srgbClr val="FF0000"/>
                </a:solidFill>
                <a:latin typeface="HG丸ｺﾞｼｯｸM-PRO" pitchFamily="50" charset="-128"/>
                <a:ea typeface="HG丸ｺﾞｼｯｸM-PRO" pitchFamily="50" charset="-128"/>
              </a:rPr>
              <a:t>25</a:t>
            </a:r>
            <a:r>
              <a:rPr lang="ja-JP" altLang="en-US" sz="2000" b="1" dirty="0">
                <a:solidFill>
                  <a:srgbClr val="FF0000"/>
                </a:solidFill>
                <a:latin typeface="HG丸ｺﾞｼｯｸM-PRO" pitchFamily="50" charset="-128"/>
                <a:ea typeface="HG丸ｺﾞｼｯｸM-PRO" pitchFamily="50" charset="-128"/>
              </a:rPr>
              <a:t>％以上　法定休日労働　</a:t>
            </a:r>
            <a:r>
              <a:rPr lang="en-US" altLang="ja-JP" sz="2000" b="1" dirty="0">
                <a:solidFill>
                  <a:srgbClr val="FF0000"/>
                </a:solidFill>
                <a:latin typeface="HG丸ｺﾞｼｯｸM-PRO" pitchFamily="50" charset="-128"/>
                <a:ea typeface="HG丸ｺﾞｼｯｸM-PRO" pitchFamily="50" charset="-128"/>
              </a:rPr>
              <a:t>35</a:t>
            </a:r>
            <a:r>
              <a:rPr lang="ja-JP" altLang="en-US" sz="2000" b="1" dirty="0">
                <a:solidFill>
                  <a:srgbClr val="FF0000"/>
                </a:solidFill>
                <a:latin typeface="HG丸ｺﾞｼｯｸM-PRO" pitchFamily="50" charset="-128"/>
                <a:ea typeface="HG丸ｺﾞｼｯｸM-PRO" pitchFamily="50" charset="-128"/>
              </a:rPr>
              <a:t>％以上</a:t>
            </a:r>
            <a:endParaRPr lang="en-US" altLang="ja-JP" sz="2000" b="1" dirty="0">
              <a:solidFill>
                <a:srgbClr val="FF0000"/>
              </a:solidFill>
              <a:latin typeface="HG丸ｺﾞｼｯｸM-PRO" pitchFamily="50" charset="-128"/>
              <a:ea typeface="HG丸ｺﾞｼｯｸM-PRO" pitchFamily="50" charset="-128"/>
            </a:endParaRPr>
          </a:p>
          <a:p>
            <a:pPr>
              <a:lnSpc>
                <a:spcPct val="150000"/>
              </a:lnSpc>
              <a:defRPr/>
            </a:pPr>
            <a:r>
              <a:rPr lang="ja-JP" altLang="en-US" sz="2000" b="1" dirty="0">
                <a:solidFill>
                  <a:schemeClr val="tx1"/>
                </a:solidFill>
                <a:latin typeface="HG丸ｺﾞｼｯｸM-PRO" pitchFamily="50" charset="-128"/>
                <a:ea typeface="HG丸ｺﾞｼｯｸM-PRO" pitchFamily="50" charset="-128"/>
              </a:rPr>
              <a:t>②</a:t>
            </a:r>
            <a:r>
              <a:rPr lang="ja-JP" altLang="en-US" sz="2000" b="1" dirty="0">
                <a:solidFill>
                  <a:srgbClr val="FF0000"/>
                </a:solidFill>
                <a:latin typeface="HG丸ｺﾞｼｯｸM-PRO" pitchFamily="50" charset="-128"/>
                <a:ea typeface="HG丸ｺﾞｼｯｸM-PRO" pitchFamily="50" charset="-128"/>
              </a:rPr>
              <a:t>深夜業</a:t>
            </a:r>
            <a:r>
              <a:rPr lang="en-US" altLang="ja-JP" sz="2000" b="1" dirty="0">
                <a:solidFill>
                  <a:schemeClr val="tx1"/>
                </a:solidFill>
                <a:latin typeface="HG丸ｺﾞｼｯｸM-PRO" pitchFamily="50" charset="-128"/>
                <a:ea typeface="HG丸ｺﾞｼｯｸM-PRO" pitchFamily="50" charset="-128"/>
              </a:rPr>
              <a:t>(22</a:t>
            </a:r>
            <a:r>
              <a:rPr lang="ja-JP" altLang="en-US" sz="2000" b="1" dirty="0">
                <a:solidFill>
                  <a:schemeClr val="tx1"/>
                </a:solidFill>
                <a:latin typeface="HG丸ｺﾞｼｯｸM-PRO" pitchFamily="50" charset="-128"/>
                <a:ea typeface="HG丸ｺﾞｼｯｸM-PRO" pitchFamily="50" charset="-128"/>
              </a:rPr>
              <a:t>時～翌朝</a:t>
            </a:r>
            <a:r>
              <a:rPr lang="en-US" altLang="ja-JP" sz="2000" b="1" dirty="0">
                <a:solidFill>
                  <a:schemeClr val="tx1"/>
                </a:solidFill>
                <a:latin typeface="HG丸ｺﾞｼｯｸM-PRO" pitchFamily="50" charset="-128"/>
                <a:ea typeface="HG丸ｺﾞｼｯｸM-PRO" pitchFamily="50" charset="-128"/>
              </a:rPr>
              <a:t>5</a:t>
            </a:r>
            <a:r>
              <a:rPr lang="ja-JP" altLang="en-US" sz="2000" b="1" dirty="0">
                <a:solidFill>
                  <a:schemeClr val="tx1"/>
                </a:solidFill>
                <a:latin typeface="HG丸ｺﾞｼｯｸM-PRO" pitchFamily="50" charset="-128"/>
                <a:ea typeface="HG丸ｺﾞｼｯｸM-PRO" pitchFamily="50" charset="-128"/>
              </a:rPr>
              <a:t>時</a:t>
            </a:r>
            <a:r>
              <a:rPr lang="en-US" altLang="ja-JP" sz="2000" b="1" dirty="0">
                <a:solidFill>
                  <a:schemeClr val="tx1"/>
                </a:solidFill>
                <a:latin typeface="HG丸ｺﾞｼｯｸM-PRO" pitchFamily="50" charset="-128"/>
                <a:ea typeface="HG丸ｺﾞｼｯｸM-PRO" pitchFamily="50" charset="-128"/>
              </a:rPr>
              <a:t>)</a:t>
            </a:r>
            <a:r>
              <a:rPr lang="ja-JP" altLang="en-US" sz="2000" b="1" dirty="0">
                <a:solidFill>
                  <a:schemeClr val="tx1"/>
                </a:solidFill>
                <a:latin typeface="HG丸ｺﾞｼｯｸM-PRO" pitchFamily="50" charset="-128"/>
                <a:ea typeface="HG丸ｺﾞｼｯｸM-PRO" pitchFamily="50" charset="-128"/>
              </a:rPr>
              <a:t>の割増率　</a:t>
            </a:r>
            <a:r>
              <a:rPr lang="en-US" altLang="ja-JP" sz="2000" b="1" dirty="0">
                <a:solidFill>
                  <a:srgbClr val="FF0000"/>
                </a:solidFill>
                <a:latin typeface="HG丸ｺﾞｼｯｸM-PRO" pitchFamily="50" charset="-128"/>
                <a:ea typeface="HG丸ｺﾞｼｯｸM-PRO" pitchFamily="50" charset="-128"/>
              </a:rPr>
              <a:t>25</a:t>
            </a:r>
            <a:r>
              <a:rPr lang="ja-JP" altLang="en-US" sz="2000" b="1" dirty="0">
                <a:solidFill>
                  <a:srgbClr val="FF0000"/>
                </a:solidFill>
                <a:latin typeface="HG丸ｺﾞｼｯｸM-PRO" pitchFamily="50" charset="-128"/>
                <a:ea typeface="HG丸ｺﾞｼｯｸM-PRO" pitchFamily="50" charset="-128"/>
              </a:rPr>
              <a:t>％以上</a:t>
            </a:r>
            <a:endParaRPr lang="en-US" altLang="ja-JP" sz="2000" b="1" dirty="0">
              <a:solidFill>
                <a:srgbClr val="FF0000"/>
              </a:solidFill>
              <a:latin typeface="HG丸ｺﾞｼｯｸM-PRO" pitchFamily="50" charset="-128"/>
              <a:ea typeface="HG丸ｺﾞｼｯｸM-PRO" pitchFamily="50" charset="-128"/>
            </a:endParaRPr>
          </a:p>
          <a:p>
            <a:pPr>
              <a:lnSpc>
                <a:spcPct val="150000"/>
              </a:lnSpc>
              <a:defRPr/>
            </a:pPr>
            <a:r>
              <a:rPr lang="ja-JP" altLang="en-US" sz="2000" b="1" dirty="0">
                <a:solidFill>
                  <a:schemeClr val="tx1"/>
                </a:solidFill>
                <a:latin typeface="HG丸ｺﾞｼｯｸM-PRO" pitchFamily="50" charset="-128"/>
                <a:ea typeface="HG丸ｺﾞｼｯｸM-PRO" pitchFamily="50" charset="-128"/>
              </a:rPr>
              <a:t>①、②が重なるときは、両方の支払が必要。</a:t>
            </a:r>
            <a:endParaRPr lang="en-US" altLang="ja-JP" sz="2000" b="1" dirty="0">
              <a:solidFill>
                <a:schemeClr val="tx1"/>
              </a:solidFill>
              <a:latin typeface="HG丸ｺﾞｼｯｸM-PRO" pitchFamily="50" charset="-128"/>
              <a:ea typeface="HG丸ｺﾞｼｯｸM-PRO" pitchFamily="50" charset="-128"/>
            </a:endParaRPr>
          </a:p>
        </p:txBody>
      </p:sp>
      <p:sp>
        <p:nvSpPr>
          <p:cNvPr id="8" name="角丸四角形 5">
            <a:extLst>
              <a:ext uri="{FF2B5EF4-FFF2-40B4-BE49-F238E27FC236}">
                <a16:creationId xmlns:a16="http://schemas.microsoft.com/office/drawing/2014/main" id="{8BC1B8EF-566A-4D2C-B422-658A22DD368F}"/>
              </a:ext>
            </a:extLst>
          </p:cNvPr>
          <p:cNvSpPr/>
          <p:nvPr/>
        </p:nvSpPr>
        <p:spPr>
          <a:xfrm>
            <a:off x="526704" y="5805264"/>
            <a:ext cx="11665296" cy="1080120"/>
          </a:xfrm>
          <a:prstGeom prst="roundRect">
            <a:avLst>
              <a:gd name="adj" fmla="val 6979"/>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ct val="120000"/>
              </a:lnSpc>
              <a:defRPr/>
            </a:pPr>
            <a:r>
              <a:rPr lang="en-US" altLang="ja-JP" dirty="0">
                <a:solidFill>
                  <a:schemeClr val="tx1"/>
                </a:solidFill>
                <a:latin typeface="HG丸ｺﾞｼｯｸM-PRO" pitchFamily="50" charset="-128"/>
                <a:ea typeface="HG丸ｺﾞｼｯｸM-PRO" pitchFamily="50" charset="-128"/>
              </a:rPr>
              <a:t>※2019</a:t>
            </a:r>
            <a:r>
              <a:rPr lang="ja-JP" altLang="en-US" dirty="0">
                <a:solidFill>
                  <a:schemeClr val="tx1"/>
                </a:solidFill>
                <a:latin typeface="HG丸ｺﾞｼｯｸM-PRO" pitchFamily="50" charset="-128"/>
                <a:ea typeface="HG丸ｺﾞｼｯｸM-PRO" pitchFamily="50" charset="-128"/>
              </a:rPr>
              <a:t>年</a:t>
            </a:r>
            <a:r>
              <a:rPr lang="en-US" altLang="ja-JP" dirty="0">
                <a:solidFill>
                  <a:schemeClr val="tx1"/>
                </a:solidFill>
                <a:latin typeface="HG丸ｺﾞｼｯｸM-PRO" pitchFamily="50" charset="-128"/>
                <a:ea typeface="HG丸ｺﾞｼｯｸM-PRO" pitchFamily="50" charset="-128"/>
              </a:rPr>
              <a:t>4</a:t>
            </a:r>
            <a:r>
              <a:rPr lang="ja-JP" altLang="en-US" dirty="0">
                <a:solidFill>
                  <a:schemeClr val="tx1"/>
                </a:solidFill>
                <a:latin typeface="HG丸ｺﾞｼｯｸM-PRO" pitchFamily="50" charset="-128"/>
                <a:ea typeface="HG丸ｺﾞｼｯｸM-PRO" pitchFamily="50" charset="-128"/>
              </a:rPr>
              <a:t>月から、時間外労働の上限規制が強化されています</a:t>
            </a:r>
            <a:r>
              <a:rPr lang="en-US" altLang="ja-JP" dirty="0">
                <a:solidFill>
                  <a:schemeClr val="tx1"/>
                </a:solidFill>
                <a:latin typeface="HG丸ｺﾞｼｯｸM-PRO" pitchFamily="50" charset="-128"/>
                <a:ea typeface="HG丸ｺﾞｼｯｸM-PRO" pitchFamily="50" charset="-128"/>
              </a:rPr>
              <a:t>(</a:t>
            </a:r>
            <a:r>
              <a:rPr lang="ja-JP" altLang="en-US" dirty="0">
                <a:solidFill>
                  <a:schemeClr val="tx1"/>
                </a:solidFill>
                <a:latin typeface="HG丸ｺﾞｼｯｸM-PRO" pitchFamily="50" charset="-128"/>
                <a:ea typeface="HG丸ｺﾞｼｯｸM-PRO" pitchFamily="50" charset="-128"/>
              </a:rPr>
              <a:t>中小企業は</a:t>
            </a:r>
            <a:r>
              <a:rPr lang="en-US" altLang="ja-JP" dirty="0">
                <a:solidFill>
                  <a:schemeClr val="tx1"/>
                </a:solidFill>
                <a:latin typeface="HG丸ｺﾞｼｯｸM-PRO" pitchFamily="50" charset="-128"/>
                <a:ea typeface="HG丸ｺﾞｼｯｸM-PRO" pitchFamily="50" charset="-128"/>
              </a:rPr>
              <a:t>2020</a:t>
            </a:r>
            <a:r>
              <a:rPr lang="ja-JP" altLang="en-US" dirty="0">
                <a:solidFill>
                  <a:schemeClr val="tx1"/>
                </a:solidFill>
                <a:latin typeface="HG丸ｺﾞｼｯｸM-PRO" pitchFamily="50" charset="-128"/>
                <a:ea typeface="HG丸ｺﾞｼｯｸM-PRO" pitchFamily="50" charset="-128"/>
              </a:rPr>
              <a:t>年</a:t>
            </a:r>
            <a:r>
              <a:rPr lang="en-US" altLang="ja-JP" dirty="0">
                <a:solidFill>
                  <a:schemeClr val="tx1"/>
                </a:solidFill>
                <a:latin typeface="HG丸ｺﾞｼｯｸM-PRO" pitchFamily="50" charset="-128"/>
                <a:ea typeface="HG丸ｺﾞｼｯｸM-PRO" pitchFamily="50" charset="-128"/>
              </a:rPr>
              <a:t>4</a:t>
            </a:r>
            <a:r>
              <a:rPr lang="ja-JP" altLang="en-US" dirty="0">
                <a:solidFill>
                  <a:schemeClr val="tx1"/>
                </a:solidFill>
                <a:latin typeface="HG丸ｺﾞｼｯｸM-PRO" pitchFamily="50" charset="-128"/>
                <a:ea typeface="HG丸ｺﾞｼｯｸM-PRO" pitchFamily="50" charset="-128"/>
              </a:rPr>
              <a:t>月から</a:t>
            </a:r>
            <a:r>
              <a:rPr lang="en-US" altLang="ja-JP" dirty="0">
                <a:solidFill>
                  <a:schemeClr val="tx1"/>
                </a:solidFill>
                <a:latin typeface="HG丸ｺﾞｼｯｸM-PRO" pitchFamily="50" charset="-128"/>
                <a:ea typeface="HG丸ｺﾞｼｯｸM-PRO" pitchFamily="50" charset="-128"/>
              </a:rPr>
              <a:t>)</a:t>
            </a:r>
            <a:r>
              <a:rPr lang="ja-JP" altLang="en-US" dirty="0" err="1">
                <a:solidFill>
                  <a:schemeClr val="tx1"/>
                </a:solidFill>
                <a:latin typeface="HG丸ｺﾞｼｯｸM-PRO" pitchFamily="50" charset="-128"/>
                <a:ea typeface="HG丸ｺﾞｼｯｸM-PRO" pitchFamily="50" charset="-128"/>
              </a:rPr>
              <a:t>。</a:t>
            </a:r>
            <a:endParaRPr lang="en-US" altLang="ja-JP" dirty="0">
              <a:solidFill>
                <a:schemeClr val="tx1"/>
              </a:solidFill>
              <a:latin typeface="HG丸ｺﾞｼｯｸM-PRO" pitchFamily="50" charset="-128"/>
              <a:ea typeface="HG丸ｺﾞｼｯｸM-PRO" pitchFamily="50" charset="-128"/>
            </a:endParaRPr>
          </a:p>
          <a:p>
            <a:pPr>
              <a:lnSpc>
                <a:spcPct val="120000"/>
              </a:lnSpc>
              <a:defRPr/>
            </a:pPr>
            <a:r>
              <a:rPr lang="en-US" altLang="ja-JP" dirty="0">
                <a:solidFill>
                  <a:schemeClr val="tx1"/>
                </a:solidFill>
                <a:latin typeface="HG丸ｺﾞｼｯｸM-PRO" pitchFamily="50" charset="-128"/>
                <a:ea typeface="HG丸ｺﾞｼｯｸM-PRO" pitchFamily="50" charset="-128"/>
              </a:rPr>
              <a:t>※</a:t>
            </a:r>
            <a:r>
              <a:rPr lang="ja-JP" altLang="en-US" dirty="0">
                <a:solidFill>
                  <a:schemeClr val="tx1"/>
                </a:solidFill>
                <a:latin typeface="HG丸ｺﾞｼｯｸM-PRO" pitchFamily="50" charset="-128"/>
                <a:ea typeface="HG丸ｺﾞｼｯｸM-PRO" pitchFamily="50" charset="-128"/>
              </a:rPr>
              <a:t>中小企業の月</a:t>
            </a:r>
            <a:r>
              <a:rPr lang="en-US" altLang="ja-JP" dirty="0">
                <a:solidFill>
                  <a:schemeClr val="tx1"/>
                </a:solidFill>
                <a:latin typeface="HG丸ｺﾞｼｯｸM-PRO" pitchFamily="50" charset="-128"/>
                <a:ea typeface="HG丸ｺﾞｼｯｸM-PRO" pitchFamily="50" charset="-128"/>
              </a:rPr>
              <a:t>60</a:t>
            </a:r>
            <a:r>
              <a:rPr lang="ja-JP" altLang="en-US" dirty="0">
                <a:solidFill>
                  <a:schemeClr val="tx1"/>
                </a:solidFill>
                <a:latin typeface="HG丸ｺﾞｼｯｸM-PRO" pitchFamily="50" charset="-128"/>
                <a:ea typeface="HG丸ｺﾞｼｯｸM-PRO" pitchFamily="50" charset="-128"/>
              </a:rPr>
              <a:t>時間超の割増賃金率は、</a:t>
            </a:r>
            <a:r>
              <a:rPr lang="en-US" altLang="ja-JP" dirty="0">
                <a:solidFill>
                  <a:schemeClr val="tx1"/>
                </a:solidFill>
                <a:latin typeface="HG丸ｺﾞｼｯｸM-PRO" pitchFamily="50" charset="-128"/>
                <a:ea typeface="HG丸ｺﾞｼｯｸM-PRO" pitchFamily="50" charset="-128"/>
              </a:rPr>
              <a:t>2023</a:t>
            </a:r>
            <a:r>
              <a:rPr lang="ja-JP" altLang="en-US" dirty="0">
                <a:solidFill>
                  <a:schemeClr val="tx1"/>
                </a:solidFill>
                <a:latin typeface="HG丸ｺﾞｼｯｸM-PRO" pitchFamily="50" charset="-128"/>
                <a:ea typeface="HG丸ｺﾞｼｯｸM-PRO" pitchFamily="50" charset="-128"/>
              </a:rPr>
              <a:t>年</a:t>
            </a:r>
            <a:r>
              <a:rPr lang="en-US" altLang="ja-JP" dirty="0">
                <a:solidFill>
                  <a:schemeClr val="tx1"/>
                </a:solidFill>
                <a:latin typeface="HG丸ｺﾞｼｯｸM-PRO" pitchFamily="50" charset="-128"/>
                <a:ea typeface="HG丸ｺﾞｼｯｸM-PRO" pitchFamily="50" charset="-128"/>
              </a:rPr>
              <a:t>4</a:t>
            </a:r>
            <a:r>
              <a:rPr lang="ja-JP" altLang="en-US" dirty="0">
                <a:solidFill>
                  <a:schemeClr val="tx1"/>
                </a:solidFill>
                <a:latin typeface="HG丸ｺﾞｼｯｸM-PRO" pitchFamily="50" charset="-128"/>
                <a:ea typeface="HG丸ｺﾞｼｯｸM-PRO" pitchFamily="50" charset="-128"/>
              </a:rPr>
              <a:t>月から大企業と同率となります。</a:t>
            </a:r>
            <a:endParaRPr lang="en-US" altLang="ja-JP" dirty="0">
              <a:solidFill>
                <a:schemeClr val="tx1"/>
              </a:solidFill>
              <a:latin typeface="HG丸ｺﾞｼｯｸM-PRO" pitchFamily="50" charset="-128"/>
              <a:ea typeface="HG丸ｺﾞｼｯｸM-PRO" pitchFamily="50" charset="-128"/>
            </a:endParaRPr>
          </a:p>
          <a:p>
            <a:pPr>
              <a:lnSpc>
                <a:spcPct val="120000"/>
              </a:lnSpc>
              <a:defRPr/>
            </a:pPr>
            <a:r>
              <a:rPr lang="ja-JP" altLang="en-US" dirty="0">
                <a:solidFill>
                  <a:schemeClr val="tx1"/>
                </a:solidFill>
                <a:latin typeface="HG丸ｺﾞｼｯｸM-PRO" pitchFamily="50" charset="-128"/>
                <a:ea typeface="HG丸ｺﾞｼｯｸM-PRO" pitchFamily="50" charset="-128"/>
              </a:rPr>
              <a:t>　詳細は、テーマ５で取り上げています。</a:t>
            </a:r>
            <a:endParaRPr lang="en-US" altLang="ja-JP" dirty="0">
              <a:solidFill>
                <a:schemeClr val="tx1"/>
              </a:solidFill>
              <a:latin typeface="HG丸ｺﾞｼｯｸM-PRO" pitchFamily="50" charset="-128"/>
              <a:ea typeface="HG丸ｺﾞｼｯｸM-PRO" pitchFamily="50" charset="-128"/>
            </a:endParaRPr>
          </a:p>
        </p:txBody>
      </p:sp>
      <p:sp>
        <p:nvSpPr>
          <p:cNvPr id="3" name="スライド番号プレースホルダー 2">
            <a:extLst>
              <a:ext uri="{FF2B5EF4-FFF2-40B4-BE49-F238E27FC236}">
                <a16:creationId xmlns:a16="http://schemas.microsoft.com/office/drawing/2014/main" id="{245A8BFB-940F-B47F-FC0A-ACDE3EC93850}"/>
              </a:ext>
            </a:extLst>
          </p:cNvPr>
          <p:cNvSpPr>
            <a:spLocks noGrp="1"/>
          </p:cNvSpPr>
          <p:nvPr>
            <p:ph type="sldNum" sz="quarter" idx="12"/>
          </p:nvPr>
        </p:nvSpPr>
        <p:spPr/>
        <p:txBody>
          <a:bodyPr/>
          <a:lstStyle/>
          <a:p>
            <a:fld id="{E3C52A74-6BB8-425A-81FA-95938EE2CA9E}" type="slidenum">
              <a:rPr lang="ja-JP" altLang="en-US" smtClean="0"/>
              <a:pPr/>
              <a:t>9</a:t>
            </a:fld>
            <a:endParaRPr lang="ja-JP" altLang="en-US" dirty="0"/>
          </a:p>
        </p:txBody>
      </p:sp>
    </p:spTree>
    <p:extLst>
      <p:ext uri="{BB962C8B-B14F-4D97-AF65-F5344CB8AC3E}">
        <p14:creationId xmlns:p14="http://schemas.microsoft.com/office/powerpoint/2010/main" val="68813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left)">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left)">
                                      <p:cBhvr>
                                        <p:cTn id="3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8"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AC103652-D550-1948-BCA2-70BE69016BF2}"/>
              </a:ext>
            </a:extLst>
          </p:cNvPr>
          <p:cNvSpPr/>
          <p:nvPr/>
        </p:nvSpPr>
        <p:spPr>
          <a:xfrm>
            <a:off x="2131120" y="1428871"/>
            <a:ext cx="7129901" cy="3186767"/>
          </a:xfrm>
          <a:custGeom>
            <a:avLst/>
            <a:gdLst/>
            <a:ahLst/>
            <a:cxnLst/>
            <a:rect l="l" t="t" r="r" b="b"/>
            <a:pathLst>
              <a:path w="7859395" h="3512820">
                <a:moveTo>
                  <a:pt x="0" y="3512248"/>
                </a:moveTo>
                <a:lnTo>
                  <a:pt x="7859255" y="3512248"/>
                </a:lnTo>
                <a:lnTo>
                  <a:pt x="7859255" y="0"/>
                </a:lnTo>
                <a:lnTo>
                  <a:pt x="0" y="0"/>
                </a:lnTo>
                <a:lnTo>
                  <a:pt x="0" y="3512248"/>
                </a:lnTo>
                <a:close/>
              </a:path>
            </a:pathLst>
          </a:custGeom>
          <a:solidFill>
            <a:srgbClr val="FFFDE8"/>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F7284A17-4C1D-BB45-8DC9-BADAF8C4B216}"/>
              </a:ext>
            </a:extLst>
          </p:cNvPr>
          <p:cNvSpPr txBox="1"/>
          <p:nvPr/>
        </p:nvSpPr>
        <p:spPr>
          <a:xfrm>
            <a:off x="2123977" y="4806591"/>
            <a:ext cx="7144302" cy="566625"/>
          </a:xfrm>
          <a:prstGeom prst="rect">
            <a:avLst/>
          </a:prstGeom>
          <a:solidFill>
            <a:srgbClr val="ABE1FA"/>
          </a:solidFill>
        </p:spPr>
        <p:txBody>
          <a:bodyPr vert="horz" wrap="square" lIns="0" tIns="32659" rIns="0" bIns="65317" rtlCol="0">
            <a:spAutoFit/>
          </a:bodyPr>
          <a:lstStyle/>
          <a:p>
            <a:pPr marL="612941">
              <a:spcBef>
                <a:spcPts val="508"/>
              </a:spcBef>
            </a:pPr>
            <a:r>
              <a:rPr sz="3039" dirty="0">
                <a:solidFill>
                  <a:srgbClr val="231F20"/>
                </a:solidFill>
                <a:latin typeface="HGMaruGothicMPRO" panose="020F0600000000000000" pitchFamily="34" charset="-128"/>
                <a:ea typeface="HGMaruGothicMPRO" panose="020F0600000000000000" pitchFamily="34" charset="-128"/>
                <a:cs typeface="A-OTF Shin Maru Go Pro"/>
              </a:rPr>
              <a:t>予告もしくは手当（お金）が必要！</a:t>
            </a:r>
            <a:endParaRPr sz="3039" dirty="0">
              <a:latin typeface="HGMaruGothicMPRO" panose="020F0600000000000000" pitchFamily="34" charset="-128"/>
              <a:ea typeface="HGMaruGothicMPRO" panose="020F0600000000000000" pitchFamily="34" charset="-128"/>
              <a:cs typeface="A-OTF Shin Maru Go Pro"/>
            </a:endParaRPr>
          </a:p>
        </p:txBody>
      </p:sp>
      <p:sp>
        <p:nvSpPr>
          <p:cNvPr id="10" name="object 6">
            <a:extLst>
              <a:ext uri="{FF2B5EF4-FFF2-40B4-BE49-F238E27FC236}">
                <a16:creationId xmlns:a16="http://schemas.microsoft.com/office/drawing/2014/main" id="{E490A6DF-92BB-BE4B-8F8A-8206B017D6A9}"/>
              </a:ext>
            </a:extLst>
          </p:cNvPr>
          <p:cNvSpPr txBox="1"/>
          <p:nvPr/>
        </p:nvSpPr>
        <p:spPr>
          <a:xfrm>
            <a:off x="1685190" y="1581156"/>
            <a:ext cx="8708882" cy="2887706"/>
          </a:xfrm>
          <a:prstGeom prst="rect">
            <a:avLst/>
          </a:prstGeom>
        </p:spPr>
        <p:txBody>
          <a:bodyPr vert="horz" wrap="square" lIns="0" tIns="14978" rIns="0" bIns="0" rtlCol="0">
            <a:spAutoFit/>
          </a:bodyPr>
          <a:lstStyle/>
          <a:p>
            <a:pPr marL="724123" marR="1333607">
              <a:lnSpc>
                <a:spcPts val="2812"/>
              </a:lnSpc>
            </a:pPr>
            <a:r>
              <a:rPr sz="2223" dirty="0">
                <a:solidFill>
                  <a:srgbClr val="231F20"/>
                </a:solidFill>
                <a:latin typeface="HGMaruGothicMPRO" panose="020F0600000000000000" pitchFamily="34" charset="-128"/>
                <a:ea typeface="HGMaruGothicMPRO" panose="020F0600000000000000" pitchFamily="34" charset="-128"/>
                <a:cs typeface="A-OTF Shin Maru Go Pro"/>
              </a:rPr>
              <a:t>　使用者は、労働者を解雇しようとする場合においては、</a:t>
            </a:r>
            <a:r>
              <a:rPr sz="2223" b="1" dirty="0">
                <a:solidFill>
                  <a:srgbClr val="E60012"/>
                </a:solidFill>
                <a:latin typeface="HGMaruGothicMPRO" panose="020F0600000000000000" pitchFamily="34" charset="-128"/>
                <a:ea typeface="HGMaruGothicMPRO" panose="020F0600000000000000" pitchFamily="34" charset="-128"/>
                <a:cs typeface="ShinMGoPro-Medium"/>
              </a:rPr>
              <a:t>少くとも30日前にその予告</a:t>
            </a:r>
            <a:r>
              <a:rPr sz="2223" dirty="0">
                <a:solidFill>
                  <a:srgbClr val="231F20"/>
                </a:solidFill>
                <a:latin typeface="HGMaruGothicMPRO" panose="020F0600000000000000" pitchFamily="34" charset="-128"/>
                <a:ea typeface="HGMaruGothicMPRO" panose="020F0600000000000000" pitchFamily="34" charset="-128"/>
                <a:cs typeface="A-OTF Shin Maru Go Pro"/>
              </a:rPr>
              <a:t>をしなければならない。</a:t>
            </a:r>
            <a:r>
              <a:rPr sz="2223" b="1" dirty="0">
                <a:solidFill>
                  <a:srgbClr val="E60012"/>
                </a:solidFill>
                <a:latin typeface="HGMaruGothicMPRO" panose="020F0600000000000000" pitchFamily="34" charset="-128"/>
                <a:ea typeface="HGMaruGothicMPRO" panose="020F0600000000000000" pitchFamily="34" charset="-128"/>
                <a:cs typeface="ShinMGoPro-Medium"/>
              </a:rPr>
              <a:t>30日前に予告をしない使用者は</a:t>
            </a:r>
            <a:r>
              <a:rPr sz="2223" dirty="0">
                <a:solidFill>
                  <a:srgbClr val="E60012"/>
                </a:solidFill>
                <a:latin typeface="HGMaruGothicMPRO" panose="020F0600000000000000" pitchFamily="34" charset="-128"/>
                <a:ea typeface="HGMaruGothicMPRO" panose="020F0600000000000000" pitchFamily="34" charset="-128"/>
                <a:cs typeface="A-OTF Shin Maru Go Pro"/>
              </a:rPr>
              <a:t>、</a:t>
            </a:r>
            <a:r>
              <a:rPr sz="2223" b="1" dirty="0">
                <a:solidFill>
                  <a:srgbClr val="E60012"/>
                </a:solidFill>
                <a:latin typeface="HGMaruGothicMPRO" panose="020F0600000000000000" pitchFamily="34" charset="-128"/>
                <a:ea typeface="HGMaruGothicMPRO" panose="020F0600000000000000" pitchFamily="34" charset="-128"/>
                <a:cs typeface="ShinMGoPro-Medium"/>
              </a:rPr>
              <a:t>30日分以上の平均賃金</a:t>
            </a:r>
            <a:r>
              <a:rPr sz="2223" dirty="0">
                <a:solidFill>
                  <a:srgbClr val="231F20"/>
                </a:solidFill>
                <a:latin typeface="HGMaruGothicMPRO" panose="020F0600000000000000" pitchFamily="34" charset="-128"/>
                <a:ea typeface="HGMaruGothicMPRO" panose="020F0600000000000000" pitchFamily="34" charset="-128"/>
                <a:cs typeface="A-OTF Shin Maru Go Pro"/>
              </a:rPr>
              <a:t>を支払わなければならない。</a:t>
            </a:r>
            <a:br>
              <a:rPr lang="en-US" sz="2223" dirty="0">
                <a:latin typeface="HGMaruGothicMPRO" panose="020F0600000000000000" pitchFamily="34" charset="-128"/>
                <a:ea typeface="HGMaruGothicMPRO" panose="020F0600000000000000" pitchFamily="34" charset="-128"/>
                <a:cs typeface="A-OTF Shin Maru Go Pro"/>
              </a:rPr>
            </a:br>
            <a:r>
              <a:rPr sz="2223" dirty="0">
                <a:solidFill>
                  <a:srgbClr val="231F20"/>
                </a:solidFill>
                <a:latin typeface="HGMaruGothicMPRO" panose="020F0600000000000000" pitchFamily="34" charset="-128"/>
                <a:ea typeface="HGMaruGothicMPRO" panose="020F0600000000000000" pitchFamily="34" charset="-128"/>
                <a:cs typeface="A-OTF Shin Maru Go Pro"/>
              </a:rPr>
              <a:t>（労働基準法第20条（抜粋</a:t>
            </a:r>
            <a:r>
              <a:rPr sz="2223" spc="-816" dirty="0">
                <a:solidFill>
                  <a:srgbClr val="231F20"/>
                </a:solidFill>
                <a:latin typeface="HGMaruGothicMPRO" panose="020F0600000000000000" pitchFamily="34" charset="-128"/>
                <a:ea typeface="HGMaruGothicMPRO" panose="020F0600000000000000" pitchFamily="34" charset="-128"/>
                <a:cs typeface="A-OTF Shin Maru Go Pro"/>
              </a:rPr>
              <a:t>））</a:t>
            </a:r>
            <a:br>
              <a:rPr lang="en-US" sz="2223" spc="-816" dirty="0">
                <a:latin typeface="HGMaruGothicMPRO" panose="020F0600000000000000" pitchFamily="34" charset="-128"/>
                <a:ea typeface="HGMaruGothicMPRO" panose="020F0600000000000000" pitchFamily="34" charset="-128"/>
                <a:cs typeface="A-OTF Shin Maru Go Pro"/>
              </a:rPr>
            </a:br>
            <a:r>
              <a:rPr sz="2223" dirty="0">
                <a:solidFill>
                  <a:srgbClr val="231F20"/>
                </a:solidFill>
                <a:latin typeface="HGMaruGothicMPRO" panose="020F0600000000000000" pitchFamily="34" charset="-128"/>
                <a:ea typeface="HGMaruGothicMPRO" panose="020F0600000000000000" pitchFamily="34" charset="-128"/>
                <a:cs typeface="A-OTF Shin Maru Go Pro"/>
              </a:rPr>
              <a:t>　前項の予告の日数は、</a:t>
            </a:r>
            <a:r>
              <a:rPr sz="2223" b="1" dirty="0">
                <a:solidFill>
                  <a:srgbClr val="E60012"/>
                </a:solidFill>
                <a:latin typeface="HGMaruGothicMPRO" panose="020F0600000000000000" pitchFamily="34" charset="-128"/>
                <a:ea typeface="HGMaruGothicMPRO" panose="020F0600000000000000" pitchFamily="34" charset="-128"/>
                <a:cs typeface="ShinMGoPro-Medium"/>
              </a:rPr>
              <a:t>1日について平均賃金を支払った場合においては、その日数を短縮</a:t>
            </a:r>
            <a:r>
              <a:rPr sz="2223" dirty="0">
                <a:solidFill>
                  <a:srgbClr val="231F20"/>
                </a:solidFill>
                <a:latin typeface="HGMaruGothicMPRO" panose="020F0600000000000000" pitchFamily="34" charset="-128"/>
                <a:ea typeface="HGMaruGothicMPRO" panose="020F0600000000000000" pitchFamily="34" charset="-128"/>
                <a:cs typeface="A-OTF Shin Maru Go Pro"/>
              </a:rPr>
              <a:t>することができる。（労働基準法第20条第2項）</a:t>
            </a:r>
            <a:endParaRPr sz="2223" dirty="0">
              <a:latin typeface="HGMaruGothicMPRO" panose="020F0600000000000000" pitchFamily="34" charset="-128"/>
              <a:ea typeface="HGMaruGothicMPRO" panose="020F0600000000000000" pitchFamily="34" charset="-128"/>
              <a:cs typeface="A-OTF Shin Maru Go Pro"/>
            </a:endParaRPr>
          </a:p>
        </p:txBody>
      </p:sp>
      <p:sp>
        <p:nvSpPr>
          <p:cNvPr id="5" name="object 5">
            <a:extLst>
              <a:ext uri="{FF2B5EF4-FFF2-40B4-BE49-F238E27FC236}">
                <a16:creationId xmlns:a16="http://schemas.microsoft.com/office/drawing/2014/main" id="{2FC380B5-E117-3345-980B-079660A95C89}"/>
              </a:ext>
            </a:extLst>
          </p:cNvPr>
          <p:cNvSpPr/>
          <p:nvPr/>
        </p:nvSpPr>
        <p:spPr>
          <a:xfrm>
            <a:off x="2131120" y="1428871"/>
            <a:ext cx="7129901" cy="3186767"/>
          </a:xfrm>
          <a:custGeom>
            <a:avLst/>
            <a:gdLst/>
            <a:ahLst/>
            <a:cxnLst/>
            <a:rect l="l" t="t" r="r" b="b"/>
            <a:pathLst>
              <a:path w="7859395" h="3512820">
                <a:moveTo>
                  <a:pt x="0" y="3512248"/>
                </a:moveTo>
                <a:lnTo>
                  <a:pt x="7859255" y="3512248"/>
                </a:lnTo>
                <a:lnTo>
                  <a:pt x="7859255" y="0"/>
                </a:lnTo>
                <a:lnTo>
                  <a:pt x="0" y="0"/>
                </a:lnTo>
                <a:lnTo>
                  <a:pt x="0" y="3512248"/>
                </a:lnTo>
                <a:close/>
              </a:path>
            </a:pathLst>
          </a:custGeom>
          <a:ln w="15875">
            <a:solidFill>
              <a:srgbClr val="6D6E71"/>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7" name="object 7">
            <a:extLst>
              <a:ext uri="{FF2B5EF4-FFF2-40B4-BE49-F238E27FC236}">
                <a16:creationId xmlns:a16="http://schemas.microsoft.com/office/drawing/2014/main" id="{AB44A1A7-A3A4-AE4C-B40B-E2877FC0B347}"/>
              </a:ext>
            </a:extLst>
          </p:cNvPr>
          <p:cNvSpPr/>
          <p:nvPr/>
        </p:nvSpPr>
        <p:spPr>
          <a:xfrm>
            <a:off x="9125492" y="2998912"/>
            <a:ext cx="1420007" cy="2365179"/>
          </a:xfrm>
          <a:prstGeom prst="rect">
            <a:avLst/>
          </a:prstGeom>
          <a:blipFill>
            <a:blip r:embed="rId2"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2" name="正方形/長方形 11"/>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解雇が有効な場合でも、手続き上のルールがあります。</a:t>
            </a:r>
          </a:p>
        </p:txBody>
      </p:sp>
      <p:sp>
        <p:nvSpPr>
          <p:cNvPr id="9"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111</a:t>
            </a:r>
            <a:endParaRPr lang="ja-JP" altLang="en-US" sz="1200" b="1" dirty="0"/>
          </a:p>
        </p:txBody>
      </p:sp>
    </p:spTree>
    <p:extLst>
      <p:ext uri="{BB962C8B-B14F-4D97-AF65-F5344CB8AC3E}">
        <p14:creationId xmlns:p14="http://schemas.microsoft.com/office/powerpoint/2010/main" val="32911565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a:extLst>
              <a:ext uri="{FF2B5EF4-FFF2-40B4-BE49-F238E27FC236}">
                <a16:creationId xmlns:a16="http://schemas.microsoft.com/office/drawing/2014/main" id="{A334EB49-C216-BE45-B48E-ADCCC1A44349}"/>
              </a:ext>
            </a:extLst>
          </p:cNvPr>
          <p:cNvSpPr/>
          <p:nvPr/>
        </p:nvSpPr>
        <p:spPr>
          <a:xfrm>
            <a:off x="1263486" y="1322397"/>
            <a:ext cx="7129901" cy="3529523"/>
          </a:xfrm>
          <a:custGeom>
            <a:avLst/>
            <a:gdLst/>
            <a:ahLst/>
            <a:cxnLst/>
            <a:rect l="l" t="t" r="r" b="b"/>
            <a:pathLst>
              <a:path w="7859395" h="3890645">
                <a:moveTo>
                  <a:pt x="0" y="3890251"/>
                </a:moveTo>
                <a:lnTo>
                  <a:pt x="7859255" y="3890251"/>
                </a:lnTo>
                <a:lnTo>
                  <a:pt x="7859255" y="0"/>
                </a:lnTo>
                <a:lnTo>
                  <a:pt x="0" y="0"/>
                </a:lnTo>
                <a:lnTo>
                  <a:pt x="0" y="3890251"/>
                </a:lnTo>
                <a:close/>
              </a:path>
            </a:pathLst>
          </a:custGeom>
          <a:solidFill>
            <a:srgbClr val="FFFDE8"/>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993523B4-E9AD-7F45-81B0-487C102815C1}"/>
              </a:ext>
            </a:extLst>
          </p:cNvPr>
          <p:cNvSpPr/>
          <p:nvPr/>
        </p:nvSpPr>
        <p:spPr>
          <a:xfrm>
            <a:off x="1280439" y="1345915"/>
            <a:ext cx="7129901" cy="3529523"/>
          </a:xfrm>
          <a:custGeom>
            <a:avLst/>
            <a:gdLst/>
            <a:ahLst/>
            <a:cxnLst/>
            <a:rect l="l" t="t" r="r" b="b"/>
            <a:pathLst>
              <a:path w="7859395" h="3890645">
                <a:moveTo>
                  <a:pt x="0" y="3890251"/>
                </a:moveTo>
                <a:lnTo>
                  <a:pt x="7859255" y="3890251"/>
                </a:lnTo>
                <a:lnTo>
                  <a:pt x="7859255" y="0"/>
                </a:lnTo>
                <a:lnTo>
                  <a:pt x="0" y="0"/>
                </a:lnTo>
                <a:lnTo>
                  <a:pt x="0" y="3890251"/>
                </a:lnTo>
                <a:close/>
              </a:path>
            </a:pathLst>
          </a:custGeom>
          <a:ln w="15748">
            <a:solidFill>
              <a:srgbClr val="6D6E71"/>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D543CCE0-C439-A64E-916D-E7E96726440C}"/>
              </a:ext>
            </a:extLst>
          </p:cNvPr>
          <p:cNvSpPr txBox="1"/>
          <p:nvPr/>
        </p:nvSpPr>
        <p:spPr>
          <a:xfrm>
            <a:off x="1387422" y="1469475"/>
            <a:ext cx="6821204" cy="3226296"/>
          </a:xfrm>
          <a:prstGeom prst="rect">
            <a:avLst/>
          </a:prstGeom>
        </p:spPr>
        <p:txBody>
          <a:bodyPr vert="horz" wrap="square" lIns="0" tIns="11521" rIns="0" bIns="0" rtlCol="0">
            <a:spAutoFit/>
          </a:bodyPr>
          <a:lstStyle/>
          <a:p>
            <a:pPr marL="154387" marR="4609">
              <a:lnSpc>
                <a:spcPts val="2812"/>
              </a:lnSpc>
              <a:spcBef>
                <a:spcPts val="91"/>
              </a:spcBef>
            </a:pPr>
            <a:r>
              <a:rPr sz="2223" dirty="0">
                <a:solidFill>
                  <a:srgbClr val="231F20"/>
                </a:solidFill>
                <a:latin typeface="HGMaruGothicMPRO" panose="020F0600000000000000" pitchFamily="34" charset="-128"/>
                <a:ea typeface="HGMaruGothicMPRO" panose="020F0600000000000000" pitchFamily="34" charset="-128"/>
                <a:cs typeface="A-OTF Shin Maru Go Pro"/>
              </a:rPr>
              <a:t>　使用者は、</a:t>
            </a:r>
            <a:r>
              <a:rPr sz="2223" b="1" dirty="0">
                <a:solidFill>
                  <a:srgbClr val="E60012"/>
                </a:solidFill>
                <a:latin typeface="HGMaruGothicMPRO" panose="020F0600000000000000" pitchFamily="34" charset="-128"/>
                <a:ea typeface="HGMaruGothicMPRO" panose="020F0600000000000000" pitchFamily="34" charset="-128"/>
                <a:cs typeface="ShinMGoPro-Medium"/>
              </a:rPr>
              <a:t>労働者が業務上負傷し、又は疾病にかかり療養のために休業する期間及びその後30日間</a:t>
            </a:r>
            <a:r>
              <a:rPr sz="2223" dirty="0">
                <a:solidFill>
                  <a:srgbClr val="231F20"/>
                </a:solidFill>
                <a:latin typeface="HGMaruGothicMPRO" panose="020F0600000000000000" pitchFamily="34" charset="-128"/>
                <a:ea typeface="HGMaruGothicMPRO" panose="020F0600000000000000" pitchFamily="34" charset="-128"/>
                <a:cs typeface="A-OTF Shin Maru Go Pro"/>
              </a:rPr>
              <a:t>並びに</a:t>
            </a:r>
            <a:r>
              <a:rPr sz="2223" b="1" dirty="0">
                <a:solidFill>
                  <a:srgbClr val="E60012"/>
                </a:solidFill>
                <a:latin typeface="HGMaruGothicMPRO" panose="020F0600000000000000" pitchFamily="34" charset="-128"/>
                <a:ea typeface="HGMaruGothicMPRO" panose="020F0600000000000000" pitchFamily="34" charset="-128"/>
                <a:cs typeface="ShinMGoPro-Medium"/>
              </a:rPr>
              <a:t>産前産後の女性</a:t>
            </a:r>
            <a:r>
              <a:rPr sz="2223" dirty="0">
                <a:solidFill>
                  <a:srgbClr val="231F20"/>
                </a:solidFill>
                <a:latin typeface="HGMaruGothicMPRO" panose="020F0600000000000000" pitchFamily="34" charset="-128"/>
                <a:ea typeface="HGMaruGothicMPRO" panose="020F0600000000000000" pitchFamily="34" charset="-128"/>
                <a:cs typeface="A-OTF Shin Maru Go Pro"/>
              </a:rPr>
              <a:t>が第65</a:t>
            </a:r>
            <a:r>
              <a:rPr sz="2223" dirty="0">
                <a:solidFill>
                  <a:srgbClr val="E60012"/>
                </a:solidFill>
                <a:latin typeface="HGMaruGothicMPRO" panose="020F0600000000000000" pitchFamily="34" charset="-128"/>
                <a:ea typeface="HGMaruGothicMPRO" panose="020F0600000000000000" pitchFamily="34" charset="-128"/>
                <a:cs typeface="A-OTF Shin Maru Go Pro"/>
              </a:rPr>
              <a:t>条の規定によって</a:t>
            </a:r>
            <a:r>
              <a:rPr sz="2223" b="1" dirty="0">
                <a:solidFill>
                  <a:srgbClr val="E60012"/>
                </a:solidFill>
                <a:latin typeface="HGMaruGothicMPRO" panose="020F0600000000000000" pitchFamily="34" charset="-128"/>
                <a:ea typeface="HGMaruGothicMPRO" panose="020F0600000000000000" pitchFamily="34" charset="-128"/>
                <a:cs typeface="ShinMGoPro-Medium"/>
              </a:rPr>
              <a:t>休業する期間及びその後30日間</a:t>
            </a:r>
            <a:r>
              <a:rPr sz="2223" dirty="0">
                <a:solidFill>
                  <a:srgbClr val="231F20"/>
                </a:solidFill>
                <a:latin typeface="HGMaruGothicMPRO" panose="020F0600000000000000" pitchFamily="34" charset="-128"/>
                <a:ea typeface="HGMaruGothicMPRO" panose="020F0600000000000000" pitchFamily="34" charset="-128"/>
                <a:cs typeface="A-OTF Shin Maru Go Pro"/>
              </a:rPr>
              <a:t>は、</a:t>
            </a:r>
            <a:r>
              <a:rPr sz="2223" b="1" dirty="0">
                <a:solidFill>
                  <a:srgbClr val="E60012"/>
                </a:solidFill>
                <a:latin typeface="HGMaruGothicMPRO" panose="020F0600000000000000" pitchFamily="34" charset="-128"/>
                <a:ea typeface="HGMaruGothicMPRO" panose="020F0600000000000000" pitchFamily="34" charset="-128"/>
                <a:cs typeface="ShinMGoPro-Medium"/>
              </a:rPr>
              <a:t>解雇してはならない</a:t>
            </a:r>
            <a:r>
              <a:rPr sz="2223" dirty="0">
                <a:solidFill>
                  <a:srgbClr val="231F20"/>
                </a:solidFill>
                <a:latin typeface="HGMaruGothicMPRO" panose="020F0600000000000000" pitchFamily="34" charset="-128"/>
                <a:ea typeface="HGMaruGothicMPRO" panose="020F0600000000000000" pitchFamily="34" charset="-128"/>
                <a:cs typeface="A-OTF Shin Maru Go Pro"/>
              </a:rPr>
              <a:t>。ただし、使用者が、第81条の規定によって打切補償を支払う場合又は天災事変その他やむを得ない事由のために事業の継続が不可能となった場合においては、この限りでない。</a:t>
            </a:r>
            <a:endParaRPr sz="2223" dirty="0">
              <a:latin typeface="HGMaruGothicMPRO" panose="020F0600000000000000" pitchFamily="34" charset="-128"/>
              <a:ea typeface="HGMaruGothicMPRO" panose="020F0600000000000000" pitchFamily="34" charset="-128"/>
              <a:cs typeface="A-OTF Shin Maru Go Pro"/>
            </a:endParaRPr>
          </a:p>
          <a:p>
            <a:pPr marL="11521">
              <a:spcBef>
                <a:spcPts val="27"/>
              </a:spcBef>
            </a:pPr>
            <a:r>
              <a:rPr sz="2223" dirty="0">
                <a:solidFill>
                  <a:srgbClr val="231F20"/>
                </a:solidFill>
                <a:latin typeface="HGMaruGothicMPRO" panose="020F0600000000000000" pitchFamily="34" charset="-128"/>
                <a:ea typeface="HGMaruGothicMPRO" panose="020F0600000000000000" pitchFamily="34" charset="-128"/>
                <a:cs typeface="A-OTF Shin Maru Go Pro"/>
              </a:rPr>
              <a:t>（労働基準法第19条）</a:t>
            </a:r>
            <a:endParaRPr sz="2223" dirty="0">
              <a:latin typeface="HGMaruGothicMPRO" panose="020F0600000000000000" pitchFamily="34" charset="-128"/>
              <a:ea typeface="HGMaruGothicMPRO" panose="020F0600000000000000" pitchFamily="34" charset="-128"/>
              <a:cs typeface="A-OTF Shin Maru Go Pro"/>
            </a:endParaRPr>
          </a:p>
        </p:txBody>
      </p:sp>
      <p:grpSp>
        <p:nvGrpSpPr>
          <p:cNvPr id="51" name="グループ化 50">
            <a:extLst>
              <a:ext uri="{FF2B5EF4-FFF2-40B4-BE49-F238E27FC236}">
                <a16:creationId xmlns:a16="http://schemas.microsoft.com/office/drawing/2014/main" id="{144228B0-085D-304A-8A66-3912552F5FDC}"/>
              </a:ext>
            </a:extLst>
          </p:cNvPr>
          <p:cNvGrpSpPr/>
          <p:nvPr/>
        </p:nvGrpSpPr>
        <p:grpSpPr>
          <a:xfrm>
            <a:off x="9861333" y="2492896"/>
            <a:ext cx="1440160" cy="2202875"/>
            <a:chOff x="8967999" y="1483621"/>
            <a:chExt cx="902679" cy="1516279"/>
          </a:xfrm>
        </p:grpSpPr>
        <p:sp>
          <p:nvSpPr>
            <p:cNvPr id="11" name="object 11">
              <a:extLst>
                <a:ext uri="{FF2B5EF4-FFF2-40B4-BE49-F238E27FC236}">
                  <a16:creationId xmlns:a16="http://schemas.microsoft.com/office/drawing/2014/main" id="{56820A0C-1759-BA4A-AB3D-61503DEC41AD}"/>
                </a:ext>
              </a:extLst>
            </p:cNvPr>
            <p:cNvSpPr/>
            <p:nvPr/>
          </p:nvSpPr>
          <p:spPr>
            <a:xfrm>
              <a:off x="9570077" y="2197490"/>
              <a:ext cx="204063" cy="117526"/>
            </a:xfrm>
            <a:prstGeom prst="rect">
              <a:avLst/>
            </a:prstGeom>
            <a:blipFill>
              <a:blip r:embed="rId2"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2" name="object 12">
              <a:extLst>
                <a:ext uri="{FF2B5EF4-FFF2-40B4-BE49-F238E27FC236}">
                  <a16:creationId xmlns:a16="http://schemas.microsoft.com/office/drawing/2014/main" id="{801E4F2C-0B8D-EE4E-B6E3-CB442D40D077}"/>
                </a:ext>
              </a:extLst>
            </p:cNvPr>
            <p:cNvSpPr/>
            <p:nvPr/>
          </p:nvSpPr>
          <p:spPr>
            <a:xfrm>
              <a:off x="9110443" y="2241710"/>
              <a:ext cx="678180" cy="758190"/>
            </a:xfrm>
            <a:custGeom>
              <a:avLst/>
              <a:gdLst/>
              <a:ahLst/>
              <a:cxnLst/>
              <a:rect l="l" t="t" r="r" b="b"/>
              <a:pathLst>
                <a:path w="678179" h="758189">
                  <a:moveTo>
                    <a:pt x="249377" y="0"/>
                  </a:moveTo>
                  <a:lnTo>
                    <a:pt x="193957" y="30121"/>
                  </a:lnTo>
                  <a:lnTo>
                    <a:pt x="140109" y="91586"/>
                  </a:lnTo>
                  <a:lnTo>
                    <a:pt x="82550" y="205155"/>
                  </a:lnTo>
                  <a:lnTo>
                    <a:pt x="34268" y="335423"/>
                  </a:lnTo>
                  <a:lnTo>
                    <a:pt x="9575" y="436389"/>
                  </a:lnTo>
                  <a:lnTo>
                    <a:pt x="732" y="559841"/>
                  </a:lnTo>
                  <a:lnTo>
                    <a:pt x="0" y="757567"/>
                  </a:lnTo>
                  <a:lnTo>
                    <a:pt x="646988" y="757567"/>
                  </a:lnTo>
                  <a:lnTo>
                    <a:pt x="646988" y="548284"/>
                  </a:lnTo>
                  <a:lnTo>
                    <a:pt x="650966" y="544746"/>
                  </a:lnTo>
                  <a:lnTo>
                    <a:pt x="660093" y="534369"/>
                  </a:lnTo>
                  <a:lnTo>
                    <a:pt x="670161" y="517514"/>
                  </a:lnTo>
                  <a:lnTo>
                    <a:pt x="676960" y="494537"/>
                  </a:lnTo>
                  <a:lnTo>
                    <a:pt x="677550" y="457895"/>
                  </a:lnTo>
                  <a:lnTo>
                    <a:pt x="671329" y="408982"/>
                  </a:lnTo>
                  <a:lnTo>
                    <a:pt x="660138" y="352925"/>
                  </a:lnTo>
                  <a:lnTo>
                    <a:pt x="645819" y="294850"/>
                  </a:lnTo>
                  <a:lnTo>
                    <a:pt x="630216" y="239883"/>
                  </a:lnTo>
                  <a:lnTo>
                    <a:pt x="615171" y="193150"/>
                  </a:lnTo>
                  <a:lnTo>
                    <a:pt x="567946" y="107618"/>
                  </a:lnTo>
                  <a:lnTo>
                    <a:pt x="528210" y="65119"/>
                  </a:lnTo>
                  <a:lnTo>
                    <a:pt x="487938" y="33259"/>
                  </a:lnTo>
                  <a:lnTo>
                    <a:pt x="451751" y="13017"/>
                  </a:lnTo>
                  <a:lnTo>
                    <a:pt x="249377" y="0"/>
                  </a:lnTo>
                  <a:close/>
                </a:path>
              </a:pathLst>
            </a:custGeom>
            <a:solidFill>
              <a:srgbClr val="3777BC"/>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3" name="object 13">
              <a:extLst>
                <a:ext uri="{FF2B5EF4-FFF2-40B4-BE49-F238E27FC236}">
                  <a16:creationId xmlns:a16="http://schemas.microsoft.com/office/drawing/2014/main" id="{68FEC048-5AB0-4240-BAF7-B224FF624476}"/>
                </a:ext>
              </a:extLst>
            </p:cNvPr>
            <p:cNvSpPr/>
            <p:nvPr/>
          </p:nvSpPr>
          <p:spPr>
            <a:xfrm>
              <a:off x="9110443" y="2241710"/>
              <a:ext cx="678180" cy="758190"/>
            </a:xfrm>
            <a:custGeom>
              <a:avLst/>
              <a:gdLst/>
              <a:ahLst/>
              <a:cxnLst/>
              <a:rect l="l" t="t" r="r" b="b"/>
              <a:pathLst>
                <a:path w="678179" h="758189">
                  <a:moveTo>
                    <a:pt x="451751" y="13017"/>
                  </a:moveTo>
                  <a:lnTo>
                    <a:pt x="487938" y="33259"/>
                  </a:lnTo>
                  <a:lnTo>
                    <a:pt x="528210" y="65119"/>
                  </a:lnTo>
                  <a:lnTo>
                    <a:pt x="567946" y="107618"/>
                  </a:lnTo>
                  <a:lnTo>
                    <a:pt x="602526" y="159778"/>
                  </a:lnTo>
                  <a:lnTo>
                    <a:pt x="630216" y="239883"/>
                  </a:lnTo>
                  <a:lnTo>
                    <a:pt x="645819" y="294850"/>
                  </a:lnTo>
                  <a:lnTo>
                    <a:pt x="660138" y="352925"/>
                  </a:lnTo>
                  <a:lnTo>
                    <a:pt x="671329" y="408982"/>
                  </a:lnTo>
                  <a:lnTo>
                    <a:pt x="677550" y="457895"/>
                  </a:lnTo>
                  <a:lnTo>
                    <a:pt x="676960" y="494537"/>
                  </a:lnTo>
                  <a:lnTo>
                    <a:pt x="670161" y="517514"/>
                  </a:lnTo>
                  <a:lnTo>
                    <a:pt x="660093" y="534369"/>
                  </a:lnTo>
                  <a:lnTo>
                    <a:pt x="650966" y="544746"/>
                  </a:lnTo>
                  <a:lnTo>
                    <a:pt x="646988" y="548284"/>
                  </a:lnTo>
                  <a:lnTo>
                    <a:pt x="646988" y="757567"/>
                  </a:lnTo>
                  <a:lnTo>
                    <a:pt x="0" y="757567"/>
                  </a:lnTo>
                  <a:lnTo>
                    <a:pt x="732" y="559841"/>
                  </a:lnTo>
                  <a:lnTo>
                    <a:pt x="9575" y="436389"/>
                  </a:lnTo>
                  <a:lnTo>
                    <a:pt x="34268" y="335423"/>
                  </a:lnTo>
                  <a:lnTo>
                    <a:pt x="82550" y="205155"/>
                  </a:lnTo>
                  <a:lnTo>
                    <a:pt x="140109" y="91586"/>
                  </a:lnTo>
                  <a:lnTo>
                    <a:pt x="193957" y="30121"/>
                  </a:lnTo>
                  <a:lnTo>
                    <a:pt x="233808" y="4884"/>
                  </a:lnTo>
                  <a:lnTo>
                    <a:pt x="249377" y="0"/>
                  </a:lnTo>
                  <a:lnTo>
                    <a:pt x="451751" y="13017"/>
                  </a:lnTo>
                  <a:close/>
                </a:path>
              </a:pathLst>
            </a:custGeom>
            <a:ln w="12407">
              <a:solidFill>
                <a:srgbClr val="3777BC"/>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4" name="object 14">
              <a:extLst>
                <a:ext uri="{FF2B5EF4-FFF2-40B4-BE49-F238E27FC236}">
                  <a16:creationId xmlns:a16="http://schemas.microsoft.com/office/drawing/2014/main" id="{91C9B488-FF3A-5649-975A-243A8916020B}"/>
                </a:ext>
              </a:extLst>
            </p:cNvPr>
            <p:cNvSpPr/>
            <p:nvPr/>
          </p:nvSpPr>
          <p:spPr>
            <a:xfrm>
              <a:off x="9617280" y="2401490"/>
              <a:ext cx="63500" cy="234315"/>
            </a:xfrm>
            <a:custGeom>
              <a:avLst/>
              <a:gdLst/>
              <a:ahLst/>
              <a:cxnLst/>
              <a:rect l="l" t="t" r="r" b="b"/>
              <a:pathLst>
                <a:path w="63500" h="234314">
                  <a:moveTo>
                    <a:pt x="63360" y="0"/>
                  </a:moveTo>
                  <a:lnTo>
                    <a:pt x="40774" y="61668"/>
                  </a:lnTo>
                  <a:lnTo>
                    <a:pt x="26646" y="106630"/>
                  </a:lnTo>
                  <a:lnTo>
                    <a:pt x="15034" y="156853"/>
                  </a:lnTo>
                  <a:lnTo>
                    <a:pt x="0" y="234302"/>
                  </a:lnTo>
                </a:path>
              </a:pathLst>
            </a:custGeom>
            <a:ln w="18618">
              <a:solidFill>
                <a:srgbClr val="2C3B6E"/>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5" name="object 15">
              <a:extLst>
                <a:ext uri="{FF2B5EF4-FFF2-40B4-BE49-F238E27FC236}">
                  <a16:creationId xmlns:a16="http://schemas.microsoft.com/office/drawing/2014/main" id="{4F89BF5F-9AC2-804C-A12B-5859B269D7BB}"/>
                </a:ext>
              </a:extLst>
            </p:cNvPr>
            <p:cNvSpPr/>
            <p:nvPr/>
          </p:nvSpPr>
          <p:spPr>
            <a:xfrm>
              <a:off x="9617283" y="2811889"/>
              <a:ext cx="132715" cy="45720"/>
            </a:xfrm>
            <a:custGeom>
              <a:avLst/>
              <a:gdLst/>
              <a:ahLst/>
              <a:cxnLst/>
              <a:rect l="l" t="t" r="r" b="b"/>
              <a:pathLst>
                <a:path w="132715" h="45719">
                  <a:moveTo>
                    <a:pt x="0" y="45402"/>
                  </a:moveTo>
                  <a:lnTo>
                    <a:pt x="46354" y="42914"/>
                  </a:lnTo>
                  <a:lnTo>
                    <a:pt x="75604" y="37355"/>
                  </a:lnTo>
                  <a:lnTo>
                    <a:pt x="100171" y="24469"/>
                  </a:lnTo>
                  <a:lnTo>
                    <a:pt x="132473" y="0"/>
                  </a:lnTo>
                </a:path>
              </a:pathLst>
            </a:custGeom>
            <a:ln w="18618">
              <a:solidFill>
                <a:srgbClr val="2C3B6E"/>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6" name="object 16">
              <a:extLst>
                <a:ext uri="{FF2B5EF4-FFF2-40B4-BE49-F238E27FC236}">
                  <a16:creationId xmlns:a16="http://schemas.microsoft.com/office/drawing/2014/main" id="{5577710B-4C9E-E844-B12E-241D7DBBBD3B}"/>
                </a:ext>
              </a:extLst>
            </p:cNvPr>
            <p:cNvSpPr/>
            <p:nvPr/>
          </p:nvSpPr>
          <p:spPr>
            <a:xfrm>
              <a:off x="9183391" y="2480214"/>
              <a:ext cx="42545" cy="507365"/>
            </a:xfrm>
            <a:custGeom>
              <a:avLst/>
              <a:gdLst/>
              <a:ahLst/>
              <a:cxnLst/>
              <a:rect l="l" t="t" r="r" b="b"/>
              <a:pathLst>
                <a:path w="42545" h="507364">
                  <a:moveTo>
                    <a:pt x="42240" y="0"/>
                  </a:moveTo>
                  <a:lnTo>
                    <a:pt x="18898" y="192648"/>
                  </a:lnTo>
                  <a:lnTo>
                    <a:pt x="6718" y="309702"/>
                  </a:lnTo>
                  <a:lnTo>
                    <a:pt x="1738" y="398714"/>
                  </a:lnTo>
                  <a:lnTo>
                    <a:pt x="0" y="507238"/>
                  </a:lnTo>
                </a:path>
              </a:pathLst>
            </a:custGeom>
            <a:ln w="18618">
              <a:solidFill>
                <a:srgbClr val="2C3B6E"/>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7" name="object 17">
              <a:extLst>
                <a:ext uri="{FF2B5EF4-FFF2-40B4-BE49-F238E27FC236}">
                  <a16:creationId xmlns:a16="http://schemas.microsoft.com/office/drawing/2014/main" id="{57C3D9B1-42D6-D844-A0D5-3BA42A310C61}"/>
                </a:ext>
              </a:extLst>
            </p:cNvPr>
            <p:cNvSpPr/>
            <p:nvPr/>
          </p:nvSpPr>
          <p:spPr>
            <a:xfrm>
              <a:off x="9386834" y="2325066"/>
              <a:ext cx="125730" cy="76835"/>
            </a:xfrm>
            <a:custGeom>
              <a:avLst/>
              <a:gdLst/>
              <a:ahLst/>
              <a:cxnLst/>
              <a:rect l="l" t="t" r="r" b="b"/>
              <a:pathLst>
                <a:path w="125729" h="76835">
                  <a:moveTo>
                    <a:pt x="0" y="50380"/>
                  </a:moveTo>
                  <a:lnTo>
                    <a:pt x="55613" y="0"/>
                  </a:lnTo>
                  <a:lnTo>
                    <a:pt x="125691" y="76428"/>
                  </a:lnTo>
                </a:path>
              </a:pathLst>
            </a:custGeom>
            <a:ln w="18618">
              <a:solidFill>
                <a:srgbClr val="2C3B6E"/>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8" name="object 18">
              <a:extLst>
                <a:ext uri="{FF2B5EF4-FFF2-40B4-BE49-F238E27FC236}">
                  <a16:creationId xmlns:a16="http://schemas.microsoft.com/office/drawing/2014/main" id="{BB6943E8-07D9-BE40-88E2-254C7DD6EA4E}"/>
                </a:ext>
              </a:extLst>
            </p:cNvPr>
            <p:cNvSpPr/>
            <p:nvPr/>
          </p:nvSpPr>
          <p:spPr>
            <a:xfrm>
              <a:off x="9634563" y="2640966"/>
              <a:ext cx="69850" cy="10795"/>
            </a:xfrm>
            <a:custGeom>
              <a:avLst/>
              <a:gdLst/>
              <a:ahLst/>
              <a:cxnLst/>
              <a:rect l="l" t="t" r="r" b="b"/>
              <a:pathLst>
                <a:path w="69850" h="10794">
                  <a:moveTo>
                    <a:pt x="0" y="568"/>
                  </a:moveTo>
                  <a:lnTo>
                    <a:pt x="30957" y="0"/>
                  </a:lnTo>
                  <a:lnTo>
                    <a:pt x="48542" y="875"/>
                  </a:lnTo>
                  <a:lnTo>
                    <a:pt x="59293" y="4153"/>
                  </a:lnTo>
                  <a:lnTo>
                    <a:pt x="69748" y="10792"/>
                  </a:lnTo>
                </a:path>
              </a:pathLst>
            </a:custGeom>
            <a:ln w="18618">
              <a:solidFill>
                <a:srgbClr val="2C3B6E"/>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9" name="object 19">
              <a:extLst>
                <a:ext uri="{FF2B5EF4-FFF2-40B4-BE49-F238E27FC236}">
                  <a16:creationId xmlns:a16="http://schemas.microsoft.com/office/drawing/2014/main" id="{FA2B6EDF-8BB4-164F-A5EA-CBCF7DD72FBF}"/>
                </a:ext>
              </a:extLst>
            </p:cNvPr>
            <p:cNvSpPr/>
            <p:nvPr/>
          </p:nvSpPr>
          <p:spPr>
            <a:xfrm>
              <a:off x="9267644" y="2243063"/>
              <a:ext cx="349885" cy="640080"/>
            </a:xfrm>
            <a:custGeom>
              <a:avLst/>
              <a:gdLst/>
              <a:ahLst/>
              <a:cxnLst/>
              <a:rect l="l" t="t" r="r" b="b"/>
              <a:pathLst>
                <a:path w="349884" h="640080">
                  <a:moveTo>
                    <a:pt x="83432" y="0"/>
                  </a:moveTo>
                  <a:lnTo>
                    <a:pt x="44234" y="22791"/>
                  </a:lnTo>
                  <a:lnTo>
                    <a:pt x="26176" y="107839"/>
                  </a:lnTo>
                  <a:lnTo>
                    <a:pt x="15549" y="199209"/>
                  </a:lnTo>
                  <a:lnTo>
                    <a:pt x="8206" y="353617"/>
                  </a:lnTo>
                  <a:lnTo>
                    <a:pt x="0" y="627781"/>
                  </a:lnTo>
                  <a:lnTo>
                    <a:pt x="44234" y="639821"/>
                  </a:lnTo>
                  <a:lnTo>
                    <a:pt x="349643" y="601340"/>
                  </a:lnTo>
                  <a:lnTo>
                    <a:pt x="108115" y="13203"/>
                  </a:lnTo>
                  <a:lnTo>
                    <a:pt x="100855" y="7952"/>
                  </a:lnTo>
                  <a:lnTo>
                    <a:pt x="83432" y="0"/>
                  </a:lnTo>
                  <a:close/>
                </a:path>
              </a:pathLst>
            </a:custGeom>
            <a:solidFill>
              <a:srgbClr val="FFFFFF"/>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0" name="object 20">
              <a:extLst>
                <a:ext uri="{FF2B5EF4-FFF2-40B4-BE49-F238E27FC236}">
                  <a16:creationId xmlns:a16="http://schemas.microsoft.com/office/drawing/2014/main" id="{58EADB94-6935-2D4F-9EBB-9F752D031130}"/>
                </a:ext>
              </a:extLst>
            </p:cNvPr>
            <p:cNvSpPr/>
            <p:nvPr/>
          </p:nvSpPr>
          <p:spPr>
            <a:xfrm>
              <a:off x="9267644" y="2243063"/>
              <a:ext cx="349885" cy="640080"/>
            </a:xfrm>
            <a:custGeom>
              <a:avLst/>
              <a:gdLst/>
              <a:ahLst/>
              <a:cxnLst/>
              <a:rect l="l" t="t" r="r" b="b"/>
              <a:pathLst>
                <a:path w="349884" h="640080">
                  <a:moveTo>
                    <a:pt x="44234" y="639821"/>
                  </a:moveTo>
                  <a:lnTo>
                    <a:pt x="0" y="627781"/>
                  </a:lnTo>
                  <a:lnTo>
                    <a:pt x="8206" y="353617"/>
                  </a:lnTo>
                  <a:lnTo>
                    <a:pt x="15549" y="199209"/>
                  </a:lnTo>
                  <a:lnTo>
                    <a:pt x="26176" y="107839"/>
                  </a:lnTo>
                  <a:lnTo>
                    <a:pt x="44234" y="22791"/>
                  </a:lnTo>
                  <a:lnTo>
                    <a:pt x="62380" y="1046"/>
                  </a:lnTo>
                  <a:lnTo>
                    <a:pt x="83432" y="0"/>
                  </a:lnTo>
                  <a:lnTo>
                    <a:pt x="100855" y="7952"/>
                  </a:lnTo>
                  <a:lnTo>
                    <a:pt x="108115" y="13203"/>
                  </a:lnTo>
                  <a:lnTo>
                    <a:pt x="349643" y="601340"/>
                  </a:lnTo>
                  <a:lnTo>
                    <a:pt x="44234" y="639821"/>
                  </a:lnTo>
                  <a:close/>
                </a:path>
              </a:pathLst>
            </a:custGeom>
            <a:ln w="17284">
              <a:solidFill>
                <a:srgbClr val="78CDD0"/>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1" name="object 21">
              <a:extLst>
                <a:ext uri="{FF2B5EF4-FFF2-40B4-BE49-F238E27FC236}">
                  <a16:creationId xmlns:a16="http://schemas.microsoft.com/office/drawing/2014/main" id="{EAEA254C-E6CB-8948-A867-E89A707AD5AD}"/>
                </a:ext>
              </a:extLst>
            </p:cNvPr>
            <p:cNvSpPr/>
            <p:nvPr/>
          </p:nvSpPr>
          <p:spPr>
            <a:xfrm>
              <a:off x="9201584" y="2669415"/>
              <a:ext cx="94360" cy="201129"/>
            </a:xfrm>
            <a:prstGeom prst="rect">
              <a:avLst/>
            </a:prstGeom>
            <a:blipFill>
              <a:blip r:embed="rId3"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2" name="object 22">
              <a:extLst>
                <a:ext uri="{FF2B5EF4-FFF2-40B4-BE49-F238E27FC236}">
                  <a16:creationId xmlns:a16="http://schemas.microsoft.com/office/drawing/2014/main" id="{E78305B9-1449-D847-9713-E3AA46E26EF6}"/>
                </a:ext>
              </a:extLst>
            </p:cNvPr>
            <p:cNvSpPr/>
            <p:nvPr/>
          </p:nvSpPr>
          <p:spPr>
            <a:xfrm>
              <a:off x="9299920" y="2248320"/>
              <a:ext cx="372745" cy="641350"/>
            </a:xfrm>
            <a:custGeom>
              <a:avLst/>
              <a:gdLst/>
              <a:ahLst/>
              <a:cxnLst/>
              <a:rect l="l" t="t" r="r" b="b"/>
              <a:pathLst>
                <a:path w="372745" h="641350">
                  <a:moveTo>
                    <a:pt x="212605" y="0"/>
                  </a:moveTo>
                  <a:lnTo>
                    <a:pt x="212605" y="27139"/>
                  </a:lnTo>
                  <a:lnTo>
                    <a:pt x="86306" y="367029"/>
                  </a:lnTo>
                  <a:lnTo>
                    <a:pt x="22076" y="543123"/>
                  </a:lnTo>
                  <a:lnTo>
                    <a:pt x="0" y="611939"/>
                  </a:lnTo>
                  <a:lnTo>
                    <a:pt x="159" y="629996"/>
                  </a:lnTo>
                  <a:lnTo>
                    <a:pt x="17724" y="635636"/>
                  </a:lnTo>
                  <a:lnTo>
                    <a:pt x="57269" y="639396"/>
                  </a:lnTo>
                  <a:lnTo>
                    <a:pt x="111973" y="641276"/>
                  </a:lnTo>
                  <a:lnTo>
                    <a:pt x="175012" y="641276"/>
                  </a:lnTo>
                  <a:lnTo>
                    <a:pt x="239564" y="639396"/>
                  </a:lnTo>
                  <a:lnTo>
                    <a:pt x="298807" y="635636"/>
                  </a:lnTo>
                  <a:lnTo>
                    <a:pt x="345917" y="629996"/>
                  </a:lnTo>
                  <a:lnTo>
                    <a:pt x="370267" y="566313"/>
                  </a:lnTo>
                  <a:lnTo>
                    <a:pt x="372582" y="526931"/>
                  </a:lnTo>
                  <a:lnTo>
                    <a:pt x="370453" y="497154"/>
                  </a:lnTo>
                  <a:lnTo>
                    <a:pt x="357908" y="406075"/>
                  </a:lnTo>
                  <a:lnTo>
                    <a:pt x="335276" y="240919"/>
                  </a:lnTo>
                  <a:lnTo>
                    <a:pt x="303918" y="11772"/>
                  </a:lnTo>
                  <a:lnTo>
                    <a:pt x="212605" y="0"/>
                  </a:lnTo>
                  <a:close/>
                </a:path>
              </a:pathLst>
            </a:custGeom>
            <a:solidFill>
              <a:srgbClr val="FFFFFF"/>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3" name="object 23">
              <a:extLst>
                <a:ext uri="{FF2B5EF4-FFF2-40B4-BE49-F238E27FC236}">
                  <a16:creationId xmlns:a16="http://schemas.microsoft.com/office/drawing/2014/main" id="{C12DCF82-C982-D943-8C01-A24205B95031}"/>
                </a:ext>
              </a:extLst>
            </p:cNvPr>
            <p:cNvSpPr/>
            <p:nvPr/>
          </p:nvSpPr>
          <p:spPr>
            <a:xfrm>
              <a:off x="9299920" y="2248320"/>
              <a:ext cx="372745" cy="641350"/>
            </a:xfrm>
            <a:custGeom>
              <a:avLst/>
              <a:gdLst/>
              <a:ahLst/>
              <a:cxnLst/>
              <a:rect l="l" t="t" r="r" b="b"/>
              <a:pathLst>
                <a:path w="372745" h="641350">
                  <a:moveTo>
                    <a:pt x="212605" y="27139"/>
                  </a:moveTo>
                  <a:lnTo>
                    <a:pt x="86306" y="367029"/>
                  </a:lnTo>
                  <a:lnTo>
                    <a:pt x="22076" y="543123"/>
                  </a:lnTo>
                  <a:lnTo>
                    <a:pt x="0" y="611939"/>
                  </a:lnTo>
                  <a:lnTo>
                    <a:pt x="159" y="629996"/>
                  </a:lnTo>
                  <a:lnTo>
                    <a:pt x="17724" y="635636"/>
                  </a:lnTo>
                  <a:lnTo>
                    <a:pt x="57269" y="639396"/>
                  </a:lnTo>
                  <a:lnTo>
                    <a:pt x="111973" y="641276"/>
                  </a:lnTo>
                  <a:lnTo>
                    <a:pt x="175012" y="641276"/>
                  </a:lnTo>
                  <a:lnTo>
                    <a:pt x="239564" y="639396"/>
                  </a:lnTo>
                  <a:lnTo>
                    <a:pt x="298807" y="635636"/>
                  </a:lnTo>
                  <a:lnTo>
                    <a:pt x="345917" y="629996"/>
                  </a:lnTo>
                  <a:lnTo>
                    <a:pt x="370267" y="566313"/>
                  </a:lnTo>
                  <a:lnTo>
                    <a:pt x="372582" y="526931"/>
                  </a:lnTo>
                  <a:lnTo>
                    <a:pt x="370453" y="497154"/>
                  </a:lnTo>
                  <a:lnTo>
                    <a:pt x="357908" y="406075"/>
                  </a:lnTo>
                  <a:lnTo>
                    <a:pt x="335276" y="240919"/>
                  </a:lnTo>
                  <a:lnTo>
                    <a:pt x="313598" y="82534"/>
                  </a:lnTo>
                  <a:lnTo>
                    <a:pt x="303918" y="11772"/>
                  </a:lnTo>
                  <a:lnTo>
                    <a:pt x="212605" y="0"/>
                  </a:lnTo>
                  <a:lnTo>
                    <a:pt x="212605" y="27139"/>
                  </a:lnTo>
                  <a:close/>
                </a:path>
              </a:pathLst>
            </a:custGeom>
            <a:ln w="17284">
              <a:solidFill>
                <a:srgbClr val="78CDD0"/>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4" name="object 24">
              <a:extLst>
                <a:ext uri="{FF2B5EF4-FFF2-40B4-BE49-F238E27FC236}">
                  <a16:creationId xmlns:a16="http://schemas.microsoft.com/office/drawing/2014/main" id="{A0242CE4-9214-C740-9334-023D00886166}"/>
                </a:ext>
              </a:extLst>
            </p:cNvPr>
            <p:cNvSpPr/>
            <p:nvPr/>
          </p:nvSpPr>
          <p:spPr>
            <a:xfrm>
              <a:off x="9392919" y="2745470"/>
              <a:ext cx="53340" cy="144145"/>
            </a:xfrm>
            <a:custGeom>
              <a:avLst/>
              <a:gdLst/>
              <a:ahLst/>
              <a:cxnLst/>
              <a:rect l="l" t="t" r="r" b="b"/>
              <a:pathLst>
                <a:path w="53340" h="144144">
                  <a:moveTo>
                    <a:pt x="53340" y="0"/>
                  </a:moveTo>
                  <a:lnTo>
                    <a:pt x="0" y="143725"/>
                  </a:lnTo>
                  <a:lnTo>
                    <a:pt x="6241" y="127146"/>
                  </a:lnTo>
                  <a:lnTo>
                    <a:pt x="21412" y="87555"/>
                  </a:lnTo>
                  <a:lnTo>
                    <a:pt x="39212" y="40118"/>
                  </a:lnTo>
                  <a:lnTo>
                    <a:pt x="53340" y="0"/>
                  </a:lnTo>
                  <a:close/>
                </a:path>
              </a:pathLst>
            </a:custGeom>
            <a:solidFill>
              <a:srgbClr val="FFFFFF"/>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5" name="object 25">
              <a:extLst>
                <a:ext uri="{FF2B5EF4-FFF2-40B4-BE49-F238E27FC236}">
                  <a16:creationId xmlns:a16="http://schemas.microsoft.com/office/drawing/2014/main" id="{23E790FA-BB1B-DB47-9A0E-F282D3DFEF32}"/>
                </a:ext>
              </a:extLst>
            </p:cNvPr>
            <p:cNvSpPr/>
            <p:nvPr/>
          </p:nvSpPr>
          <p:spPr>
            <a:xfrm>
              <a:off x="9392919" y="2745470"/>
              <a:ext cx="53340" cy="144145"/>
            </a:xfrm>
            <a:custGeom>
              <a:avLst/>
              <a:gdLst/>
              <a:ahLst/>
              <a:cxnLst/>
              <a:rect l="l" t="t" r="r" b="b"/>
              <a:pathLst>
                <a:path w="53340" h="144144">
                  <a:moveTo>
                    <a:pt x="0" y="143725"/>
                  </a:moveTo>
                  <a:lnTo>
                    <a:pt x="6241" y="127146"/>
                  </a:lnTo>
                  <a:lnTo>
                    <a:pt x="21412" y="87555"/>
                  </a:lnTo>
                  <a:lnTo>
                    <a:pt x="39212" y="40118"/>
                  </a:lnTo>
                  <a:lnTo>
                    <a:pt x="53340" y="0"/>
                  </a:lnTo>
                </a:path>
              </a:pathLst>
            </a:custGeom>
            <a:ln w="11518">
              <a:solidFill>
                <a:srgbClr val="78CDD0"/>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6" name="object 26">
              <a:extLst>
                <a:ext uri="{FF2B5EF4-FFF2-40B4-BE49-F238E27FC236}">
                  <a16:creationId xmlns:a16="http://schemas.microsoft.com/office/drawing/2014/main" id="{D5715015-EF65-2242-9E31-A504BCB9450E}"/>
                </a:ext>
              </a:extLst>
            </p:cNvPr>
            <p:cNvSpPr/>
            <p:nvPr/>
          </p:nvSpPr>
          <p:spPr>
            <a:xfrm>
              <a:off x="9434886" y="2799610"/>
              <a:ext cx="36830" cy="90170"/>
            </a:xfrm>
            <a:custGeom>
              <a:avLst/>
              <a:gdLst/>
              <a:ahLst/>
              <a:cxnLst/>
              <a:rect l="l" t="t" r="r" b="b"/>
              <a:pathLst>
                <a:path w="36829" h="90169">
                  <a:moveTo>
                    <a:pt x="0" y="89585"/>
                  </a:moveTo>
                  <a:lnTo>
                    <a:pt x="36487" y="0"/>
                  </a:lnTo>
                </a:path>
              </a:pathLst>
            </a:custGeom>
            <a:ln w="11518">
              <a:solidFill>
                <a:srgbClr val="78CDD0"/>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7" name="object 27">
              <a:extLst>
                <a:ext uri="{FF2B5EF4-FFF2-40B4-BE49-F238E27FC236}">
                  <a16:creationId xmlns:a16="http://schemas.microsoft.com/office/drawing/2014/main" id="{A17720ED-B5D0-544D-BDD2-CBFB8FC195F2}"/>
                </a:ext>
              </a:extLst>
            </p:cNvPr>
            <p:cNvSpPr/>
            <p:nvPr/>
          </p:nvSpPr>
          <p:spPr>
            <a:xfrm>
              <a:off x="9523929" y="2265852"/>
              <a:ext cx="38735" cy="201930"/>
            </a:xfrm>
            <a:custGeom>
              <a:avLst/>
              <a:gdLst/>
              <a:ahLst/>
              <a:cxnLst/>
              <a:rect l="l" t="t" r="r" b="b"/>
              <a:pathLst>
                <a:path w="38734" h="201930">
                  <a:moveTo>
                    <a:pt x="37679" y="0"/>
                  </a:moveTo>
                  <a:lnTo>
                    <a:pt x="13142" y="108483"/>
                  </a:lnTo>
                  <a:lnTo>
                    <a:pt x="8761" y="122764"/>
                  </a:lnTo>
                  <a:lnTo>
                    <a:pt x="1460" y="154330"/>
                  </a:lnTo>
                  <a:lnTo>
                    <a:pt x="0" y="186268"/>
                  </a:lnTo>
                  <a:lnTo>
                    <a:pt x="13142" y="201663"/>
                  </a:lnTo>
                  <a:lnTo>
                    <a:pt x="27657" y="187136"/>
                  </a:lnTo>
                  <a:lnTo>
                    <a:pt x="35237" y="148589"/>
                  </a:lnTo>
                  <a:lnTo>
                    <a:pt x="38014" y="97139"/>
                  </a:lnTo>
                  <a:lnTo>
                    <a:pt x="38118" y="43903"/>
                  </a:lnTo>
                  <a:lnTo>
                    <a:pt x="37679" y="0"/>
                  </a:lnTo>
                  <a:close/>
                </a:path>
              </a:pathLst>
            </a:custGeom>
            <a:solidFill>
              <a:srgbClr val="FFFFFF"/>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8" name="object 28">
              <a:extLst>
                <a:ext uri="{FF2B5EF4-FFF2-40B4-BE49-F238E27FC236}">
                  <a16:creationId xmlns:a16="http://schemas.microsoft.com/office/drawing/2014/main" id="{DF023C2D-A847-9D4A-A331-316EF572AE66}"/>
                </a:ext>
              </a:extLst>
            </p:cNvPr>
            <p:cNvSpPr/>
            <p:nvPr/>
          </p:nvSpPr>
          <p:spPr>
            <a:xfrm>
              <a:off x="9523929" y="2265852"/>
              <a:ext cx="38735" cy="201930"/>
            </a:xfrm>
            <a:custGeom>
              <a:avLst/>
              <a:gdLst/>
              <a:ahLst/>
              <a:cxnLst/>
              <a:rect l="l" t="t" r="r" b="b"/>
              <a:pathLst>
                <a:path w="38734" h="201930">
                  <a:moveTo>
                    <a:pt x="37679" y="0"/>
                  </a:moveTo>
                  <a:lnTo>
                    <a:pt x="38118" y="43903"/>
                  </a:lnTo>
                  <a:lnTo>
                    <a:pt x="38014" y="97139"/>
                  </a:lnTo>
                  <a:lnTo>
                    <a:pt x="35237" y="148589"/>
                  </a:lnTo>
                  <a:lnTo>
                    <a:pt x="27657" y="187136"/>
                  </a:lnTo>
                  <a:lnTo>
                    <a:pt x="13142" y="201663"/>
                  </a:lnTo>
                  <a:lnTo>
                    <a:pt x="0" y="186268"/>
                  </a:lnTo>
                  <a:lnTo>
                    <a:pt x="1460" y="154330"/>
                  </a:lnTo>
                  <a:lnTo>
                    <a:pt x="8761" y="122764"/>
                  </a:lnTo>
                  <a:lnTo>
                    <a:pt x="13142" y="108483"/>
                  </a:lnTo>
                </a:path>
              </a:pathLst>
            </a:custGeom>
            <a:ln w="11518">
              <a:solidFill>
                <a:srgbClr val="78CDD0"/>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9" name="object 29">
              <a:extLst>
                <a:ext uri="{FF2B5EF4-FFF2-40B4-BE49-F238E27FC236}">
                  <a16:creationId xmlns:a16="http://schemas.microsoft.com/office/drawing/2014/main" id="{BB4D6C84-530A-9749-8BA4-9BE539C35381}"/>
                </a:ext>
              </a:extLst>
            </p:cNvPr>
            <p:cNvSpPr/>
            <p:nvPr/>
          </p:nvSpPr>
          <p:spPr>
            <a:xfrm>
              <a:off x="9295851" y="2668068"/>
              <a:ext cx="72390" cy="189230"/>
            </a:xfrm>
            <a:custGeom>
              <a:avLst/>
              <a:gdLst/>
              <a:ahLst/>
              <a:cxnLst/>
              <a:rect l="l" t="t" r="r" b="b"/>
              <a:pathLst>
                <a:path w="72390" h="189230">
                  <a:moveTo>
                    <a:pt x="37139" y="0"/>
                  </a:moveTo>
                  <a:lnTo>
                    <a:pt x="4232" y="3739"/>
                  </a:lnTo>
                  <a:lnTo>
                    <a:pt x="0" y="50352"/>
                  </a:lnTo>
                  <a:lnTo>
                    <a:pt x="1422" y="109559"/>
                  </a:lnTo>
                  <a:lnTo>
                    <a:pt x="5393" y="162227"/>
                  </a:lnTo>
                  <a:lnTo>
                    <a:pt x="8804" y="189223"/>
                  </a:lnTo>
                  <a:lnTo>
                    <a:pt x="71949" y="3739"/>
                  </a:lnTo>
                  <a:lnTo>
                    <a:pt x="68810" y="2493"/>
                  </a:lnTo>
                  <a:lnTo>
                    <a:pt x="57936" y="415"/>
                  </a:lnTo>
                  <a:lnTo>
                    <a:pt x="37139" y="0"/>
                  </a:lnTo>
                  <a:close/>
                </a:path>
              </a:pathLst>
            </a:custGeom>
            <a:solidFill>
              <a:srgbClr val="FFFFFF"/>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30" name="object 30">
              <a:extLst>
                <a:ext uri="{FF2B5EF4-FFF2-40B4-BE49-F238E27FC236}">
                  <a16:creationId xmlns:a16="http://schemas.microsoft.com/office/drawing/2014/main" id="{0F215081-3333-2042-8682-4C2A087752F6}"/>
                </a:ext>
              </a:extLst>
            </p:cNvPr>
            <p:cNvSpPr/>
            <p:nvPr/>
          </p:nvSpPr>
          <p:spPr>
            <a:xfrm>
              <a:off x="9295851" y="2668068"/>
              <a:ext cx="72390" cy="189230"/>
            </a:xfrm>
            <a:custGeom>
              <a:avLst/>
              <a:gdLst/>
              <a:ahLst/>
              <a:cxnLst/>
              <a:rect l="l" t="t" r="r" b="b"/>
              <a:pathLst>
                <a:path w="72390" h="189230">
                  <a:moveTo>
                    <a:pt x="8804" y="189223"/>
                  </a:moveTo>
                  <a:lnTo>
                    <a:pt x="5393" y="162227"/>
                  </a:lnTo>
                  <a:lnTo>
                    <a:pt x="1422" y="109559"/>
                  </a:lnTo>
                  <a:lnTo>
                    <a:pt x="0" y="50352"/>
                  </a:lnTo>
                  <a:lnTo>
                    <a:pt x="4232" y="3739"/>
                  </a:lnTo>
                  <a:lnTo>
                    <a:pt x="37139" y="0"/>
                  </a:lnTo>
                  <a:lnTo>
                    <a:pt x="57936" y="415"/>
                  </a:lnTo>
                  <a:lnTo>
                    <a:pt x="68810" y="2493"/>
                  </a:lnTo>
                  <a:lnTo>
                    <a:pt x="71949" y="3739"/>
                  </a:lnTo>
                  <a:lnTo>
                    <a:pt x="8804" y="189223"/>
                  </a:lnTo>
                  <a:close/>
                </a:path>
              </a:pathLst>
            </a:custGeom>
            <a:ln w="17284">
              <a:solidFill>
                <a:srgbClr val="78CDD0"/>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31" name="object 31">
              <a:extLst>
                <a:ext uri="{FF2B5EF4-FFF2-40B4-BE49-F238E27FC236}">
                  <a16:creationId xmlns:a16="http://schemas.microsoft.com/office/drawing/2014/main" id="{9E9A7EBD-8A15-3E4E-A70C-F28DF2D38546}"/>
                </a:ext>
              </a:extLst>
            </p:cNvPr>
            <p:cNvSpPr/>
            <p:nvPr/>
          </p:nvSpPr>
          <p:spPr>
            <a:xfrm>
              <a:off x="9342747" y="2273536"/>
              <a:ext cx="25400" cy="219075"/>
            </a:xfrm>
            <a:custGeom>
              <a:avLst/>
              <a:gdLst/>
              <a:ahLst/>
              <a:cxnLst/>
              <a:rect l="l" t="t" r="r" b="b"/>
              <a:pathLst>
                <a:path w="25400" h="219075">
                  <a:moveTo>
                    <a:pt x="0" y="0"/>
                  </a:moveTo>
                  <a:lnTo>
                    <a:pt x="12378" y="117709"/>
                  </a:lnTo>
                  <a:lnTo>
                    <a:pt x="19115" y="179727"/>
                  </a:lnTo>
                  <a:lnTo>
                    <a:pt x="22558" y="206554"/>
                  </a:lnTo>
                  <a:lnTo>
                    <a:pt x="25057" y="218694"/>
                  </a:lnTo>
                  <a:lnTo>
                    <a:pt x="0" y="0"/>
                  </a:lnTo>
                  <a:close/>
                </a:path>
              </a:pathLst>
            </a:custGeom>
            <a:solidFill>
              <a:srgbClr val="FFFFFF"/>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32" name="object 32">
              <a:extLst>
                <a:ext uri="{FF2B5EF4-FFF2-40B4-BE49-F238E27FC236}">
                  <a16:creationId xmlns:a16="http://schemas.microsoft.com/office/drawing/2014/main" id="{A9129C3C-D7EC-504B-8A14-049CD9906E12}"/>
                </a:ext>
              </a:extLst>
            </p:cNvPr>
            <p:cNvSpPr/>
            <p:nvPr/>
          </p:nvSpPr>
          <p:spPr>
            <a:xfrm>
              <a:off x="9342747" y="2273536"/>
              <a:ext cx="25400" cy="219075"/>
            </a:xfrm>
            <a:custGeom>
              <a:avLst/>
              <a:gdLst/>
              <a:ahLst/>
              <a:cxnLst/>
              <a:rect l="l" t="t" r="r" b="b"/>
              <a:pathLst>
                <a:path w="25400" h="219075">
                  <a:moveTo>
                    <a:pt x="0" y="0"/>
                  </a:moveTo>
                  <a:lnTo>
                    <a:pt x="12378" y="117709"/>
                  </a:lnTo>
                  <a:lnTo>
                    <a:pt x="19115" y="179727"/>
                  </a:lnTo>
                  <a:lnTo>
                    <a:pt x="22558" y="206554"/>
                  </a:lnTo>
                  <a:lnTo>
                    <a:pt x="25057" y="218694"/>
                  </a:lnTo>
                </a:path>
              </a:pathLst>
            </a:custGeom>
            <a:ln w="11518">
              <a:solidFill>
                <a:srgbClr val="78CDD0"/>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33" name="object 33">
              <a:extLst>
                <a:ext uri="{FF2B5EF4-FFF2-40B4-BE49-F238E27FC236}">
                  <a16:creationId xmlns:a16="http://schemas.microsoft.com/office/drawing/2014/main" id="{E8ED6B13-42F5-4B46-876D-9453701EA324}"/>
                </a:ext>
              </a:extLst>
            </p:cNvPr>
            <p:cNvSpPr/>
            <p:nvPr/>
          </p:nvSpPr>
          <p:spPr>
            <a:xfrm>
              <a:off x="9127096" y="1537435"/>
              <a:ext cx="638810" cy="775970"/>
            </a:xfrm>
            <a:custGeom>
              <a:avLst/>
              <a:gdLst/>
              <a:ahLst/>
              <a:cxnLst/>
              <a:rect l="l" t="t" r="r" b="b"/>
              <a:pathLst>
                <a:path w="638809" h="775969">
                  <a:moveTo>
                    <a:pt x="323189" y="0"/>
                  </a:moveTo>
                  <a:lnTo>
                    <a:pt x="279839" y="3093"/>
                  </a:lnTo>
                  <a:lnTo>
                    <a:pt x="238191" y="12980"/>
                  </a:lnTo>
                  <a:lnTo>
                    <a:pt x="198630" y="29204"/>
                  </a:lnTo>
                  <a:lnTo>
                    <a:pt x="161540" y="51306"/>
                  </a:lnTo>
                  <a:lnTo>
                    <a:pt x="127306" y="78826"/>
                  </a:lnTo>
                  <a:lnTo>
                    <a:pt x="96315" y="111307"/>
                  </a:lnTo>
                  <a:lnTo>
                    <a:pt x="68950" y="148290"/>
                  </a:lnTo>
                  <a:lnTo>
                    <a:pt x="45596" y="189316"/>
                  </a:lnTo>
                  <a:lnTo>
                    <a:pt x="26640" y="233927"/>
                  </a:lnTo>
                  <a:lnTo>
                    <a:pt x="12464" y="281664"/>
                  </a:lnTo>
                  <a:lnTo>
                    <a:pt x="3456" y="332069"/>
                  </a:lnTo>
                  <a:lnTo>
                    <a:pt x="0" y="384683"/>
                  </a:lnTo>
                  <a:lnTo>
                    <a:pt x="1795" y="451792"/>
                  </a:lnTo>
                  <a:lnTo>
                    <a:pt x="8446" y="511263"/>
                  </a:lnTo>
                  <a:lnTo>
                    <a:pt x="19647" y="563496"/>
                  </a:lnTo>
                  <a:lnTo>
                    <a:pt x="35096" y="608893"/>
                  </a:lnTo>
                  <a:lnTo>
                    <a:pt x="54489" y="647854"/>
                  </a:lnTo>
                  <a:lnTo>
                    <a:pt x="77522" y="680779"/>
                  </a:lnTo>
                  <a:lnTo>
                    <a:pt x="133296" y="730128"/>
                  </a:lnTo>
                  <a:lnTo>
                    <a:pt x="199988" y="760146"/>
                  </a:lnTo>
                  <a:lnTo>
                    <a:pt x="275171" y="774041"/>
                  </a:lnTo>
                  <a:lnTo>
                    <a:pt x="315188" y="775944"/>
                  </a:lnTo>
                  <a:lnTo>
                    <a:pt x="355245" y="774425"/>
                  </a:lnTo>
                  <a:lnTo>
                    <a:pt x="393894" y="768909"/>
                  </a:lnTo>
                  <a:lnTo>
                    <a:pt x="465574" y="745183"/>
                  </a:lnTo>
                  <a:lnTo>
                    <a:pt x="527949" y="703233"/>
                  </a:lnTo>
                  <a:lnTo>
                    <a:pt x="554892" y="674958"/>
                  </a:lnTo>
                  <a:lnTo>
                    <a:pt x="578608" y="641565"/>
                  </a:lnTo>
                  <a:lnTo>
                    <a:pt x="598800" y="602866"/>
                  </a:lnTo>
                  <a:lnTo>
                    <a:pt x="615170" y="558673"/>
                  </a:lnTo>
                  <a:lnTo>
                    <a:pt x="627421" y="508798"/>
                  </a:lnTo>
                  <a:lnTo>
                    <a:pt x="635256" y="453052"/>
                  </a:lnTo>
                  <a:lnTo>
                    <a:pt x="638378" y="391248"/>
                  </a:lnTo>
                  <a:lnTo>
                    <a:pt x="636004" y="338572"/>
                  </a:lnTo>
                  <a:lnTo>
                    <a:pt x="628033" y="287991"/>
                  </a:lnTo>
                  <a:lnTo>
                    <a:pt x="614842" y="239972"/>
                  </a:lnTo>
                  <a:lnTo>
                    <a:pt x="596805" y="194981"/>
                  </a:lnTo>
                  <a:lnTo>
                    <a:pt x="574300" y="153484"/>
                  </a:lnTo>
                  <a:lnTo>
                    <a:pt x="547701" y="115947"/>
                  </a:lnTo>
                  <a:lnTo>
                    <a:pt x="517385" y="82837"/>
                  </a:lnTo>
                  <a:lnTo>
                    <a:pt x="483727" y="54619"/>
                  </a:lnTo>
                  <a:lnTo>
                    <a:pt x="447102" y="31761"/>
                  </a:lnTo>
                  <a:lnTo>
                    <a:pt x="407887" y="14727"/>
                  </a:lnTo>
                  <a:lnTo>
                    <a:pt x="366458" y="3984"/>
                  </a:lnTo>
                  <a:lnTo>
                    <a:pt x="323189" y="0"/>
                  </a:lnTo>
                  <a:close/>
                </a:path>
              </a:pathLst>
            </a:custGeom>
            <a:solidFill>
              <a:srgbClr val="FCC79B"/>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34" name="object 34">
              <a:extLst>
                <a:ext uri="{FF2B5EF4-FFF2-40B4-BE49-F238E27FC236}">
                  <a16:creationId xmlns:a16="http://schemas.microsoft.com/office/drawing/2014/main" id="{FBC5AE86-9576-A547-89C1-5A39C9F9BB3C}"/>
                </a:ext>
              </a:extLst>
            </p:cNvPr>
            <p:cNvSpPr/>
            <p:nvPr/>
          </p:nvSpPr>
          <p:spPr>
            <a:xfrm>
              <a:off x="9057168" y="1943919"/>
              <a:ext cx="151765" cy="192405"/>
            </a:xfrm>
            <a:custGeom>
              <a:avLst/>
              <a:gdLst/>
              <a:ahLst/>
              <a:cxnLst/>
              <a:rect l="l" t="t" r="r" b="b"/>
              <a:pathLst>
                <a:path w="151765" h="192405">
                  <a:moveTo>
                    <a:pt x="81376" y="0"/>
                  </a:moveTo>
                  <a:lnTo>
                    <a:pt x="41911" y="2799"/>
                  </a:lnTo>
                  <a:lnTo>
                    <a:pt x="13298" y="27386"/>
                  </a:lnTo>
                  <a:lnTo>
                    <a:pt x="0" y="69655"/>
                  </a:lnTo>
                  <a:lnTo>
                    <a:pt x="4499" y="108204"/>
                  </a:lnTo>
                  <a:lnTo>
                    <a:pt x="23575" y="142451"/>
                  </a:lnTo>
                  <a:lnTo>
                    <a:pt x="55531" y="169688"/>
                  </a:lnTo>
                  <a:lnTo>
                    <a:pt x="98673" y="187210"/>
                  </a:lnTo>
                  <a:lnTo>
                    <a:pt x="151307" y="192311"/>
                  </a:lnTo>
                  <a:lnTo>
                    <a:pt x="127228" y="23096"/>
                  </a:lnTo>
                  <a:lnTo>
                    <a:pt x="81376" y="0"/>
                  </a:lnTo>
                  <a:close/>
                </a:path>
              </a:pathLst>
            </a:custGeom>
            <a:solidFill>
              <a:srgbClr val="FCC79B"/>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35" name="object 35">
              <a:extLst>
                <a:ext uri="{FF2B5EF4-FFF2-40B4-BE49-F238E27FC236}">
                  <a16:creationId xmlns:a16="http://schemas.microsoft.com/office/drawing/2014/main" id="{82F4CA79-23E8-4E4B-9EB2-894A4278ED17}"/>
                </a:ext>
              </a:extLst>
            </p:cNvPr>
            <p:cNvSpPr/>
            <p:nvPr/>
          </p:nvSpPr>
          <p:spPr>
            <a:xfrm>
              <a:off x="9704308" y="1958119"/>
              <a:ext cx="166370" cy="183515"/>
            </a:xfrm>
            <a:custGeom>
              <a:avLst/>
              <a:gdLst/>
              <a:ahLst/>
              <a:cxnLst/>
              <a:rect l="l" t="t" r="r" b="b"/>
              <a:pathLst>
                <a:path w="166370" h="183514">
                  <a:moveTo>
                    <a:pt x="94500" y="0"/>
                  </a:moveTo>
                  <a:lnTo>
                    <a:pt x="46024" y="16891"/>
                  </a:lnTo>
                  <a:lnTo>
                    <a:pt x="0" y="181483"/>
                  </a:lnTo>
                  <a:lnTo>
                    <a:pt x="52840" y="183326"/>
                  </a:lnTo>
                  <a:lnTo>
                    <a:pt x="97902" y="171611"/>
                  </a:lnTo>
                  <a:lnTo>
                    <a:pt x="133149" y="148798"/>
                  </a:lnTo>
                  <a:lnTo>
                    <a:pt x="156548" y="117347"/>
                  </a:lnTo>
                  <a:lnTo>
                    <a:pt x="166065" y="79718"/>
                  </a:lnTo>
                  <a:lnTo>
                    <a:pt x="158401" y="36067"/>
                  </a:lnTo>
                  <a:lnTo>
                    <a:pt x="133253" y="7943"/>
                  </a:lnTo>
                  <a:lnTo>
                    <a:pt x="94500" y="0"/>
                  </a:lnTo>
                  <a:close/>
                </a:path>
              </a:pathLst>
            </a:custGeom>
            <a:solidFill>
              <a:srgbClr val="FCC79B"/>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36" name="object 36">
              <a:extLst>
                <a:ext uri="{FF2B5EF4-FFF2-40B4-BE49-F238E27FC236}">
                  <a16:creationId xmlns:a16="http://schemas.microsoft.com/office/drawing/2014/main" id="{85344450-CEFD-6E45-9485-DE98F53CC608}"/>
                </a:ext>
              </a:extLst>
            </p:cNvPr>
            <p:cNvSpPr/>
            <p:nvPr/>
          </p:nvSpPr>
          <p:spPr>
            <a:xfrm>
              <a:off x="9149538" y="2023573"/>
              <a:ext cx="118110" cy="78105"/>
            </a:xfrm>
            <a:custGeom>
              <a:avLst/>
              <a:gdLst/>
              <a:ahLst/>
              <a:cxnLst/>
              <a:rect l="l" t="t" r="r" b="b"/>
              <a:pathLst>
                <a:path w="118109" h="78105">
                  <a:moveTo>
                    <a:pt x="63969" y="0"/>
                  </a:moveTo>
                  <a:lnTo>
                    <a:pt x="40631" y="117"/>
                  </a:lnTo>
                  <a:lnTo>
                    <a:pt x="20816" y="6065"/>
                  </a:lnTo>
                  <a:lnTo>
                    <a:pt x="6585" y="16836"/>
                  </a:lnTo>
                  <a:lnTo>
                    <a:pt x="0" y="31419"/>
                  </a:lnTo>
                  <a:lnTo>
                    <a:pt x="2678" y="47208"/>
                  </a:lnTo>
                  <a:lnTo>
                    <a:pt x="13712" y="61234"/>
                  </a:lnTo>
                  <a:lnTo>
                    <a:pt x="31371" y="72005"/>
                  </a:lnTo>
                  <a:lnTo>
                    <a:pt x="53924" y="78028"/>
                  </a:lnTo>
                  <a:lnTo>
                    <a:pt x="77256" y="77905"/>
                  </a:lnTo>
                  <a:lnTo>
                    <a:pt x="97070" y="71958"/>
                  </a:lnTo>
                  <a:lnTo>
                    <a:pt x="111301" y="61190"/>
                  </a:lnTo>
                  <a:lnTo>
                    <a:pt x="117881" y="46609"/>
                  </a:lnTo>
                  <a:lnTo>
                    <a:pt x="115213" y="30818"/>
                  </a:lnTo>
                  <a:lnTo>
                    <a:pt x="104179" y="16789"/>
                  </a:lnTo>
                  <a:lnTo>
                    <a:pt x="86518" y="6018"/>
                  </a:lnTo>
                  <a:lnTo>
                    <a:pt x="63969" y="0"/>
                  </a:lnTo>
                  <a:close/>
                </a:path>
              </a:pathLst>
            </a:custGeom>
            <a:solidFill>
              <a:srgbClr val="F9A987"/>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37" name="object 37">
              <a:extLst>
                <a:ext uri="{FF2B5EF4-FFF2-40B4-BE49-F238E27FC236}">
                  <a16:creationId xmlns:a16="http://schemas.microsoft.com/office/drawing/2014/main" id="{308C9C1D-038B-1648-9B2A-6535A5F49038}"/>
                </a:ext>
              </a:extLst>
            </p:cNvPr>
            <p:cNvSpPr/>
            <p:nvPr/>
          </p:nvSpPr>
          <p:spPr>
            <a:xfrm>
              <a:off x="9578730" y="2038522"/>
              <a:ext cx="134620" cy="85725"/>
            </a:xfrm>
            <a:custGeom>
              <a:avLst/>
              <a:gdLst/>
              <a:ahLst/>
              <a:cxnLst/>
              <a:rect l="l" t="t" r="r" b="b"/>
              <a:pathLst>
                <a:path w="134620" h="85725">
                  <a:moveTo>
                    <a:pt x="65900" y="0"/>
                  </a:moveTo>
                  <a:lnTo>
                    <a:pt x="39858" y="4138"/>
                  </a:lnTo>
                  <a:lnTo>
                    <a:pt x="18786" y="13904"/>
                  </a:lnTo>
                  <a:lnTo>
                    <a:pt x="4796" y="27869"/>
                  </a:lnTo>
                  <a:lnTo>
                    <a:pt x="0" y="44602"/>
                  </a:lnTo>
                  <a:lnTo>
                    <a:pt x="5776" y="61016"/>
                  </a:lnTo>
                  <a:lnTo>
                    <a:pt x="20574" y="74123"/>
                  </a:lnTo>
                  <a:lnTo>
                    <a:pt x="42190" y="82610"/>
                  </a:lnTo>
                  <a:lnTo>
                    <a:pt x="68427" y="85166"/>
                  </a:lnTo>
                  <a:lnTo>
                    <a:pt x="94442" y="81042"/>
                  </a:lnTo>
                  <a:lnTo>
                    <a:pt x="115490" y="71281"/>
                  </a:lnTo>
                  <a:lnTo>
                    <a:pt x="129456" y="57316"/>
                  </a:lnTo>
                  <a:lnTo>
                    <a:pt x="134226" y="40576"/>
                  </a:lnTo>
                  <a:lnTo>
                    <a:pt x="128467" y="24158"/>
                  </a:lnTo>
                  <a:lnTo>
                    <a:pt x="113688" y="11053"/>
                  </a:lnTo>
                  <a:lnTo>
                    <a:pt x="92097" y="2566"/>
                  </a:lnTo>
                  <a:lnTo>
                    <a:pt x="65900" y="0"/>
                  </a:lnTo>
                  <a:close/>
                </a:path>
              </a:pathLst>
            </a:custGeom>
            <a:solidFill>
              <a:srgbClr val="F9A987"/>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38" name="object 38">
              <a:extLst>
                <a:ext uri="{FF2B5EF4-FFF2-40B4-BE49-F238E27FC236}">
                  <a16:creationId xmlns:a16="http://schemas.microsoft.com/office/drawing/2014/main" id="{DD85FEFB-E794-B74D-A561-D36CB37E1B96}"/>
                </a:ext>
              </a:extLst>
            </p:cNvPr>
            <p:cNvSpPr/>
            <p:nvPr/>
          </p:nvSpPr>
          <p:spPr>
            <a:xfrm>
              <a:off x="9101833" y="1483621"/>
              <a:ext cx="749935" cy="485775"/>
            </a:xfrm>
            <a:custGeom>
              <a:avLst/>
              <a:gdLst/>
              <a:ahLst/>
              <a:cxnLst/>
              <a:rect l="l" t="t" r="r" b="b"/>
              <a:pathLst>
                <a:path w="749934" h="485775">
                  <a:moveTo>
                    <a:pt x="746528" y="230912"/>
                  </a:moveTo>
                  <a:lnTo>
                    <a:pt x="509458" y="230912"/>
                  </a:lnTo>
                  <a:lnTo>
                    <a:pt x="633385" y="485446"/>
                  </a:lnTo>
                  <a:lnTo>
                    <a:pt x="652478" y="476538"/>
                  </a:lnTo>
                  <a:lnTo>
                    <a:pt x="668664" y="471566"/>
                  </a:lnTo>
                  <a:lnTo>
                    <a:pt x="679885" y="469406"/>
                  </a:lnTo>
                  <a:lnTo>
                    <a:pt x="684083" y="468936"/>
                  </a:lnTo>
                  <a:lnTo>
                    <a:pt x="743675" y="282700"/>
                  </a:lnTo>
                  <a:lnTo>
                    <a:pt x="746528" y="230912"/>
                  </a:lnTo>
                  <a:close/>
                </a:path>
                <a:path w="749934" h="485775">
                  <a:moveTo>
                    <a:pt x="363731" y="0"/>
                  </a:moveTo>
                  <a:lnTo>
                    <a:pt x="319209" y="1614"/>
                  </a:lnTo>
                  <a:lnTo>
                    <a:pt x="274381" y="8258"/>
                  </a:lnTo>
                  <a:lnTo>
                    <a:pt x="230206" y="19872"/>
                  </a:lnTo>
                  <a:lnTo>
                    <a:pt x="187641" y="36400"/>
                  </a:lnTo>
                  <a:lnTo>
                    <a:pt x="147645" y="57781"/>
                  </a:lnTo>
                  <a:lnTo>
                    <a:pt x="111175" y="83957"/>
                  </a:lnTo>
                  <a:lnTo>
                    <a:pt x="79191" y="114869"/>
                  </a:lnTo>
                  <a:lnTo>
                    <a:pt x="52650" y="150458"/>
                  </a:lnTo>
                  <a:lnTo>
                    <a:pt x="32510" y="190666"/>
                  </a:lnTo>
                  <a:lnTo>
                    <a:pt x="2349" y="296056"/>
                  </a:lnTo>
                  <a:lnTo>
                    <a:pt x="0" y="378443"/>
                  </a:lnTo>
                  <a:lnTo>
                    <a:pt x="9959" y="432087"/>
                  </a:lnTo>
                  <a:lnTo>
                    <a:pt x="16724" y="451245"/>
                  </a:lnTo>
                  <a:lnTo>
                    <a:pt x="39939" y="458992"/>
                  </a:lnTo>
                  <a:lnTo>
                    <a:pt x="65873" y="353112"/>
                  </a:lnTo>
                  <a:lnTo>
                    <a:pt x="196353" y="253810"/>
                  </a:lnTo>
                  <a:lnTo>
                    <a:pt x="270367" y="253810"/>
                  </a:lnTo>
                  <a:lnTo>
                    <a:pt x="344739" y="209995"/>
                  </a:lnTo>
                  <a:lnTo>
                    <a:pt x="747680" y="209995"/>
                  </a:lnTo>
                  <a:lnTo>
                    <a:pt x="749387" y="179006"/>
                  </a:lnTo>
                  <a:lnTo>
                    <a:pt x="688480" y="120401"/>
                  </a:lnTo>
                  <a:lnTo>
                    <a:pt x="548219" y="69432"/>
                  </a:lnTo>
                  <a:lnTo>
                    <a:pt x="519598" y="45016"/>
                  </a:lnTo>
                  <a:lnTo>
                    <a:pt x="485881" y="25923"/>
                  </a:lnTo>
                  <a:lnTo>
                    <a:pt x="448025" y="12096"/>
                  </a:lnTo>
                  <a:lnTo>
                    <a:pt x="406989" y="3474"/>
                  </a:lnTo>
                  <a:lnTo>
                    <a:pt x="363731" y="0"/>
                  </a:lnTo>
                  <a:close/>
                </a:path>
                <a:path w="749934" h="485775">
                  <a:moveTo>
                    <a:pt x="270367" y="253810"/>
                  </a:moveTo>
                  <a:lnTo>
                    <a:pt x="196353" y="253810"/>
                  </a:lnTo>
                  <a:lnTo>
                    <a:pt x="165492" y="315596"/>
                  </a:lnTo>
                  <a:lnTo>
                    <a:pt x="270367" y="253810"/>
                  </a:lnTo>
                  <a:close/>
                </a:path>
                <a:path w="749934" h="485775">
                  <a:moveTo>
                    <a:pt x="747680" y="209995"/>
                  </a:moveTo>
                  <a:lnTo>
                    <a:pt x="344739" y="209995"/>
                  </a:lnTo>
                  <a:lnTo>
                    <a:pt x="307084" y="298629"/>
                  </a:lnTo>
                  <a:lnTo>
                    <a:pt x="509458" y="230912"/>
                  </a:lnTo>
                  <a:lnTo>
                    <a:pt x="746528" y="230912"/>
                  </a:lnTo>
                  <a:lnTo>
                    <a:pt x="747680" y="209995"/>
                  </a:lnTo>
                  <a:close/>
                </a:path>
              </a:pathLst>
            </a:custGeom>
            <a:solidFill>
              <a:srgbClr val="372C2C"/>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39" name="object 39">
              <a:extLst>
                <a:ext uri="{FF2B5EF4-FFF2-40B4-BE49-F238E27FC236}">
                  <a16:creationId xmlns:a16="http://schemas.microsoft.com/office/drawing/2014/main" id="{950D9E96-F948-A54E-B605-4CFD4178CC2C}"/>
                </a:ext>
              </a:extLst>
            </p:cNvPr>
            <p:cNvSpPr/>
            <p:nvPr/>
          </p:nvSpPr>
          <p:spPr>
            <a:xfrm>
              <a:off x="9157474" y="1565256"/>
              <a:ext cx="662940" cy="142240"/>
            </a:xfrm>
            <a:custGeom>
              <a:avLst/>
              <a:gdLst/>
              <a:ahLst/>
              <a:cxnLst/>
              <a:rect l="l" t="t" r="r" b="b"/>
              <a:pathLst>
                <a:path w="662940" h="142239">
                  <a:moveTo>
                    <a:pt x="397839" y="128364"/>
                  </a:moveTo>
                  <a:lnTo>
                    <a:pt x="289116" y="128364"/>
                  </a:lnTo>
                  <a:lnTo>
                    <a:pt x="283421" y="141763"/>
                  </a:lnTo>
                  <a:lnTo>
                    <a:pt x="397839" y="128364"/>
                  </a:lnTo>
                  <a:close/>
                </a:path>
                <a:path w="662940" h="142239">
                  <a:moveTo>
                    <a:pt x="59332" y="0"/>
                  </a:moveTo>
                  <a:lnTo>
                    <a:pt x="29683" y="26517"/>
                  </a:lnTo>
                  <a:lnTo>
                    <a:pt x="0" y="64258"/>
                  </a:lnTo>
                  <a:lnTo>
                    <a:pt x="130399" y="114271"/>
                  </a:lnTo>
                  <a:lnTo>
                    <a:pt x="268480" y="140520"/>
                  </a:lnTo>
                  <a:lnTo>
                    <a:pt x="289116" y="128364"/>
                  </a:lnTo>
                  <a:lnTo>
                    <a:pt x="397839" y="128364"/>
                  </a:lnTo>
                  <a:lnTo>
                    <a:pt x="443857" y="122975"/>
                  </a:lnTo>
                  <a:lnTo>
                    <a:pt x="662660" y="67467"/>
                  </a:lnTo>
                  <a:lnTo>
                    <a:pt x="648957" y="60084"/>
                  </a:lnTo>
                  <a:lnTo>
                    <a:pt x="305755" y="60084"/>
                  </a:lnTo>
                  <a:lnTo>
                    <a:pt x="179810" y="39207"/>
                  </a:lnTo>
                  <a:lnTo>
                    <a:pt x="59332" y="0"/>
                  </a:lnTo>
                  <a:close/>
                </a:path>
                <a:path w="662940" h="142239">
                  <a:moveTo>
                    <a:pt x="560827" y="12601"/>
                  </a:moveTo>
                  <a:lnTo>
                    <a:pt x="437201" y="44542"/>
                  </a:lnTo>
                  <a:lnTo>
                    <a:pt x="305755" y="60084"/>
                  </a:lnTo>
                  <a:lnTo>
                    <a:pt x="648957" y="60084"/>
                  </a:lnTo>
                  <a:lnTo>
                    <a:pt x="560827" y="12601"/>
                  </a:lnTo>
                  <a:close/>
                </a:path>
              </a:pathLst>
            </a:custGeom>
            <a:solidFill>
              <a:srgbClr val="65554C"/>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40" name="object 40">
              <a:extLst>
                <a:ext uri="{FF2B5EF4-FFF2-40B4-BE49-F238E27FC236}">
                  <a16:creationId xmlns:a16="http://schemas.microsoft.com/office/drawing/2014/main" id="{16B8C8DD-F176-404E-B3C7-3087225F1E0C}"/>
                </a:ext>
              </a:extLst>
            </p:cNvPr>
            <p:cNvSpPr/>
            <p:nvPr/>
          </p:nvSpPr>
          <p:spPr>
            <a:xfrm>
              <a:off x="9101833" y="1483621"/>
              <a:ext cx="749935" cy="485775"/>
            </a:xfrm>
            <a:custGeom>
              <a:avLst/>
              <a:gdLst/>
              <a:ahLst/>
              <a:cxnLst/>
              <a:rect l="l" t="t" r="r" b="b"/>
              <a:pathLst>
                <a:path w="749934" h="485775">
                  <a:moveTo>
                    <a:pt x="16724" y="451245"/>
                  </a:moveTo>
                  <a:lnTo>
                    <a:pt x="39939" y="458992"/>
                  </a:lnTo>
                  <a:lnTo>
                    <a:pt x="65873" y="353112"/>
                  </a:lnTo>
                  <a:lnTo>
                    <a:pt x="196353" y="253810"/>
                  </a:lnTo>
                  <a:lnTo>
                    <a:pt x="165492" y="315596"/>
                  </a:lnTo>
                  <a:lnTo>
                    <a:pt x="344739" y="209995"/>
                  </a:lnTo>
                  <a:lnTo>
                    <a:pt x="307084" y="298629"/>
                  </a:lnTo>
                  <a:lnTo>
                    <a:pt x="509458" y="230912"/>
                  </a:lnTo>
                  <a:lnTo>
                    <a:pt x="633385" y="485446"/>
                  </a:lnTo>
                  <a:lnTo>
                    <a:pt x="652478" y="476538"/>
                  </a:lnTo>
                  <a:lnTo>
                    <a:pt x="668664" y="471566"/>
                  </a:lnTo>
                  <a:lnTo>
                    <a:pt x="679885" y="469406"/>
                  </a:lnTo>
                  <a:lnTo>
                    <a:pt x="684083" y="468936"/>
                  </a:lnTo>
                  <a:lnTo>
                    <a:pt x="743675" y="282700"/>
                  </a:lnTo>
                  <a:lnTo>
                    <a:pt x="749387" y="179006"/>
                  </a:lnTo>
                  <a:lnTo>
                    <a:pt x="688480" y="120401"/>
                  </a:lnTo>
                  <a:lnTo>
                    <a:pt x="548219" y="69432"/>
                  </a:lnTo>
                  <a:lnTo>
                    <a:pt x="519598" y="45016"/>
                  </a:lnTo>
                  <a:lnTo>
                    <a:pt x="485881" y="25923"/>
                  </a:lnTo>
                  <a:lnTo>
                    <a:pt x="448025" y="12096"/>
                  </a:lnTo>
                  <a:lnTo>
                    <a:pt x="406989" y="3474"/>
                  </a:lnTo>
                  <a:lnTo>
                    <a:pt x="363731" y="0"/>
                  </a:lnTo>
                  <a:lnTo>
                    <a:pt x="319209" y="1614"/>
                  </a:lnTo>
                  <a:lnTo>
                    <a:pt x="274381" y="8258"/>
                  </a:lnTo>
                  <a:lnTo>
                    <a:pt x="230206" y="19872"/>
                  </a:lnTo>
                  <a:lnTo>
                    <a:pt x="187641" y="36400"/>
                  </a:lnTo>
                  <a:lnTo>
                    <a:pt x="147645" y="57781"/>
                  </a:lnTo>
                  <a:lnTo>
                    <a:pt x="111175" y="83957"/>
                  </a:lnTo>
                  <a:lnTo>
                    <a:pt x="79191" y="114869"/>
                  </a:lnTo>
                  <a:lnTo>
                    <a:pt x="52650" y="150458"/>
                  </a:lnTo>
                  <a:lnTo>
                    <a:pt x="32510" y="190666"/>
                  </a:lnTo>
                  <a:lnTo>
                    <a:pt x="2349" y="296056"/>
                  </a:lnTo>
                  <a:lnTo>
                    <a:pt x="0" y="378443"/>
                  </a:lnTo>
                  <a:lnTo>
                    <a:pt x="9959" y="432087"/>
                  </a:lnTo>
                  <a:lnTo>
                    <a:pt x="16724" y="451245"/>
                  </a:lnTo>
                  <a:close/>
                </a:path>
              </a:pathLst>
            </a:custGeom>
            <a:ln w="18478">
              <a:solidFill>
                <a:srgbClr val="372C2C"/>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41" name="object 41">
              <a:extLst>
                <a:ext uri="{FF2B5EF4-FFF2-40B4-BE49-F238E27FC236}">
                  <a16:creationId xmlns:a16="http://schemas.microsoft.com/office/drawing/2014/main" id="{07939684-3F2F-7046-8094-CB9FA277758E}"/>
                </a:ext>
              </a:extLst>
            </p:cNvPr>
            <p:cNvSpPr/>
            <p:nvPr/>
          </p:nvSpPr>
          <p:spPr>
            <a:xfrm>
              <a:off x="9231929" y="1523855"/>
              <a:ext cx="260026" cy="184230"/>
            </a:xfrm>
            <a:prstGeom prst="rect">
              <a:avLst/>
            </a:prstGeom>
            <a:blipFill>
              <a:blip r:embed="rId4"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42" name="object 42">
              <a:extLst>
                <a:ext uri="{FF2B5EF4-FFF2-40B4-BE49-F238E27FC236}">
                  <a16:creationId xmlns:a16="http://schemas.microsoft.com/office/drawing/2014/main" id="{73037732-BEF5-2C4A-B742-450AE5CEB5FB}"/>
                </a:ext>
              </a:extLst>
            </p:cNvPr>
            <p:cNvSpPr/>
            <p:nvPr/>
          </p:nvSpPr>
          <p:spPr>
            <a:xfrm>
              <a:off x="9626890" y="1573330"/>
              <a:ext cx="86995" cy="167640"/>
            </a:xfrm>
            <a:custGeom>
              <a:avLst/>
              <a:gdLst/>
              <a:ahLst/>
              <a:cxnLst/>
              <a:rect l="l" t="t" r="r" b="b"/>
              <a:pathLst>
                <a:path w="86995" h="167639">
                  <a:moveTo>
                    <a:pt x="0" y="0"/>
                  </a:moveTo>
                  <a:lnTo>
                    <a:pt x="41756" y="42896"/>
                  </a:lnTo>
                  <a:lnTo>
                    <a:pt x="64733" y="74610"/>
                  </a:lnTo>
                  <a:lnTo>
                    <a:pt x="77082" y="110819"/>
                  </a:lnTo>
                  <a:lnTo>
                    <a:pt x="86956" y="167195"/>
                  </a:lnTo>
                </a:path>
              </a:pathLst>
            </a:custGeom>
            <a:ln w="24625">
              <a:solidFill>
                <a:srgbClr val="372C2C"/>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43" name="object 43">
              <a:extLst>
                <a:ext uri="{FF2B5EF4-FFF2-40B4-BE49-F238E27FC236}">
                  <a16:creationId xmlns:a16="http://schemas.microsoft.com/office/drawing/2014/main" id="{F561D5C6-E35D-EE4D-837E-1960297A6E74}"/>
                </a:ext>
              </a:extLst>
            </p:cNvPr>
            <p:cNvSpPr/>
            <p:nvPr/>
          </p:nvSpPr>
          <p:spPr>
            <a:xfrm>
              <a:off x="9240230" y="1930251"/>
              <a:ext cx="89776" cy="109092"/>
            </a:xfrm>
            <a:prstGeom prst="rect">
              <a:avLst/>
            </a:prstGeom>
            <a:blipFill>
              <a:blip r:embed="rId5"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44" name="object 44">
              <a:extLst>
                <a:ext uri="{FF2B5EF4-FFF2-40B4-BE49-F238E27FC236}">
                  <a16:creationId xmlns:a16="http://schemas.microsoft.com/office/drawing/2014/main" id="{425017B5-454D-704C-858E-1B04FD5FC056}"/>
                </a:ext>
              </a:extLst>
            </p:cNvPr>
            <p:cNvSpPr/>
            <p:nvPr/>
          </p:nvSpPr>
          <p:spPr>
            <a:xfrm>
              <a:off x="9504348" y="1935424"/>
              <a:ext cx="89750" cy="109080"/>
            </a:xfrm>
            <a:prstGeom prst="rect">
              <a:avLst/>
            </a:prstGeom>
            <a:blipFill>
              <a:blip r:embed="rId6"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45" name="object 45">
              <a:extLst>
                <a:ext uri="{FF2B5EF4-FFF2-40B4-BE49-F238E27FC236}">
                  <a16:creationId xmlns:a16="http://schemas.microsoft.com/office/drawing/2014/main" id="{66010CBD-3F5F-794B-878C-DCAA7C9EC784}"/>
                </a:ext>
              </a:extLst>
            </p:cNvPr>
            <p:cNvSpPr/>
            <p:nvPr/>
          </p:nvSpPr>
          <p:spPr>
            <a:xfrm>
              <a:off x="9386833" y="2039347"/>
              <a:ext cx="12700" cy="59055"/>
            </a:xfrm>
            <a:custGeom>
              <a:avLst/>
              <a:gdLst/>
              <a:ahLst/>
              <a:cxnLst/>
              <a:rect l="l" t="t" r="r" b="b"/>
              <a:pathLst>
                <a:path w="12700" h="59055">
                  <a:moveTo>
                    <a:pt x="10756" y="0"/>
                  </a:moveTo>
                  <a:lnTo>
                    <a:pt x="0" y="43929"/>
                  </a:lnTo>
                  <a:lnTo>
                    <a:pt x="12179" y="58801"/>
                  </a:lnTo>
                </a:path>
              </a:pathLst>
            </a:custGeom>
            <a:ln w="18478">
              <a:solidFill>
                <a:srgbClr val="CC7C61"/>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46" name="object 46">
              <a:extLst>
                <a:ext uri="{FF2B5EF4-FFF2-40B4-BE49-F238E27FC236}">
                  <a16:creationId xmlns:a16="http://schemas.microsoft.com/office/drawing/2014/main" id="{CBC8E082-F601-2E40-8BE7-B48B5497A4B4}"/>
                </a:ext>
              </a:extLst>
            </p:cNvPr>
            <p:cNvSpPr/>
            <p:nvPr/>
          </p:nvSpPr>
          <p:spPr>
            <a:xfrm>
              <a:off x="9240222" y="1828106"/>
              <a:ext cx="102870" cy="23495"/>
            </a:xfrm>
            <a:custGeom>
              <a:avLst/>
              <a:gdLst/>
              <a:ahLst/>
              <a:cxnLst/>
              <a:rect l="l" t="t" r="r" b="b"/>
              <a:pathLst>
                <a:path w="102870" h="23494">
                  <a:moveTo>
                    <a:pt x="0" y="11518"/>
                  </a:moveTo>
                  <a:lnTo>
                    <a:pt x="14989" y="19982"/>
                  </a:lnTo>
                  <a:lnTo>
                    <a:pt x="37866" y="23042"/>
                  </a:lnTo>
                  <a:lnTo>
                    <a:pt x="67442" y="17460"/>
                  </a:lnTo>
                  <a:lnTo>
                    <a:pt x="102527" y="0"/>
                  </a:lnTo>
                </a:path>
              </a:pathLst>
            </a:custGeom>
            <a:ln w="18478">
              <a:solidFill>
                <a:srgbClr val="5F433D"/>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47" name="object 47">
              <a:extLst>
                <a:ext uri="{FF2B5EF4-FFF2-40B4-BE49-F238E27FC236}">
                  <a16:creationId xmlns:a16="http://schemas.microsoft.com/office/drawing/2014/main" id="{C9815461-325C-8840-95FC-50AD3ABDF06C}"/>
                </a:ext>
              </a:extLst>
            </p:cNvPr>
            <p:cNvSpPr/>
            <p:nvPr/>
          </p:nvSpPr>
          <p:spPr>
            <a:xfrm>
              <a:off x="9471363" y="1828106"/>
              <a:ext cx="123189" cy="29209"/>
            </a:xfrm>
            <a:custGeom>
              <a:avLst/>
              <a:gdLst/>
              <a:ahLst/>
              <a:cxnLst/>
              <a:rect l="l" t="t" r="r" b="b"/>
              <a:pathLst>
                <a:path w="123190" h="29210">
                  <a:moveTo>
                    <a:pt x="0" y="0"/>
                  </a:moveTo>
                  <a:lnTo>
                    <a:pt x="19425" y="12515"/>
                  </a:lnTo>
                  <a:lnTo>
                    <a:pt x="50512" y="23780"/>
                  </a:lnTo>
                  <a:lnTo>
                    <a:pt x="87026" y="28921"/>
                  </a:lnTo>
                  <a:lnTo>
                    <a:pt x="122732" y="23063"/>
                  </a:lnTo>
                </a:path>
              </a:pathLst>
            </a:custGeom>
            <a:ln w="18478">
              <a:solidFill>
                <a:srgbClr val="5F433D"/>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48" name="object 48">
              <a:extLst>
                <a:ext uri="{FF2B5EF4-FFF2-40B4-BE49-F238E27FC236}">
                  <a16:creationId xmlns:a16="http://schemas.microsoft.com/office/drawing/2014/main" id="{AB8015EB-5B43-1649-B4C2-01EAD24D8ECC}"/>
                </a:ext>
              </a:extLst>
            </p:cNvPr>
            <p:cNvSpPr/>
            <p:nvPr/>
          </p:nvSpPr>
          <p:spPr>
            <a:xfrm>
              <a:off x="9359813" y="2222814"/>
              <a:ext cx="111760" cy="12700"/>
            </a:xfrm>
            <a:custGeom>
              <a:avLst/>
              <a:gdLst/>
              <a:ahLst/>
              <a:cxnLst/>
              <a:rect l="l" t="t" r="r" b="b"/>
              <a:pathLst>
                <a:path w="111759" h="12700">
                  <a:moveTo>
                    <a:pt x="0" y="12687"/>
                  </a:moveTo>
                  <a:lnTo>
                    <a:pt x="29946" y="3171"/>
                  </a:lnTo>
                  <a:lnTo>
                    <a:pt x="51549" y="0"/>
                  </a:lnTo>
                  <a:lnTo>
                    <a:pt x="75266" y="3171"/>
                  </a:lnTo>
                  <a:lnTo>
                    <a:pt x="111556" y="12687"/>
                  </a:lnTo>
                </a:path>
              </a:pathLst>
            </a:custGeom>
            <a:ln w="18478">
              <a:solidFill>
                <a:srgbClr val="5F433D"/>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49" name="object 49">
              <a:extLst>
                <a:ext uri="{FF2B5EF4-FFF2-40B4-BE49-F238E27FC236}">
                  <a16:creationId xmlns:a16="http://schemas.microsoft.com/office/drawing/2014/main" id="{9C89272B-5FD0-FC43-B284-C3FC889CDDC6}"/>
                </a:ext>
              </a:extLst>
            </p:cNvPr>
            <p:cNvSpPr/>
            <p:nvPr/>
          </p:nvSpPr>
          <p:spPr>
            <a:xfrm>
              <a:off x="8967999" y="2264914"/>
              <a:ext cx="129679" cy="118990"/>
            </a:xfrm>
            <a:prstGeom prst="rect">
              <a:avLst/>
            </a:prstGeom>
            <a:blipFill>
              <a:blip r:embed="rId7"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grpSp>
      <p:sp>
        <p:nvSpPr>
          <p:cNvPr id="50" name="object 50">
            <a:extLst>
              <a:ext uri="{FF2B5EF4-FFF2-40B4-BE49-F238E27FC236}">
                <a16:creationId xmlns:a16="http://schemas.microsoft.com/office/drawing/2014/main" id="{6E872553-6429-8F43-9E43-4C23050DDE06}"/>
              </a:ext>
            </a:extLst>
          </p:cNvPr>
          <p:cNvSpPr/>
          <p:nvPr/>
        </p:nvSpPr>
        <p:spPr>
          <a:xfrm>
            <a:off x="8704262" y="2469377"/>
            <a:ext cx="1157071" cy="2329187"/>
          </a:xfrm>
          <a:prstGeom prst="rect">
            <a:avLst/>
          </a:prstGeom>
          <a:blipFill>
            <a:blip r:embed="rId8"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52" name="正方形/長方形 51"/>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119336" y="116632"/>
            <a:ext cx="10801200" cy="461665"/>
          </a:xfrm>
          <a:prstGeom prst="rect">
            <a:avLst/>
          </a:prstGeom>
          <a:noFill/>
        </p:spPr>
        <p:txBody>
          <a:bodyPr wrap="square" rtlCol="0">
            <a:spAutoFit/>
          </a:bodyPr>
          <a:lstStyle/>
          <a:p>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参考</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　解雇してはいけない人がいます。</a:t>
            </a:r>
          </a:p>
        </p:txBody>
      </p:sp>
      <p:sp>
        <p:nvSpPr>
          <p:cNvPr id="54"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112</a:t>
            </a:r>
            <a:endParaRPr lang="ja-JP" altLang="en-US" sz="1200" b="1" dirty="0"/>
          </a:p>
        </p:txBody>
      </p:sp>
    </p:spTree>
    <p:extLst>
      <p:ext uri="{BB962C8B-B14F-4D97-AF65-F5344CB8AC3E}">
        <p14:creationId xmlns:p14="http://schemas.microsoft.com/office/powerpoint/2010/main" val="14540872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A17BD5F-538B-DD4D-BB67-BAB6BBFC9B66}"/>
              </a:ext>
            </a:extLst>
          </p:cNvPr>
          <p:cNvSpPr txBox="1"/>
          <p:nvPr/>
        </p:nvSpPr>
        <p:spPr>
          <a:xfrm>
            <a:off x="758830" y="980728"/>
            <a:ext cx="10463656" cy="1430388"/>
          </a:xfrm>
          <a:prstGeom prst="rect">
            <a:avLst/>
          </a:prstGeom>
        </p:spPr>
        <p:txBody>
          <a:bodyPr vert="horz" wrap="square" lIns="0" tIns="7489" rIns="0" bIns="0" rtlCol="0">
            <a:spAutoFit/>
          </a:bodyPr>
          <a:lstStyle/>
          <a:p>
            <a:pPr marL="233309" marR="4609" indent="-221788">
              <a:lnSpc>
                <a:spcPct val="103299"/>
              </a:lnSpc>
              <a:spcBef>
                <a:spcPts val="59"/>
              </a:spcBef>
              <a:buSzPct val="94117"/>
              <a:buChar char="○"/>
              <a:tabLst>
                <a:tab pos="212571" algn="l"/>
              </a:tabLst>
            </a:pPr>
            <a:r>
              <a:rPr dirty="0">
                <a:solidFill>
                  <a:srgbClr val="231F20"/>
                </a:solidFill>
                <a:latin typeface="HGMaruGothicMPRO" panose="020F0600000000000000" pitchFamily="34" charset="-128"/>
                <a:ea typeface="HGMaruGothicMPRO" panose="020F0600000000000000" pitchFamily="34" charset="-128"/>
                <a:cs typeface="A-OTF Shin Maru Go Pro"/>
              </a:rPr>
              <a:t>　「雇止め法理」とは、過去の最高裁判例により確立された、雇止めについて一定の場合にこれを無効とする判例上のルールを、その内容や適用範囲を変更することなく、労働契約法第19条に条文化されたものをいう。</a:t>
            </a:r>
            <a:endParaRPr dirty="0">
              <a:latin typeface="HGMaruGothicMPRO" panose="020F0600000000000000" pitchFamily="34" charset="-128"/>
              <a:ea typeface="HGMaruGothicMPRO" panose="020F0600000000000000" pitchFamily="34" charset="-128"/>
              <a:cs typeface="A-OTF Shin Maru Go Pro"/>
            </a:endParaRPr>
          </a:p>
          <a:p>
            <a:pPr marL="11521">
              <a:spcBef>
                <a:spcPts val="82"/>
              </a:spcBef>
            </a:pPr>
            <a:r>
              <a:rPr dirty="0">
                <a:solidFill>
                  <a:srgbClr val="231F20"/>
                </a:solidFill>
                <a:latin typeface="HGMaruGothicMPRO" panose="020F0600000000000000" pitchFamily="34" charset="-128"/>
                <a:ea typeface="HGMaruGothicMPRO" panose="020F0600000000000000" pitchFamily="34" charset="-128"/>
                <a:cs typeface="A-OTF Shin Maru Go Pro"/>
              </a:rPr>
              <a:t>　※　「雇止め」…</a:t>
            </a:r>
            <a:r>
              <a:rPr dirty="0" err="1">
                <a:solidFill>
                  <a:srgbClr val="231F20"/>
                </a:solidFill>
                <a:latin typeface="HGMaruGothicMPRO" panose="020F0600000000000000" pitchFamily="34" charset="-128"/>
                <a:ea typeface="HGMaruGothicMPRO" panose="020F0600000000000000" pitchFamily="34" charset="-128"/>
                <a:cs typeface="A-OTF Shin Maru Go Pro"/>
              </a:rPr>
              <a:t>有期労働契約において、使用者が更新を拒否したときに契約期間の満了により</a:t>
            </a:r>
            <a:endParaRPr lang="en-US" dirty="0">
              <a:solidFill>
                <a:srgbClr val="231F20"/>
              </a:solidFill>
              <a:latin typeface="HGMaruGothicMPRO" panose="020F0600000000000000" pitchFamily="34" charset="-128"/>
              <a:ea typeface="HGMaruGothicMPRO" panose="020F0600000000000000" pitchFamily="34" charset="-128"/>
              <a:cs typeface="A-OTF Shin Maru Go Pro"/>
            </a:endParaRPr>
          </a:p>
          <a:p>
            <a:pPr marL="11521">
              <a:spcBef>
                <a:spcPts val="82"/>
              </a:spcBef>
            </a:pPr>
            <a:r>
              <a:rPr lang="ja-JP" altLang="en-US" dirty="0">
                <a:solidFill>
                  <a:srgbClr val="231F20"/>
                </a:solidFill>
                <a:latin typeface="HGMaruGothicMPRO" panose="020F0600000000000000" pitchFamily="34" charset="-128"/>
                <a:ea typeface="HGMaruGothicMPRO" panose="020F0600000000000000" pitchFamily="34" charset="-128"/>
                <a:cs typeface="A-OTF Shin Maru Go Pro"/>
              </a:rPr>
              <a:t>　　</a:t>
            </a:r>
            <a:r>
              <a:rPr dirty="0" err="1">
                <a:solidFill>
                  <a:srgbClr val="231F20"/>
                </a:solidFill>
                <a:latin typeface="HGMaruGothicMPRO" panose="020F0600000000000000" pitchFamily="34" charset="-128"/>
                <a:ea typeface="HGMaruGothicMPRO" panose="020F0600000000000000" pitchFamily="34" charset="-128"/>
                <a:cs typeface="A-OTF Shin Maru Go Pro"/>
              </a:rPr>
              <a:t>雇用が終了すること</a:t>
            </a:r>
            <a:r>
              <a:rPr dirty="0">
                <a:solidFill>
                  <a:srgbClr val="231F20"/>
                </a:solidFill>
                <a:latin typeface="HGMaruGothicMPRO" panose="020F0600000000000000" pitchFamily="34" charset="-128"/>
                <a:ea typeface="HGMaruGothicMPRO" panose="020F0600000000000000" pitchFamily="34" charset="-128"/>
                <a:cs typeface="A-OTF Shin Maru Go Pro"/>
              </a:rPr>
              <a:t>。</a:t>
            </a:r>
            <a:endParaRPr dirty="0">
              <a:latin typeface="HGMaruGothicMPRO" panose="020F0600000000000000" pitchFamily="34" charset="-128"/>
              <a:ea typeface="HGMaruGothicMPRO" panose="020F0600000000000000" pitchFamily="34" charset="-128"/>
              <a:cs typeface="A-OTF Shin Maru Go Pro"/>
            </a:endParaRPr>
          </a:p>
        </p:txBody>
      </p:sp>
      <p:graphicFrame>
        <p:nvGraphicFramePr>
          <p:cNvPr id="6" name="object 6">
            <a:extLst>
              <a:ext uri="{FF2B5EF4-FFF2-40B4-BE49-F238E27FC236}">
                <a16:creationId xmlns:a16="http://schemas.microsoft.com/office/drawing/2014/main" id="{20F32907-B3D4-DD4E-9297-44035E32B6AD}"/>
              </a:ext>
            </a:extLst>
          </p:cNvPr>
          <p:cNvGraphicFramePr>
            <a:graphicFrameLocks noGrp="1"/>
          </p:cNvGraphicFramePr>
          <p:nvPr/>
        </p:nvGraphicFramePr>
        <p:xfrm>
          <a:off x="758830" y="2539582"/>
          <a:ext cx="10449738" cy="4207584"/>
        </p:xfrm>
        <a:graphic>
          <a:graphicData uri="http://schemas.openxmlformats.org/drawingml/2006/table">
            <a:tbl>
              <a:tblPr firstRow="1" bandRow="1">
                <a:tableStyleId>{2D5ABB26-0587-4C30-8999-92F81FD0307C}</a:tableStyleId>
              </a:tblPr>
              <a:tblGrid>
                <a:gridCol w="2220641">
                  <a:extLst>
                    <a:ext uri="{9D8B030D-6E8A-4147-A177-3AD203B41FA5}">
                      <a16:colId xmlns:a16="http://schemas.microsoft.com/office/drawing/2014/main" val="20000"/>
                    </a:ext>
                  </a:extLst>
                </a:gridCol>
                <a:gridCol w="8229097">
                  <a:extLst>
                    <a:ext uri="{9D8B030D-6E8A-4147-A177-3AD203B41FA5}">
                      <a16:colId xmlns:a16="http://schemas.microsoft.com/office/drawing/2014/main" val="20001"/>
                    </a:ext>
                  </a:extLst>
                </a:gridCol>
              </a:tblGrid>
              <a:tr h="2968478">
                <a:tc>
                  <a:txBody>
                    <a:bodyPr/>
                    <a:lstStyle/>
                    <a:p>
                      <a:pPr>
                        <a:lnSpc>
                          <a:spcPct val="100000"/>
                        </a:lnSpc>
                      </a:pPr>
                      <a:endParaRPr sz="2000" spc="0" dirty="0">
                        <a:solidFill>
                          <a:schemeClr val="bg1"/>
                        </a:solidFill>
                        <a:latin typeface="HGMaruGothicMPRO" panose="020F0600000000000000" pitchFamily="34" charset="-128"/>
                        <a:ea typeface="HGMaruGothicMPRO" panose="020F0600000000000000" pitchFamily="34" charset="-128"/>
                        <a:cs typeface="Times New Roman"/>
                      </a:endParaRPr>
                    </a:p>
                    <a:p>
                      <a:pPr>
                        <a:lnSpc>
                          <a:spcPct val="100000"/>
                        </a:lnSpc>
                      </a:pPr>
                      <a:endParaRPr sz="2000" spc="0" dirty="0">
                        <a:solidFill>
                          <a:schemeClr val="bg1"/>
                        </a:solidFill>
                        <a:latin typeface="HGMaruGothicMPRO" panose="020F0600000000000000" pitchFamily="34" charset="-128"/>
                        <a:ea typeface="HGMaruGothicMPRO" panose="020F0600000000000000" pitchFamily="34" charset="-128"/>
                        <a:cs typeface="Times New Roman"/>
                      </a:endParaRPr>
                    </a:p>
                    <a:p>
                      <a:pPr>
                        <a:lnSpc>
                          <a:spcPct val="100000"/>
                        </a:lnSpc>
                        <a:spcBef>
                          <a:spcPts val="25"/>
                        </a:spcBef>
                      </a:pPr>
                      <a:endParaRPr sz="2000" spc="0" dirty="0">
                        <a:solidFill>
                          <a:schemeClr val="bg1"/>
                        </a:solidFill>
                        <a:latin typeface="HGMaruGothicMPRO" panose="020F0600000000000000" pitchFamily="34" charset="-128"/>
                        <a:ea typeface="HGMaruGothicMPRO" panose="020F0600000000000000" pitchFamily="34" charset="-128"/>
                        <a:cs typeface="Times New Roman"/>
                      </a:endParaRPr>
                    </a:p>
                    <a:p>
                      <a:pPr marL="299085" marR="280035" indent="118110">
                        <a:lnSpc>
                          <a:spcPct val="100600"/>
                        </a:lnSpc>
                      </a:pPr>
                      <a:r>
                        <a:rPr sz="2000" spc="0" dirty="0">
                          <a:solidFill>
                            <a:schemeClr val="bg1"/>
                          </a:solidFill>
                          <a:latin typeface="HGMaruGothicMPRO" panose="020F0600000000000000" pitchFamily="34" charset="-128"/>
                          <a:ea typeface="HGMaruGothicMPRO" panose="020F0600000000000000" pitchFamily="34" charset="-128"/>
                          <a:cs typeface="A-OTF Shin Maru Go Pro"/>
                        </a:rPr>
                        <a:t>対象となる有期労働契約</a:t>
                      </a:r>
                    </a:p>
                  </a:txBody>
                  <a:tcPr marL="0" marR="0" marT="0" marB="0">
                    <a:lnL w="190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9C7DB6"/>
                    </a:solidFill>
                  </a:tcPr>
                </a:tc>
                <a:tc>
                  <a:txBody>
                    <a:bodyPr/>
                    <a:lstStyle/>
                    <a:p>
                      <a:pPr marL="389890" indent="-205740">
                        <a:lnSpc>
                          <a:spcPct val="100000"/>
                        </a:lnSpc>
                        <a:spcBef>
                          <a:spcPts val="940"/>
                        </a:spcBef>
                        <a:buSzPct val="81081"/>
                        <a:buChar char="●"/>
                        <a:tabLst>
                          <a:tab pos="390525" algn="l"/>
                        </a:tabLst>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　次の①、②のいずれかに該当する有期労働契約が対象。</a:t>
                      </a:r>
                      <a:endParaRPr sz="1600" spc="0" dirty="0">
                        <a:latin typeface="HGMaruGothicMPRO" panose="020F0600000000000000" pitchFamily="34" charset="-128"/>
                        <a:ea typeface="HGMaruGothicMPRO" panose="020F0600000000000000" pitchFamily="34" charset="-128"/>
                        <a:cs typeface="A-OTF Shin Maru Go Pro"/>
                      </a:endParaRPr>
                    </a:p>
                    <a:p>
                      <a:pPr marL="428625" marR="149225" indent="-245110">
                        <a:lnSpc>
                          <a:spcPts val="2110"/>
                        </a:lnSpc>
                        <a:spcBef>
                          <a:spcPts val="1040"/>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①　</a:t>
                      </a:r>
                      <a:r>
                        <a:rPr sz="1600" u="sng" spc="0" dirty="0">
                          <a:solidFill>
                            <a:srgbClr val="231F20"/>
                          </a:solidFill>
                          <a:uFill>
                            <a:solidFill>
                              <a:srgbClr val="231F20"/>
                            </a:solidFill>
                          </a:uFill>
                          <a:latin typeface="HGMaruGothicMPRO" panose="020F0600000000000000" pitchFamily="34" charset="-128"/>
                          <a:ea typeface="HGMaruGothicMPRO" panose="020F0600000000000000" pitchFamily="34" charset="-128"/>
                          <a:cs typeface="A-OTF Shin Maru Go Pro"/>
                        </a:rPr>
                        <a:t>過去に反復更新された</a:t>
                      </a:r>
                      <a:r>
                        <a:rPr sz="1600" spc="0" dirty="0">
                          <a:solidFill>
                            <a:srgbClr val="231F20"/>
                          </a:solidFill>
                          <a:latin typeface="HGMaruGothicMPRO" panose="020F0600000000000000" pitchFamily="34" charset="-128"/>
                          <a:ea typeface="HGMaruGothicMPRO" panose="020F0600000000000000" pitchFamily="34" charset="-128"/>
                          <a:cs typeface="A-OTF Shin Maru Go Pro"/>
                        </a:rPr>
                        <a:t>有期労働契約で、その雇止めが無期労働契約の解雇と社会通念上同視できると認められるもの</a:t>
                      </a:r>
                      <a:endParaRPr sz="1600" spc="0" dirty="0">
                        <a:latin typeface="HGMaruGothicMPRO" panose="020F0600000000000000" pitchFamily="34" charset="-128"/>
                        <a:ea typeface="HGMaruGothicMPRO" panose="020F0600000000000000" pitchFamily="34" charset="-128"/>
                        <a:cs typeface="A-OTF Shin Maru Go Pro"/>
                      </a:endParaRPr>
                    </a:p>
                    <a:p>
                      <a:pPr marL="428625" marR="140970" indent="-245110">
                        <a:lnSpc>
                          <a:spcPts val="2110"/>
                        </a:lnSpc>
                        <a:spcBef>
                          <a:spcPts val="990"/>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②　労働者において、有期労働契約の契約期間の満了時に</a:t>
                      </a:r>
                      <a:r>
                        <a:rPr sz="1600" u="sng" spc="0" dirty="0">
                          <a:solidFill>
                            <a:srgbClr val="231F20"/>
                          </a:solidFill>
                          <a:uFill>
                            <a:solidFill>
                              <a:srgbClr val="231F20"/>
                            </a:solidFill>
                          </a:uFill>
                          <a:latin typeface="HGMaruGothicMPRO" panose="020F0600000000000000" pitchFamily="34" charset="-128"/>
                          <a:ea typeface="HGMaruGothicMPRO" panose="020F0600000000000000" pitchFamily="34" charset="-128"/>
                          <a:cs typeface="A-OTF Shin Maru Go Pro"/>
                        </a:rPr>
                        <a:t>その有期労働契約が更新されるものと期待することについて合理的な理由</a:t>
                      </a:r>
                      <a:r>
                        <a:rPr sz="1100" spc="0" dirty="0">
                          <a:solidFill>
                            <a:srgbClr val="231F20"/>
                          </a:solidFill>
                          <a:latin typeface="HGMaruGothicMPRO" panose="020F0600000000000000" pitchFamily="34" charset="-128"/>
                          <a:ea typeface="HGMaruGothicMPRO" panose="020F0600000000000000" pitchFamily="34" charset="-128"/>
                          <a:cs typeface="A-OTF Shin Maru Go Pro"/>
                        </a:rPr>
                        <a:t>（※）</a:t>
                      </a:r>
                      <a:r>
                        <a:rPr sz="1600" spc="0" dirty="0">
                          <a:solidFill>
                            <a:srgbClr val="231F20"/>
                          </a:solidFill>
                          <a:latin typeface="HGMaruGothicMPRO" panose="020F0600000000000000" pitchFamily="34" charset="-128"/>
                          <a:ea typeface="HGMaruGothicMPRO" panose="020F0600000000000000" pitchFamily="34" charset="-128"/>
                          <a:cs typeface="A-OTF Shin Maru Go Pro"/>
                        </a:rPr>
                        <a:t>があると認められるもの</a:t>
                      </a:r>
                      <a:endParaRPr sz="1600" spc="0" dirty="0">
                        <a:latin typeface="HGMaruGothicMPRO" panose="020F0600000000000000" pitchFamily="34" charset="-128"/>
                        <a:ea typeface="HGMaruGothicMPRO" panose="020F0600000000000000" pitchFamily="34" charset="-128"/>
                        <a:cs typeface="A-OTF Shin Maru Go Pro"/>
                      </a:endParaRPr>
                    </a:p>
                    <a:p>
                      <a:pPr marL="672465" marR="124460" indent="-422275" algn="just">
                        <a:lnSpc>
                          <a:spcPct val="100000"/>
                        </a:lnSpc>
                        <a:spcBef>
                          <a:spcPts val="1035"/>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 １．合理的な理由の有無については、最初の有期労働契約の締結時から雇止めされた有期労働契約の満了時までの間におけるあらゆる事情が総合的に勘案される。</a:t>
                      </a:r>
                      <a:endParaRPr sz="1400" spc="0" dirty="0">
                        <a:latin typeface="HGMaruGothicMPRO" panose="020F0600000000000000" pitchFamily="34" charset="-128"/>
                        <a:ea typeface="HGMaruGothicMPRO" panose="020F0600000000000000" pitchFamily="34" charset="-128"/>
                        <a:cs typeface="A-OTF Shin Maru Go Pro"/>
                      </a:endParaRPr>
                    </a:p>
                    <a:p>
                      <a:pPr marL="672465" marR="122555" indent="-422275" algn="just">
                        <a:lnSpc>
                          <a:spcPct val="100000"/>
                        </a:lnSpc>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　　２．いったん、労働者が雇用継続への合理的な期待を抱いていたにもかかわらず、契約期間の満了前に更新年数や更新回数の上限などを使用者が一方的に宣言したとしても、そのことのみをもって直ちに合理的な理由の存在が否定されることにはならない。</a:t>
                      </a:r>
                      <a:endParaRPr sz="1400" spc="0" dirty="0">
                        <a:latin typeface="HGMaruGothicMPRO" panose="020F0600000000000000" pitchFamily="34" charset="-128"/>
                        <a:ea typeface="HGMaruGothicMPRO" panose="020F0600000000000000" pitchFamily="34" charset="-128"/>
                        <a:cs typeface="A-OTF Shin Maru Go Pro"/>
                      </a:endParaRPr>
                    </a:p>
                  </a:txBody>
                  <a:tcPr marL="0" marR="0" marT="108299" marB="0">
                    <a:lnL w="6350">
                      <a:solidFill>
                        <a:srgbClr val="231F20"/>
                      </a:solidFill>
                      <a:prstDash val="solid"/>
                    </a:lnL>
                    <a:lnR w="19050">
                      <a:solidFill>
                        <a:srgbClr val="231F20"/>
                      </a:solidFill>
                      <a:prstDash val="solid"/>
                    </a:lnR>
                    <a:lnT w="19050">
                      <a:solidFill>
                        <a:srgbClr val="231F20"/>
                      </a:solidFill>
                      <a:prstDash val="solid"/>
                    </a:lnT>
                    <a:lnB w="6350">
                      <a:solidFill>
                        <a:srgbClr val="231F20"/>
                      </a:solidFill>
                      <a:prstDash val="solid"/>
                    </a:lnB>
                    <a:solidFill>
                      <a:srgbClr val="9C7DB6">
                        <a:alpha val="22000"/>
                      </a:srgbClr>
                    </a:solidFill>
                  </a:tcPr>
                </a:tc>
                <a:extLst>
                  <a:ext uri="{0D108BD9-81ED-4DB2-BD59-A6C34878D82A}">
                    <a16:rowId xmlns:a16="http://schemas.microsoft.com/office/drawing/2014/main" val="10000"/>
                  </a:ext>
                </a:extLst>
              </a:tr>
              <a:tr h="1239106">
                <a:tc>
                  <a:txBody>
                    <a:bodyPr/>
                    <a:lstStyle/>
                    <a:p>
                      <a:pPr>
                        <a:lnSpc>
                          <a:spcPct val="100000"/>
                        </a:lnSpc>
                      </a:pPr>
                      <a:endParaRPr sz="2000" spc="0" dirty="0">
                        <a:solidFill>
                          <a:schemeClr val="bg1"/>
                        </a:solidFill>
                        <a:latin typeface="HGMaruGothicMPRO" panose="020F0600000000000000" pitchFamily="34" charset="-128"/>
                        <a:ea typeface="HGMaruGothicMPRO" panose="020F0600000000000000" pitchFamily="34" charset="-128"/>
                        <a:cs typeface="Times New Roman"/>
                      </a:endParaRPr>
                    </a:p>
                    <a:p>
                      <a:pPr marL="417195">
                        <a:lnSpc>
                          <a:spcPct val="100000"/>
                        </a:lnSpc>
                      </a:pPr>
                      <a:r>
                        <a:rPr sz="2000" spc="0" dirty="0">
                          <a:solidFill>
                            <a:schemeClr val="bg1"/>
                          </a:solidFill>
                          <a:latin typeface="HGMaruGothicMPRO" panose="020F0600000000000000" pitchFamily="34" charset="-128"/>
                          <a:ea typeface="HGMaruGothicMPRO" panose="020F0600000000000000" pitchFamily="34" charset="-128"/>
                          <a:cs typeface="A-OTF Shin Maru Go Pro"/>
                        </a:rPr>
                        <a:t>要件と効果</a:t>
                      </a:r>
                    </a:p>
                  </a:txBody>
                  <a:tcPr marL="0" marR="0" marT="0" marB="0">
                    <a:lnL w="190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9C7DB6"/>
                    </a:solidFill>
                  </a:tcPr>
                </a:tc>
                <a:tc>
                  <a:txBody>
                    <a:bodyPr/>
                    <a:lstStyle/>
                    <a:p>
                      <a:pPr marL="428625" marR="180340" indent="-244475">
                        <a:lnSpc>
                          <a:spcPts val="2110"/>
                        </a:lnSpc>
                        <a:spcBef>
                          <a:spcPts val="1220"/>
                        </a:spcBef>
                        <a:buSzPct val="81081"/>
                        <a:buChar char="●"/>
                        <a:tabLst>
                          <a:tab pos="390525" algn="l"/>
                        </a:tabLst>
                      </a:pPr>
                      <a:r>
                        <a:rPr sz="1700" spc="0" dirty="0">
                          <a:solidFill>
                            <a:srgbClr val="231F20"/>
                          </a:solidFill>
                          <a:latin typeface="HGMaruGothicMPRO" panose="020F0600000000000000" pitchFamily="34" charset="-128"/>
                          <a:ea typeface="HGMaruGothicMPRO" panose="020F0600000000000000" pitchFamily="34" charset="-128"/>
                          <a:cs typeface="A-OTF Shin Maru Go Pro"/>
                        </a:rPr>
                        <a:t>　</a:t>
                      </a:r>
                      <a:r>
                        <a:rPr sz="1600" u="sng" spc="0" dirty="0">
                          <a:solidFill>
                            <a:srgbClr val="231F20"/>
                          </a:solidFill>
                          <a:uFill>
                            <a:solidFill>
                              <a:srgbClr val="231F20"/>
                            </a:solidFill>
                          </a:uFill>
                          <a:latin typeface="HGMaruGothicMPRO" panose="020F0600000000000000" pitchFamily="34" charset="-128"/>
                          <a:ea typeface="HGMaruGothicMPRO" panose="020F0600000000000000" pitchFamily="34" charset="-128"/>
                          <a:cs typeface="A-OTF Shin Maru Go Pro"/>
                        </a:rPr>
                        <a:t>上記の①、②のいずれかに該当する場合に、使用者が雇止めをすることが、「</a:t>
                      </a:r>
                      <a:r>
                        <a:rPr sz="1600" u="sng" spc="0" dirty="0" err="1">
                          <a:solidFill>
                            <a:srgbClr val="231F20"/>
                          </a:solidFill>
                          <a:uFill>
                            <a:solidFill>
                              <a:srgbClr val="231F20"/>
                            </a:solidFill>
                          </a:uFill>
                          <a:latin typeface="HGMaruGothicMPRO" panose="020F0600000000000000" pitchFamily="34" charset="-128"/>
                          <a:ea typeface="HGMaruGothicMPRO" panose="020F0600000000000000" pitchFamily="34" charset="-128"/>
                          <a:cs typeface="A-OTF Shin Maru Go Pro"/>
                        </a:rPr>
                        <a:t>客観的に合理的な理由を欠き、社会通念上相当であると認められないとき」は、</a:t>
                      </a:r>
                      <a:r>
                        <a:rPr sz="1600" u="sng" spc="0" dirty="0" err="1">
                          <a:solidFill>
                            <a:srgbClr val="231F20"/>
                          </a:solidFill>
                          <a:latin typeface="HGMaruGothicMPRO" panose="020F0600000000000000" pitchFamily="34" charset="-128"/>
                          <a:ea typeface="HGMaruGothicMPRO" panose="020F0600000000000000" pitchFamily="34" charset="-128"/>
                          <a:cs typeface="A-OTF Shin Maru Go Pro"/>
                        </a:rPr>
                        <a:t>従前と同一の労働条件で、有期労働契約が更新される</a:t>
                      </a:r>
                      <a:r>
                        <a:rPr sz="1600" u="sng" spc="0" dirty="0">
                          <a:solidFill>
                            <a:srgbClr val="231F20"/>
                          </a:solidFill>
                          <a:latin typeface="HGMaruGothicMPRO" panose="020F0600000000000000" pitchFamily="34" charset="-128"/>
                          <a:ea typeface="HGMaruGothicMPRO" panose="020F0600000000000000" pitchFamily="34" charset="-128"/>
                          <a:cs typeface="A-OTF Shin Maru Go Pro"/>
                        </a:rPr>
                        <a:t>。</a:t>
                      </a:r>
                      <a:endParaRPr sz="1600" u="sng" spc="0" dirty="0">
                        <a:latin typeface="HGMaruGothicMPRO" panose="020F0600000000000000" pitchFamily="34" charset="-128"/>
                        <a:ea typeface="HGMaruGothicMPRO" panose="020F0600000000000000" pitchFamily="34" charset="-128"/>
                        <a:cs typeface="A-OTF Shin Maru Go Pro"/>
                      </a:endParaRPr>
                    </a:p>
                  </a:txBody>
                  <a:tcPr marL="0" marR="0" marT="140559" marB="0">
                    <a:lnL w="6350">
                      <a:solidFill>
                        <a:srgbClr val="231F20"/>
                      </a:solidFill>
                      <a:prstDash val="solid"/>
                    </a:lnL>
                    <a:lnR w="19050">
                      <a:solidFill>
                        <a:srgbClr val="231F20"/>
                      </a:solidFill>
                      <a:prstDash val="solid"/>
                    </a:lnR>
                    <a:lnT w="6350">
                      <a:solidFill>
                        <a:srgbClr val="231F20"/>
                      </a:solidFill>
                      <a:prstDash val="solid"/>
                    </a:lnT>
                    <a:lnB w="19050">
                      <a:solidFill>
                        <a:srgbClr val="231F20"/>
                      </a:solidFill>
                      <a:prstDash val="solid"/>
                    </a:lnB>
                    <a:solidFill>
                      <a:srgbClr val="9C7DB6">
                        <a:alpha val="22000"/>
                      </a:srgbClr>
                    </a:solidFill>
                  </a:tcPr>
                </a:tc>
                <a:extLst>
                  <a:ext uri="{0D108BD9-81ED-4DB2-BD59-A6C34878D82A}">
                    <a16:rowId xmlns:a16="http://schemas.microsoft.com/office/drawing/2014/main" val="10001"/>
                  </a:ext>
                </a:extLst>
              </a:tr>
            </a:tbl>
          </a:graphicData>
        </a:graphic>
      </p:graphicFrame>
      <p:sp>
        <p:nvSpPr>
          <p:cNvPr id="7" name="正方形/長方形 6"/>
          <p:cNvSpPr/>
          <p:nvPr/>
        </p:nvSpPr>
        <p:spPr>
          <a:xfrm>
            <a:off x="0" y="635061"/>
            <a:ext cx="12192000" cy="12964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雇止め法理の概要</a:t>
            </a:r>
          </a:p>
        </p:txBody>
      </p:sp>
      <p:sp>
        <p:nvSpPr>
          <p:cNvPr id="9"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113</a:t>
            </a:r>
            <a:endParaRPr lang="ja-JP" altLang="en-US" sz="1200" b="1" dirty="0"/>
          </a:p>
        </p:txBody>
      </p:sp>
    </p:spTree>
    <p:extLst>
      <p:ext uri="{BB962C8B-B14F-4D97-AF65-F5344CB8AC3E}">
        <p14:creationId xmlns:p14="http://schemas.microsoft.com/office/powerpoint/2010/main" val="18716445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79376" y="908720"/>
            <a:ext cx="11161240" cy="1008112"/>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「雇用保険」は、予期せぬ離職時のセーフティネット</a:t>
            </a:r>
          </a:p>
        </p:txBody>
      </p:sp>
      <p:sp>
        <p:nvSpPr>
          <p:cNvPr id="21" name="object 6">
            <a:extLst>
              <a:ext uri="{FF2B5EF4-FFF2-40B4-BE49-F238E27FC236}">
                <a16:creationId xmlns:a16="http://schemas.microsoft.com/office/drawing/2014/main" id="{17BDA2D6-97B9-CD43-89C6-AC7FCDBF2C45}"/>
              </a:ext>
            </a:extLst>
          </p:cNvPr>
          <p:cNvSpPr txBox="1"/>
          <p:nvPr/>
        </p:nvSpPr>
        <p:spPr>
          <a:xfrm>
            <a:off x="651422" y="1811262"/>
            <a:ext cx="11133210" cy="4974439"/>
          </a:xfrm>
          <a:prstGeom prst="rect">
            <a:avLst/>
          </a:prstGeom>
          <a:ln w="15748">
            <a:noFill/>
          </a:ln>
        </p:spPr>
        <p:txBody>
          <a:bodyPr vert="horz" wrap="square" lIns="0" tIns="201930" rIns="0" bIns="0" rtlCol="0">
            <a:spAutoFit/>
          </a:bodyPr>
          <a:lstStyle/>
          <a:p>
            <a:pPr marL="306705">
              <a:lnSpc>
                <a:spcPts val="3100"/>
              </a:lnSpc>
            </a:pP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　</a:t>
            </a:r>
            <a:r>
              <a:rPr sz="2000" dirty="0" err="1">
                <a:solidFill>
                  <a:srgbClr val="231F20"/>
                </a:solidFill>
                <a:latin typeface="HGMaruGothicMPRO" panose="020F0600000000000000" pitchFamily="34" charset="-128"/>
                <a:ea typeface="HGMaruGothicMPRO" panose="020F0600000000000000" pitchFamily="34" charset="-128"/>
                <a:cs typeface="A-OTF Shin Maru Go Pro"/>
              </a:rPr>
              <a:t>雇用保険の失業手当がもらえる場合</a:t>
            </a:r>
            <a:endParaRPr sz="2000" dirty="0">
              <a:latin typeface="HGMaruGothicMPRO" panose="020F0600000000000000" pitchFamily="34" charset="-128"/>
              <a:ea typeface="HGMaruGothicMPRO" panose="020F0600000000000000" pitchFamily="34" charset="-128"/>
              <a:cs typeface="A-OTF Shin Maru Go Pro"/>
            </a:endParaRPr>
          </a:p>
          <a:p>
            <a:pPr marL="306705">
              <a:lnSpc>
                <a:spcPts val="3100"/>
              </a:lnSpc>
            </a:pPr>
            <a:r>
              <a:rPr sz="2000" dirty="0">
                <a:solidFill>
                  <a:srgbClr val="231F20"/>
                </a:solidFill>
                <a:latin typeface="HGMaruGothicMPRO" panose="020F0600000000000000" pitchFamily="34" charset="-128"/>
                <a:ea typeface="HGMaruGothicMPRO" panose="020F0600000000000000" pitchFamily="34" charset="-128"/>
                <a:cs typeface="A-OTF Shin Maru Go Pro"/>
              </a:rPr>
              <a:t>　・　失業しており、求職中であること</a:t>
            </a:r>
            <a:endParaRPr sz="2000" dirty="0">
              <a:latin typeface="HGMaruGothicMPRO" panose="020F0600000000000000" pitchFamily="34" charset="-128"/>
              <a:ea typeface="HGMaruGothicMPRO" panose="020F0600000000000000" pitchFamily="34" charset="-128"/>
              <a:cs typeface="A-OTF Shin Maru Go Pro"/>
            </a:endParaRPr>
          </a:p>
          <a:p>
            <a:pPr marL="306705">
              <a:lnSpc>
                <a:spcPts val="3100"/>
              </a:lnSpc>
            </a:pPr>
            <a:r>
              <a:rPr sz="2000" dirty="0">
                <a:solidFill>
                  <a:srgbClr val="231F20"/>
                </a:solidFill>
                <a:latin typeface="HGMaruGothicMPRO" panose="020F0600000000000000" pitchFamily="34" charset="-128"/>
                <a:ea typeface="HGMaruGothicMPRO" panose="020F0600000000000000" pitchFamily="34" charset="-128"/>
                <a:cs typeface="A-OTF Shin Maru Go Pro"/>
              </a:rPr>
              <a:t>　・　在職中に雇用保険に加入していたこと</a:t>
            </a:r>
            <a:endParaRPr sz="2000" dirty="0">
              <a:latin typeface="HGMaruGothicMPRO" panose="020F0600000000000000" pitchFamily="34" charset="-128"/>
              <a:ea typeface="HGMaruGothicMPRO" panose="020F0600000000000000" pitchFamily="34" charset="-128"/>
              <a:cs typeface="A-OTF Shin Maru Go Pro"/>
            </a:endParaRPr>
          </a:p>
          <a:p>
            <a:pPr marL="951230" marR="223520" indent="-644525">
              <a:lnSpc>
                <a:spcPts val="3100"/>
              </a:lnSpc>
            </a:pPr>
            <a:r>
              <a:rPr sz="2000" dirty="0">
                <a:solidFill>
                  <a:srgbClr val="231F20"/>
                </a:solidFill>
                <a:latin typeface="HGMaruGothicMPRO" panose="020F0600000000000000" pitchFamily="34" charset="-128"/>
                <a:ea typeface="HGMaruGothicMPRO" panose="020F0600000000000000" pitchFamily="34" charset="-128"/>
                <a:cs typeface="A-OTF Shin Maru Go Pro"/>
              </a:rPr>
              <a:t>　・　離職前2年間に、賃金支払の基礎となった日数が11日以上ある月が、12か月以上あること（解雇等による失業の場合は6か月）</a:t>
            </a:r>
            <a:endParaRPr lang="en-US" sz="2000" dirty="0">
              <a:solidFill>
                <a:srgbClr val="231F20"/>
              </a:solidFill>
              <a:latin typeface="HGMaruGothicMPRO" panose="020F0600000000000000" pitchFamily="34" charset="-128"/>
              <a:ea typeface="HGMaruGothicMPRO" panose="020F0600000000000000" pitchFamily="34" charset="-128"/>
              <a:cs typeface="A-OTF Shin Maru Go Pro"/>
            </a:endParaRPr>
          </a:p>
          <a:p>
            <a:pPr marL="951230" marR="223520" indent="-644525">
              <a:lnSpc>
                <a:spcPts val="3100"/>
              </a:lnSpc>
            </a:pPr>
            <a:endPar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endParaRPr>
          </a:p>
          <a:p>
            <a:pPr marL="951230" marR="223520" indent="-644525">
              <a:lnSpc>
                <a:spcPts val="3100"/>
              </a:lnSpc>
            </a:pP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　給付の水準は、年齢や加入期間、再就職の難易度等によって変わります。</a:t>
            </a:r>
            <a:endPar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endParaRPr>
          </a:p>
          <a:p>
            <a:pPr marL="951230" marR="223520" indent="-644525">
              <a:lnSpc>
                <a:spcPts val="3100"/>
              </a:lnSpc>
            </a:pP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　　離職理由によっても変わります</a:t>
            </a:r>
            <a:r>
              <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自己都合退職より会社都合退職の方が手厚いです</a:t>
            </a:r>
            <a:r>
              <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rPr>
              <a:t>)</a:t>
            </a:r>
            <a:endParaRPr lang="en-US" sz="2000" dirty="0">
              <a:solidFill>
                <a:srgbClr val="231F20"/>
              </a:solidFill>
              <a:latin typeface="HGMaruGothicMPRO" panose="020F0600000000000000" pitchFamily="34" charset="-128"/>
              <a:ea typeface="HGMaruGothicMPRO" panose="020F0600000000000000" pitchFamily="34" charset="-128"/>
              <a:cs typeface="A-OTF Shin Maru Go Pro"/>
            </a:endParaRPr>
          </a:p>
          <a:p>
            <a:pPr marL="951230" marR="223520" indent="-644525">
              <a:lnSpc>
                <a:spcPts val="3100"/>
              </a:lnSpc>
            </a:pPr>
            <a:r>
              <a:rPr lang="ja-JP" altLang="en-US" sz="2000" dirty="0">
                <a:latin typeface="HGMaruGothicMPRO" panose="020F0600000000000000" pitchFamily="34" charset="-128"/>
                <a:ea typeface="HGMaruGothicMPRO" panose="020F0600000000000000" pitchFamily="34" charset="-128"/>
                <a:cs typeface="A-OTF Shin Maru Go Pro"/>
              </a:rPr>
              <a:t>　・　</a:t>
            </a:r>
            <a:r>
              <a:rPr lang="ja-JP" altLang="en-US" sz="2000" dirty="0">
                <a:latin typeface="HG丸ｺﾞｼｯｸM-PRO" panose="020F0600000000000000" pitchFamily="50" charset="-128"/>
                <a:ea typeface="HG丸ｺﾞｼｯｸM-PRO" panose="020F0600000000000000" pitchFamily="50" charset="-128"/>
              </a:rPr>
              <a:t>自己都合退職にみえる場合でも、</a:t>
            </a:r>
            <a:r>
              <a:rPr lang="ja-JP" altLang="en-US" sz="2000" dirty="0">
                <a:solidFill>
                  <a:prstClr val="black"/>
                </a:solidFill>
                <a:latin typeface="HG丸ｺﾞｼｯｸM-PRO" panose="020F0600000000000000" pitchFamily="50" charset="-128"/>
                <a:ea typeface="HG丸ｺﾞｼｯｸM-PRO" panose="020F0600000000000000" pitchFamily="50" charset="-128"/>
              </a:rPr>
              <a:t>希望退職募集に応じた、パワハラを受け退職した、過度な残業があり健康維持のため退職したなどの場合は、会社都合退職として取り扱われます。</a:t>
            </a:r>
          </a:p>
          <a:p>
            <a:pPr marL="951230" marR="223520" indent="-644525">
              <a:lnSpc>
                <a:spcPts val="3100"/>
              </a:lnSpc>
            </a:pPr>
            <a:endParaRPr sz="2000" dirty="0">
              <a:latin typeface="HGMaruGothicMPRO" panose="020F0600000000000000" pitchFamily="34" charset="-128"/>
              <a:ea typeface="HGMaruGothicMPRO" panose="020F0600000000000000" pitchFamily="34" charset="-128"/>
              <a:cs typeface="A-OTF Shin Maru Go Pro"/>
            </a:endParaRPr>
          </a:p>
        </p:txBody>
      </p:sp>
      <p:sp>
        <p:nvSpPr>
          <p:cNvPr id="23" name="object 4">
            <a:extLst>
              <a:ext uri="{FF2B5EF4-FFF2-40B4-BE49-F238E27FC236}">
                <a16:creationId xmlns:a16="http://schemas.microsoft.com/office/drawing/2014/main" id="{8572EC1F-B5DB-FE47-BCE6-95E0767060F5}"/>
              </a:ext>
            </a:extLst>
          </p:cNvPr>
          <p:cNvSpPr txBox="1"/>
          <p:nvPr/>
        </p:nvSpPr>
        <p:spPr>
          <a:xfrm>
            <a:off x="335360" y="970207"/>
            <a:ext cx="11305256" cy="832920"/>
          </a:xfrm>
          <a:prstGeom prst="rect">
            <a:avLst/>
          </a:prstGeom>
        </p:spPr>
        <p:txBody>
          <a:bodyPr vert="horz" wrap="square" lIns="0" tIns="16510" rIns="0" bIns="0" rtlCol="0">
            <a:spAutoFit/>
          </a:bodyPr>
          <a:lstStyle/>
          <a:p>
            <a:pPr marL="248920" marR="5080">
              <a:lnSpc>
                <a:spcPct val="100600"/>
              </a:lnSpc>
              <a:spcBef>
                <a:spcPts val="2725"/>
              </a:spcBef>
            </a:pPr>
            <a:r>
              <a:rPr sz="2400" b="1" dirty="0" err="1">
                <a:solidFill>
                  <a:schemeClr val="bg1"/>
                </a:solidFill>
                <a:latin typeface="HGMaruGothicMPRO" panose="020F0600000000000000" pitchFamily="34" charset="-128"/>
                <a:ea typeface="HGMaruGothicMPRO" panose="020F0600000000000000" pitchFamily="34" charset="-128"/>
                <a:cs typeface="A-OTF Shin Maru Go Pro"/>
              </a:rPr>
              <a:t>退職（または解雇等</a:t>
            </a:r>
            <a:r>
              <a:rPr sz="2400" b="1" dirty="0">
                <a:solidFill>
                  <a:schemeClr val="bg1"/>
                </a:solidFill>
                <a:latin typeface="HGMaruGothicMPRO" panose="020F0600000000000000" pitchFamily="34" charset="-128"/>
                <a:ea typeface="HGMaruGothicMPRO" panose="020F0600000000000000" pitchFamily="34" charset="-128"/>
                <a:cs typeface="A-OTF Shin Maru Go Pro"/>
              </a:rPr>
              <a:t>）</a:t>
            </a:r>
            <a:r>
              <a:rPr lang="ja-JP" altLang="en-US" sz="2400" b="1" dirty="0">
                <a:solidFill>
                  <a:schemeClr val="bg1"/>
                </a:solidFill>
                <a:latin typeface="HGMaruGothicMPRO" panose="020F0600000000000000" pitchFamily="34" charset="-128"/>
                <a:ea typeface="HGMaruGothicMPRO" panose="020F0600000000000000" pitchFamily="34" charset="-128"/>
                <a:cs typeface="A-OTF Shin Maru Go Pro"/>
              </a:rPr>
              <a:t>の</a:t>
            </a:r>
            <a:r>
              <a:rPr sz="2400" b="1" dirty="0" err="1">
                <a:solidFill>
                  <a:schemeClr val="bg1"/>
                </a:solidFill>
                <a:latin typeface="HGMaruGothicMPRO" panose="020F0600000000000000" pitchFamily="34" charset="-128"/>
                <a:ea typeface="HGMaruGothicMPRO" panose="020F0600000000000000" pitchFamily="34" charset="-128"/>
                <a:cs typeface="A-OTF Shin Maru Go Pro"/>
              </a:rPr>
              <a:t>後、条件を満たしていれば、雇用保険から失業手当が</a:t>
            </a:r>
            <a:endParaRPr lang="en-US" sz="2400" b="1" dirty="0">
              <a:solidFill>
                <a:schemeClr val="bg1"/>
              </a:solidFill>
              <a:latin typeface="HGMaruGothicMPRO" panose="020F0600000000000000" pitchFamily="34" charset="-128"/>
              <a:ea typeface="HGMaruGothicMPRO" panose="020F0600000000000000" pitchFamily="34" charset="-128"/>
              <a:cs typeface="A-OTF Shin Maru Go Pro"/>
            </a:endParaRPr>
          </a:p>
          <a:p>
            <a:pPr marL="248920" marR="5080">
              <a:lnSpc>
                <a:spcPct val="120000"/>
              </a:lnSpc>
              <a:spcAft>
                <a:spcPts val="600"/>
              </a:spcAft>
            </a:pPr>
            <a:r>
              <a:rPr sz="2400" b="1" dirty="0" err="1">
                <a:solidFill>
                  <a:schemeClr val="bg1"/>
                </a:solidFill>
                <a:latin typeface="HGMaruGothicMPRO" panose="020F0600000000000000" pitchFamily="34" charset="-128"/>
                <a:ea typeface="HGMaruGothicMPRO" panose="020F0600000000000000" pitchFamily="34" charset="-128"/>
                <a:cs typeface="A-OTF Shin Maru Go Pro"/>
              </a:rPr>
              <a:t>もらえます</a:t>
            </a:r>
            <a:r>
              <a:rPr sz="2400" b="1" dirty="0">
                <a:solidFill>
                  <a:schemeClr val="bg1"/>
                </a:solidFill>
                <a:latin typeface="HGMaruGothicMPRO" panose="020F0600000000000000" pitchFamily="34" charset="-128"/>
                <a:ea typeface="HGMaruGothicMPRO" panose="020F0600000000000000" pitchFamily="34" charset="-128"/>
                <a:cs typeface="A-OTF Shin Maru Go Pro"/>
              </a:rPr>
              <a:t>。</a:t>
            </a:r>
          </a:p>
        </p:txBody>
      </p:sp>
      <p:sp>
        <p:nvSpPr>
          <p:cNvPr id="3" name="スライド番号プレースホルダー 2">
            <a:extLst>
              <a:ext uri="{FF2B5EF4-FFF2-40B4-BE49-F238E27FC236}">
                <a16:creationId xmlns:a16="http://schemas.microsoft.com/office/drawing/2014/main" id="{6B88AE0B-C918-3540-ABBB-95AEFAF74448}"/>
              </a:ext>
            </a:extLst>
          </p:cNvPr>
          <p:cNvSpPr>
            <a:spLocks noGrp="1"/>
          </p:cNvSpPr>
          <p:nvPr>
            <p:ph type="sldNum" sz="quarter" idx="12"/>
          </p:nvPr>
        </p:nvSpPr>
        <p:spPr/>
        <p:txBody>
          <a:bodyPr/>
          <a:lstStyle/>
          <a:p>
            <a:fld id="{E3C52A74-6BB8-425A-81FA-95938EE2CA9E}" type="slidenum">
              <a:rPr kumimoji="1" lang="ja-JP" altLang="en-US" smtClean="0"/>
              <a:t>102</a:t>
            </a:fld>
            <a:endParaRPr kumimoji="1" lang="ja-JP" altLang="en-US"/>
          </a:p>
        </p:txBody>
      </p:sp>
    </p:spTree>
    <p:extLst>
      <p:ext uri="{BB962C8B-B14F-4D97-AF65-F5344CB8AC3E}">
        <p14:creationId xmlns:p14="http://schemas.microsoft.com/office/powerpoint/2010/main" val="28281826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635062"/>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4" name="テキスト ボックス 3"/>
          <p:cNvSpPr txBox="1"/>
          <p:nvPr/>
        </p:nvSpPr>
        <p:spPr>
          <a:xfrm>
            <a:off x="119338" y="116633"/>
            <a:ext cx="10801200" cy="461665"/>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　</a:t>
            </a:r>
          </a:p>
        </p:txBody>
      </p:sp>
      <p:sp>
        <p:nvSpPr>
          <p:cNvPr id="5" name="テキスト ボックス 4"/>
          <p:cNvSpPr txBox="1"/>
          <p:nvPr/>
        </p:nvSpPr>
        <p:spPr>
          <a:xfrm>
            <a:off x="695400" y="1988841"/>
            <a:ext cx="10729193" cy="584775"/>
          </a:xfrm>
          <a:prstGeom prst="rect">
            <a:avLst/>
          </a:prstGeom>
          <a:noFill/>
        </p:spPr>
        <p:txBody>
          <a:bodyPr wrap="square" rtlCol="0">
            <a:spAutoFit/>
          </a:bodyPr>
          <a:lstStyle/>
          <a:p>
            <a:r>
              <a:rPr lang="ja-JP" altLang="en-US" sz="3200" b="1" dirty="0">
                <a:latin typeface="Meiryo UI" panose="020B0604030504040204" pitchFamily="50" charset="-128"/>
                <a:ea typeface="Meiryo UI" panose="020B0604030504040204" pitchFamily="50" charset="-128"/>
              </a:rPr>
              <a:t>テーマ⑧　困った時の相談先</a:t>
            </a:r>
          </a:p>
        </p:txBody>
      </p:sp>
      <p:sp>
        <p:nvSpPr>
          <p:cNvPr id="2" name="スライド番号プレースホルダー 1">
            <a:extLst>
              <a:ext uri="{FF2B5EF4-FFF2-40B4-BE49-F238E27FC236}">
                <a16:creationId xmlns:a16="http://schemas.microsoft.com/office/drawing/2014/main" id="{B8F66928-3BC2-6268-D49B-BB41DF24AE95}"/>
              </a:ext>
            </a:extLst>
          </p:cNvPr>
          <p:cNvSpPr>
            <a:spLocks noGrp="1"/>
          </p:cNvSpPr>
          <p:nvPr>
            <p:ph type="sldNum" sz="quarter" idx="12"/>
          </p:nvPr>
        </p:nvSpPr>
        <p:spPr/>
        <p:txBody>
          <a:bodyPr/>
          <a:lstStyle/>
          <a:p>
            <a:fld id="{E3C52A74-6BB8-425A-81FA-95938EE2CA9E}" type="slidenum">
              <a:rPr kumimoji="1" lang="ja-JP" altLang="en-US" smtClean="0"/>
              <a:t>103</a:t>
            </a:fld>
            <a:endParaRPr kumimoji="1" lang="ja-JP" altLang="en-US"/>
          </a:p>
        </p:txBody>
      </p:sp>
    </p:spTree>
    <p:extLst>
      <p:ext uri="{BB962C8B-B14F-4D97-AF65-F5344CB8AC3E}">
        <p14:creationId xmlns:p14="http://schemas.microsoft.com/office/powerpoint/2010/main" val="29172645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191344" y="103236"/>
            <a:ext cx="11737305" cy="733476"/>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3" indent="-216003"/>
            <a:r>
              <a:rPr lang="ja-JP" altLang="en-US" sz="2000" dirty="0">
                <a:solidFill>
                  <a:schemeClr val="tx1"/>
                </a:solidFill>
                <a:latin typeface="HG丸ｺﾞｼｯｸM-PRO" panose="020F0600000000000000" pitchFamily="50" charset="-128"/>
                <a:ea typeface="HG丸ｺﾞｼｯｸM-PRO" panose="020F0600000000000000" pitchFamily="50" charset="-128"/>
              </a:rPr>
              <a:t>■工場内で転倒して左腕をけがした男性が、友人に何かを相談している。</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marL="216003" indent="-216003"/>
            <a:r>
              <a:rPr lang="ja-JP" altLang="en-US" sz="2000" dirty="0">
                <a:solidFill>
                  <a:schemeClr val="tx1"/>
                </a:solidFill>
                <a:latin typeface="HG丸ｺﾞｼｯｸM-PRO" panose="020F0600000000000000" pitchFamily="50" charset="-128"/>
                <a:ea typeface="HG丸ｺﾞｼｯｸM-PRO" panose="020F0600000000000000" pitchFamily="50" charset="-128"/>
              </a:rPr>
              <a:t>　彼はいったい何を相談しているのだろう？</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4000" y="1404056"/>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角丸四角形吹き出し 5"/>
          <p:cNvSpPr/>
          <p:nvPr/>
        </p:nvSpPr>
        <p:spPr>
          <a:xfrm>
            <a:off x="335360" y="3878620"/>
            <a:ext cx="3149902" cy="1206567"/>
          </a:xfrm>
          <a:prstGeom prst="wedgeRoundRectCallout">
            <a:avLst>
              <a:gd name="adj1" fmla="val 71443"/>
              <a:gd name="adj2" fmla="val -52498"/>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1801"/>
              </a:lnSpc>
            </a:pPr>
            <a:r>
              <a:rPr lang="ja-JP" altLang="en-US" sz="1401" dirty="0">
                <a:solidFill>
                  <a:srgbClr val="FF0000"/>
                </a:solidFill>
                <a:latin typeface="HGS創英角ﾎﾟｯﾌﾟ体" panose="040B0A00000000000000" pitchFamily="50" charset="-128"/>
                <a:ea typeface="HGS創英角ﾎﾟｯﾌﾟ体" panose="040B0A00000000000000" pitchFamily="50" charset="-128"/>
              </a:rPr>
              <a:t>　</a:t>
            </a:r>
            <a:endParaRPr lang="ja-JP" altLang="en-US" sz="1801" dirty="0"/>
          </a:p>
        </p:txBody>
      </p:sp>
      <p:sp>
        <p:nvSpPr>
          <p:cNvPr id="7" name="角丸四角形吹き出し 6"/>
          <p:cNvSpPr/>
          <p:nvPr/>
        </p:nvSpPr>
        <p:spPr>
          <a:xfrm>
            <a:off x="8892318" y="2420889"/>
            <a:ext cx="2460268" cy="1008112"/>
          </a:xfrm>
          <a:prstGeom prst="wedgeRoundRectCallout">
            <a:avLst>
              <a:gd name="adj1" fmla="val -63021"/>
              <a:gd name="adj2" fmla="val 48114"/>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lvl="0"/>
            <a:r>
              <a:rPr lang="ja-JP" altLang="en-US" sz="1401" dirty="0">
                <a:solidFill>
                  <a:srgbClr val="FF0000"/>
                </a:solidFill>
                <a:latin typeface="HGS創英角ﾎﾟｯﾌﾟ体" panose="040B0A00000000000000" pitchFamily="50" charset="-128"/>
                <a:ea typeface="HGS創英角ﾎﾟｯﾌﾟ体" panose="040B0A00000000000000" pitchFamily="50" charset="-128"/>
              </a:rPr>
              <a:t>　</a:t>
            </a:r>
          </a:p>
        </p:txBody>
      </p:sp>
      <p:sp>
        <p:nvSpPr>
          <p:cNvPr id="10" name="角丸四角形吹き出し 9"/>
          <p:cNvSpPr/>
          <p:nvPr/>
        </p:nvSpPr>
        <p:spPr>
          <a:xfrm>
            <a:off x="1187259" y="926288"/>
            <a:ext cx="3689108" cy="1206569"/>
          </a:xfrm>
          <a:prstGeom prst="wedgeRoundRectCallout">
            <a:avLst>
              <a:gd name="adj1" fmla="val 66913"/>
              <a:gd name="adj2" fmla="val 57185"/>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r>
              <a:rPr lang="ja-JP" altLang="en-US" sz="1401" dirty="0">
                <a:solidFill>
                  <a:srgbClr val="FF0000"/>
                </a:solidFill>
                <a:latin typeface="HGS創英角ﾎﾟｯﾌﾟ体" panose="040B0A00000000000000" pitchFamily="50" charset="-128"/>
                <a:ea typeface="HGS創英角ﾎﾟｯﾌﾟ体" panose="040B0A00000000000000" pitchFamily="50" charset="-128"/>
              </a:rPr>
              <a:t>　間違いなく仕事中のケガ。でも、工事部長は、元請に迷惑がかかるし、キチンと面倒みるから健康保険で治療し</a:t>
            </a:r>
            <a:r>
              <a:rPr lang="ja-JP" altLang="en-US" sz="1401" dirty="0" err="1">
                <a:solidFill>
                  <a:srgbClr val="FF0000"/>
                </a:solidFill>
                <a:latin typeface="HGS創英角ﾎﾟｯﾌﾟ体" panose="040B0A00000000000000" pitchFamily="50" charset="-128"/>
                <a:ea typeface="HGS創英角ﾎﾟｯﾌﾟ体" panose="040B0A00000000000000" pitchFamily="50" charset="-128"/>
              </a:rPr>
              <a:t>ろって</a:t>
            </a:r>
            <a:r>
              <a:rPr lang="ja-JP" altLang="en-US" sz="1401" dirty="0">
                <a:solidFill>
                  <a:srgbClr val="FF0000"/>
                </a:solidFill>
                <a:latin typeface="HGS創英角ﾎﾟｯﾌﾟ体" panose="040B0A00000000000000" pitchFamily="50" charset="-128"/>
                <a:ea typeface="HGS創英角ﾎﾟｯﾌﾟ体" panose="040B0A00000000000000" pitchFamily="50" charset="-128"/>
              </a:rPr>
              <a:t>。たしかに、僕の不注意もあったけど</a:t>
            </a:r>
            <a:r>
              <a:rPr lang="ja-JP" altLang="en-US" sz="1401" dirty="0" err="1">
                <a:solidFill>
                  <a:srgbClr val="FF0000"/>
                </a:solidFill>
                <a:latin typeface="HGS創英角ﾎﾟｯﾌﾟ体" panose="040B0A00000000000000" pitchFamily="50" charset="-128"/>
                <a:ea typeface="HGS創英角ﾎﾟｯﾌﾟ体" panose="040B0A00000000000000" pitchFamily="50" charset="-128"/>
              </a:rPr>
              <a:t>、、、</a:t>
            </a:r>
            <a:endParaRPr lang="ja-JP" altLang="en-US" sz="1801" dirty="0"/>
          </a:p>
        </p:txBody>
      </p:sp>
      <p:grpSp>
        <p:nvGrpSpPr>
          <p:cNvPr id="2" name="グループ化 1">
            <a:extLst>
              <a:ext uri="{FF2B5EF4-FFF2-40B4-BE49-F238E27FC236}">
                <a16:creationId xmlns:a16="http://schemas.microsoft.com/office/drawing/2014/main" id="{AF2C6159-959A-452B-9A16-E6E0D4060A16}"/>
              </a:ext>
            </a:extLst>
          </p:cNvPr>
          <p:cNvGrpSpPr/>
          <p:nvPr/>
        </p:nvGrpSpPr>
        <p:grpSpPr>
          <a:xfrm>
            <a:off x="8544273" y="4365104"/>
            <a:ext cx="2160041" cy="936105"/>
            <a:chOff x="8544272" y="3861048"/>
            <a:chExt cx="2160040" cy="936104"/>
          </a:xfrm>
        </p:grpSpPr>
        <p:sp>
          <p:nvSpPr>
            <p:cNvPr id="4" name="雲形吹き出し 3"/>
            <p:cNvSpPr/>
            <p:nvPr/>
          </p:nvSpPr>
          <p:spPr>
            <a:xfrm>
              <a:off x="8544272" y="3897152"/>
              <a:ext cx="2160040" cy="900000"/>
            </a:xfrm>
            <a:prstGeom prst="cloudCallout">
              <a:avLst>
                <a:gd name="adj1" fmla="val -52746"/>
                <a:gd name="adj2" fmla="val -94374"/>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11" name="雲形吹き出し 2">
              <a:extLst>
                <a:ext uri="{FF2B5EF4-FFF2-40B4-BE49-F238E27FC236}">
                  <a16:creationId xmlns:a16="http://schemas.microsoft.com/office/drawing/2014/main" id="{430F6920-12FA-464E-971F-0D2944770FA6}"/>
                </a:ext>
              </a:extLst>
            </p:cNvPr>
            <p:cNvSpPr/>
            <p:nvPr/>
          </p:nvSpPr>
          <p:spPr>
            <a:xfrm>
              <a:off x="8784563" y="3861048"/>
              <a:ext cx="1847941"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1" dirty="0">
                <a:solidFill>
                  <a:srgbClr val="002060"/>
                </a:solidFill>
                <a:latin typeface="HG丸ｺﾞｼｯｸM-PRO" panose="020F0600000000000000" pitchFamily="50" charset="-128"/>
                <a:ea typeface="HG丸ｺﾞｼｯｸM-PRO" panose="020F0600000000000000" pitchFamily="50" charset="-128"/>
              </a:endParaRPr>
            </a:p>
          </p:txBody>
        </p:sp>
      </p:grpSp>
      <p:grpSp>
        <p:nvGrpSpPr>
          <p:cNvPr id="14" name="グループ化 13">
            <a:extLst>
              <a:ext uri="{FF2B5EF4-FFF2-40B4-BE49-F238E27FC236}">
                <a16:creationId xmlns:a16="http://schemas.microsoft.com/office/drawing/2014/main" id="{E81990BA-840E-45CB-8462-12746A779295}"/>
              </a:ext>
            </a:extLst>
          </p:cNvPr>
          <p:cNvGrpSpPr/>
          <p:nvPr/>
        </p:nvGrpSpPr>
        <p:grpSpPr>
          <a:xfrm>
            <a:off x="1415480" y="2343371"/>
            <a:ext cx="2160041" cy="949922"/>
            <a:chOff x="1415480" y="1839256"/>
            <a:chExt cx="2160040" cy="949921"/>
          </a:xfrm>
        </p:grpSpPr>
        <p:sp>
          <p:nvSpPr>
            <p:cNvPr id="5" name="雲形吹き出し 4"/>
            <p:cNvSpPr/>
            <p:nvPr/>
          </p:nvSpPr>
          <p:spPr>
            <a:xfrm>
              <a:off x="1415480" y="1839256"/>
              <a:ext cx="2160040" cy="949921"/>
            </a:xfrm>
            <a:prstGeom prst="cloudCallout">
              <a:avLst>
                <a:gd name="adj1" fmla="val 57376"/>
                <a:gd name="adj2" fmla="val 52649"/>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ja-JP" sz="1401" dirty="0">
                <a:solidFill>
                  <a:srgbClr val="002060"/>
                </a:solidFill>
                <a:latin typeface="HG丸ｺﾞｼｯｸM-PRO" panose="020F0600000000000000" pitchFamily="50" charset="-128"/>
                <a:ea typeface="HG丸ｺﾞｼｯｸM-PRO" panose="020F0600000000000000" pitchFamily="50" charset="-128"/>
              </a:endParaRPr>
            </a:p>
          </p:txBody>
        </p:sp>
        <p:sp>
          <p:nvSpPr>
            <p:cNvPr id="13" name="雲形吹き出し 2">
              <a:extLst>
                <a:ext uri="{FF2B5EF4-FFF2-40B4-BE49-F238E27FC236}">
                  <a16:creationId xmlns:a16="http://schemas.microsoft.com/office/drawing/2014/main" id="{C32F4677-21F9-441E-942E-9A1AF7AAEAA8}"/>
                </a:ext>
              </a:extLst>
            </p:cNvPr>
            <p:cNvSpPr/>
            <p:nvPr/>
          </p:nvSpPr>
          <p:spPr>
            <a:xfrm>
              <a:off x="1637317" y="1889177"/>
              <a:ext cx="1847941"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1" dirty="0">
                <a:solidFill>
                  <a:srgbClr val="002060"/>
                </a:solidFill>
                <a:latin typeface="HG丸ｺﾞｼｯｸM-PRO" panose="020F0600000000000000" pitchFamily="50" charset="-128"/>
                <a:ea typeface="HG丸ｺﾞｼｯｸM-PRO" panose="020F0600000000000000" pitchFamily="50" charset="-128"/>
              </a:endParaRPr>
            </a:p>
          </p:txBody>
        </p:sp>
      </p:grpSp>
      <p:sp>
        <p:nvSpPr>
          <p:cNvPr id="3" name="スライド番号プレースホルダー 2">
            <a:extLst>
              <a:ext uri="{FF2B5EF4-FFF2-40B4-BE49-F238E27FC236}">
                <a16:creationId xmlns:a16="http://schemas.microsoft.com/office/drawing/2014/main" id="{0FA9205C-AFBF-43F1-B41E-B9FC4A6886F1}"/>
              </a:ext>
            </a:extLst>
          </p:cNvPr>
          <p:cNvSpPr>
            <a:spLocks noGrp="1"/>
          </p:cNvSpPr>
          <p:nvPr>
            <p:ph type="sldNum" sz="quarter" idx="12"/>
          </p:nvPr>
        </p:nvSpPr>
        <p:spPr/>
        <p:txBody>
          <a:bodyPr/>
          <a:lstStyle/>
          <a:p>
            <a:fld id="{E3C52A74-6BB8-425A-81FA-95938EE2CA9E}" type="slidenum">
              <a:rPr kumimoji="1" lang="ja-JP" altLang="en-US" smtClean="0"/>
              <a:t>104</a:t>
            </a:fld>
            <a:endParaRPr kumimoji="1" lang="ja-JP" altLang="en-US"/>
          </a:p>
        </p:txBody>
      </p:sp>
    </p:spTree>
    <p:extLst>
      <p:ext uri="{BB962C8B-B14F-4D97-AF65-F5344CB8AC3E}">
        <p14:creationId xmlns:p14="http://schemas.microsoft.com/office/powerpoint/2010/main" val="3393788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191344" y="103236"/>
            <a:ext cx="11737305" cy="733476"/>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3" indent="-216003"/>
            <a:r>
              <a:rPr lang="ja-JP" altLang="en-US" sz="2000" dirty="0">
                <a:solidFill>
                  <a:schemeClr val="tx1"/>
                </a:solidFill>
                <a:latin typeface="HG丸ｺﾞｼｯｸM-PRO" panose="020F0600000000000000" pitchFamily="50" charset="-128"/>
                <a:ea typeface="HG丸ｺﾞｼｯｸM-PRO" panose="020F0600000000000000" pitchFamily="50" charset="-128"/>
              </a:rPr>
              <a:t>■工場内で転倒して左腕をけがした男性が、友人に何かを相談している。</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marL="216003" indent="-216003"/>
            <a:r>
              <a:rPr lang="ja-JP" altLang="en-US" sz="2000" dirty="0">
                <a:solidFill>
                  <a:schemeClr val="tx1"/>
                </a:solidFill>
                <a:latin typeface="HG丸ｺﾞｼｯｸM-PRO" panose="020F0600000000000000" pitchFamily="50" charset="-128"/>
                <a:ea typeface="HG丸ｺﾞｼｯｸM-PRO" panose="020F0600000000000000" pitchFamily="50" charset="-128"/>
              </a:rPr>
              <a:t>　彼はいったい何を相談しているのだろう？</a:t>
            </a:r>
          </a:p>
        </p:txBody>
      </p:sp>
      <p:sp>
        <p:nvSpPr>
          <p:cNvPr id="18" name="雲形吹き出し 2">
            <a:extLst>
              <a:ext uri="{FF2B5EF4-FFF2-40B4-BE49-F238E27FC236}">
                <a16:creationId xmlns:a16="http://schemas.microsoft.com/office/drawing/2014/main" id="{A9BEECA3-89CE-4100-A7EF-33AA910ABF06}"/>
              </a:ext>
            </a:extLst>
          </p:cNvPr>
          <p:cNvSpPr/>
          <p:nvPr/>
        </p:nvSpPr>
        <p:spPr>
          <a:xfrm>
            <a:off x="8903766" y="5157193"/>
            <a:ext cx="3204649" cy="1512169"/>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a:spcAft>
                <a:spcPts val="601"/>
              </a:spcAft>
            </a:pPr>
            <a:r>
              <a:rPr lang="ja-JP" altLang="en-US" sz="1600" dirty="0">
                <a:solidFill>
                  <a:schemeClr val="tx1"/>
                </a:solidFill>
                <a:latin typeface="HG明朝E" panose="02020909000000000000" pitchFamily="17" charset="-128"/>
                <a:ea typeface="HG明朝E" panose="02020909000000000000" pitchFamily="17" charset="-128"/>
              </a:rPr>
              <a:t>≪指導者の方へ≫</a:t>
            </a:r>
            <a:endParaRPr lang="en-US" altLang="ja-JP" sz="1600" dirty="0">
              <a:solidFill>
                <a:schemeClr val="tx1"/>
              </a:solidFill>
              <a:latin typeface="HG明朝E" panose="02020909000000000000" pitchFamily="17" charset="-128"/>
              <a:ea typeface="HG明朝E" panose="02020909000000000000" pitchFamily="17" charset="-128"/>
            </a:endParaRPr>
          </a:p>
          <a:p>
            <a:pPr marL="216003" indent="-216003">
              <a:spcAft>
                <a:spcPts val="601"/>
              </a:spcAft>
            </a:pPr>
            <a:r>
              <a:rPr lang="ja-JP" altLang="en-US" sz="1600" dirty="0">
                <a:solidFill>
                  <a:schemeClr val="tx1"/>
                </a:solidFill>
                <a:latin typeface="HG明朝E" panose="02020909000000000000" pitchFamily="17" charset="-128"/>
                <a:ea typeface="HG明朝E" panose="02020909000000000000" pitchFamily="17" charset="-128"/>
              </a:rPr>
              <a:t>■このシートでは、労災補償と労災隠しを切り口として、疑問や不安・不満の相談先の紹介につなげていきます。</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4000" y="1404056"/>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角丸四角形吹き出し 5"/>
          <p:cNvSpPr/>
          <p:nvPr/>
        </p:nvSpPr>
        <p:spPr>
          <a:xfrm>
            <a:off x="335360" y="3878620"/>
            <a:ext cx="3149902" cy="1206567"/>
          </a:xfrm>
          <a:prstGeom prst="wedgeRoundRectCallout">
            <a:avLst>
              <a:gd name="adj1" fmla="val 71443"/>
              <a:gd name="adj2" fmla="val -52498"/>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1801"/>
              </a:lnSpc>
            </a:pPr>
            <a:r>
              <a:rPr lang="ja-JP" altLang="en-US" sz="1401" dirty="0">
                <a:solidFill>
                  <a:srgbClr val="FF0000"/>
                </a:solidFill>
                <a:latin typeface="HGS創英角ﾎﾟｯﾌﾟ体" panose="040B0A00000000000000" pitchFamily="50" charset="-128"/>
                <a:ea typeface="HGS創英角ﾎﾟｯﾌﾟ体" panose="040B0A00000000000000" pitchFamily="50" charset="-128"/>
              </a:rPr>
              <a:t>　健保で治療するのは良くないわ。後々、面倒見てもらえなくなって大変だったって聞いたことがあるわ。必ずバレ</a:t>
            </a:r>
            <a:r>
              <a:rPr lang="ja-JP" altLang="en-US" sz="1401" dirty="0" err="1">
                <a:solidFill>
                  <a:srgbClr val="FF0000"/>
                </a:solidFill>
                <a:latin typeface="HGS創英角ﾎﾟｯﾌﾟ体" panose="040B0A00000000000000" pitchFamily="50" charset="-128"/>
                <a:ea typeface="HGS創英角ﾎﾟｯﾌﾟ体" panose="040B0A00000000000000" pitchFamily="50" charset="-128"/>
              </a:rPr>
              <a:t>るわよ</a:t>
            </a:r>
            <a:r>
              <a:rPr lang="ja-JP" altLang="en-US" sz="1401" dirty="0">
                <a:solidFill>
                  <a:srgbClr val="FF0000"/>
                </a:solidFill>
                <a:latin typeface="HGS創英角ﾎﾟｯﾌﾟ体" panose="040B0A00000000000000" pitchFamily="50" charset="-128"/>
                <a:ea typeface="HGS創英角ﾎﾟｯﾌﾟ体" panose="040B0A00000000000000" pitchFamily="50" charset="-128"/>
              </a:rPr>
              <a:t>。労働基準監督署に相談に行った方が良いと思う。</a:t>
            </a:r>
            <a:endParaRPr lang="ja-JP" altLang="en-US" sz="1801" dirty="0"/>
          </a:p>
        </p:txBody>
      </p:sp>
      <p:sp>
        <p:nvSpPr>
          <p:cNvPr id="7" name="角丸四角形吹き出し 6"/>
          <p:cNvSpPr/>
          <p:nvPr/>
        </p:nvSpPr>
        <p:spPr>
          <a:xfrm>
            <a:off x="8892318" y="2420889"/>
            <a:ext cx="2460268" cy="1008112"/>
          </a:xfrm>
          <a:prstGeom prst="wedgeRoundRectCallout">
            <a:avLst>
              <a:gd name="adj1" fmla="val -63021"/>
              <a:gd name="adj2" fmla="val 48114"/>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lvl="0"/>
            <a:r>
              <a:rPr lang="ja-JP" altLang="en-US" sz="1401" dirty="0">
                <a:solidFill>
                  <a:srgbClr val="FF0000"/>
                </a:solidFill>
                <a:latin typeface="HGS創英角ﾎﾟｯﾌﾟ体" panose="040B0A00000000000000" pitchFamily="50" charset="-128"/>
                <a:ea typeface="HGS創英角ﾎﾟｯﾌﾟ体" panose="040B0A00000000000000" pitchFamily="50" charset="-128"/>
              </a:rPr>
              <a:t>　まだその会社に、勤め続けるつもりなん</a:t>
            </a:r>
            <a:r>
              <a:rPr lang="ja-JP" altLang="en-US" sz="1401" dirty="0" err="1">
                <a:solidFill>
                  <a:srgbClr val="FF0000"/>
                </a:solidFill>
                <a:latin typeface="HGS創英角ﾎﾟｯﾌﾟ体" panose="040B0A00000000000000" pitchFamily="50" charset="-128"/>
                <a:ea typeface="HGS創英角ﾎﾟｯﾌﾟ体" panose="040B0A00000000000000" pitchFamily="50" charset="-128"/>
              </a:rPr>
              <a:t>だうう</a:t>
            </a:r>
            <a:r>
              <a:rPr lang="ja-JP" altLang="en-US" sz="1401" dirty="0">
                <a:solidFill>
                  <a:srgbClr val="FF0000"/>
                </a:solidFill>
                <a:latin typeface="HGS創英角ﾎﾟｯﾌﾟ体" panose="040B0A00000000000000" pitchFamily="50" charset="-128"/>
                <a:ea typeface="HGS創英角ﾎﾟｯﾌﾟ体" panose="040B0A00000000000000" pitchFamily="50" charset="-128"/>
              </a:rPr>
              <a:t>？</a:t>
            </a:r>
            <a:endParaRPr lang="en-US" altLang="ja-JP" sz="1401" dirty="0">
              <a:solidFill>
                <a:srgbClr val="FF0000"/>
              </a:solidFill>
              <a:latin typeface="HGS創英角ﾎﾟｯﾌﾟ体" panose="040B0A00000000000000" pitchFamily="50" charset="-128"/>
              <a:ea typeface="HGS創英角ﾎﾟｯﾌﾟ体" panose="040B0A00000000000000" pitchFamily="50" charset="-128"/>
            </a:endParaRPr>
          </a:p>
          <a:p>
            <a:pPr lvl="0"/>
            <a:r>
              <a:rPr lang="ja-JP" altLang="en-US" sz="1401" dirty="0">
                <a:solidFill>
                  <a:srgbClr val="FF0000"/>
                </a:solidFill>
                <a:latin typeface="HGS創英角ﾎﾟｯﾌﾟ体" panose="040B0A00000000000000" pitchFamily="50" charset="-128"/>
                <a:ea typeface="HGS創英角ﾎﾟｯﾌﾟ体" panose="040B0A00000000000000" pitchFamily="50" charset="-128"/>
              </a:rPr>
              <a:t>長い目で見て、考えた方が良いんじゃないか？</a:t>
            </a:r>
          </a:p>
        </p:txBody>
      </p:sp>
      <p:sp>
        <p:nvSpPr>
          <p:cNvPr id="9" name="角丸四角形吹き出し 8"/>
          <p:cNvSpPr/>
          <p:nvPr/>
        </p:nvSpPr>
        <p:spPr>
          <a:xfrm>
            <a:off x="7087416" y="836713"/>
            <a:ext cx="3689108" cy="1008112"/>
          </a:xfrm>
          <a:prstGeom prst="wedgeRoundRectCallout">
            <a:avLst>
              <a:gd name="adj1" fmla="val -58684"/>
              <a:gd name="adj2" fmla="val 53885"/>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lvl="0"/>
            <a:r>
              <a:rPr lang="ja-JP" altLang="en-US" sz="1401" dirty="0">
                <a:solidFill>
                  <a:srgbClr val="FF0000"/>
                </a:solidFill>
                <a:latin typeface="HGS創英角ﾎﾟｯﾌﾟ体" panose="040B0A00000000000000" pitchFamily="50" charset="-128"/>
                <a:ea typeface="HGS創英角ﾎﾟｯﾌﾟ体" panose="040B0A00000000000000" pitchFamily="50" charset="-128"/>
              </a:rPr>
              <a:t>　たしかに、僕の不注意もあった。でも、現場の床がツルツルだった上に雨で濡れてて滑って転んだんだ。まだ痛むし、医者には後遺症が残るかもと言われてる。</a:t>
            </a:r>
          </a:p>
        </p:txBody>
      </p:sp>
      <p:sp>
        <p:nvSpPr>
          <p:cNvPr id="10" name="角丸四角形吹き出し 9"/>
          <p:cNvSpPr/>
          <p:nvPr/>
        </p:nvSpPr>
        <p:spPr>
          <a:xfrm>
            <a:off x="1187259" y="926288"/>
            <a:ext cx="3689108" cy="1417083"/>
          </a:xfrm>
          <a:prstGeom prst="wedgeRoundRectCallout">
            <a:avLst>
              <a:gd name="adj1" fmla="val 66913"/>
              <a:gd name="adj2" fmla="val 57185"/>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r>
              <a:rPr lang="ja-JP" altLang="en-US" sz="1401" dirty="0">
                <a:solidFill>
                  <a:srgbClr val="FF0000"/>
                </a:solidFill>
                <a:latin typeface="HGS創英角ﾎﾟｯﾌﾟ体" panose="040B0A00000000000000" pitchFamily="50" charset="-128"/>
                <a:ea typeface="HGS創英角ﾎﾟｯﾌﾟ体" panose="040B0A00000000000000" pitchFamily="50" charset="-128"/>
              </a:rPr>
              <a:t>　間違いなく仕事中のケガ。でも、工事部長は、元請に迷惑がかかるし、キチンと面倒みるから健康保険で治療しろって、しつこいんだ。世話になった人だし無碍にもできない。労基署に相談に行っても良いかなあ。</a:t>
            </a:r>
            <a:endParaRPr lang="ja-JP" altLang="en-US" sz="1801" dirty="0"/>
          </a:p>
        </p:txBody>
      </p:sp>
      <p:sp>
        <p:nvSpPr>
          <p:cNvPr id="4" name="雲形吹き出し 3"/>
          <p:cNvSpPr/>
          <p:nvPr/>
        </p:nvSpPr>
        <p:spPr>
          <a:xfrm>
            <a:off x="8892317" y="3717032"/>
            <a:ext cx="2748299" cy="1368153"/>
          </a:xfrm>
          <a:prstGeom prst="cloudCallout">
            <a:avLst>
              <a:gd name="adj1" fmla="val -60639"/>
              <a:gd name="adj2" fmla="val -40610"/>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11" name="雲形吹き出し 2">
            <a:extLst>
              <a:ext uri="{FF2B5EF4-FFF2-40B4-BE49-F238E27FC236}">
                <a16:creationId xmlns:a16="http://schemas.microsoft.com/office/drawing/2014/main" id="{430F6920-12FA-464E-971F-0D2944770FA6}"/>
              </a:ext>
            </a:extLst>
          </p:cNvPr>
          <p:cNvSpPr/>
          <p:nvPr/>
        </p:nvSpPr>
        <p:spPr>
          <a:xfrm>
            <a:off x="9288618" y="3933056"/>
            <a:ext cx="1847942" cy="90000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1" dirty="0">
                <a:solidFill>
                  <a:srgbClr val="002060"/>
                </a:solidFill>
                <a:latin typeface="HG丸ｺﾞｼｯｸM-PRO" panose="020F0600000000000000" pitchFamily="50" charset="-128"/>
                <a:ea typeface="HG丸ｺﾞｼｯｸM-PRO" panose="020F0600000000000000" pitchFamily="50" charset="-128"/>
              </a:rPr>
              <a:t>ここは世話になった人の顔を立てておいた方が良いと思う。</a:t>
            </a:r>
            <a:endParaRPr lang="en-US" altLang="ja-JP" sz="1401" dirty="0">
              <a:solidFill>
                <a:srgbClr val="002060"/>
              </a:solidFill>
              <a:latin typeface="HG丸ｺﾞｼｯｸM-PRO" panose="020F0600000000000000" pitchFamily="50" charset="-128"/>
              <a:ea typeface="HG丸ｺﾞｼｯｸM-PRO" panose="020F0600000000000000" pitchFamily="50" charset="-128"/>
            </a:endParaRPr>
          </a:p>
        </p:txBody>
      </p:sp>
      <p:sp>
        <p:nvSpPr>
          <p:cNvPr id="5" name="雲形吹き出し 4"/>
          <p:cNvSpPr/>
          <p:nvPr/>
        </p:nvSpPr>
        <p:spPr>
          <a:xfrm>
            <a:off x="911425" y="2429309"/>
            <a:ext cx="2477326" cy="1206566"/>
          </a:xfrm>
          <a:prstGeom prst="cloudCallout">
            <a:avLst>
              <a:gd name="adj1" fmla="val 57376"/>
              <a:gd name="adj2" fmla="val 52649"/>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ja-JP" sz="1401" dirty="0">
              <a:solidFill>
                <a:srgbClr val="002060"/>
              </a:solidFill>
              <a:latin typeface="HG丸ｺﾞｼｯｸM-PRO" panose="020F0600000000000000" pitchFamily="50" charset="-128"/>
              <a:ea typeface="HG丸ｺﾞｼｯｸM-PRO" panose="020F0600000000000000" pitchFamily="50" charset="-128"/>
            </a:endParaRPr>
          </a:p>
        </p:txBody>
      </p:sp>
      <p:sp>
        <p:nvSpPr>
          <p:cNvPr id="13" name="雲形吹き出し 2">
            <a:extLst>
              <a:ext uri="{FF2B5EF4-FFF2-40B4-BE49-F238E27FC236}">
                <a16:creationId xmlns:a16="http://schemas.microsoft.com/office/drawing/2014/main" id="{C32F4677-21F9-441E-942E-9A1AF7AAEAA8}"/>
              </a:ext>
            </a:extLst>
          </p:cNvPr>
          <p:cNvSpPr/>
          <p:nvPr/>
        </p:nvSpPr>
        <p:spPr>
          <a:xfrm>
            <a:off x="1271464" y="2492896"/>
            <a:ext cx="1847942" cy="90000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1" dirty="0">
                <a:solidFill>
                  <a:srgbClr val="002060"/>
                </a:solidFill>
                <a:latin typeface="HG丸ｺﾞｼｯｸM-PRO" panose="020F0600000000000000" pitchFamily="50" charset="-128"/>
                <a:ea typeface="HG丸ｺﾞｼｯｸM-PRO" panose="020F0600000000000000" pitchFamily="50" charset="-128"/>
              </a:rPr>
              <a:t>筋は筋として通しておかないといけないと思うわ。</a:t>
            </a:r>
            <a:endParaRPr lang="en-US" altLang="ja-JP" sz="1401" dirty="0">
              <a:solidFill>
                <a:srgbClr val="002060"/>
              </a:solidFill>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a:extLst>
              <a:ext uri="{FF2B5EF4-FFF2-40B4-BE49-F238E27FC236}">
                <a16:creationId xmlns:a16="http://schemas.microsoft.com/office/drawing/2014/main" id="{5F2AC10E-7C90-6227-84C2-52BD9BEAED4C}"/>
              </a:ext>
            </a:extLst>
          </p:cNvPr>
          <p:cNvSpPr>
            <a:spLocks noGrp="1"/>
          </p:cNvSpPr>
          <p:nvPr>
            <p:ph type="sldNum" sz="quarter" idx="12"/>
          </p:nvPr>
        </p:nvSpPr>
        <p:spPr/>
        <p:txBody>
          <a:bodyPr/>
          <a:lstStyle/>
          <a:p>
            <a:fld id="{E3C52A74-6BB8-425A-81FA-95938EE2CA9E}" type="slidenum">
              <a:rPr kumimoji="1" lang="ja-JP" altLang="en-US" smtClean="0"/>
              <a:t>105</a:t>
            </a:fld>
            <a:endParaRPr kumimoji="1" lang="ja-JP" altLang="en-US"/>
          </a:p>
        </p:txBody>
      </p:sp>
    </p:spTree>
    <p:extLst>
      <p:ext uri="{BB962C8B-B14F-4D97-AF65-F5344CB8AC3E}">
        <p14:creationId xmlns:p14="http://schemas.microsoft.com/office/powerpoint/2010/main" val="28360412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吹き出し 43"/>
          <p:cNvSpPr/>
          <p:nvPr/>
        </p:nvSpPr>
        <p:spPr>
          <a:xfrm>
            <a:off x="839417" y="4005065"/>
            <a:ext cx="10657184" cy="2019074"/>
          </a:xfrm>
          <a:prstGeom prst="roundRect">
            <a:avLst>
              <a:gd name="adj" fmla="val 2644"/>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180000" rIns="36000" rtlCol="0" anchor="t" anchorCtr="0"/>
          <a:lstStyle/>
          <a:p>
            <a:pPr>
              <a:lnSpc>
                <a:spcPts val="2800"/>
              </a:lnSpc>
              <a:defRPr/>
            </a:pPr>
            <a:r>
              <a:rPr lang="ja-JP" altLang="en-US" dirty="0">
                <a:solidFill>
                  <a:prstClr val="black"/>
                </a:solidFill>
                <a:latin typeface="HG丸ｺﾞｼｯｸM-PRO" pitchFamily="50" charset="-128"/>
                <a:ea typeface="HG丸ｺﾞｼｯｸM-PRO" pitchFamily="50" charset="-128"/>
              </a:rPr>
              <a:t>①療養（補償）給付：必要な療養を給付</a:t>
            </a:r>
            <a:endParaRPr lang="en-US" altLang="ja-JP" dirty="0">
              <a:solidFill>
                <a:prstClr val="black"/>
              </a:solidFill>
              <a:latin typeface="HG丸ｺﾞｼｯｸM-PRO" pitchFamily="50" charset="-128"/>
              <a:ea typeface="HG丸ｺﾞｼｯｸM-PRO" pitchFamily="50" charset="-128"/>
            </a:endParaRPr>
          </a:p>
          <a:p>
            <a:pPr>
              <a:lnSpc>
                <a:spcPts val="2800"/>
              </a:lnSpc>
              <a:defRPr/>
            </a:pPr>
            <a:r>
              <a:rPr lang="ja-JP" altLang="en-US" dirty="0">
                <a:solidFill>
                  <a:prstClr val="black"/>
                </a:solidFill>
                <a:latin typeface="HG丸ｺﾞｼｯｸM-PRO" pitchFamily="50" charset="-128"/>
                <a:ea typeface="HG丸ｺﾞｼｯｸM-PRO" pitchFamily="50" charset="-128"/>
              </a:rPr>
              <a:t>②休業（補償）給付：休業４日目から、１日につき給付基礎日額（</a:t>
            </a:r>
            <a:r>
              <a:rPr lang="en-US" altLang="ja-JP" dirty="0">
                <a:solidFill>
                  <a:prstClr val="black"/>
                </a:solidFill>
                <a:latin typeface="HG丸ｺﾞｼｯｸM-PRO" pitchFamily="50" charset="-128"/>
                <a:ea typeface="HG丸ｺﾞｼｯｸM-PRO" pitchFamily="50" charset="-128"/>
              </a:rPr>
              <a:t>※</a:t>
            </a:r>
            <a:r>
              <a:rPr lang="ja-JP" altLang="en-US" dirty="0">
                <a:solidFill>
                  <a:prstClr val="black"/>
                </a:solidFill>
                <a:latin typeface="HG丸ｺﾞｼｯｸM-PRO" pitchFamily="50" charset="-128"/>
                <a:ea typeface="HG丸ｺﾞｼｯｸM-PRO" pitchFamily="50" charset="-128"/>
              </a:rPr>
              <a:t>）の８０％（うち２０％は特別支給金）を支給</a:t>
            </a:r>
            <a:endParaRPr lang="en-US" altLang="ja-JP" dirty="0">
              <a:solidFill>
                <a:prstClr val="black"/>
              </a:solidFill>
              <a:latin typeface="HG丸ｺﾞｼｯｸM-PRO" pitchFamily="50" charset="-128"/>
              <a:ea typeface="HG丸ｺﾞｼｯｸM-PRO" pitchFamily="50" charset="-128"/>
            </a:endParaRPr>
          </a:p>
          <a:p>
            <a:pPr>
              <a:lnSpc>
                <a:spcPts val="2800"/>
              </a:lnSpc>
              <a:defRPr/>
            </a:pPr>
            <a:r>
              <a:rPr lang="ja-JP" altLang="en-US" dirty="0">
                <a:solidFill>
                  <a:prstClr val="black"/>
                </a:solidFill>
                <a:latin typeface="HG丸ｺﾞｼｯｸM-PRO" pitchFamily="50" charset="-128"/>
                <a:ea typeface="HG丸ｺﾞｼｯｸM-PRO" pitchFamily="50" charset="-128"/>
              </a:rPr>
              <a:t>③その他の給付：障害（補償）給付、遺族（補償）給付、傷病（補償）年金、介護（補償）給付、葬祭料など。</a:t>
            </a:r>
            <a:r>
              <a:rPr lang="en-US" altLang="ja-JP" dirty="0">
                <a:solidFill>
                  <a:prstClr val="black"/>
                </a:solidFill>
                <a:latin typeface="HG丸ｺﾞｼｯｸM-PRO" pitchFamily="50" charset="-128"/>
                <a:ea typeface="HG丸ｺﾞｼｯｸM-PRO" pitchFamily="50" charset="-128"/>
              </a:rPr>
              <a:t>※</a:t>
            </a:r>
            <a:r>
              <a:rPr lang="ja-JP" altLang="en-US" dirty="0">
                <a:solidFill>
                  <a:prstClr val="black"/>
                </a:solidFill>
                <a:latin typeface="HG丸ｺﾞｼｯｸM-PRO" pitchFamily="50" charset="-128"/>
                <a:ea typeface="HG丸ｺﾞｼｯｸM-PRO" pitchFamily="50" charset="-128"/>
              </a:rPr>
              <a:t>給付基礎日額：原則として、給付事由発生日以前の直近３ヶ月の平均賃金</a:t>
            </a:r>
            <a:r>
              <a:rPr lang="ja-JP" altLang="en-US" sz="2000" dirty="0">
                <a:solidFill>
                  <a:prstClr val="black"/>
                </a:solidFill>
                <a:latin typeface="HG丸ｺﾞｼｯｸM-PRO" pitchFamily="50" charset="-128"/>
                <a:ea typeface="HG丸ｺﾞｼｯｸM-PRO" pitchFamily="50" charset="-128"/>
              </a:rPr>
              <a:t>。</a:t>
            </a:r>
            <a:endParaRPr lang="ja-JP" altLang="en-US" sz="2000" dirty="0">
              <a:solidFill>
                <a:sysClr val="windowText" lastClr="000000"/>
              </a:solidFill>
              <a:latin typeface="HG丸ｺﾞｼｯｸM-PRO" panose="020F0600000000000000" pitchFamily="50" charset="-128"/>
              <a:ea typeface="HG丸ｺﾞｼｯｸM-PRO" panose="020F0600000000000000" pitchFamily="50" charset="-128"/>
            </a:endParaRPr>
          </a:p>
        </p:txBody>
      </p:sp>
      <p:sp>
        <p:nvSpPr>
          <p:cNvPr id="15" name="正方形/長方形 14"/>
          <p:cNvSpPr/>
          <p:nvPr/>
        </p:nvSpPr>
        <p:spPr>
          <a:xfrm>
            <a:off x="0" y="635062"/>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16" name="テキスト ボックス 15"/>
          <p:cNvSpPr txBox="1"/>
          <p:nvPr/>
        </p:nvSpPr>
        <p:spPr>
          <a:xfrm>
            <a:off x="119335" y="116633"/>
            <a:ext cx="11737305"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仕事が原因のけがや病気の治療は、「健康保険」ではなく「労災保険」の対象</a:t>
            </a:r>
          </a:p>
        </p:txBody>
      </p:sp>
      <p:sp>
        <p:nvSpPr>
          <p:cNvPr id="17" name="角丸四角形 16"/>
          <p:cNvSpPr/>
          <p:nvPr/>
        </p:nvSpPr>
        <p:spPr>
          <a:xfrm>
            <a:off x="479374" y="804514"/>
            <a:ext cx="7488832" cy="517104"/>
          </a:xfrm>
          <a:prstGeom prst="roundRect">
            <a:avLst>
              <a:gd name="adj" fmla="val 2560"/>
            </a:avLst>
          </a:prstGeom>
          <a:solidFill>
            <a:srgbClr val="00994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3" indent="-216003">
              <a:lnSpc>
                <a:spcPct val="120000"/>
              </a:lnSpc>
            </a:pPr>
            <a:r>
              <a:rPr lang="ja-JP" altLang="en-US" sz="2400" b="1" dirty="0">
                <a:solidFill>
                  <a:schemeClr val="bg1"/>
                </a:solidFill>
                <a:latin typeface="HG丸ｺﾞｼｯｸM-PRO" panose="020F0600000000000000" pitchFamily="50" charset="-128"/>
                <a:ea typeface="HG丸ｺﾞｼｯｸM-PRO" panose="020F0600000000000000" pitchFamily="50" charset="-128"/>
              </a:rPr>
              <a:t>１　業務災害と通勤災害</a:t>
            </a:r>
            <a:endParaRPr lang="ja-JP" altLang="en-US" sz="2400" b="1" dirty="0">
              <a:solidFill>
                <a:schemeClr val="bg1"/>
              </a:solidFill>
              <a:latin typeface="Trebuchet MS"/>
              <a:ea typeface="HGｺﾞｼｯｸM" panose="020B0609000000000000" pitchFamily="49" charset="-128"/>
            </a:endParaRPr>
          </a:p>
        </p:txBody>
      </p:sp>
      <p:sp>
        <p:nvSpPr>
          <p:cNvPr id="18" name="角丸四角形 17"/>
          <p:cNvSpPr/>
          <p:nvPr/>
        </p:nvSpPr>
        <p:spPr>
          <a:xfrm>
            <a:off x="479374" y="3629211"/>
            <a:ext cx="7488832" cy="517104"/>
          </a:xfrm>
          <a:prstGeom prst="roundRect">
            <a:avLst>
              <a:gd name="adj" fmla="val 2560"/>
            </a:avLst>
          </a:prstGeom>
          <a:solidFill>
            <a:srgbClr val="00994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3" indent="-216003">
              <a:lnSpc>
                <a:spcPct val="120000"/>
              </a:lnSpc>
            </a:pPr>
            <a:r>
              <a:rPr lang="ja-JP" altLang="en-US" sz="2400" b="1" dirty="0">
                <a:solidFill>
                  <a:schemeClr val="bg1"/>
                </a:solidFill>
                <a:latin typeface="HG丸ｺﾞｼｯｸM-PRO" panose="020F0600000000000000" pitchFamily="50" charset="-128"/>
                <a:ea typeface="HG丸ｺﾞｼｯｸM-PRO" panose="020F0600000000000000" pitchFamily="50" charset="-128"/>
              </a:rPr>
              <a:t>２　労災保険の主な保険給付</a:t>
            </a:r>
            <a:endParaRPr lang="ja-JP" altLang="en-US" sz="2400" b="1" dirty="0">
              <a:solidFill>
                <a:schemeClr val="bg1"/>
              </a:solidFill>
              <a:latin typeface="Trebuchet MS"/>
              <a:ea typeface="HGｺﾞｼｯｸM" panose="020B0609000000000000" pitchFamily="49" charset="-128"/>
            </a:endParaRPr>
          </a:p>
        </p:txBody>
      </p:sp>
      <p:sp>
        <p:nvSpPr>
          <p:cNvPr id="19" name="角丸四角形 18"/>
          <p:cNvSpPr/>
          <p:nvPr/>
        </p:nvSpPr>
        <p:spPr>
          <a:xfrm>
            <a:off x="695400" y="2565481"/>
            <a:ext cx="1340841" cy="999042"/>
          </a:xfrm>
          <a:prstGeom prst="roundRect">
            <a:avLst>
              <a:gd name="adj" fmla="val 9141"/>
            </a:avLst>
          </a:prstGeom>
          <a:solidFill>
            <a:srgbClr val="009944">
              <a:alpha val="67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2000" b="1" dirty="0">
                <a:solidFill>
                  <a:schemeClr val="bg1"/>
                </a:solidFill>
                <a:latin typeface="HG丸ｺﾞｼｯｸM-PRO" panose="020F0600000000000000" pitchFamily="50" charset="-128"/>
                <a:ea typeface="HG丸ｺﾞｼｯｸM-PRO" panose="020F0600000000000000" pitchFamily="50" charset="-128"/>
              </a:rPr>
              <a:t>通勤災害</a:t>
            </a:r>
          </a:p>
        </p:txBody>
      </p:sp>
      <p:sp>
        <p:nvSpPr>
          <p:cNvPr id="20" name="角丸四角形 19"/>
          <p:cNvSpPr/>
          <p:nvPr/>
        </p:nvSpPr>
        <p:spPr>
          <a:xfrm>
            <a:off x="2034086" y="2531237"/>
            <a:ext cx="9103100" cy="1008112"/>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a:lnSpc>
                <a:spcPct val="120000"/>
              </a:lnSpc>
            </a:pPr>
            <a:r>
              <a:rPr lang="ja-JP" altLang="en-US" sz="18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「通勤」による、怪我や病気、死亡など。</a:t>
            </a:r>
            <a:endParaRPr lang="en-US" altLang="ja-JP" sz="18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ct val="120000"/>
              </a:lnSpc>
            </a:pPr>
            <a:r>
              <a:rPr lang="en-US" altLang="ja-JP" sz="18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8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合理的な通勤経路から外れると、それ以降の災害は通勤災害にはならない　</a:t>
            </a:r>
            <a:endParaRPr lang="en-US" altLang="ja-JP" sz="18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21" name="角丸四角形 20"/>
          <p:cNvSpPr/>
          <p:nvPr/>
        </p:nvSpPr>
        <p:spPr>
          <a:xfrm>
            <a:off x="695400" y="1403695"/>
            <a:ext cx="1340841" cy="1112494"/>
          </a:xfrm>
          <a:prstGeom prst="roundRect">
            <a:avLst>
              <a:gd name="adj" fmla="val 9141"/>
            </a:avLst>
          </a:prstGeom>
          <a:solidFill>
            <a:srgbClr val="009944">
              <a:alpha val="67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2000" b="1" dirty="0">
                <a:solidFill>
                  <a:schemeClr val="bg1"/>
                </a:solidFill>
                <a:latin typeface="HG丸ｺﾞｼｯｸM-PRO" panose="020F0600000000000000" pitchFamily="50" charset="-128"/>
                <a:ea typeface="HG丸ｺﾞｼｯｸM-PRO" panose="020F0600000000000000" pitchFamily="50" charset="-128"/>
              </a:rPr>
              <a:t>業務災害</a:t>
            </a:r>
          </a:p>
        </p:txBody>
      </p:sp>
      <p:sp>
        <p:nvSpPr>
          <p:cNvPr id="22" name="角丸四角形 21"/>
          <p:cNvSpPr/>
          <p:nvPr/>
        </p:nvSpPr>
        <p:spPr>
          <a:xfrm>
            <a:off x="2034086" y="1407927"/>
            <a:ext cx="9103100" cy="1122594"/>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a:lnSpc>
                <a:spcPct val="120000"/>
              </a:lnSpc>
            </a:pPr>
            <a:r>
              <a:rPr lang="ja-JP" altLang="en-US" sz="18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「仕事」が原因の、怪我や病気、死亡など。</a:t>
            </a:r>
            <a:endParaRPr lang="en-US" altLang="ja-JP" sz="18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ct val="120000"/>
              </a:lnSpc>
            </a:pPr>
            <a:r>
              <a:rPr lang="en-US" altLang="ja-JP" sz="18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8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仕事中に倒れても、持病</a:t>
            </a:r>
            <a:r>
              <a:rPr lang="en-US" altLang="ja-JP" sz="18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8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高血圧など</a:t>
            </a:r>
            <a:r>
              <a:rPr lang="en-US" altLang="ja-JP" sz="18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8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が原因の場合には業務外、</a:t>
            </a:r>
            <a:endParaRPr lang="en-US" altLang="ja-JP" sz="18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ct val="120000"/>
              </a:lnSpc>
            </a:pPr>
            <a:r>
              <a:rPr lang="ja-JP" altLang="en-US" sz="18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自宅で倒れても、働き過ぎなどが原因の場合には業務上になる可能性がある。</a:t>
            </a:r>
          </a:p>
        </p:txBody>
      </p:sp>
      <p:sp>
        <p:nvSpPr>
          <p:cNvPr id="2" name="テキスト ボックス 1"/>
          <p:cNvSpPr txBox="1"/>
          <p:nvPr/>
        </p:nvSpPr>
        <p:spPr>
          <a:xfrm>
            <a:off x="479377" y="6024138"/>
            <a:ext cx="10369154" cy="646587"/>
          </a:xfrm>
          <a:prstGeom prst="rect">
            <a:avLst/>
          </a:prstGeom>
          <a:noFill/>
          <a:ln>
            <a:solidFill>
              <a:schemeClr val="tx1"/>
            </a:solidFill>
          </a:ln>
        </p:spPr>
        <p:txBody>
          <a:bodyPr wrap="square" rtlCol="0">
            <a:spAutoFit/>
          </a:bodyPr>
          <a:lstStyle/>
          <a:p>
            <a:r>
              <a:rPr lang="ja-JP" altLang="en-US" sz="1801" dirty="0">
                <a:latin typeface="HG丸ｺﾞｼｯｸM-PRO" panose="020F0600000000000000" pitchFamily="50" charset="-128"/>
                <a:ea typeface="HG丸ｺﾞｼｯｸM-PRO" panose="020F0600000000000000" pitchFamily="50" charset="-128"/>
              </a:rPr>
              <a:t>☆労災保険は政府（厚生労働省）が運営しています。正社員かパート・アルバイト等かを問わず、すべての労働者が労災保険の適用の対象となります。</a:t>
            </a:r>
          </a:p>
        </p:txBody>
      </p:sp>
      <p:sp>
        <p:nvSpPr>
          <p:cNvPr id="3" name="スライド番号プレースホルダー 2">
            <a:extLst>
              <a:ext uri="{FF2B5EF4-FFF2-40B4-BE49-F238E27FC236}">
                <a16:creationId xmlns:a16="http://schemas.microsoft.com/office/drawing/2014/main" id="{37C056B0-2FE4-CC17-35F7-04433F53F117}"/>
              </a:ext>
            </a:extLst>
          </p:cNvPr>
          <p:cNvSpPr>
            <a:spLocks noGrp="1"/>
          </p:cNvSpPr>
          <p:nvPr>
            <p:ph type="sldNum" sz="quarter" idx="12"/>
          </p:nvPr>
        </p:nvSpPr>
        <p:spPr/>
        <p:txBody>
          <a:bodyPr/>
          <a:lstStyle/>
          <a:p>
            <a:fld id="{E3C52A74-6BB8-425A-81FA-95938EE2CA9E}" type="slidenum">
              <a:rPr kumimoji="1" lang="ja-JP" altLang="en-US" smtClean="0"/>
              <a:t>106</a:t>
            </a:fld>
            <a:endParaRPr kumimoji="1" lang="ja-JP" altLang="en-US"/>
          </a:p>
        </p:txBody>
      </p:sp>
    </p:spTree>
    <p:extLst>
      <p:ext uri="{BB962C8B-B14F-4D97-AF65-F5344CB8AC3E}">
        <p14:creationId xmlns:p14="http://schemas.microsoft.com/office/powerpoint/2010/main" val="18994493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9BF39C8B-FFB7-5B43-8EC4-61BA5B0AC5CE}"/>
              </a:ext>
            </a:extLst>
          </p:cNvPr>
          <p:cNvSpPr txBox="1"/>
          <p:nvPr/>
        </p:nvSpPr>
        <p:spPr>
          <a:xfrm>
            <a:off x="1950392" y="1453936"/>
            <a:ext cx="8898136" cy="2872007"/>
          </a:xfrm>
          <a:prstGeom prst="rect">
            <a:avLst/>
          </a:prstGeom>
        </p:spPr>
        <p:txBody>
          <a:bodyPr vert="horz" wrap="square" lIns="0" tIns="10861" rIns="0" bIns="0" rtlCol="0">
            <a:spAutoFit/>
          </a:bodyPr>
          <a:lstStyle/>
          <a:p>
            <a:pPr marL="329633" marR="5431" indent="-319315">
              <a:lnSpc>
                <a:spcPct val="107900"/>
              </a:lnSpc>
              <a:spcBef>
                <a:spcPts val="86"/>
              </a:spcBef>
            </a:pPr>
            <a:r>
              <a:rPr sz="2865" dirty="0">
                <a:solidFill>
                  <a:srgbClr val="231F20"/>
                </a:solidFill>
                <a:latin typeface="HGMaruGothicMPRO" panose="020F0600000000000000" pitchFamily="34" charset="-128"/>
                <a:ea typeface="HGMaruGothicMPRO" panose="020F0600000000000000" pitchFamily="34" charset="-128"/>
                <a:cs typeface="A-OTF Shin Maru Go Pro"/>
              </a:rPr>
              <a:t>・　正社員、アルバイト・パートなどの働き方に関係なく、労災保険の対象となります。</a:t>
            </a:r>
            <a:endParaRPr sz="2865" dirty="0">
              <a:latin typeface="HGMaruGothicMPRO" panose="020F0600000000000000" pitchFamily="34" charset="-128"/>
              <a:ea typeface="HGMaruGothicMPRO" panose="020F0600000000000000" pitchFamily="34" charset="-128"/>
              <a:cs typeface="A-OTF Shin Maru Go Pro"/>
            </a:endParaRPr>
          </a:p>
          <a:p>
            <a:pPr marL="329633" marR="15205" indent="-319315">
              <a:lnSpc>
                <a:spcPct val="107900"/>
              </a:lnSpc>
              <a:spcBef>
                <a:spcPts val="4"/>
              </a:spcBef>
            </a:pPr>
            <a:r>
              <a:rPr sz="2865" dirty="0">
                <a:solidFill>
                  <a:srgbClr val="231F20"/>
                </a:solidFill>
                <a:latin typeface="HGMaruGothicMPRO" panose="020F0600000000000000" pitchFamily="34" charset="-128"/>
                <a:ea typeface="HGMaruGothicMPRO" panose="020F0600000000000000" pitchFamily="34" charset="-128"/>
                <a:cs typeface="A-OTF Shin Maru Go Pro"/>
              </a:rPr>
              <a:t>・　</a:t>
            </a:r>
            <a:r>
              <a:rPr sz="2865" dirty="0" err="1">
                <a:solidFill>
                  <a:srgbClr val="231F20"/>
                </a:solidFill>
                <a:latin typeface="HGMaruGothicMPRO" panose="020F0600000000000000" pitchFamily="34" charset="-128"/>
                <a:ea typeface="HGMaruGothicMPRO" panose="020F0600000000000000" pitchFamily="34" charset="-128"/>
                <a:cs typeface="A-OTF Shin Maru Go Pro"/>
              </a:rPr>
              <a:t>仕事</a:t>
            </a:r>
            <a:r>
              <a:rPr lang="ja-JP" altLang="en-US" sz="2865" dirty="0">
                <a:solidFill>
                  <a:srgbClr val="231F20"/>
                </a:solidFill>
                <a:latin typeface="HGMaruGothicMPRO" panose="020F0600000000000000" pitchFamily="34" charset="-128"/>
                <a:ea typeface="HGMaruGothicMPRO" panose="020F0600000000000000" pitchFamily="34" charset="-128"/>
                <a:cs typeface="A-OTF Shin Maru Go Pro"/>
              </a:rPr>
              <a:t>や</a:t>
            </a:r>
            <a:r>
              <a:rPr sz="2865" dirty="0" err="1">
                <a:solidFill>
                  <a:srgbClr val="231F20"/>
                </a:solidFill>
                <a:latin typeface="HGMaruGothicMPRO" panose="020F0600000000000000" pitchFamily="34" charset="-128"/>
                <a:ea typeface="HGMaruGothicMPRO" panose="020F0600000000000000" pitchFamily="34" charset="-128"/>
                <a:cs typeface="A-OTF Shin Maru Go Pro"/>
              </a:rPr>
              <a:t>通勤中の</a:t>
            </a:r>
            <a:r>
              <a:rPr lang="ja-JP" altLang="en-US" sz="2865" dirty="0">
                <a:solidFill>
                  <a:srgbClr val="231F20"/>
                </a:solidFill>
                <a:latin typeface="HGMaruGothicMPRO" panose="020F0600000000000000" pitchFamily="34" charset="-128"/>
                <a:ea typeface="HGMaruGothicMPRO" panose="020F0600000000000000" pitchFamily="34" charset="-128"/>
                <a:cs typeface="A-OTF Shin Maru Go Pro"/>
              </a:rPr>
              <a:t>病気やけがは</a:t>
            </a:r>
            <a:r>
              <a:rPr sz="2865" dirty="0">
                <a:solidFill>
                  <a:srgbClr val="231F20"/>
                </a:solidFill>
                <a:latin typeface="HGMaruGothicMPRO" panose="020F0600000000000000" pitchFamily="34" charset="-128"/>
                <a:ea typeface="HGMaruGothicMPRO" panose="020F0600000000000000" pitchFamily="34" charset="-128"/>
                <a:cs typeface="A-OTF Shin Maru Go Pro"/>
              </a:rPr>
              <a:t>、</a:t>
            </a:r>
            <a:r>
              <a:rPr sz="2865" dirty="0" err="1">
                <a:solidFill>
                  <a:srgbClr val="231F20"/>
                </a:solidFill>
                <a:latin typeface="HGMaruGothicMPRO" panose="020F0600000000000000" pitchFamily="34" charset="-128"/>
                <a:ea typeface="HGMaruGothicMPRO" panose="020F0600000000000000" pitchFamily="34" charset="-128"/>
                <a:cs typeface="A-OTF Shin Maru Go Pro"/>
              </a:rPr>
              <a:t>健康保険は使</a:t>
            </a:r>
            <a:r>
              <a:rPr lang="ja-JP" altLang="en-US" sz="2865" dirty="0">
                <a:solidFill>
                  <a:srgbClr val="231F20"/>
                </a:solidFill>
                <a:latin typeface="HGMaruGothicMPRO" panose="020F0600000000000000" pitchFamily="34" charset="-128"/>
                <a:ea typeface="HGMaruGothicMPRO" panose="020F0600000000000000" pitchFamily="34" charset="-128"/>
                <a:cs typeface="A-OTF Shin Maru Go Pro"/>
              </a:rPr>
              <a:t>え</a:t>
            </a:r>
            <a:r>
              <a:rPr sz="2865" dirty="0" err="1">
                <a:solidFill>
                  <a:srgbClr val="231F20"/>
                </a:solidFill>
                <a:latin typeface="HGMaruGothicMPRO" panose="020F0600000000000000" pitchFamily="34" charset="-128"/>
                <a:ea typeface="HGMaruGothicMPRO" panose="020F0600000000000000" pitchFamily="34" charset="-128"/>
                <a:cs typeface="A-OTF Shin Maru Go Pro"/>
              </a:rPr>
              <a:t>ません</a:t>
            </a:r>
            <a:r>
              <a:rPr sz="2865" dirty="0">
                <a:solidFill>
                  <a:srgbClr val="231F20"/>
                </a:solidFill>
                <a:latin typeface="HGMaruGothicMPRO" panose="020F0600000000000000" pitchFamily="34" charset="-128"/>
                <a:ea typeface="HGMaruGothicMPRO" panose="020F0600000000000000" pitchFamily="34" charset="-128"/>
                <a:cs typeface="A-OTF Shin Maru Go Pro"/>
              </a:rPr>
              <a:t>。</a:t>
            </a:r>
            <a:endParaRPr sz="2865" dirty="0">
              <a:latin typeface="HGMaruGothicMPRO" panose="020F0600000000000000" pitchFamily="34" charset="-128"/>
              <a:ea typeface="HGMaruGothicMPRO" panose="020F0600000000000000" pitchFamily="34" charset="-128"/>
              <a:cs typeface="A-OTF Shin Maru Go Pro"/>
            </a:endParaRPr>
          </a:p>
          <a:p>
            <a:pPr marL="329633" marR="4344" indent="-319315">
              <a:lnSpc>
                <a:spcPct val="107900"/>
              </a:lnSpc>
            </a:pPr>
            <a:r>
              <a:rPr sz="2865" dirty="0">
                <a:solidFill>
                  <a:srgbClr val="231F20"/>
                </a:solidFill>
                <a:latin typeface="HGMaruGothicMPRO" panose="020F0600000000000000" pitchFamily="34" charset="-128"/>
                <a:ea typeface="HGMaruGothicMPRO" panose="020F0600000000000000" pitchFamily="34" charset="-128"/>
                <a:cs typeface="A-OTF Shin Maru Go Pro"/>
              </a:rPr>
              <a:t>・　</a:t>
            </a:r>
            <a:r>
              <a:rPr sz="2865" dirty="0" err="1">
                <a:solidFill>
                  <a:srgbClr val="231F20"/>
                </a:solidFill>
                <a:latin typeface="HGMaruGothicMPRO" panose="020F0600000000000000" pitchFamily="34" charset="-128"/>
                <a:ea typeface="HGMaruGothicMPRO" panose="020F0600000000000000" pitchFamily="34" charset="-128"/>
                <a:cs typeface="A-OTF Shin Maru Go Pro"/>
              </a:rPr>
              <a:t>労災</a:t>
            </a:r>
            <a:r>
              <a:rPr lang="ja-JP" altLang="en-US" sz="2865" dirty="0">
                <a:solidFill>
                  <a:srgbClr val="231F20"/>
                </a:solidFill>
                <a:latin typeface="HGMaruGothicMPRO" panose="020F0600000000000000" pitchFamily="34" charset="-128"/>
                <a:ea typeface="HGMaruGothicMPRO" panose="020F0600000000000000" pitchFamily="34" charset="-128"/>
                <a:cs typeface="A-OTF Shin Maru Go Pro"/>
              </a:rPr>
              <a:t>保険</a:t>
            </a:r>
            <a:r>
              <a:rPr sz="2865" dirty="0" err="1">
                <a:solidFill>
                  <a:srgbClr val="231F20"/>
                </a:solidFill>
                <a:latin typeface="HGMaruGothicMPRO" panose="020F0600000000000000" pitchFamily="34" charset="-128"/>
                <a:ea typeface="HGMaruGothicMPRO" panose="020F0600000000000000" pitchFamily="34" charset="-128"/>
                <a:cs typeface="A-OTF Shin Maru Go Pro"/>
              </a:rPr>
              <a:t>の場合</a:t>
            </a:r>
            <a:r>
              <a:rPr lang="ja-JP" altLang="en-US" sz="2865" dirty="0" err="1">
                <a:solidFill>
                  <a:srgbClr val="231F20"/>
                </a:solidFill>
                <a:latin typeface="HGMaruGothicMPRO" panose="020F0600000000000000" pitchFamily="34" charset="-128"/>
                <a:ea typeface="HGMaruGothicMPRO" panose="020F0600000000000000" pitchFamily="34" charset="-128"/>
                <a:cs typeface="A-OTF Shin Maru Go Pro"/>
              </a:rPr>
              <a:t>、</a:t>
            </a:r>
            <a:r>
              <a:rPr sz="2865" dirty="0" err="1">
                <a:solidFill>
                  <a:srgbClr val="231F20"/>
                </a:solidFill>
                <a:latin typeface="HGMaruGothicMPRO" panose="020F0600000000000000" pitchFamily="34" charset="-128"/>
                <a:ea typeface="HGMaruGothicMPRO" panose="020F0600000000000000" pitchFamily="34" charset="-128"/>
                <a:cs typeface="A-OTF Shin Maru Go Pro"/>
              </a:rPr>
              <a:t>治療費は</a:t>
            </a:r>
            <a:r>
              <a:rPr lang="ja-JP" altLang="en-US" sz="2865" dirty="0">
                <a:solidFill>
                  <a:srgbClr val="231F20"/>
                </a:solidFill>
                <a:latin typeface="HGMaruGothicMPRO" panose="020F0600000000000000" pitchFamily="34" charset="-128"/>
                <a:ea typeface="HGMaruGothicMPRO" panose="020F0600000000000000" pitchFamily="34" charset="-128"/>
                <a:cs typeface="A-OTF Shin Maru Go Pro"/>
              </a:rPr>
              <a:t>原則として</a:t>
            </a:r>
            <a:r>
              <a:rPr sz="2865" dirty="0" err="1">
                <a:solidFill>
                  <a:srgbClr val="00AEEF"/>
                </a:solidFill>
                <a:latin typeface="HGMaruGothicMPRO" panose="020F0600000000000000" pitchFamily="34" charset="-128"/>
                <a:ea typeface="HGMaruGothicMPRO" panose="020F0600000000000000" pitchFamily="34" charset="-128"/>
                <a:cs typeface="A-OTF Shin Maru Go Pro"/>
              </a:rPr>
              <a:t>無料</a:t>
            </a:r>
            <a:r>
              <a:rPr sz="2865" dirty="0" err="1">
                <a:solidFill>
                  <a:srgbClr val="231F20"/>
                </a:solidFill>
                <a:latin typeface="HGMaruGothicMPRO" panose="020F0600000000000000" pitchFamily="34" charset="-128"/>
                <a:ea typeface="HGMaruGothicMPRO" panose="020F0600000000000000" pitchFamily="34" charset="-128"/>
                <a:cs typeface="A-OTF Shin Maru Go Pro"/>
              </a:rPr>
              <a:t>です</a:t>
            </a:r>
            <a:r>
              <a:rPr sz="2865" dirty="0">
                <a:solidFill>
                  <a:srgbClr val="231F20"/>
                </a:solidFill>
                <a:latin typeface="HGMaruGothicMPRO" panose="020F0600000000000000" pitchFamily="34" charset="-128"/>
                <a:ea typeface="HGMaruGothicMPRO" panose="020F0600000000000000" pitchFamily="34" charset="-128"/>
                <a:cs typeface="A-OTF Shin Maru Go Pro"/>
              </a:rPr>
              <a:t>。</a:t>
            </a:r>
            <a:endParaRPr sz="2865" dirty="0">
              <a:latin typeface="HGMaruGothicMPRO" panose="020F0600000000000000" pitchFamily="34" charset="-128"/>
              <a:ea typeface="HGMaruGothicMPRO" panose="020F0600000000000000" pitchFamily="34" charset="-128"/>
              <a:cs typeface="A-OTF Shin Maru Go Pro"/>
            </a:endParaRPr>
          </a:p>
          <a:p>
            <a:pPr>
              <a:spcBef>
                <a:spcPts val="38"/>
              </a:spcBef>
            </a:pPr>
            <a:endParaRPr sz="3121" dirty="0">
              <a:latin typeface="HGMaruGothicMPRO" panose="020F0600000000000000" pitchFamily="34" charset="-128"/>
              <a:ea typeface="HGMaruGothicMPRO" panose="020F0600000000000000" pitchFamily="34" charset="-128"/>
              <a:cs typeface="Times New Roman"/>
            </a:endParaRPr>
          </a:p>
        </p:txBody>
      </p:sp>
      <p:grpSp>
        <p:nvGrpSpPr>
          <p:cNvPr id="44" name="グループ化 43">
            <a:extLst>
              <a:ext uri="{FF2B5EF4-FFF2-40B4-BE49-F238E27FC236}">
                <a16:creationId xmlns:a16="http://schemas.microsoft.com/office/drawing/2014/main" id="{327A9881-7BB1-314D-889E-3EF1C084FED1}"/>
              </a:ext>
            </a:extLst>
          </p:cNvPr>
          <p:cNvGrpSpPr/>
          <p:nvPr/>
        </p:nvGrpSpPr>
        <p:grpSpPr>
          <a:xfrm>
            <a:off x="7596529" y="4211222"/>
            <a:ext cx="1176496" cy="1976069"/>
            <a:chOff x="7100431" y="4694465"/>
            <a:chExt cx="1375642" cy="2310560"/>
          </a:xfrm>
        </p:grpSpPr>
        <p:sp>
          <p:nvSpPr>
            <p:cNvPr id="5" name="object 5">
              <a:extLst>
                <a:ext uri="{FF2B5EF4-FFF2-40B4-BE49-F238E27FC236}">
                  <a16:creationId xmlns:a16="http://schemas.microsoft.com/office/drawing/2014/main" id="{06CAD6FC-5B09-884D-A034-BC36854C1897}"/>
                </a:ext>
              </a:extLst>
            </p:cNvPr>
            <p:cNvSpPr/>
            <p:nvPr/>
          </p:nvSpPr>
          <p:spPr>
            <a:xfrm>
              <a:off x="8031284" y="5794194"/>
              <a:ext cx="285115" cy="155575"/>
            </a:xfrm>
            <a:custGeom>
              <a:avLst/>
              <a:gdLst/>
              <a:ahLst/>
              <a:cxnLst/>
              <a:rect l="l" t="t" r="r" b="b"/>
              <a:pathLst>
                <a:path w="285115" h="155575">
                  <a:moveTo>
                    <a:pt x="0" y="65829"/>
                  </a:moveTo>
                  <a:lnTo>
                    <a:pt x="56072" y="25162"/>
                  </a:lnTo>
                  <a:lnTo>
                    <a:pt x="90869" y="9620"/>
                  </a:lnTo>
                  <a:lnTo>
                    <a:pt x="130720" y="440"/>
                  </a:lnTo>
                  <a:lnTo>
                    <a:pt x="176033" y="0"/>
                  </a:lnTo>
                  <a:lnTo>
                    <a:pt x="227217" y="10674"/>
                  </a:lnTo>
                  <a:lnTo>
                    <a:pt x="284683" y="34841"/>
                  </a:lnTo>
                  <a:lnTo>
                    <a:pt x="251455" y="75358"/>
                  </a:lnTo>
                  <a:lnTo>
                    <a:pt x="218250" y="108201"/>
                  </a:lnTo>
                  <a:lnTo>
                    <a:pt x="183567" y="132815"/>
                  </a:lnTo>
                  <a:lnTo>
                    <a:pt x="145902" y="148647"/>
                  </a:lnTo>
                  <a:lnTo>
                    <a:pt x="103754" y="155142"/>
                  </a:lnTo>
                  <a:lnTo>
                    <a:pt x="55621" y="151745"/>
                  </a:lnTo>
                  <a:lnTo>
                    <a:pt x="0" y="137901"/>
                  </a:lnTo>
                  <a:lnTo>
                    <a:pt x="1918" y="121507"/>
                  </a:lnTo>
                  <a:lnTo>
                    <a:pt x="1704" y="97303"/>
                  </a:lnTo>
                  <a:lnTo>
                    <a:pt x="639" y="75379"/>
                  </a:lnTo>
                  <a:lnTo>
                    <a:pt x="0" y="65829"/>
                  </a:lnTo>
                  <a:close/>
                </a:path>
              </a:pathLst>
            </a:custGeom>
            <a:ln w="26339">
              <a:solidFill>
                <a:srgbClr val="78CDD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 name="object 6">
              <a:extLst>
                <a:ext uri="{FF2B5EF4-FFF2-40B4-BE49-F238E27FC236}">
                  <a16:creationId xmlns:a16="http://schemas.microsoft.com/office/drawing/2014/main" id="{654637DE-3621-1941-BF81-5E4118B5464C}"/>
                </a:ext>
              </a:extLst>
            </p:cNvPr>
            <p:cNvSpPr/>
            <p:nvPr/>
          </p:nvSpPr>
          <p:spPr>
            <a:xfrm>
              <a:off x="7317554" y="5849960"/>
              <a:ext cx="1033780" cy="1155065"/>
            </a:xfrm>
            <a:custGeom>
              <a:avLst/>
              <a:gdLst/>
              <a:ahLst/>
              <a:cxnLst/>
              <a:rect l="l" t="t" r="r" b="b"/>
              <a:pathLst>
                <a:path w="1033779" h="1155065">
                  <a:moveTo>
                    <a:pt x="380085" y="0"/>
                  </a:moveTo>
                  <a:lnTo>
                    <a:pt x="295614" y="45905"/>
                  </a:lnTo>
                  <a:lnTo>
                    <a:pt x="213543" y="139587"/>
                  </a:lnTo>
                  <a:lnTo>
                    <a:pt x="125818" y="312686"/>
                  </a:lnTo>
                  <a:lnTo>
                    <a:pt x="52229" y="511236"/>
                  </a:lnTo>
                  <a:lnTo>
                    <a:pt x="14593" y="665124"/>
                  </a:lnTo>
                  <a:lnTo>
                    <a:pt x="1115" y="853282"/>
                  </a:lnTo>
                  <a:lnTo>
                    <a:pt x="0" y="1154645"/>
                  </a:lnTo>
                  <a:lnTo>
                    <a:pt x="986116" y="1154645"/>
                  </a:lnTo>
                  <a:lnTo>
                    <a:pt x="986116" y="835672"/>
                  </a:lnTo>
                  <a:lnTo>
                    <a:pt x="992179" y="830279"/>
                  </a:lnTo>
                  <a:lnTo>
                    <a:pt x="1006090" y="814463"/>
                  </a:lnTo>
                  <a:lnTo>
                    <a:pt x="1021435" y="788770"/>
                  </a:lnTo>
                  <a:lnTo>
                    <a:pt x="1031798" y="753745"/>
                  </a:lnTo>
                  <a:lnTo>
                    <a:pt x="1033646" y="716971"/>
                  </a:lnTo>
                  <a:lnTo>
                    <a:pt x="1029992" y="669883"/>
                  </a:lnTo>
                  <a:lnTo>
                    <a:pt x="1021802" y="615162"/>
                  </a:lnTo>
                  <a:lnTo>
                    <a:pt x="1010038" y="555489"/>
                  </a:lnTo>
                  <a:lnTo>
                    <a:pt x="995664" y="493542"/>
                  </a:lnTo>
                  <a:lnTo>
                    <a:pt x="979643" y="432003"/>
                  </a:lnTo>
                  <a:lnTo>
                    <a:pt x="962939" y="373551"/>
                  </a:lnTo>
                  <a:lnTo>
                    <a:pt x="946515" y="320867"/>
                  </a:lnTo>
                  <a:lnTo>
                    <a:pt x="931335" y="276630"/>
                  </a:lnTo>
                  <a:lnTo>
                    <a:pt x="889615" y="196375"/>
                  </a:lnTo>
                  <a:lnTo>
                    <a:pt x="857317" y="153829"/>
                  </a:lnTo>
                  <a:lnTo>
                    <a:pt x="822782" y="116163"/>
                  </a:lnTo>
                  <a:lnTo>
                    <a:pt x="787323" y="83654"/>
                  </a:lnTo>
                  <a:lnTo>
                    <a:pt x="752255" y="56578"/>
                  </a:lnTo>
                  <a:lnTo>
                    <a:pt x="718890" y="35213"/>
                  </a:lnTo>
                  <a:lnTo>
                    <a:pt x="688543" y="19837"/>
                  </a:lnTo>
                  <a:lnTo>
                    <a:pt x="380085" y="0"/>
                  </a:lnTo>
                  <a:close/>
                </a:path>
              </a:pathLst>
            </a:custGeom>
            <a:solidFill>
              <a:srgbClr val="3777BC"/>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7" name="object 7">
              <a:extLst>
                <a:ext uri="{FF2B5EF4-FFF2-40B4-BE49-F238E27FC236}">
                  <a16:creationId xmlns:a16="http://schemas.microsoft.com/office/drawing/2014/main" id="{C54ECFB4-C45E-A04C-8FC7-2C48070AE347}"/>
                </a:ext>
              </a:extLst>
            </p:cNvPr>
            <p:cNvSpPr/>
            <p:nvPr/>
          </p:nvSpPr>
          <p:spPr>
            <a:xfrm>
              <a:off x="7317554" y="5849960"/>
              <a:ext cx="1033780" cy="1155065"/>
            </a:xfrm>
            <a:custGeom>
              <a:avLst/>
              <a:gdLst/>
              <a:ahLst/>
              <a:cxnLst/>
              <a:rect l="l" t="t" r="r" b="b"/>
              <a:pathLst>
                <a:path w="1033779" h="1155065">
                  <a:moveTo>
                    <a:pt x="688543" y="19837"/>
                  </a:moveTo>
                  <a:lnTo>
                    <a:pt x="752255" y="56578"/>
                  </a:lnTo>
                  <a:lnTo>
                    <a:pt x="787323" y="83654"/>
                  </a:lnTo>
                  <a:lnTo>
                    <a:pt x="822782" y="116163"/>
                  </a:lnTo>
                  <a:lnTo>
                    <a:pt x="857317" y="153829"/>
                  </a:lnTo>
                  <a:lnTo>
                    <a:pt x="889615" y="196375"/>
                  </a:lnTo>
                  <a:lnTo>
                    <a:pt x="918362" y="243522"/>
                  </a:lnTo>
                  <a:lnTo>
                    <a:pt x="946515" y="320867"/>
                  </a:lnTo>
                  <a:lnTo>
                    <a:pt x="962939" y="373551"/>
                  </a:lnTo>
                  <a:lnTo>
                    <a:pt x="979643" y="432003"/>
                  </a:lnTo>
                  <a:lnTo>
                    <a:pt x="995664" y="493542"/>
                  </a:lnTo>
                  <a:lnTo>
                    <a:pt x="1010038" y="555489"/>
                  </a:lnTo>
                  <a:lnTo>
                    <a:pt x="1021802" y="615162"/>
                  </a:lnTo>
                  <a:lnTo>
                    <a:pt x="1029992" y="669883"/>
                  </a:lnTo>
                  <a:lnTo>
                    <a:pt x="1033646" y="716971"/>
                  </a:lnTo>
                  <a:lnTo>
                    <a:pt x="1031798" y="753745"/>
                  </a:lnTo>
                  <a:lnTo>
                    <a:pt x="1021435" y="788770"/>
                  </a:lnTo>
                  <a:lnTo>
                    <a:pt x="1006090" y="814463"/>
                  </a:lnTo>
                  <a:lnTo>
                    <a:pt x="992179" y="830279"/>
                  </a:lnTo>
                  <a:lnTo>
                    <a:pt x="986116" y="835672"/>
                  </a:lnTo>
                  <a:lnTo>
                    <a:pt x="986116" y="1154645"/>
                  </a:lnTo>
                  <a:lnTo>
                    <a:pt x="0" y="1154645"/>
                  </a:lnTo>
                  <a:lnTo>
                    <a:pt x="1115" y="853282"/>
                  </a:lnTo>
                  <a:lnTo>
                    <a:pt x="14593" y="665124"/>
                  </a:lnTo>
                  <a:lnTo>
                    <a:pt x="52229" y="511236"/>
                  </a:lnTo>
                  <a:lnTo>
                    <a:pt x="125818" y="312686"/>
                  </a:lnTo>
                  <a:lnTo>
                    <a:pt x="213543" y="139587"/>
                  </a:lnTo>
                  <a:lnTo>
                    <a:pt x="295614" y="45905"/>
                  </a:lnTo>
                  <a:lnTo>
                    <a:pt x="356354" y="7443"/>
                  </a:lnTo>
                  <a:lnTo>
                    <a:pt x="380085" y="0"/>
                  </a:lnTo>
                  <a:lnTo>
                    <a:pt x="688543" y="19837"/>
                  </a:lnTo>
                  <a:close/>
                </a:path>
              </a:pathLst>
            </a:custGeom>
            <a:ln w="18910">
              <a:solidFill>
                <a:srgbClr val="3777B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02F3E400-5294-F04D-AFD4-323D2CCCB826}"/>
                </a:ext>
              </a:extLst>
            </p:cNvPr>
            <p:cNvSpPr/>
            <p:nvPr/>
          </p:nvSpPr>
          <p:spPr>
            <a:xfrm>
              <a:off x="8090059" y="6093486"/>
              <a:ext cx="97155" cy="357505"/>
            </a:xfrm>
            <a:custGeom>
              <a:avLst/>
              <a:gdLst/>
              <a:ahLst/>
              <a:cxnLst/>
              <a:rect l="l" t="t" r="r" b="b"/>
              <a:pathLst>
                <a:path w="97154" h="357504">
                  <a:moveTo>
                    <a:pt x="96570" y="0"/>
                  </a:moveTo>
                  <a:lnTo>
                    <a:pt x="62143" y="93990"/>
                  </a:lnTo>
                  <a:lnTo>
                    <a:pt x="40608" y="162520"/>
                  </a:lnTo>
                  <a:lnTo>
                    <a:pt x="22911" y="239067"/>
                  </a:lnTo>
                  <a:lnTo>
                    <a:pt x="0" y="357111"/>
                  </a:lnTo>
                </a:path>
              </a:pathLst>
            </a:custGeom>
            <a:ln w="28371">
              <a:solidFill>
                <a:srgbClr val="2C3B6E"/>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35DC47F6-980A-834B-876C-7EFD31A26085}"/>
                </a:ext>
              </a:extLst>
            </p:cNvPr>
            <p:cNvSpPr/>
            <p:nvPr/>
          </p:nvSpPr>
          <p:spPr>
            <a:xfrm>
              <a:off x="8090062" y="6719011"/>
              <a:ext cx="201930" cy="69215"/>
            </a:xfrm>
            <a:custGeom>
              <a:avLst/>
              <a:gdLst/>
              <a:ahLst/>
              <a:cxnLst/>
              <a:rect l="l" t="t" r="r" b="b"/>
              <a:pathLst>
                <a:path w="201929" h="69215">
                  <a:moveTo>
                    <a:pt x="0" y="69189"/>
                  </a:moveTo>
                  <a:lnTo>
                    <a:pt x="70649" y="65401"/>
                  </a:lnTo>
                  <a:lnTo>
                    <a:pt x="115231" y="56930"/>
                  </a:lnTo>
                  <a:lnTo>
                    <a:pt x="152678" y="37292"/>
                  </a:lnTo>
                  <a:lnTo>
                    <a:pt x="201917" y="0"/>
                  </a:lnTo>
                </a:path>
              </a:pathLst>
            </a:custGeom>
            <a:ln w="28371">
              <a:solidFill>
                <a:srgbClr val="2C3B6E"/>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5D10E6F7-2B05-5D4B-A82B-68F6D0A9B51F}"/>
                </a:ext>
              </a:extLst>
            </p:cNvPr>
            <p:cNvSpPr/>
            <p:nvPr/>
          </p:nvSpPr>
          <p:spPr>
            <a:xfrm>
              <a:off x="7428735" y="6213476"/>
              <a:ext cx="64769" cy="773430"/>
            </a:xfrm>
            <a:custGeom>
              <a:avLst/>
              <a:gdLst/>
              <a:ahLst/>
              <a:cxnLst/>
              <a:rect l="l" t="t" r="r" b="b"/>
              <a:pathLst>
                <a:path w="64770" h="773429">
                  <a:moveTo>
                    <a:pt x="64389" y="0"/>
                  </a:moveTo>
                  <a:lnTo>
                    <a:pt x="28814" y="293629"/>
                  </a:lnTo>
                  <a:lnTo>
                    <a:pt x="10248" y="472039"/>
                  </a:lnTo>
                  <a:lnTo>
                    <a:pt x="2656" y="607711"/>
                  </a:lnTo>
                  <a:lnTo>
                    <a:pt x="0" y="773125"/>
                  </a:lnTo>
                </a:path>
              </a:pathLst>
            </a:custGeom>
            <a:ln w="28371">
              <a:solidFill>
                <a:srgbClr val="2C3B6E"/>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1" name="object 11">
              <a:extLst>
                <a:ext uri="{FF2B5EF4-FFF2-40B4-BE49-F238E27FC236}">
                  <a16:creationId xmlns:a16="http://schemas.microsoft.com/office/drawing/2014/main" id="{FEB1DE64-DE34-784B-87A1-B39FBF5C9EB7}"/>
                </a:ext>
              </a:extLst>
            </p:cNvPr>
            <p:cNvSpPr/>
            <p:nvPr/>
          </p:nvSpPr>
          <p:spPr>
            <a:xfrm>
              <a:off x="7738822" y="5977009"/>
              <a:ext cx="191770" cy="116839"/>
            </a:xfrm>
            <a:custGeom>
              <a:avLst/>
              <a:gdLst/>
              <a:ahLst/>
              <a:cxnLst/>
              <a:rect l="l" t="t" r="r" b="b"/>
              <a:pathLst>
                <a:path w="191770" h="116839">
                  <a:moveTo>
                    <a:pt x="0" y="76784"/>
                  </a:moveTo>
                  <a:lnTo>
                    <a:pt x="84772" y="0"/>
                  </a:lnTo>
                  <a:lnTo>
                    <a:pt x="191566" y="116484"/>
                  </a:lnTo>
                </a:path>
              </a:pathLst>
            </a:custGeom>
            <a:ln w="28371">
              <a:solidFill>
                <a:srgbClr val="2C3B6E"/>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2" name="object 12">
              <a:extLst>
                <a:ext uri="{FF2B5EF4-FFF2-40B4-BE49-F238E27FC236}">
                  <a16:creationId xmlns:a16="http://schemas.microsoft.com/office/drawing/2014/main" id="{7F1EE4E5-C649-EC4F-AC1A-3F6774DE80A6}"/>
                </a:ext>
              </a:extLst>
            </p:cNvPr>
            <p:cNvSpPr/>
            <p:nvPr/>
          </p:nvSpPr>
          <p:spPr>
            <a:xfrm>
              <a:off x="8116398" y="6458489"/>
              <a:ext cx="106680" cy="16510"/>
            </a:xfrm>
            <a:custGeom>
              <a:avLst/>
              <a:gdLst/>
              <a:ahLst/>
              <a:cxnLst/>
              <a:rect l="l" t="t" r="r" b="b"/>
              <a:pathLst>
                <a:path w="106679" h="16510">
                  <a:moveTo>
                    <a:pt x="0" y="863"/>
                  </a:moveTo>
                  <a:lnTo>
                    <a:pt x="47181" y="0"/>
                  </a:lnTo>
                  <a:lnTo>
                    <a:pt x="73982" y="1336"/>
                  </a:lnTo>
                  <a:lnTo>
                    <a:pt x="90370" y="6335"/>
                  </a:lnTo>
                  <a:lnTo>
                    <a:pt x="106311" y="16459"/>
                  </a:lnTo>
                </a:path>
              </a:pathLst>
            </a:custGeom>
            <a:ln w="28371">
              <a:solidFill>
                <a:srgbClr val="2C3B6E"/>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3" name="object 13">
              <a:extLst>
                <a:ext uri="{FF2B5EF4-FFF2-40B4-BE49-F238E27FC236}">
                  <a16:creationId xmlns:a16="http://schemas.microsoft.com/office/drawing/2014/main" id="{F1EC26D1-5224-674C-AE06-E0EB08102ECC}"/>
                </a:ext>
              </a:extLst>
            </p:cNvPr>
            <p:cNvSpPr/>
            <p:nvPr/>
          </p:nvSpPr>
          <p:spPr>
            <a:xfrm>
              <a:off x="7557152" y="5852015"/>
              <a:ext cx="533400" cy="975360"/>
            </a:xfrm>
            <a:custGeom>
              <a:avLst/>
              <a:gdLst/>
              <a:ahLst/>
              <a:cxnLst/>
              <a:rect l="l" t="t" r="r" b="b"/>
              <a:pathLst>
                <a:path w="533400" h="975359">
                  <a:moveTo>
                    <a:pt x="127166" y="0"/>
                  </a:moveTo>
                  <a:lnTo>
                    <a:pt x="67424" y="34745"/>
                  </a:lnTo>
                  <a:lnTo>
                    <a:pt x="39903" y="164367"/>
                  </a:lnTo>
                  <a:lnTo>
                    <a:pt x="23706" y="303626"/>
                  </a:lnTo>
                  <a:lnTo>
                    <a:pt x="12512" y="538969"/>
                  </a:lnTo>
                  <a:lnTo>
                    <a:pt x="0" y="956841"/>
                  </a:lnTo>
                  <a:lnTo>
                    <a:pt x="67424" y="975193"/>
                  </a:lnTo>
                  <a:lnTo>
                    <a:pt x="532917" y="916532"/>
                  </a:lnTo>
                  <a:lnTo>
                    <a:pt x="164782" y="20127"/>
                  </a:lnTo>
                  <a:lnTo>
                    <a:pt x="153719" y="12123"/>
                  </a:lnTo>
                  <a:lnTo>
                    <a:pt x="127166"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4" name="object 14">
              <a:extLst>
                <a:ext uri="{FF2B5EF4-FFF2-40B4-BE49-F238E27FC236}">
                  <a16:creationId xmlns:a16="http://schemas.microsoft.com/office/drawing/2014/main" id="{A56F16AA-1F84-6F40-894B-064701277648}"/>
                </a:ext>
              </a:extLst>
            </p:cNvPr>
            <p:cNvSpPr/>
            <p:nvPr/>
          </p:nvSpPr>
          <p:spPr>
            <a:xfrm>
              <a:off x="7557152" y="5852015"/>
              <a:ext cx="533400" cy="975360"/>
            </a:xfrm>
            <a:custGeom>
              <a:avLst/>
              <a:gdLst/>
              <a:ahLst/>
              <a:cxnLst/>
              <a:rect l="l" t="t" r="r" b="b"/>
              <a:pathLst>
                <a:path w="533400" h="975359">
                  <a:moveTo>
                    <a:pt x="67424" y="975193"/>
                  </a:moveTo>
                  <a:lnTo>
                    <a:pt x="0" y="956841"/>
                  </a:lnTo>
                  <a:lnTo>
                    <a:pt x="12512" y="538969"/>
                  </a:lnTo>
                  <a:lnTo>
                    <a:pt x="23706" y="303626"/>
                  </a:lnTo>
                  <a:lnTo>
                    <a:pt x="39903" y="164367"/>
                  </a:lnTo>
                  <a:lnTo>
                    <a:pt x="67424" y="34745"/>
                  </a:lnTo>
                  <a:lnTo>
                    <a:pt x="95082" y="1595"/>
                  </a:lnTo>
                  <a:lnTo>
                    <a:pt x="127166" y="0"/>
                  </a:lnTo>
                  <a:lnTo>
                    <a:pt x="153719" y="12123"/>
                  </a:lnTo>
                  <a:lnTo>
                    <a:pt x="164782" y="20127"/>
                  </a:lnTo>
                  <a:lnTo>
                    <a:pt x="532917" y="916532"/>
                  </a:lnTo>
                  <a:lnTo>
                    <a:pt x="67424" y="975193"/>
                  </a:lnTo>
                  <a:close/>
                </a:path>
              </a:pathLst>
            </a:custGeom>
            <a:ln w="26339">
              <a:solidFill>
                <a:srgbClr val="78CDD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5" name="object 15">
              <a:extLst>
                <a:ext uri="{FF2B5EF4-FFF2-40B4-BE49-F238E27FC236}">
                  <a16:creationId xmlns:a16="http://schemas.microsoft.com/office/drawing/2014/main" id="{03019CCA-4132-434B-8AAA-6FEA083CDB93}"/>
                </a:ext>
              </a:extLst>
            </p:cNvPr>
            <p:cNvSpPr/>
            <p:nvPr/>
          </p:nvSpPr>
          <p:spPr>
            <a:xfrm>
              <a:off x="7456468" y="6501857"/>
              <a:ext cx="144145" cy="306705"/>
            </a:xfrm>
            <a:custGeom>
              <a:avLst/>
              <a:gdLst/>
              <a:ahLst/>
              <a:cxnLst/>
              <a:rect l="l" t="t" r="r" b="b"/>
              <a:pathLst>
                <a:path w="144145" h="306704">
                  <a:moveTo>
                    <a:pt x="87608" y="0"/>
                  </a:moveTo>
                  <a:lnTo>
                    <a:pt x="69912" y="14067"/>
                  </a:lnTo>
                  <a:lnTo>
                    <a:pt x="45443" y="51095"/>
                  </a:lnTo>
                  <a:lnTo>
                    <a:pt x="14907" y="83548"/>
                  </a:lnTo>
                  <a:lnTo>
                    <a:pt x="613" y="113209"/>
                  </a:lnTo>
                  <a:lnTo>
                    <a:pt x="0" y="139543"/>
                  </a:lnTo>
                  <a:lnTo>
                    <a:pt x="10505" y="162017"/>
                  </a:lnTo>
                  <a:lnTo>
                    <a:pt x="20031" y="201701"/>
                  </a:lnTo>
                  <a:lnTo>
                    <a:pt x="39174" y="241238"/>
                  </a:lnTo>
                  <a:lnTo>
                    <a:pt x="66524" y="275132"/>
                  </a:lnTo>
                  <a:lnTo>
                    <a:pt x="100675" y="297894"/>
                  </a:lnTo>
                  <a:lnTo>
                    <a:pt x="128247" y="306541"/>
                  </a:lnTo>
                  <a:lnTo>
                    <a:pt x="140675" y="305581"/>
                  </a:lnTo>
                  <a:lnTo>
                    <a:pt x="143829" y="300776"/>
                  </a:lnTo>
                  <a:lnTo>
                    <a:pt x="143576" y="297894"/>
                  </a:lnTo>
                  <a:lnTo>
                    <a:pt x="137022" y="34534"/>
                  </a:lnTo>
                  <a:lnTo>
                    <a:pt x="107116" y="7339"/>
                  </a:lnTo>
                  <a:lnTo>
                    <a:pt x="87608"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6" name="object 16">
              <a:extLst>
                <a:ext uri="{FF2B5EF4-FFF2-40B4-BE49-F238E27FC236}">
                  <a16:creationId xmlns:a16="http://schemas.microsoft.com/office/drawing/2014/main" id="{67160463-21DF-864F-95C0-2FA75B74B71E}"/>
                </a:ext>
              </a:extLst>
            </p:cNvPr>
            <p:cNvSpPr/>
            <p:nvPr/>
          </p:nvSpPr>
          <p:spPr>
            <a:xfrm>
              <a:off x="7606348" y="5860034"/>
              <a:ext cx="568325" cy="977900"/>
            </a:xfrm>
            <a:custGeom>
              <a:avLst/>
              <a:gdLst/>
              <a:ahLst/>
              <a:cxnLst/>
              <a:rect l="l" t="t" r="r" b="b"/>
              <a:pathLst>
                <a:path w="568325" h="977900">
                  <a:moveTo>
                    <a:pt x="324047" y="0"/>
                  </a:moveTo>
                  <a:lnTo>
                    <a:pt x="324047" y="41363"/>
                  </a:lnTo>
                  <a:lnTo>
                    <a:pt x="131543" y="559405"/>
                  </a:lnTo>
                  <a:lnTo>
                    <a:pt x="33646" y="827798"/>
                  </a:lnTo>
                  <a:lnTo>
                    <a:pt x="0" y="932686"/>
                  </a:lnTo>
                  <a:lnTo>
                    <a:pt x="248" y="960208"/>
                  </a:lnTo>
                  <a:lnTo>
                    <a:pt x="12861" y="966012"/>
                  </a:lnTo>
                  <a:lnTo>
                    <a:pt x="40572" y="970654"/>
                  </a:lnTo>
                  <a:lnTo>
                    <a:pt x="80703" y="974136"/>
                  </a:lnTo>
                  <a:lnTo>
                    <a:pt x="130572" y="976457"/>
                  </a:lnTo>
                  <a:lnTo>
                    <a:pt x="187501" y="977618"/>
                  </a:lnTo>
                  <a:lnTo>
                    <a:pt x="248809" y="977618"/>
                  </a:lnTo>
                  <a:lnTo>
                    <a:pt x="311817" y="976457"/>
                  </a:lnTo>
                  <a:lnTo>
                    <a:pt x="373844" y="974136"/>
                  </a:lnTo>
                  <a:lnTo>
                    <a:pt x="432212" y="970654"/>
                  </a:lnTo>
                  <a:lnTo>
                    <a:pt x="484239" y="966012"/>
                  </a:lnTo>
                  <a:lnTo>
                    <a:pt x="527247" y="960208"/>
                  </a:lnTo>
                  <a:lnTo>
                    <a:pt x="551614" y="921088"/>
                  </a:lnTo>
                  <a:lnTo>
                    <a:pt x="564347" y="863152"/>
                  </a:lnTo>
                  <a:lnTo>
                    <a:pt x="567874" y="803124"/>
                  </a:lnTo>
                  <a:lnTo>
                    <a:pt x="564623" y="757732"/>
                  </a:lnTo>
                  <a:lnTo>
                    <a:pt x="545506" y="618920"/>
                  </a:lnTo>
                  <a:lnTo>
                    <a:pt x="511015" y="367198"/>
                  </a:lnTo>
                  <a:lnTo>
                    <a:pt x="463226" y="17945"/>
                  </a:lnTo>
                  <a:lnTo>
                    <a:pt x="324047"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7" name="object 17">
              <a:extLst>
                <a:ext uri="{FF2B5EF4-FFF2-40B4-BE49-F238E27FC236}">
                  <a16:creationId xmlns:a16="http://schemas.microsoft.com/office/drawing/2014/main" id="{4DDD7BA4-4AC3-4341-9AA3-FCCE2027468B}"/>
                </a:ext>
              </a:extLst>
            </p:cNvPr>
            <p:cNvSpPr/>
            <p:nvPr/>
          </p:nvSpPr>
          <p:spPr>
            <a:xfrm>
              <a:off x="7606348" y="5860034"/>
              <a:ext cx="568325" cy="977900"/>
            </a:xfrm>
            <a:custGeom>
              <a:avLst/>
              <a:gdLst/>
              <a:ahLst/>
              <a:cxnLst/>
              <a:rect l="l" t="t" r="r" b="b"/>
              <a:pathLst>
                <a:path w="568325" h="977900">
                  <a:moveTo>
                    <a:pt x="324047" y="41363"/>
                  </a:moveTo>
                  <a:lnTo>
                    <a:pt x="131543" y="559405"/>
                  </a:lnTo>
                  <a:lnTo>
                    <a:pt x="33646" y="827798"/>
                  </a:lnTo>
                  <a:lnTo>
                    <a:pt x="0" y="932686"/>
                  </a:lnTo>
                  <a:lnTo>
                    <a:pt x="248" y="960208"/>
                  </a:lnTo>
                  <a:lnTo>
                    <a:pt x="40572" y="970654"/>
                  </a:lnTo>
                  <a:lnTo>
                    <a:pt x="80703" y="974136"/>
                  </a:lnTo>
                  <a:lnTo>
                    <a:pt x="130572" y="976457"/>
                  </a:lnTo>
                  <a:lnTo>
                    <a:pt x="187501" y="977618"/>
                  </a:lnTo>
                  <a:lnTo>
                    <a:pt x="248809" y="977618"/>
                  </a:lnTo>
                  <a:lnTo>
                    <a:pt x="311817" y="976457"/>
                  </a:lnTo>
                  <a:lnTo>
                    <a:pt x="373844" y="974136"/>
                  </a:lnTo>
                  <a:lnTo>
                    <a:pt x="432212" y="970654"/>
                  </a:lnTo>
                  <a:lnTo>
                    <a:pt x="484239" y="966012"/>
                  </a:lnTo>
                  <a:lnTo>
                    <a:pt x="527247" y="960208"/>
                  </a:lnTo>
                  <a:lnTo>
                    <a:pt x="551614" y="921088"/>
                  </a:lnTo>
                  <a:lnTo>
                    <a:pt x="564347" y="863152"/>
                  </a:lnTo>
                  <a:lnTo>
                    <a:pt x="567874" y="803124"/>
                  </a:lnTo>
                  <a:lnTo>
                    <a:pt x="564623" y="757732"/>
                  </a:lnTo>
                  <a:lnTo>
                    <a:pt x="545506" y="618920"/>
                  </a:lnTo>
                  <a:lnTo>
                    <a:pt x="511015" y="367198"/>
                  </a:lnTo>
                  <a:lnTo>
                    <a:pt x="477978" y="125796"/>
                  </a:lnTo>
                  <a:lnTo>
                    <a:pt x="463226" y="17945"/>
                  </a:lnTo>
                  <a:lnTo>
                    <a:pt x="324047" y="0"/>
                  </a:lnTo>
                  <a:lnTo>
                    <a:pt x="324047" y="41363"/>
                  </a:lnTo>
                  <a:close/>
                </a:path>
              </a:pathLst>
            </a:custGeom>
            <a:ln w="26339">
              <a:solidFill>
                <a:srgbClr val="78CDD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8" name="object 18">
              <a:extLst>
                <a:ext uri="{FF2B5EF4-FFF2-40B4-BE49-F238E27FC236}">
                  <a16:creationId xmlns:a16="http://schemas.microsoft.com/office/drawing/2014/main" id="{47273693-ABFF-6440-ADF2-91E68C44690F}"/>
                </a:ext>
              </a:extLst>
            </p:cNvPr>
            <p:cNvSpPr/>
            <p:nvPr/>
          </p:nvSpPr>
          <p:spPr>
            <a:xfrm>
              <a:off x="7739315" y="6608984"/>
              <a:ext cx="137129" cy="236626"/>
            </a:xfrm>
            <a:prstGeom prst="rect">
              <a:avLst/>
            </a:prstGeom>
            <a:blipFill>
              <a:blip r:embed="rId2"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9" name="object 19">
              <a:extLst>
                <a:ext uri="{FF2B5EF4-FFF2-40B4-BE49-F238E27FC236}">
                  <a16:creationId xmlns:a16="http://schemas.microsoft.com/office/drawing/2014/main" id="{225BB5F4-5E7F-5344-97E8-A228A49E8CA6}"/>
                </a:ext>
              </a:extLst>
            </p:cNvPr>
            <p:cNvSpPr/>
            <p:nvPr/>
          </p:nvSpPr>
          <p:spPr>
            <a:xfrm>
              <a:off x="7947776" y="5886754"/>
              <a:ext cx="58419" cy="307975"/>
            </a:xfrm>
            <a:custGeom>
              <a:avLst/>
              <a:gdLst/>
              <a:ahLst/>
              <a:cxnLst/>
              <a:rect l="l" t="t" r="r" b="b"/>
              <a:pathLst>
                <a:path w="58420" h="307975">
                  <a:moveTo>
                    <a:pt x="57429" y="0"/>
                  </a:moveTo>
                  <a:lnTo>
                    <a:pt x="20027" y="165341"/>
                  </a:lnTo>
                  <a:lnTo>
                    <a:pt x="13351" y="187107"/>
                  </a:lnTo>
                  <a:lnTo>
                    <a:pt x="2225" y="235219"/>
                  </a:lnTo>
                  <a:lnTo>
                    <a:pt x="0" y="283898"/>
                  </a:lnTo>
                  <a:lnTo>
                    <a:pt x="20027" y="307365"/>
                  </a:lnTo>
                  <a:lnTo>
                    <a:pt x="37050" y="296027"/>
                  </a:lnTo>
                  <a:lnTo>
                    <a:pt x="48208" y="263540"/>
                  </a:lnTo>
                  <a:lnTo>
                    <a:pt x="54683" y="216079"/>
                  </a:lnTo>
                  <a:lnTo>
                    <a:pt x="57659" y="159819"/>
                  </a:lnTo>
                  <a:lnTo>
                    <a:pt x="58320" y="100935"/>
                  </a:lnTo>
                  <a:lnTo>
                    <a:pt x="57849" y="45604"/>
                  </a:lnTo>
                  <a:lnTo>
                    <a:pt x="57429"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0" name="object 20">
              <a:extLst>
                <a:ext uri="{FF2B5EF4-FFF2-40B4-BE49-F238E27FC236}">
                  <a16:creationId xmlns:a16="http://schemas.microsoft.com/office/drawing/2014/main" id="{FABB2676-7163-A64C-B30F-BDF56560093E}"/>
                </a:ext>
              </a:extLst>
            </p:cNvPr>
            <p:cNvSpPr/>
            <p:nvPr/>
          </p:nvSpPr>
          <p:spPr>
            <a:xfrm>
              <a:off x="7947776" y="5886754"/>
              <a:ext cx="58419" cy="307975"/>
            </a:xfrm>
            <a:custGeom>
              <a:avLst/>
              <a:gdLst/>
              <a:ahLst/>
              <a:cxnLst/>
              <a:rect l="l" t="t" r="r" b="b"/>
              <a:pathLst>
                <a:path w="58420" h="307975">
                  <a:moveTo>
                    <a:pt x="57429" y="0"/>
                  </a:moveTo>
                  <a:lnTo>
                    <a:pt x="57849" y="45604"/>
                  </a:lnTo>
                  <a:lnTo>
                    <a:pt x="58320" y="100935"/>
                  </a:lnTo>
                  <a:lnTo>
                    <a:pt x="57659" y="159819"/>
                  </a:lnTo>
                  <a:lnTo>
                    <a:pt x="54683" y="216079"/>
                  </a:lnTo>
                  <a:lnTo>
                    <a:pt x="48208" y="263540"/>
                  </a:lnTo>
                  <a:lnTo>
                    <a:pt x="37050" y="296027"/>
                  </a:lnTo>
                  <a:lnTo>
                    <a:pt x="20027" y="307365"/>
                  </a:lnTo>
                  <a:lnTo>
                    <a:pt x="0" y="283898"/>
                  </a:lnTo>
                  <a:lnTo>
                    <a:pt x="2225" y="235219"/>
                  </a:lnTo>
                  <a:lnTo>
                    <a:pt x="13351" y="187107"/>
                  </a:lnTo>
                  <a:lnTo>
                    <a:pt x="20027" y="165341"/>
                  </a:lnTo>
                </a:path>
              </a:pathLst>
            </a:custGeom>
            <a:ln w="17564">
              <a:solidFill>
                <a:srgbClr val="78CDD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1" name="object 21">
              <a:extLst>
                <a:ext uri="{FF2B5EF4-FFF2-40B4-BE49-F238E27FC236}">
                  <a16:creationId xmlns:a16="http://schemas.microsoft.com/office/drawing/2014/main" id="{483D6551-CF25-4F4B-9FFA-C78022EDB658}"/>
                </a:ext>
              </a:extLst>
            </p:cNvPr>
            <p:cNvSpPr/>
            <p:nvPr/>
          </p:nvSpPr>
          <p:spPr>
            <a:xfrm>
              <a:off x="7600149" y="6499790"/>
              <a:ext cx="109855" cy="288925"/>
            </a:xfrm>
            <a:custGeom>
              <a:avLst/>
              <a:gdLst/>
              <a:ahLst/>
              <a:cxnLst/>
              <a:rect l="l" t="t" r="r" b="b"/>
              <a:pathLst>
                <a:path w="109854" h="288925">
                  <a:moveTo>
                    <a:pt x="56599" y="0"/>
                  </a:moveTo>
                  <a:lnTo>
                    <a:pt x="6447" y="5695"/>
                  </a:lnTo>
                  <a:lnTo>
                    <a:pt x="957" y="49491"/>
                  </a:lnTo>
                  <a:lnTo>
                    <a:pt x="0" y="106135"/>
                  </a:lnTo>
                  <a:lnTo>
                    <a:pt x="2170" y="166988"/>
                  </a:lnTo>
                  <a:lnTo>
                    <a:pt x="6066" y="223410"/>
                  </a:lnTo>
                  <a:lnTo>
                    <a:pt x="10283" y="266764"/>
                  </a:lnTo>
                  <a:lnTo>
                    <a:pt x="13419" y="288410"/>
                  </a:lnTo>
                  <a:lnTo>
                    <a:pt x="109647" y="5695"/>
                  </a:lnTo>
                  <a:lnTo>
                    <a:pt x="104865" y="3796"/>
                  </a:lnTo>
                  <a:lnTo>
                    <a:pt x="88294" y="632"/>
                  </a:lnTo>
                  <a:lnTo>
                    <a:pt x="56599"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2" name="object 22">
              <a:extLst>
                <a:ext uri="{FF2B5EF4-FFF2-40B4-BE49-F238E27FC236}">
                  <a16:creationId xmlns:a16="http://schemas.microsoft.com/office/drawing/2014/main" id="{6ED8C52D-82D4-524F-B87B-3ED37836A949}"/>
                </a:ext>
              </a:extLst>
            </p:cNvPr>
            <p:cNvSpPr/>
            <p:nvPr/>
          </p:nvSpPr>
          <p:spPr>
            <a:xfrm>
              <a:off x="7600149" y="6499790"/>
              <a:ext cx="109855" cy="288925"/>
            </a:xfrm>
            <a:custGeom>
              <a:avLst/>
              <a:gdLst/>
              <a:ahLst/>
              <a:cxnLst/>
              <a:rect l="l" t="t" r="r" b="b"/>
              <a:pathLst>
                <a:path w="109854" h="288925">
                  <a:moveTo>
                    <a:pt x="13419" y="288410"/>
                  </a:moveTo>
                  <a:lnTo>
                    <a:pt x="10283" y="266764"/>
                  </a:lnTo>
                  <a:lnTo>
                    <a:pt x="6066" y="223410"/>
                  </a:lnTo>
                  <a:lnTo>
                    <a:pt x="2170" y="166988"/>
                  </a:lnTo>
                  <a:lnTo>
                    <a:pt x="0" y="106135"/>
                  </a:lnTo>
                  <a:lnTo>
                    <a:pt x="957" y="49491"/>
                  </a:lnTo>
                  <a:lnTo>
                    <a:pt x="6447" y="5695"/>
                  </a:lnTo>
                  <a:lnTo>
                    <a:pt x="56599" y="0"/>
                  </a:lnTo>
                  <a:lnTo>
                    <a:pt x="88294" y="632"/>
                  </a:lnTo>
                  <a:lnTo>
                    <a:pt x="104865" y="3796"/>
                  </a:lnTo>
                  <a:lnTo>
                    <a:pt x="109647" y="5695"/>
                  </a:lnTo>
                  <a:lnTo>
                    <a:pt x="13419" y="288410"/>
                  </a:lnTo>
                  <a:close/>
                </a:path>
              </a:pathLst>
            </a:custGeom>
            <a:ln w="26339">
              <a:solidFill>
                <a:srgbClr val="78CDD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3" name="object 23">
              <a:extLst>
                <a:ext uri="{FF2B5EF4-FFF2-40B4-BE49-F238E27FC236}">
                  <a16:creationId xmlns:a16="http://schemas.microsoft.com/office/drawing/2014/main" id="{B6991C4B-7BAD-6E4D-BFF9-BA1E5B21D32F}"/>
                </a:ext>
              </a:extLst>
            </p:cNvPr>
            <p:cNvSpPr/>
            <p:nvPr/>
          </p:nvSpPr>
          <p:spPr>
            <a:xfrm>
              <a:off x="7671623" y="5898465"/>
              <a:ext cx="38735" cy="333375"/>
            </a:xfrm>
            <a:custGeom>
              <a:avLst/>
              <a:gdLst/>
              <a:ahLst/>
              <a:cxnLst/>
              <a:rect l="l" t="t" r="r" b="b"/>
              <a:pathLst>
                <a:path w="38734" h="333375">
                  <a:moveTo>
                    <a:pt x="0" y="0"/>
                  </a:moveTo>
                  <a:lnTo>
                    <a:pt x="18870" y="179408"/>
                  </a:lnTo>
                  <a:lnTo>
                    <a:pt x="29138" y="273934"/>
                  </a:lnTo>
                  <a:lnTo>
                    <a:pt x="34384" y="314826"/>
                  </a:lnTo>
                  <a:lnTo>
                    <a:pt x="38188" y="333336"/>
                  </a:lnTo>
                  <a:lnTo>
                    <a:pt x="0"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4" name="object 24">
              <a:extLst>
                <a:ext uri="{FF2B5EF4-FFF2-40B4-BE49-F238E27FC236}">
                  <a16:creationId xmlns:a16="http://schemas.microsoft.com/office/drawing/2014/main" id="{4BC26CB7-D658-D243-9D86-F205FCC4387F}"/>
                </a:ext>
              </a:extLst>
            </p:cNvPr>
            <p:cNvSpPr/>
            <p:nvPr/>
          </p:nvSpPr>
          <p:spPr>
            <a:xfrm>
              <a:off x="7671623" y="5898465"/>
              <a:ext cx="38735" cy="333375"/>
            </a:xfrm>
            <a:custGeom>
              <a:avLst/>
              <a:gdLst/>
              <a:ahLst/>
              <a:cxnLst/>
              <a:rect l="l" t="t" r="r" b="b"/>
              <a:pathLst>
                <a:path w="38734" h="333375">
                  <a:moveTo>
                    <a:pt x="0" y="0"/>
                  </a:moveTo>
                  <a:lnTo>
                    <a:pt x="18870" y="179408"/>
                  </a:lnTo>
                  <a:lnTo>
                    <a:pt x="29138" y="273934"/>
                  </a:lnTo>
                  <a:lnTo>
                    <a:pt x="34384" y="314826"/>
                  </a:lnTo>
                  <a:lnTo>
                    <a:pt x="38188" y="333336"/>
                  </a:lnTo>
                </a:path>
              </a:pathLst>
            </a:custGeom>
            <a:ln w="17564">
              <a:solidFill>
                <a:srgbClr val="78CDD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5" name="object 25">
              <a:extLst>
                <a:ext uri="{FF2B5EF4-FFF2-40B4-BE49-F238E27FC236}">
                  <a16:creationId xmlns:a16="http://schemas.microsoft.com/office/drawing/2014/main" id="{21FAA3F1-6444-AB4A-9153-105112095CE9}"/>
                </a:ext>
              </a:extLst>
            </p:cNvPr>
            <p:cNvSpPr/>
            <p:nvPr/>
          </p:nvSpPr>
          <p:spPr>
            <a:xfrm>
              <a:off x="7342931" y="4776528"/>
              <a:ext cx="973455" cy="1183005"/>
            </a:xfrm>
            <a:custGeom>
              <a:avLst/>
              <a:gdLst/>
              <a:ahLst/>
              <a:cxnLst/>
              <a:rect l="l" t="t" r="r" b="b"/>
              <a:pathLst>
                <a:path w="973454" h="1183004">
                  <a:moveTo>
                    <a:pt x="492594" y="0"/>
                  </a:moveTo>
                  <a:lnTo>
                    <a:pt x="448289" y="1958"/>
                  </a:lnTo>
                  <a:lnTo>
                    <a:pt x="405049" y="8622"/>
                  </a:lnTo>
                  <a:lnTo>
                    <a:pt x="363048" y="19786"/>
                  </a:lnTo>
                  <a:lnTo>
                    <a:pt x="322460" y="35241"/>
                  </a:lnTo>
                  <a:lnTo>
                    <a:pt x="283459" y="54781"/>
                  </a:lnTo>
                  <a:lnTo>
                    <a:pt x="246219" y="78199"/>
                  </a:lnTo>
                  <a:lnTo>
                    <a:pt x="210914" y="105288"/>
                  </a:lnTo>
                  <a:lnTo>
                    <a:pt x="177717" y="135840"/>
                  </a:lnTo>
                  <a:lnTo>
                    <a:pt x="146804" y="169649"/>
                  </a:lnTo>
                  <a:lnTo>
                    <a:pt x="118347" y="206508"/>
                  </a:lnTo>
                  <a:lnTo>
                    <a:pt x="92520" y="246209"/>
                  </a:lnTo>
                  <a:lnTo>
                    <a:pt x="69498" y="288546"/>
                  </a:lnTo>
                  <a:lnTo>
                    <a:pt x="49455" y="333312"/>
                  </a:lnTo>
                  <a:lnTo>
                    <a:pt x="32563" y="380299"/>
                  </a:lnTo>
                  <a:lnTo>
                    <a:pt x="18998" y="429300"/>
                  </a:lnTo>
                  <a:lnTo>
                    <a:pt x="8933" y="480109"/>
                  </a:lnTo>
                  <a:lnTo>
                    <a:pt x="2542" y="532518"/>
                  </a:lnTo>
                  <a:lnTo>
                    <a:pt x="0" y="586320"/>
                  </a:lnTo>
                  <a:lnTo>
                    <a:pt x="1053" y="657591"/>
                  </a:lnTo>
                  <a:lnTo>
                    <a:pt x="5638" y="723322"/>
                  </a:lnTo>
                  <a:lnTo>
                    <a:pt x="13607" y="783708"/>
                  </a:lnTo>
                  <a:lnTo>
                    <a:pt x="24811" y="838945"/>
                  </a:lnTo>
                  <a:lnTo>
                    <a:pt x="39103" y="889228"/>
                  </a:lnTo>
                  <a:lnTo>
                    <a:pt x="56334" y="934754"/>
                  </a:lnTo>
                  <a:lnTo>
                    <a:pt x="76357" y="975718"/>
                  </a:lnTo>
                  <a:lnTo>
                    <a:pt x="99022" y="1012315"/>
                  </a:lnTo>
                  <a:lnTo>
                    <a:pt x="124182" y="1044742"/>
                  </a:lnTo>
                  <a:lnTo>
                    <a:pt x="151689" y="1073194"/>
                  </a:lnTo>
                  <a:lnTo>
                    <a:pt x="181395" y="1097866"/>
                  </a:lnTo>
                  <a:lnTo>
                    <a:pt x="213151" y="1118955"/>
                  </a:lnTo>
                  <a:lnTo>
                    <a:pt x="282222" y="1151165"/>
                  </a:lnTo>
                  <a:lnTo>
                    <a:pt x="319241" y="1162677"/>
                  </a:lnTo>
                  <a:lnTo>
                    <a:pt x="357718" y="1171389"/>
                  </a:lnTo>
                  <a:lnTo>
                    <a:pt x="397505" y="1177495"/>
                  </a:lnTo>
                  <a:lnTo>
                    <a:pt x="438453" y="1181191"/>
                  </a:lnTo>
                  <a:lnTo>
                    <a:pt x="480415" y="1182674"/>
                  </a:lnTo>
                  <a:lnTo>
                    <a:pt x="522404" y="1181732"/>
                  </a:lnTo>
                  <a:lnTo>
                    <a:pt x="563430" y="1177987"/>
                  </a:lnTo>
                  <a:lnTo>
                    <a:pt x="603350" y="1171345"/>
                  </a:lnTo>
                  <a:lnTo>
                    <a:pt x="642017" y="1161717"/>
                  </a:lnTo>
                  <a:lnTo>
                    <a:pt x="679286" y="1149009"/>
                  </a:lnTo>
                  <a:lnTo>
                    <a:pt x="715012" y="1133130"/>
                  </a:lnTo>
                  <a:lnTo>
                    <a:pt x="749051" y="1113988"/>
                  </a:lnTo>
                  <a:lnTo>
                    <a:pt x="781256" y="1091491"/>
                  </a:lnTo>
                  <a:lnTo>
                    <a:pt x="811483" y="1065548"/>
                  </a:lnTo>
                  <a:lnTo>
                    <a:pt x="839586" y="1036066"/>
                  </a:lnTo>
                  <a:lnTo>
                    <a:pt x="865421" y="1002953"/>
                  </a:lnTo>
                  <a:lnTo>
                    <a:pt x="888841" y="966118"/>
                  </a:lnTo>
                  <a:lnTo>
                    <a:pt x="909702" y="925468"/>
                  </a:lnTo>
                  <a:lnTo>
                    <a:pt x="927859" y="880913"/>
                  </a:lnTo>
                  <a:lnTo>
                    <a:pt x="943167" y="832359"/>
                  </a:lnTo>
                  <a:lnTo>
                    <a:pt x="955479" y="779716"/>
                  </a:lnTo>
                  <a:lnTo>
                    <a:pt x="964652" y="722891"/>
                  </a:lnTo>
                  <a:lnTo>
                    <a:pt x="970540" y="661792"/>
                  </a:lnTo>
                  <a:lnTo>
                    <a:pt x="972997" y="596328"/>
                  </a:lnTo>
                  <a:lnTo>
                    <a:pt x="971562" y="542483"/>
                  </a:lnTo>
                  <a:lnTo>
                    <a:pt x="966250" y="489952"/>
                  </a:lnTo>
                  <a:lnTo>
                    <a:pt x="957232" y="438946"/>
                  </a:lnTo>
                  <a:lnTo>
                    <a:pt x="944677" y="389676"/>
                  </a:lnTo>
                  <a:lnTo>
                    <a:pt x="928756" y="342352"/>
                  </a:lnTo>
                  <a:lnTo>
                    <a:pt x="909637" y="297184"/>
                  </a:lnTo>
                  <a:lnTo>
                    <a:pt x="887491" y="254383"/>
                  </a:lnTo>
                  <a:lnTo>
                    <a:pt x="862487" y="214160"/>
                  </a:lnTo>
                  <a:lnTo>
                    <a:pt x="834794" y="176725"/>
                  </a:lnTo>
                  <a:lnTo>
                    <a:pt x="804584" y="142288"/>
                  </a:lnTo>
                  <a:lnTo>
                    <a:pt x="772024" y="111060"/>
                  </a:lnTo>
                  <a:lnTo>
                    <a:pt x="737285" y="83252"/>
                  </a:lnTo>
                  <a:lnTo>
                    <a:pt x="700537" y="59073"/>
                  </a:lnTo>
                  <a:lnTo>
                    <a:pt x="661949" y="38736"/>
                  </a:lnTo>
                  <a:lnTo>
                    <a:pt x="621691" y="22449"/>
                  </a:lnTo>
                  <a:lnTo>
                    <a:pt x="579933" y="10424"/>
                  </a:lnTo>
                  <a:lnTo>
                    <a:pt x="536844" y="2870"/>
                  </a:lnTo>
                  <a:lnTo>
                    <a:pt x="492594"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6" name="object 26">
              <a:extLst>
                <a:ext uri="{FF2B5EF4-FFF2-40B4-BE49-F238E27FC236}">
                  <a16:creationId xmlns:a16="http://schemas.microsoft.com/office/drawing/2014/main" id="{4EC0C36E-E3C2-CC40-A28B-5E7DCD930B19}"/>
                </a:ext>
              </a:extLst>
            </p:cNvPr>
            <p:cNvSpPr/>
            <p:nvPr/>
          </p:nvSpPr>
          <p:spPr>
            <a:xfrm>
              <a:off x="7236346" y="5393420"/>
              <a:ext cx="231140" cy="295910"/>
            </a:xfrm>
            <a:custGeom>
              <a:avLst/>
              <a:gdLst/>
              <a:ahLst/>
              <a:cxnLst/>
              <a:rect l="l" t="t" r="r" b="b"/>
              <a:pathLst>
                <a:path w="231140" h="295910">
                  <a:moveTo>
                    <a:pt x="102568" y="0"/>
                  </a:moveTo>
                  <a:lnTo>
                    <a:pt x="63884" y="6923"/>
                  </a:lnTo>
                  <a:lnTo>
                    <a:pt x="32551" y="28606"/>
                  </a:lnTo>
                  <a:lnTo>
                    <a:pt x="10585" y="63194"/>
                  </a:lnTo>
                  <a:lnTo>
                    <a:pt x="0" y="108829"/>
                  </a:lnTo>
                  <a:lnTo>
                    <a:pt x="2521" y="151287"/>
                  </a:lnTo>
                  <a:lnTo>
                    <a:pt x="16753" y="190999"/>
                  </a:lnTo>
                  <a:lnTo>
                    <a:pt x="41753" y="226461"/>
                  </a:lnTo>
                  <a:lnTo>
                    <a:pt x="76581" y="256173"/>
                  </a:lnTo>
                  <a:lnTo>
                    <a:pt x="120295" y="278630"/>
                  </a:lnTo>
                  <a:lnTo>
                    <a:pt x="171955" y="292331"/>
                  </a:lnTo>
                  <a:lnTo>
                    <a:pt x="230619" y="295773"/>
                  </a:lnTo>
                  <a:lnTo>
                    <a:pt x="193928" y="37861"/>
                  </a:lnTo>
                  <a:lnTo>
                    <a:pt x="146587" y="9694"/>
                  </a:lnTo>
                  <a:lnTo>
                    <a:pt x="102568"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7" name="object 27">
              <a:extLst>
                <a:ext uri="{FF2B5EF4-FFF2-40B4-BE49-F238E27FC236}">
                  <a16:creationId xmlns:a16="http://schemas.microsoft.com/office/drawing/2014/main" id="{FDD5389B-2C86-0D4E-9C48-173660868081}"/>
                </a:ext>
              </a:extLst>
            </p:cNvPr>
            <p:cNvSpPr/>
            <p:nvPr/>
          </p:nvSpPr>
          <p:spPr>
            <a:xfrm>
              <a:off x="8222708" y="5417903"/>
              <a:ext cx="253365" cy="281305"/>
            </a:xfrm>
            <a:custGeom>
              <a:avLst/>
              <a:gdLst/>
              <a:ahLst/>
              <a:cxnLst/>
              <a:rect l="l" t="t" r="r" b="b"/>
              <a:pathLst>
                <a:path w="253365" h="281304">
                  <a:moveTo>
                    <a:pt x="165654" y="0"/>
                  </a:moveTo>
                  <a:lnTo>
                    <a:pt x="120753" y="3843"/>
                  </a:lnTo>
                  <a:lnTo>
                    <a:pt x="70142" y="25561"/>
                  </a:lnTo>
                  <a:lnTo>
                    <a:pt x="0" y="276424"/>
                  </a:lnTo>
                  <a:lnTo>
                    <a:pt x="58598" y="280705"/>
                  </a:lnTo>
                  <a:lnTo>
                    <a:pt x="111600" y="273894"/>
                  </a:lnTo>
                  <a:lnTo>
                    <a:pt x="157874" y="257360"/>
                  </a:lnTo>
                  <a:lnTo>
                    <a:pt x="196292" y="232468"/>
                  </a:lnTo>
                  <a:lnTo>
                    <a:pt x="225722" y="200586"/>
                  </a:lnTo>
                  <a:lnTo>
                    <a:pt x="245034" y="163081"/>
                  </a:lnTo>
                  <a:lnTo>
                    <a:pt x="253098" y="121319"/>
                  </a:lnTo>
                  <a:lnTo>
                    <a:pt x="248566" y="74690"/>
                  </a:lnTo>
                  <a:lnTo>
                    <a:pt x="231313" y="37526"/>
                  </a:lnTo>
                  <a:lnTo>
                    <a:pt x="203092" y="11928"/>
                  </a:lnTo>
                  <a:lnTo>
                    <a:pt x="165654"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8" name="object 28">
              <a:extLst>
                <a:ext uri="{FF2B5EF4-FFF2-40B4-BE49-F238E27FC236}">
                  <a16:creationId xmlns:a16="http://schemas.microsoft.com/office/drawing/2014/main" id="{9D3FC58C-1656-504F-98B8-FFFC0582A270}"/>
                </a:ext>
              </a:extLst>
            </p:cNvPr>
            <p:cNvSpPr/>
            <p:nvPr/>
          </p:nvSpPr>
          <p:spPr>
            <a:xfrm>
              <a:off x="7377148" y="5517478"/>
              <a:ext cx="179666" cy="118922"/>
            </a:xfrm>
            <a:prstGeom prst="rect">
              <a:avLst/>
            </a:prstGeom>
            <a:blipFill>
              <a:blip r:embed="rId3"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9" name="object 29">
              <a:extLst>
                <a:ext uri="{FF2B5EF4-FFF2-40B4-BE49-F238E27FC236}">
                  <a16:creationId xmlns:a16="http://schemas.microsoft.com/office/drawing/2014/main" id="{689DEDE2-398C-DF4D-B232-0AFC7204FD3E}"/>
                </a:ext>
              </a:extLst>
            </p:cNvPr>
            <p:cNvSpPr/>
            <p:nvPr/>
          </p:nvSpPr>
          <p:spPr>
            <a:xfrm>
              <a:off x="8031302" y="5540264"/>
              <a:ext cx="204584" cy="129806"/>
            </a:xfrm>
            <a:prstGeom prst="rect">
              <a:avLst/>
            </a:prstGeom>
            <a:blipFill>
              <a:blip r:embed="rId4"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0" name="object 30">
              <a:extLst>
                <a:ext uri="{FF2B5EF4-FFF2-40B4-BE49-F238E27FC236}">
                  <a16:creationId xmlns:a16="http://schemas.microsoft.com/office/drawing/2014/main" id="{66F906F1-5FC8-DE48-A811-B8C21CBCDB12}"/>
                </a:ext>
              </a:extLst>
            </p:cNvPr>
            <p:cNvSpPr/>
            <p:nvPr/>
          </p:nvSpPr>
          <p:spPr>
            <a:xfrm>
              <a:off x="7304438" y="4694465"/>
              <a:ext cx="1142365" cy="740410"/>
            </a:xfrm>
            <a:custGeom>
              <a:avLst/>
              <a:gdLst/>
              <a:ahLst/>
              <a:cxnLst/>
              <a:rect l="l" t="t" r="r" b="b"/>
              <a:pathLst>
                <a:path w="1142365" h="740410">
                  <a:moveTo>
                    <a:pt x="1137817" y="351986"/>
                  </a:moveTo>
                  <a:lnTo>
                    <a:pt x="776489" y="351986"/>
                  </a:lnTo>
                  <a:lnTo>
                    <a:pt x="965376" y="739945"/>
                  </a:lnTo>
                  <a:lnTo>
                    <a:pt x="994476" y="726370"/>
                  </a:lnTo>
                  <a:lnTo>
                    <a:pt x="1019144" y="718793"/>
                  </a:lnTo>
                  <a:lnTo>
                    <a:pt x="1036245" y="715503"/>
                  </a:lnTo>
                  <a:lnTo>
                    <a:pt x="1042643" y="714787"/>
                  </a:lnTo>
                  <a:lnTo>
                    <a:pt x="1133469" y="430924"/>
                  </a:lnTo>
                  <a:lnTo>
                    <a:pt x="1137817" y="351986"/>
                  </a:lnTo>
                  <a:close/>
                </a:path>
                <a:path w="1142365" h="740410">
                  <a:moveTo>
                    <a:pt x="531907" y="0"/>
                  </a:moveTo>
                  <a:lnTo>
                    <a:pt x="486525" y="2496"/>
                  </a:lnTo>
                  <a:lnTo>
                    <a:pt x="440936" y="8401"/>
                  </a:lnTo>
                  <a:lnTo>
                    <a:pt x="395573" y="17686"/>
                  </a:lnTo>
                  <a:lnTo>
                    <a:pt x="350867" y="30326"/>
                  </a:lnTo>
                  <a:lnTo>
                    <a:pt x="307253" y="46294"/>
                  </a:lnTo>
                  <a:lnTo>
                    <a:pt x="265162" y="65563"/>
                  </a:lnTo>
                  <a:lnTo>
                    <a:pt x="225028" y="88106"/>
                  </a:lnTo>
                  <a:lnTo>
                    <a:pt x="187283" y="113899"/>
                  </a:lnTo>
                  <a:lnTo>
                    <a:pt x="152359" y="142913"/>
                  </a:lnTo>
                  <a:lnTo>
                    <a:pt x="120691" y="175122"/>
                  </a:lnTo>
                  <a:lnTo>
                    <a:pt x="92710" y="210500"/>
                  </a:lnTo>
                  <a:lnTo>
                    <a:pt x="68849" y="249021"/>
                  </a:lnTo>
                  <a:lnTo>
                    <a:pt x="49541" y="290657"/>
                  </a:lnTo>
                  <a:lnTo>
                    <a:pt x="3579" y="451286"/>
                  </a:lnTo>
                  <a:lnTo>
                    <a:pt x="0" y="576855"/>
                  </a:lnTo>
                  <a:lnTo>
                    <a:pt x="15177" y="658614"/>
                  </a:lnTo>
                  <a:lnTo>
                    <a:pt x="25487" y="687812"/>
                  </a:lnTo>
                  <a:lnTo>
                    <a:pt x="60869" y="699610"/>
                  </a:lnTo>
                  <a:lnTo>
                    <a:pt x="100404" y="538231"/>
                  </a:lnTo>
                  <a:lnTo>
                    <a:pt x="299261" y="386885"/>
                  </a:lnTo>
                  <a:lnTo>
                    <a:pt x="412113" y="386885"/>
                  </a:lnTo>
                  <a:lnTo>
                    <a:pt x="525448" y="320121"/>
                  </a:lnTo>
                  <a:lnTo>
                    <a:pt x="1139572" y="320121"/>
                  </a:lnTo>
                  <a:lnTo>
                    <a:pt x="1142174" y="272874"/>
                  </a:lnTo>
                  <a:lnTo>
                    <a:pt x="1049345" y="183552"/>
                  </a:lnTo>
                  <a:lnTo>
                    <a:pt x="835569" y="105872"/>
                  </a:lnTo>
                  <a:lnTo>
                    <a:pt x="807425" y="80156"/>
                  </a:lnTo>
                  <a:lnTo>
                    <a:pt x="775611" y="58058"/>
                  </a:lnTo>
                  <a:lnTo>
                    <a:pt x="740560" y="39554"/>
                  </a:lnTo>
                  <a:lnTo>
                    <a:pt x="702706" y="24616"/>
                  </a:lnTo>
                  <a:lnTo>
                    <a:pt x="662481" y="13218"/>
                  </a:lnTo>
                  <a:lnTo>
                    <a:pt x="620318" y="5334"/>
                  </a:lnTo>
                  <a:lnTo>
                    <a:pt x="576649" y="936"/>
                  </a:lnTo>
                  <a:lnTo>
                    <a:pt x="531907" y="0"/>
                  </a:lnTo>
                  <a:close/>
                </a:path>
                <a:path w="1142365" h="740410">
                  <a:moveTo>
                    <a:pt x="412113" y="386885"/>
                  </a:moveTo>
                  <a:lnTo>
                    <a:pt x="299261" y="386885"/>
                  </a:lnTo>
                  <a:lnTo>
                    <a:pt x="252233" y="481068"/>
                  </a:lnTo>
                  <a:lnTo>
                    <a:pt x="412113" y="386885"/>
                  </a:lnTo>
                  <a:close/>
                </a:path>
                <a:path w="1142365" h="740410">
                  <a:moveTo>
                    <a:pt x="1139572" y="320121"/>
                  </a:moveTo>
                  <a:lnTo>
                    <a:pt x="525448" y="320121"/>
                  </a:lnTo>
                  <a:lnTo>
                    <a:pt x="468044" y="455211"/>
                  </a:lnTo>
                  <a:lnTo>
                    <a:pt x="776489" y="351986"/>
                  </a:lnTo>
                  <a:lnTo>
                    <a:pt x="1137817" y="351986"/>
                  </a:lnTo>
                  <a:lnTo>
                    <a:pt x="1139572" y="320121"/>
                  </a:lnTo>
                  <a:close/>
                </a:path>
              </a:pathLst>
            </a:custGeom>
            <a:solidFill>
              <a:srgbClr val="372C2C"/>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1" name="object 31">
              <a:extLst>
                <a:ext uri="{FF2B5EF4-FFF2-40B4-BE49-F238E27FC236}">
                  <a16:creationId xmlns:a16="http://schemas.microsoft.com/office/drawing/2014/main" id="{CA4D06BC-01BB-8F4C-99D0-8B169F69694D}"/>
                </a:ext>
              </a:extLst>
            </p:cNvPr>
            <p:cNvSpPr/>
            <p:nvPr/>
          </p:nvSpPr>
          <p:spPr>
            <a:xfrm>
              <a:off x="7389705" y="4818794"/>
              <a:ext cx="1009650" cy="216535"/>
            </a:xfrm>
            <a:custGeom>
              <a:avLst/>
              <a:gdLst/>
              <a:ahLst/>
              <a:cxnLst/>
              <a:rect l="l" t="t" r="r" b="b"/>
              <a:pathLst>
                <a:path w="1009650" h="216535">
                  <a:moveTo>
                    <a:pt x="605900" y="195787"/>
                  </a:moveTo>
                  <a:lnTo>
                    <a:pt x="440188" y="195787"/>
                  </a:lnTo>
                  <a:lnTo>
                    <a:pt x="431509" y="216210"/>
                  </a:lnTo>
                  <a:lnTo>
                    <a:pt x="605900" y="195787"/>
                  </a:lnTo>
                  <a:close/>
                </a:path>
                <a:path w="1009650" h="216535">
                  <a:moveTo>
                    <a:pt x="89526" y="0"/>
                  </a:moveTo>
                  <a:lnTo>
                    <a:pt x="69441" y="16429"/>
                  </a:lnTo>
                  <a:lnTo>
                    <a:pt x="37001" y="49006"/>
                  </a:lnTo>
                  <a:lnTo>
                    <a:pt x="8355" y="84866"/>
                  </a:lnTo>
                  <a:lnTo>
                    <a:pt x="0" y="98262"/>
                  </a:lnTo>
                  <a:lnTo>
                    <a:pt x="198285" y="174308"/>
                  </a:lnTo>
                  <a:lnTo>
                    <a:pt x="408739" y="214314"/>
                  </a:lnTo>
                  <a:lnTo>
                    <a:pt x="440188" y="195787"/>
                  </a:lnTo>
                  <a:lnTo>
                    <a:pt x="605900" y="195787"/>
                  </a:lnTo>
                  <a:lnTo>
                    <a:pt x="676043" y="187573"/>
                  </a:lnTo>
                  <a:lnTo>
                    <a:pt x="1009531" y="102976"/>
                  </a:lnTo>
                  <a:lnTo>
                    <a:pt x="988653" y="91726"/>
                  </a:lnTo>
                  <a:lnTo>
                    <a:pt x="465545" y="91726"/>
                  </a:lnTo>
                  <a:lnTo>
                    <a:pt x="273587" y="59904"/>
                  </a:lnTo>
                  <a:lnTo>
                    <a:pt x="89526" y="0"/>
                  </a:lnTo>
                  <a:close/>
                </a:path>
                <a:path w="1009650" h="216535">
                  <a:moveTo>
                    <a:pt x="854325" y="19350"/>
                  </a:moveTo>
                  <a:lnTo>
                    <a:pt x="665895" y="68036"/>
                  </a:lnTo>
                  <a:lnTo>
                    <a:pt x="465545" y="91726"/>
                  </a:lnTo>
                  <a:lnTo>
                    <a:pt x="988653" y="91726"/>
                  </a:lnTo>
                  <a:lnTo>
                    <a:pt x="854325" y="19350"/>
                  </a:lnTo>
                  <a:close/>
                </a:path>
              </a:pathLst>
            </a:custGeom>
            <a:solidFill>
              <a:srgbClr val="65554C"/>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2" name="object 32">
              <a:extLst>
                <a:ext uri="{FF2B5EF4-FFF2-40B4-BE49-F238E27FC236}">
                  <a16:creationId xmlns:a16="http://schemas.microsoft.com/office/drawing/2014/main" id="{DF08FDAA-EE20-FB47-A0A1-821578021CAB}"/>
                </a:ext>
              </a:extLst>
            </p:cNvPr>
            <p:cNvSpPr/>
            <p:nvPr/>
          </p:nvSpPr>
          <p:spPr>
            <a:xfrm>
              <a:off x="7304438" y="4694465"/>
              <a:ext cx="1142365" cy="740410"/>
            </a:xfrm>
            <a:custGeom>
              <a:avLst/>
              <a:gdLst/>
              <a:ahLst/>
              <a:cxnLst/>
              <a:rect l="l" t="t" r="r" b="b"/>
              <a:pathLst>
                <a:path w="1142365" h="740410">
                  <a:moveTo>
                    <a:pt x="25487" y="687812"/>
                  </a:moveTo>
                  <a:lnTo>
                    <a:pt x="60869" y="699610"/>
                  </a:lnTo>
                  <a:lnTo>
                    <a:pt x="100404" y="538231"/>
                  </a:lnTo>
                  <a:lnTo>
                    <a:pt x="299261" y="386885"/>
                  </a:lnTo>
                  <a:lnTo>
                    <a:pt x="252233" y="481068"/>
                  </a:lnTo>
                  <a:lnTo>
                    <a:pt x="525448" y="320121"/>
                  </a:lnTo>
                  <a:lnTo>
                    <a:pt x="468044" y="455211"/>
                  </a:lnTo>
                  <a:lnTo>
                    <a:pt x="776489" y="351986"/>
                  </a:lnTo>
                  <a:lnTo>
                    <a:pt x="965376" y="739945"/>
                  </a:lnTo>
                  <a:lnTo>
                    <a:pt x="994476" y="726370"/>
                  </a:lnTo>
                  <a:lnTo>
                    <a:pt x="1019144" y="718793"/>
                  </a:lnTo>
                  <a:lnTo>
                    <a:pt x="1036245" y="715503"/>
                  </a:lnTo>
                  <a:lnTo>
                    <a:pt x="1042643" y="714787"/>
                  </a:lnTo>
                  <a:lnTo>
                    <a:pt x="1133469" y="430924"/>
                  </a:lnTo>
                  <a:lnTo>
                    <a:pt x="1142174" y="272874"/>
                  </a:lnTo>
                  <a:lnTo>
                    <a:pt x="1049345" y="183552"/>
                  </a:lnTo>
                  <a:lnTo>
                    <a:pt x="835569" y="105872"/>
                  </a:lnTo>
                  <a:lnTo>
                    <a:pt x="807425" y="80156"/>
                  </a:lnTo>
                  <a:lnTo>
                    <a:pt x="775611" y="58058"/>
                  </a:lnTo>
                  <a:lnTo>
                    <a:pt x="740560" y="39554"/>
                  </a:lnTo>
                  <a:lnTo>
                    <a:pt x="702706" y="24616"/>
                  </a:lnTo>
                  <a:lnTo>
                    <a:pt x="662481" y="13218"/>
                  </a:lnTo>
                  <a:lnTo>
                    <a:pt x="620318" y="5334"/>
                  </a:lnTo>
                  <a:lnTo>
                    <a:pt x="576649" y="936"/>
                  </a:lnTo>
                  <a:lnTo>
                    <a:pt x="531907" y="0"/>
                  </a:lnTo>
                  <a:lnTo>
                    <a:pt x="486525" y="2496"/>
                  </a:lnTo>
                  <a:lnTo>
                    <a:pt x="440936" y="8401"/>
                  </a:lnTo>
                  <a:lnTo>
                    <a:pt x="395573" y="17686"/>
                  </a:lnTo>
                  <a:lnTo>
                    <a:pt x="350867" y="30326"/>
                  </a:lnTo>
                  <a:lnTo>
                    <a:pt x="307253" y="46294"/>
                  </a:lnTo>
                  <a:lnTo>
                    <a:pt x="265162" y="65563"/>
                  </a:lnTo>
                  <a:lnTo>
                    <a:pt x="225028" y="88106"/>
                  </a:lnTo>
                  <a:lnTo>
                    <a:pt x="187283" y="113899"/>
                  </a:lnTo>
                  <a:lnTo>
                    <a:pt x="152359" y="142913"/>
                  </a:lnTo>
                  <a:lnTo>
                    <a:pt x="120691" y="175122"/>
                  </a:lnTo>
                  <a:lnTo>
                    <a:pt x="92710" y="210500"/>
                  </a:lnTo>
                  <a:lnTo>
                    <a:pt x="68849" y="249021"/>
                  </a:lnTo>
                  <a:lnTo>
                    <a:pt x="49541" y="290657"/>
                  </a:lnTo>
                  <a:lnTo>
                    <a:pt x="3579" y="451286"/>
                  </a:lnTo>
                  <a:lnTo>
                    <a:pt x="0" y="576855"/>
                  </a:lnTo>
                  <a:lnTo>
                    <a:pt x="15177" y="658614"/>
                  </a:lnTo>
                  <a:lnTo>
                    <a:pt x="25487" y="687812"/>
                  </a:lnTo>
                  <a:close/>
                </a:path>
              </a:pathLst>
            </a:custGeom>
            <a:ln w="28168">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3" name="object 33">
              <a:extLst>
                <a:ext uri="{FF2B5EF4-FFF2-40B4-BE49-F238E27FC236}">
                  <a16:creationId xmlns:a16="http://schemas.microsoft.com/office/drawing/2014/main" id="{97228A71-C1C7-654D-B482-3D2F0D24AF7A}"/>
                </a:ext>
              </a:extLst>
            </p:cNvPr>
            <p:cNvSpPr/>
            <p:nvPr/>
          </p:nvSpPr>
          <p:spPr>
            <a:xfrm>
              <a:off x="7521485" y="4774599"/>
              <a:ext cx="247015" cy="232410"/>
            </a:xfrm>
            <a:custGeom>
              <a:avLst/>
              <a:gdLst/>
              <a:ahLst/>
              <a:cxnLst/>
              <a:rect l="l" t="t" r="r" b="b"/>
              <a:pathLst>
                <a:path w="247015" h="232410">
                  <a:moveTo>
                    <a:pt x="246494" y="0"/>
                  </a:moveTo>
                  <a:lnTo>
                    <a:pt x="143630" y="46618"/>
                  </a:lnTo>
                  <a:lnTo>
                    <a:pt x="83666" y="86339"/>
                  </a:lnTo>
                  <a:lnTo>
                    <a:pt x="43492" y="140926"/>
                  </a:lnTo>
                  <a:lnTo>
                    <a:pt x="0" y="232143"/>
                  </a:lnTo>
                </a:path>
              </a:pathLst>
            </a:custGeom>
            <a:ln w="37541">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4" name="object 34">
              <a:extLst>
                <a:ext uri="{FF2B5EF4-FFF2-40B4-BE49-F238E27FC236}">
                  <a16:creationId xmlns:a16="http://schemas.microsoft.com/office/drawing/2014/main" id="{54831331-B157-004A-97A6-D3F13DB3ABA6}"/>
                </a:ext>
              </a:extLst>
            </p:cNvPr>
            <p:cNvSpPr/>
            <p:nvPr/>
          </p:nvSpPr>
          <p:spPr>
            <a:xfrm>
              <a:off x="7687250" y="4816435"/>
              <a:ext cx="193040" cy="201930"/>
            </a:xfrm>
            <a:custGeom>
              <a:avLst/>
              <a:gdLst/>
              <a:ahLst/>
              <a:cxnLst/>
              <a:rect l="l" t="t" r="r" b="b"/>
              <a:pathLst>
                <a:path w="193040" h="201929">
                  <a:moveTo>
                    <a:pt x="193027" y="0"/>
                  </a:moveTo>
                  <a:lnTo>
                    <a:pt x="126860" y="23542"/>
                  </a:lnTo>
                  <a:lnTo>
                    <a:pt x="84697" y="52371"/>
                  </a:lnTo>
                  <a:lnTo>
                    <a:pt x="48443" y="105370"/>
                  </a:lnTo>
                  <a:lnTo>
                    <a:pt x="0" y="201421"/>
                  </a:lnTo>
                </a:path>
              </a:pathLst>
            </a:custGeom>
            <a:ln w="37541">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5" name="object 35">
              <a:extLst>
                <a:ext uri="{FF2B5EF4-FFF2-40B4-BE49-F238E27FC236}">
                  <a16:creationId xmlns:a16="http://schemas.microsoft.com/office/drawing/2014/main" id="{B6B33AC6-7A7E-E045-8999-5141C3711889}"/>
                </a:ext>
              </a:extLst>
            </p:cNvPr>
            <p:cNvSpPr/>
            <p:nvPr/>
          </p:nvSpPr>
          <p:spPr>
            <a:xfrm>
              <a:off x="8104705" y="4831239"/>
              <a:ext cx="132715" cy="255270"/>
            </a:xfrm>
            <a:custGeom>
              <a:avLst/>
              <a:gdLst/>
              <a:ahLst/>
              <a:cxnLst/>
              <a:rect l="l" t="t" r="r" b="b"/>
              <a:pathLst>
                <a:path w="132715" h="255270">
                  <a:moveTo>
                    <a:pt x="0" y="0"/>
                  </a:moveTo>
                  <a:lnTo>
                    <a:pt x="63650" y="65382"/>
                  </a:lnTo>
                  <a:lnTo>
                    <a:pt x="98672" y="113722"/>
                  </a:lnTo>
                  <a:lnTo>
                    <a:pt x="117493" y="168910"/>
                  </a:lnTo>
                  <a:lnTo>
                    <a:pt x="132537" y="254838"/>
                  </a:lnTo>
                </a:path>
              </a:pathLst>
            </a:custGeom>
            <a:ln w="37541">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6" name="object 36">
              <a:extLst>
                <a:ext uri="{FF2B5EF4-FFF2-40B4-BE49-F238E27FC236}">
                  <a16:creationId xmlns:a16="http://schemas.microsoft.com/office/drawing/2014/main" id="{075254F0-FEE3-1B45-BC92-AB878FDB6F5B}"/>
                </a:ext>
              </a:extLst>
            </p:cNvPr>
            <p:cNvSpPr/>
            <p:nvPr/>
          </p:nvSpPr>
          <p:spPr>
            <a:xfrm>
              <a:off x="7515377" y="5375239"/>
              <a:ext cx="136829" cy="166268"/>
            </a:xfrm>
            <a:prstGeom prst="rect">
              <a:avLst/>
            </a:prstGeom>
            <a:blipFill>
              <a:blip r:embed="rId5"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7" name="object 37">
              <a:extLst>
                <a:ext uri="{FF2B5EF4-FFF2-40B4-BE49-F238E27FC236}">
                  <a16:creationId xmlns:a16="http://schemas.microsoft.com/office/drawing/2014/main" id="{00F4903A-86C9-654C-9674-1BA308267BB3}"/>
                </a:ext>
              </a:extLst>
            </p:cNvPr>
            <p:cNvSpPr/>
            <p:nvPr/>
          </p:nvSpPr>
          <p:spPr>
            <a:xfrm>
              <a:off x="7917932" y="5383138"/>
              <a:ext cx="136791" cy="166243"/>
            </a:xfrm>
            <a:prstGeom prst="rect">
              <a:avLst/>
            </a:prstGeom>
            <a:blipFill>
              <a:blip r:embed="rId6"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8" name="object 38">
              <a:extLst>
                <a:ext uri="{FF2B5EF4-FFF2-40B4-BE49-F238E27FC236}">
                  <a16:creationId xmlns:a16="http://schemas.microsoft.com/office/drawing/2014/main" id="{6C667CCF-41D7-2B42-9AA5-CE2D7FA5DB2D}"/>
                </a:ext>
              </a:extLst>
            </p:cNvPr>
            <p:cNvSpPr/>
            <p:nvPr/>
          </p:nvSpPr>
          <p:spPr>
            <a:xfrm>
              <a:off x="7738817" y="5541522"/>
              <a:ext cx="19050" cy="90170"/>
            </a:xfrm>
            <a:custGeom>
              <a:avLst/>
              <a:gdLst/>
              <a:ahLst/>
              <a:cxnLst/>
              <a:rect l="l" t="t" r="r" b="b"/>
              <a:pathLst>
                <a:path w="19050" h="90170">
                  <a:moveTo>
                    <a:pt x="16395" y="0"/>
                  </a:moveTo>
                  <a:lnTo>
                    <a:pt x="0" y="66941"/>
                  </a:lnTo>
                  <a:lnTo>
                    <a:pt x="18567" y="89611"/>
                  </a:lnTo>
                </a:path>
              </a:pathLst>
            </a:custGeom>
            <a:ln w="28168">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9" name="object 39">
              <a:extLst>
                <a:ext uri="{FF2B5EF4-FFF2-40B4-BE49-F238E27FC236}">
                  <a16:creationId xmlns:a16="http://schemas.microsoft.com/office/drawing/2014/main" id="{A7B60EA3-E475-ED47-BDDA-79EEE41DA8CF}"/>
                </a:ext>
              </a:extLst>
            </p:cNvPr>
            <p:cNvSpPr/>
            <p:nvPr/>
          </p:nvSpPr>
          <p:spPr>
            <a:xfrm>
              <a:off x="7515363" y="5219553"/>
              <a:ext cx="156845" cy="35560"/>
            </a:xfrm>
            <a:custGeom>
              <a:avLst/>
              <a:gdLst/>
              <a:ahLst/>
              <a:cxnLst/>
              <a:rect l="l" t="t" r="r" b="b"/>
              <a:pathLst>
                <a:path w="156845" h="35560">
                  <a:moveTo>
                    <a:pt x="0" y="17564"/>
                  </a:moveTo>
                  <a:lnTo>
                    <a:pt x="22849" y="30457"/>
                  </a:lnTo>
                  <a:lnTo>
                    <a:pt x="57713" y="35118"/>
                  </a:lnTo>
                  <a:lnTo>
                    <a:pt x="102786" y="26611"/>
                  </a:lnTo>
                  <a:lnTo>
                    <a:pt x="156260" y="0"/>
                  </a:lnTo>
                </a:path>
              </a:pathLst>
            </a:custGeom>
            <a:ln w="28168">
              <a:solidFill>
                <a:srgbClr val="5F43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0" name="object 40">
              <a:extLst>
                <a:ext uri="{FF2B5EF4-FFF2-40B4-BE49-F238E27FC236}">
                  <a16:creationId xmlns:a16="http://schemas.microsoft.com/office/drawing/2014/main" id="{092A1CE7-41F1-614A-8C51-287DE242F5E6}"/>
                </a:ext>
              </a:extLst>
            </p:cNvPr>
            <p:cNvSpPr/>
            <p:nvPr/>
          </p:nvSpPr>
          <p:spPr>
            <a:xfrm>
              <a:off x="7867658" y="5219560"/>
              <a:ext cx="187325" cy="44450"/>
            </a:xfrm>
            <a:custGeom>
              <a:avLst/>
              <a:gdLst/>
              <a:ahLst/>
              <a:cxnLst/>
              <a:rect l="l" t="t" r="r" b="b"/>
              <a:pathLst>
                <a:path w="187325" h="44450">
                  <a:moveTo>
                    <a:pt x="0" y="0"/>
                  </a:moveTo>
                  <a:lnTo>
                    <a:pt x="29608" y="19078"/>
                  </a:lnTo>
                  <a:lnTo>
                    <a:pt x="76988" y="36250"/>
                  </a:lnTo>
                  <a:lnTo>
                    <a:pt x="132639" y="44085"/>
                  </a:lnTo>
                  <a:lnTo>
                    <a:pt x="187058" y="35153"/>
                  </a:lnTo>
                </a:path>
              </a:pathLst>
            </a:custGeom>
            <a:ln w="28168">
              <a:solidFill>
                <a:srgbClr val="5F43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1" name="object 41">
              <a:extLst>
                <a:ext uri="{FF2B5EF4-FFF2-40B4-BE49-F238E27FC236}">
                  <a16:creationId xmlns:a16="http://schemas.microsoft.com/office/drawing/2014/main" id="{292FA35E-EA1D-DF48-8677-80EDBA360DBA}"/>
                </a:ext>
              </a:extLst>
            </p:cNvPr>
            <p:cNvSpPr/>
            <p:nvPr/>
          </p:nvSpPr>
          <p:spPr>
            <a:xfrm>
              <a:off x="7697636" y="5821149"/>
              <a:ext cx="170180" cy="19685"/>
            </a:xfrm>
            <a:custGeom>
              <a:avLst/>
              <a:gdLst/>
              <a:ahLst/>
              <a:cxnLst/>
              <a:rect l="l" t="t" r="r" b="b"/>
              <a:pathLst>
                <a:path w="170179" h="19685">
                  <a:moveTo>
                    <a:pt x="0" y="19345"/>
                  </a:moveTo>
                  <a:lnTo>
                    <a:pt x="45640" y="4836"/>
                  </a:lnTo>
                  <a:lnTo>
                    <a:pt x="78565" y="0"/>
                  </a:lnTo>
                  <a:lnTo>
                    <a:pt x="114714" y="4836"/>
                  </a:lnTo>
                  <a:lnTo>
                    <a:pt x="170027" y="19345"/>
                  </a:lnTo>
                </a:path>
              </a:pathLst>
            </a:custGeom>
            <a:ln w="28168">
              <a:solidFill>
                <a:srgbClr val="5F43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2" name="object 42">
              <a:extLst>
                <a:ext uri="{FF2B5EF4-FFF2-40B4-BE49-F238E27FC236}">
                  <a16:creationId xmlns:a16="http://schemas.microsoft.com/office/drawing/2014/main" id="{0ADEF399-4F83-1143-A910-C9C0AAB90FD1}"/>
                </a:ext>
              </a:extLst>
            </p:cNvPr>
            <p:cNvSpPr/>
            <p:nvPr/>
          </p:nvSpPr>
          <p:spPr>
            <a:xfrm>
              <a:off x="7100431" y="5885319"/>
              <a:ext cx="197675" cy="183334"/>
            </a:xfrm>
            <a:prstGeom prst="rect">
              <a:avLst/>
            </a:prstGeom>
            <a:blipFill>
              <a:blip r:embed="rId7"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pSp>
      <p:sp>
        <p:nvSpPr>
          <p:cNvPr id="45" name="正方形/長方形 44"/>
          <p:cNvSpPr/>
          <p:nvPr/>
        </p:nvSpPr>
        <p:spPr>
          <a:xfrm>
            <a:off x="0" y="635062"/>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3" name="テキスト ボックス 2"/>
          <p:cNvSpPr txBox="1"/>
          <p:nvPr/>
        </p:nvSpPr>
        <p:spPr>
          <a:xfrm>
            <a:off x="119336" y="100967"/>
            <a:ext cx="4185761" cy="461665"/>
          </a:xfrm>
          <a:prstGeom prst="rect">
            <a:avLst/>
          </a:prstGeom>
          <a:noFill/>
        </p:spPr>
        <p:txBody>
          <a:bodyPr wrap="non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アルバイトでも労災は使える</a:t>
            </a:r>
          </a:p>
        </p:txBody>
      </p:sp>
      <p:sp>
        <p:nvSpPr>
          <p:cNvPr id="46"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119</a:t>
            </a:r>
            <a:endParaRPr lang="ja-JP" altLang="en-US" sz="1200" b="1" dirty="0"/>
          </a:p>
        </p:txBody>
      </p:sp>
    </p:spTree>
    <p:extLst>
      <p:ext uri="{BB962C8B-B14F-4D97-AF65-F5344CB8AC3E}">
        <p14:creationId xmlns:p14="http://schemas.microsoft.com/office/powerpoint/2010/main" val="12727999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吹き出し 43"/>
          <p:cNvSpPr/>
          <p:nvPr/>
        </p:nvSpPr>
        <p:spPr>
          <a:xfrm>
            <a:off x="6000596" y="3717032"/>
            <a:ext cx="5523323" cy="2664000"/>
          </a:xfrm>
          <a:prstGeom prst="roundRect">
            <a:avLst>
              <a:gd name="adj" fmla="val 2644"/>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180000" rIns="36000" rtlCol="0" anchor="t" anchorCtr="0"/>
          <a:lstStyle/>
          <a:p>
            <a:pPr>
              <a:lnSpc>
                <a:spcPts val="2601"/>
              </a:lnSpc>
              <a:defRPr/>
            </a:pPr>
            <a:r>
              <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rPr>
              <a:t>(</a:t>
            </a:r>
            <a:r>
              <a:rPr lang="en-US" altLang="ja-JP" sz="2400" dirty="0">
                <a:solidFill>
                  <a:sysClr val="windowText" lastClr="000000"/>
                </a:solidFill>
                <a:latin typeface="HG丸ｺﾞｼｯｸM-PRO" panose="020F0600000000000000" pitchFamily="50" charset="-128"/>
                <a:ea typeface="HG丸ｺﾞｼｯｸM-PRO" panose="020F0600000000000000" pitchFamily="50" charset="-128"/>
              </a:rPr>
              <a:t>3)</a:t>
            </a:r>
            <a:r>
              <a:rPr lang="ja-JP" altLang="en-US" sz="2400" dirty="0">
                <a:solidFill>
                  <a:sysClr val="windowText" lastClr="000000"/>
                </a:solidFill>
                <a:latin typeface="HG丸ｺﾞｼｯｸM-PRO" panose="020F0600000000000000" pitchFamily="50" charset="-128"/>
                <a:ea typeface="HG丸ｺﾞｼｯｸM-PRO" panose="020F0600000000000000" pitchFamily="50" charset="-128"/>
              </a:rPr>
              <a:t> なぜバレ</a:t>
            </a:r>
            <a:r>
              <a:rPr lang="ja-JP" altLang="en-US" sz="2400" dirty="0" err="1">
                <a:solidFill>
                  <a:sysClr val="windowText" lastClr="000000"/>
                </a:solidFill>
                <a:latin typeface="HG丸ｺﾞｼｯｸM-PRO" panose="020F0600000000000000" pitchFamily="50" charset="-128"/>
                <a:ea typeface="HG丸ｺﾞｼｯｸM-PRO" panose="020F0600000000000000" pitchFamily="50" charset="-128"/>
              </a:rPr>
              <a:t>る</a:t>
            </a:r>
            <a:r>
              <a:rPr lang="ja-JP" altLang="en-US" sz="2400" dirty="0">
                <a:solidFill>
                  <a:sysClr val="windowText" lastClr="000000"/>
                </a:solidFill>
                <a:latin typeface="HG丸ｺﾞｼｯｸM-PRO" panose="020F0600000000000000" pitchFamily="50" charset="-128"/>
                <a:ea typeface="HG丸ｺﾞｼｯｸM-PRO" panose="020F0600000000000000" pitchFamily="50" charset="-128"/>
              </a:rPr>
              <a:t>？</a:t>
            </a:r>
            <a:endParaRPr lang="en-US" altLang="ja-JP" sz="2400" dirty="0">
              <a:solidFill>
                <a:sysClr val="windowText" lastClr="000000"/>
              </a:solidFill>
              <a:latin typeface="HG丸ｺﾞｼｯｸM-PRO" panose="020F0600000000000000" pitchFamily="50" charset="-128"/>
              <a:ea typeface="HG丸ｺﾞｼｯｸM-PRO" panose="020F0600000000000000" pitchFamily="50" charset="-128"/>
            </a:endParaRPr>
          </a:p>
          <a:p>
            <a:pPr marL="800100" lvl="1" indent="-342900">
              <a:lnSpc>
                <a:spcPts val="2400"/>
              </a:lnSpc>
              <a:buFont typeface="+mj-ea"/>
              <a:buAutoNum type="circleNumDbPlain"/>
              <a:defRPr/>
            </a:pPr>
            <a:r>
              <a:rPr lang="ja-JP" altLang="en-US" dirty="0">
                <a:solidFill>
                  <a:sysClr val="windowText" lastClr="000000"/>
                </a:solidFill>
                <a:latin typeface="HG丸ｺﾞｼｯｸM-PRO" panose="020F0600000000000000" pitchFamily="50" charset="-128"/>
                <a:ea typeface="HG丸ｺﾞｼｯｸM-PRO" panose="020F0600000000000000" pitchFamily="50" charset="-128"/>
              </a:rPr>
              <a:t>レセプトの審査でバレ</a:t>
            </a:r>
            <a:r>
              <a:rPr lang="ja-JP" altLang="en-US" dirty="0" err="1">
                <a:solidFill>
                  <a:sysClr val="windowText" lastClr="000000"/>
                </a:solidFill>
                <a:latin typeface="HG丸ｺﾞｼｯｸM-PRO" panose="020F0600000000000000" pitchFamily="50" charset="-128"/>
                <a:ea typeface="HG丸ｺﾞｼｯｸM-PRO" panose="020F0600000000000000" pitchFamily="50" charset="-128"/>
              </a:rPr>
              <a:t>る</a:t>
            </a:r>
            <a:r>
              <a:rPr lang="ja-JP" altLang="en-US" dirty="0">
                <a:solidFill>
                  <a:sysClr val="windowText" lastClr="000000"/>
                </a:solidFill>
                <a:latin typeface="HG丸ｺﾞｼｯｸM-PRO" panose="020F0600000000000000" pitchFamily="50" charset="-128"/>
                <a:ea typeface="HG丸ｺﾞｼｯｸM-PRO" panose="020F0600000000000000" pitchFamily="50" charset="-128"/>
              </a:rPr>
              <a:t>。　　</a:t>
            </a:r>
            <a:endParaRPr lang="en-US" altLang="ja-JP" dirty="0">
              <a:solidFill>
                <a:sysClr val="windowText" lastClr="000000"/>
              </a:solidFill>
              <a:latin typeface="HG丸ｺﾞｼｯｸM-PRO" panose="020F0600000000000000" pitchFamily="50" charset="-128"/>
              <a:ea typeface="HG丸ｺﾞｼｯｸM-PRO" panose="020F0600000000000000" pitchFamily="50" charset="-128"/>
            </a:endParaRPr>
          </a:p>
          <a:p>
            <a:pPr marL="800100" lvl="1" indent="-342900">
              <a:lnSpc>
                <a:spcPts val="2400"/>
              </a:lnSpc>
              <a:buFont typeface="+mj-ea"/>
              <a:buAutoNum type="circleNumDbPlain"/>
              <a:defRPr/>
            </a:pPr>
            <a:r>
              <a:rPr lang="ja-JP" altLang="en-US" dirty="0">
                <a:solidFill>
                  <a:sysClr val="windowText" lastClr="000000"/>
                </a:solidFill>
                <a:latin typeface="HG丸ｺﾞｼｯｸM-PRO" panose="020F0600000000000000" pitchFamily="50" charset="-128"/>
                <a:ea typeface="HG丸ｺﾞｼｯｸM-PRO" panose="020F0600000000000000" pitchFamily="50" charset="-128"/>
              </a:rPr>
              <a:t>労災保険と健康保険の補償の差を補填しきれなくなる。</a:t>
            </a:r>
            <a:endParaRPr lang="en-US" altLang="ja-JP" dirty="0">
              <a:solidFill>
                <a:sysClr val="windowText" lastClr="000000"/>
              </a:solidFill>
              <a:latin typeface="HG丸ｺﾞｼｯｸM-PRO" panose="020F0600000000000000" pitchFamily="50" charset="-128"/>
              <a:ea typeface="HG丸ｺﾞｼｯｸM-PRO" panose="020F0600000000000000" pitchFamily="50" charset="-128"/>
            </a:endParaRPr>
          </a:p>
          <a:p>
            <a:pPr>
              <a:lnSpc>
                <a:spcPts val="1801"/>
              </a:lnSpc>
              <a:defRPr/>
            </a:pPr>
            <a:r>
              <a:rPr lang="ja-JP" altLang="en-US" sz="1401" dirty="0">
                <a:solidFill>
                  <a:prstClr val="black"/>
                </a:solidFill>
                <a:latin typeface="HG丸ｺﾞｼｯｸM-PRO" panose="020F0600000000000000" pitchFamily="50" charset="-128"/>
                <a:ea typeface="HG丸ｺﾞｼｯｸM-PRO" panose="020F0600000000000000" pitchFamily="50" charset="-128"/>
              </a:rPr>
              <a:t>■例えば、健康保険で治療し、労災保険との差額を会社が負担する。しかし、怪我や休業が長期化すると、負担がだんだん重荷となり、負担できなくなったり、障害が残った場合には補填ができなくなる。その結果、労働基準監督署や健康保険協会に通報されるか、相談されることで事案が明らかとなる。</a:t>
            </a:r>
            <a:endParaRPr lang="ja-JP" altLang="en-US" sz="1401" dirty="0">
              <a:solidFill>
                <a:prstClr val="white"/>
              </a:solidFill>
              <a:latin typeface="HG丸ｺﾞｼｯｸM-PRO" panose="020F0600000000000000" pitchFamily="50" charset="-128"/>
              <a:ea typeface="HG丸ｺﾞｼｯｸM-PRO" panose="020F0600000000000000" pitchFamily="50" charset="-128"/>
            </a:endParaRPr>
          </a:p>
          <a:p>
            <a:pPr>
              <a:lnSpc>
                <a:spcPts val="2601"/>
              </a:lnSpc>
              <a:defRPr/>
            </a:pPr>
            <a:endParaRPr lang="en-US" altLang="ja-JP" sz="1401" dirty="0">
              <a:solidFill>
                <a:sysClr val="windowText" lastClr="000000"/>
              </a:solidFill>
              <a:latin typeface="HG丸ｺﾞｼｯｸM-PRO" panose="020F0600000000000000" pitchFamily="50" charset="-128"/>
              <a:ea typeface="HG丸ｺﾞｼｯｸM-PRO" panose="020F0600000000000000" pitchFamily="50" charset="-128"/>
            </a:endParaRPr>
          </a:p>
          <a:p>
            <a:pPr>
              <a:lnSpc>
                <a:spcPts val="2800"/>
              </a:lnSpc>
              <a:defRPr/>
            </a:pPr>
            <a:r>
              <a:rPr lang="ja-JP" altLang="en-US" sz="3200" dirty="0">
                <a:solidFill>
                  <a:sysClr val="windowText" lastClr="000000"/>
                </a:solidFill>
                <a:latin typeface="HG丸ｺﾞｼｯｸM-PRO" panose="020F0600000000000000" pitchFamily="50" charset="-128"/>
                <a:ea typeface="HG丸ｺﾞｼｯｸM-PRO" panose="020F0600000000000000" pitchFamily="50" charset="-128"/>
              </a:rPr>
              <a:t>　</a:t>
            </a:r>
          </a:p>
        </p:txBody>
      </p:sp>
      <p:sp>
        <p:nvSpPr>
          <p:cNvPr id="15" name="角丸四角形吹き出し 43"/>
          <p:cNvSpPr/>
          <p:nvPr/>
        </p:nvSpPr>
        <p:spPr>
          <a:xfrm>
            <a:off x="263353" y="1376772"/>
            <a:ext cx="5076096" cy="5004260"/>
          </a:xfrm>
          <a:prstGeom prst="roundRect">
            <a:avLst>
              <a:gd name="adj" fmla="val 2644"/>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nchorCtr="0"/>
          <a:lstStyle/>
          <a:p>
            <a:pPr>
              <a:lnSpc>
                <a:spcPts val="3801"/>
              </a:lnSpc>
            </a:pPr>
            <a:r>
              <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rPr>
              <a:t>(</a:t>
            </a:r>
            <a:r>
              <a:rPr lang="en-US" altLang="ja-JP" sz="2400" dirty="0">
                <a:solidFill>
                  <a:sysClr val="windowText" lastClr="000000"/>
                </a:solidFill>
                <a:latin typeface="HG丸ｺﾞｼｯｸM-PRO" panose="020F0600000000000000" pitchFamily="50" charset="-128"/>
                <a:ea typeface="HG丸ｺﾞｼｯｸM-PRO" panose="020F0600000000000000" pitchFamily="50" charset="-128"/>
              </a:rPr>
              <a:t>1)</a:t>
            </a:r>
            <a:r>
              <a:rPr lang="ja-JP" altLang="en-US" sz="2400" dirty="0">
                <a:solidFill>
                  <a:sysClr val="windowText" lastClr="000000"/>
                </a:solidFill>
                <a:latin typeface="HG丸ｺﾞｼｯｸM-PRO" panose="020F0600000000000000" pitchFamily="50" charset="-128"/>
                <a:ea typeface="HG丸ｺﾞｼｯｸM-PRO" panose="020F0600000000000000" pitchFamily="50" charset="-128"/>
              </a:rPr>
              <a:t> なぜかくす？</a:t>
            </a:r>
            <a:endParaRPr lang="en-US" altLang="ja-JP" sz="2400" dirty="0">
              <a:solidFill>
                <a:sysClr val="windowText" lastClr="000000"/>
              </a:solidFill>
              <a:latin typeface="HG丸ｺﾞｼｯｸM-PRO" panose="020F0600000000000000" pitchFamily="50" charset="-128"/>
              <a:ea typeface="HG丸ｺﾞｼｯｸM-PRO" panose="020F0600000000000000" pitchFamily="50" charset="-128"/>
            </a:endParaRPr>
          </a:p>
          <a:p>
            <a:pPr>
              <a:lnSpc>
                <a:spcPts val="2400"/>
              </a:lnSpc>
            </a:pPr>
            <a:r>
              <a:rPr lang="ja-JP" altLang="en-US" sz="3200" dirty="0">
                <a:solidFill>
                  <a:sysClr val="windowText" lastClr="000000"/>
                </a:solidFill>
                <a:latin typeface="HG丸ｺﾞｼｯｸM-PRO" panose="020F0600000000000000" pitchFamily="50" charset="-128"/>
                <a:ea typeface="HG丸ｺﾞｼｯｸM-PRO" panose="020F0600000000000000" pitchFamily="50" charset="-128"/>
              </a:rPr>
              <a:t>　</a:t>
            </a:r>
            <a:endParaRPr lang="ja-JP" altLang="en-US" sz="2601" dirty="0">
              <a:solidFill>
                <a:sysClr val="windowText" lastClr="000000"/>
              </a:solidFill>
              <a:latin typeface="HG丸ｺﾞｼｯｸM-PRO" panose="020F0600000000000000" pitchFamily="50" charset="-128"/>
              <a:ea typeface="HG丸ｺﾞｼｯｸM-PRO" panose="020F0600000000000000" pitchFamily="50" charset="-128"/>
            </a:endParaRPr>
          </a:p>
        </p:txBody>
      </p:sp>
      <p:sp>
        <p:nvSpPr>
          <p:cNvPr id="7" name="角丸四角形吹き出し 43"/>
          <p:cNvSpPr/>
          <p:nvPr/>
        </p:nvSpPr>
        <p:spPr>
          <a:xfrm>
            <a:off x="263354" y="1916833"/>
            <a:ext cx="5022324" cy="4608512"/>
          </a:xfrm>
          <a:prstGeom prst="roundRect">
            <a:avLst>
              <a:gd name="adj" fmla="val 2644"/>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nSpc>
                <a:spcPts val="3200"/>
              </a:lnSpc>
            </a:pPr>
            <a:r>
              <a:rPr lang="ja-JP" altLang="en-US" sz="2601" dirty="0">
                <a:solidFill>
                  <a:sysClr val="windowText" lastClr="000000"/>
                </a:solidFill>
                <a:latin typeface="HG丸ｺﾞｼｯｸM-PRO" panose="020F0600000000000000" pitchFamily="50" charset="-128"/>
                <a:ea typeface="HG丸ｺﾞｼｯｸM-PRO" panose="020F0600000000000000" pitchFamily="50" charset="-128"/>
              </a:rPr>
              <a:t>　</a:t>
            </a:r>
            <a:r>
              <a:rPr lang="ja-JP" altLang="en-US" dirty="0">
                <a:solidFill>
                  <a:prstClr val="black"/>
                </a:solidFill>
                <a:latin typeface="HG丸ｺﾞｼｯｸM-PRO" panose="020F0600000000000000" pitchFamily="50" charset="-128"/>
                <a:ea typeface="HG丸ｺﾞｼｯｸM-PRO" panose="020F0600000000000000" pitchFamily="50" charset="-128"/>
              </a:rPr>
              <a:t>休業４日以上の労働災害は、所轄労働基準監督署長へ速やかに報告するのが義務</a:t>
            </a:r>
            <a:r>
              <a:rPr lang="ja-JP" altLang="en-US" dirty="0">
                <a:solidFill>
                  <a:srgbClr val="FF0000"/>
                </a:solidFill>
                <a:latin typeface="HG丸ｺﾞｼｯｸM-PRO" panose="020F0600000000000000" pitchFamily="50" charset="-128"/>
                <a:ea typeface="HG丸ｺﾞｼｯｸM-PRO" panose="020F0600000000000000" pitchFamily="50" charset="-128"/>
              </a:rPr>
              <a:t>*</a:t>
            </a:r>
            <a:r>
              <a:rPr lang="ja-JP" altLang="en-US" dirty="0">
                <a:solidFill>
                  <a:prstClr val="black"/>
                </a:solidFill>
                <a:latin typeface="HG丸ｺﾞｼｯｸM-PRO" panose="020F0600000000000000" pitchFamily="50" charset="-128"/>
                <a:ea typeface="HG丸ｺﾞｼｯｸM-PRO" panose="020F0600000000000000" pitchFamily="50" charset="-128"/>
              </a:rPr>
              <a:t>。</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a:lnSpc>
                <a:spcPts val="3200"/>
              </a:lnSpc>
            </a:pPr>
            <a:endParaRPr lang="en-US" altLang="ja-JP" dirty="0">
              <a:solidFill>
                <a:sysClr val="windowText" lastClr="000000"/>
              </a:solidFill>
              <a:latin typeface="HG丸ｺﾞｼｯｸM-PRO" panose="020F0600000000000000" pitchFamily="50" charset="-128"/>
              <a:ea typeface="HG丸ｺﾞｼｯｸM-PRO" panose="020F0600000000000000" pitchFamily="50" charset="-128"/>
            </a:endParaRPr>
          </a:p>
          <a:p>
            <a:pPr>
              <a:lnSpc>
                <a:spcPts val="3200"/>
              </a:lnSpc>
            </a:pPr>
            <a:r>
              <a:rPr lang="ja-JP" altLang="en-US" dirty="0">
                <a:solidFill>
                  <a:sysClr val="windowText" lastClr="000000"/>
                </a:solidFill>
                <a:latin typeface="HG丸ｺﾞｼｯｸM-PRO" panose="020F0600000000000000" pitchFamily="50" charset="-128"/>
                <a:ea typeface="HG丸ｺﾞｼｯｸM-PRO" panose="020F0600000000000000" pitchFamily="50" charset="-128"/>
              </a:rPr>
              <a:t>　次を懸念して、健康保険で治療するように言われることがある。</a:t>
            </a:r>
            <a:endParaRPr lang="en-US" altLang="ja-JP" dirty="0">
              <a:solidFill>
                <a:sysClr val="windowText" lastClr="000000"/>
              </a:solidFill>
              <a:latin typeface="HG丸ｺﾞｼｯｸM-PRO" panose="020F0600000000000000" pitchFamily="50" charset="-128"/>
              <a:ea typeface="HG丸ｺﾞｼｯｸM-PRO" panose="020F0600000000000000" pitchFamily="50" charset="-128"/>
            </a:endParaRPr>
          </a:p>
          <a:p>
            <a:pPr marL="800100" lvl="1" indent="-342900">
              <a:lnSpc>
                <a:spcPts val="3200"/>
              </a:lnSpc>
              <a:buFont typeface="+mj-ea"/>
              <a:buAutoNum type="circleNumDbPlain"/>
              <a:defRPr/>
            </a:pPr>
            <a:r>
              <a:rPr lang="ja-JP" altLang="en-US" dirty="0">
                <a:solidFill>
                  <a:prstClr val="black"/>
                </a:solidFill>
                <a:latin typeface="HG丸ｺﾞｼｯｸM-PRO" panose="020F0600000000000000" pitchFamily="50" charset="-128"/>
                <a:ea typeface="HG丸ｺﾞｼｯｸM-PRO" panose="020F0600000000000000" pitchFamily="50" charset="-128"/>
              </a:rPr>
              <a:t>原因調査で工期が遅れる。</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marL="800100" lvl="1" indent="-342900">
              <a:lnSpc>
                <a:spcPts val="3200"/>
              </a:lnSpc>
              <a:buFont typeface="+mj-ea"/>
              <a:buAutoNum type="circleNumDbPlain"/>
              <a:defRPr/>
            </a:pPr>
            <a:r>
              <a:rPr lang="ja-JP" altLang="en-US" dirty="0">
                <a:solidFill>
                  <a:prstClr val="black"/>
                </a:solidFill>
                <a:latin typeface="HG丸ｺﾞｼｯｸM-PRO" panose="020F0600000000000000" pitchFamily="50" charset="-128"/>
                <a:ea typeface="HG丸ｺﾞｼｯｸM-PRO" panose="020F0600000000000000" pitchFamily="50" charset="-128"/>
              </a:rPr>
              <a:t>労災保険料率が引き上げられる。</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marL="800100" lvl="1" indent="-342900">
              <a:lnSpc>
                <a:spcPts val="3200"/>
              </a:lnSpc>
              <a:buFont typeface="+mj-ea"/>
              <a:buAutoNum type="circleNumDbPlain"/>
              <a:defRPr/>
            </a:pPr>
            <a:r>
              <a:rPr lang="ja-JP" altLang="en-US" dirty="0">
                <a:solidFill>
                  <a:prstClr val="black"/>
                </a:solidFill>
                <a:latin typeface="HG丸ｺﾞｼｯｸM-PRO" panose="020F0600000000000000" pitchFamily="50" charset="-128"/>
                <a:ea typeface="HG丸ｺﾞｼｯｸM-PRO" panose="020F0600000000000000" pitchFamily="50" charset="-128"/>
              </a:rPr>
              <a:t>元請などに迷惑がかかり、今後、仕事をもらえなくなる。</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a:lnSpc>
                <a:spcPts val="3200"/>
              </a:lnSpc>
              <a:defRPr/>
            </a:pPr>
            <a:r>
              <a:rPr lang="ja-JP" altLang="en-US" dirty="0">
                <a:solidFill>
                  <a:sysClr val="windowText" lastClr="000000"/>
                </a:solidFill>
                <a:latin typeface="HG丸ｺﾞｼｯｸM-PRO" panose="020F0600000000000000" pitchFamily="50" charset="-128"/>
                <a:ea typeface="HG丸ｺﾞｼｯｸM-PRO" panose="020F0600000000000000" pitchFamily="50" charset="-128"/>
              </a:rPr>
              <a:t>　など</a:t>
            </a:r>
          </a:p>
        </p:txBody>
      </p:sp>
      <p:sp>
        <p:nvSpPr>
          <p:cNvPr id="16" name="角丸四角形吹き出し 43"/>
          <p:cNvSpPr/>
          <p:nvPr/>
        </p:nvSpPr>
        <p:spPr>
          <a:xfrm>
            <a:off x="1127448" y="2708920"/>
            <a:ext cx="3996953" cy="477970"/>
          </a:xfrm>
          <a:prstGeom prst="roundRect">
            <a:avLst>
              <a:gd name="adj" fmla="val 2644"/>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nchorCtr="0"/>
          <a:lstStyle/>
          <a:p>
            <a:pPr>
              <a:lnSpc>
                <a:spcPts val="3801"/>
              </a:lnSpc>
            </a:pPr>
            <a:r>
              <a:rPr lang="ja-JP" altLang="en-US" sz="2601" dirty="0">
                <a:solidFill>
                  <a:srgbClr val="FF0000"/>
                </a:solidFill>
                <a:latin typeface="HG丸ｺﾞｼｯｸM-PRO" panose="020F0600000000000000" pitchFamily="50" charset="-128"/>
                <a:ea typeface="HG丸ｺﾞｼｯｸM-PRO" panose="020F0600000000000000" pitchFamily="50" charset="-128"/>
              </a:rPr>
              <a:t>*</a:t>
            </a:r>
            <a:r>
              <a:rPr lang="ja-JP" altLang="en-US" sz="1401" dirty="0">
                <a:solidFill>
                  <a:prstClr val="black"/>
                </a:solidFill>
                <a:latin typeface="HG丸ｺﾞｼｯｸM-PRO" panose="020F0600000000000000" pitchFamily="50" charset="-128"/>
                <a:ea typeface="HG丸ｺﾞｼｯｸM-PRO" panose="020F0600000000000000" pitchFamily="50" charset="-128"/>
              </a:rPr>
              <a:t>原因調査と再発防止策を講じさせるなどのため</a:t>
            </a:r>
            <a:endParaRPr lang="ja-JP" altLang="en-US" sz="1401" dirty="0">
              <a:solidFill>
                <a:sysClr val="windowText" lastClr="000000"/>
              </a:solidFill>
              <a:latin typeface="HG丸ｺﾞｼｯｸM-PRO" panose="020F0600000000000000" pitchFamily="50" charset="-128"/>
              <a:ea typeface="HG丸ｺﾞｼｯｸM-PRO" panose="020F0600000000000000" pitchFamily="50" charset="-128"/>
            </a:endParaRPr>
          </a:p>
        </p:txBody>
      </p:sp>
      <p:sp>
        <p:nvSpPr>
          <p:cNvPr id="18" name="角丸四角形吹き出し 43"/>
          <p:cNvSpPr/>
          <p:nvPr/>
        </p:nvSpPr>
        <p:spPr>
          <a:xfrm>
            <a:off x="5973279" y="1389211"/>
            <a:ext cx="5523323" cy="2183806"/>
          </a:xfrm>
          <a:prstGeom prst="roundRect">
            <a:avLst>
              <a:gd name="adj" fmla="val 2644"/>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nSpc>
                <a:spcPts val="3801"/>
              </a:lnSpc>
            </a:pPr>
            <a:r>
              <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rPr>
              <a:t>(</a:t>
            </a:r>
            <a:r>
              <a:rPr lang="en-US" altLang="ja-JP" sz="2400" dirty="0">
                <a:solidFill>
                  <a:sysClr val="windowText" lastClr="000000"/>
                </a:solidFill>
                <a:latin typeface="HG丸ｺﾞｼｯｸM-PRO" panose="020F0600000000000000" pitchFamily="50" charset="-128"/>
                <a:ea typeface="HG丸ｺﾞｼｯｸM-PRO" panose="020F0600000000000000" pitchFamily="50" charset="-128"/>
              </a:rPr>
              <a:t>2)</a:t>
            </a:r>
            <a:r>
              <a:rPr lang="ja-JP" altLang="en-US" sz="2400" dirty="0">
                <a:solidFill>
                  <a:sysClr val="windowText" lastClr="000000"/>
                </a:solidFill>
                <a:latin typeface="HG丸ｺﾞｼｯｸM-PRO" panose="020F0600000000000000" pitchFamily="50" charset="-128"/>
                <a:ea typeface="HG丸ｺﾞｼｯｸM-PRO" panose="020F0600000000000000" pitchFamily="50" charset="-128"/>
              </a:rPr>
              <a:t> どのようにかくす？</a:t>
            </a:r>
            <a:endParaRPr lang="en-US" altLang="ja-JP" sz="2400" dirty="0">
              <a:solidFill>
                <a:sysClr val="windowText" lastClr="000000"/>
              </a:solidFill>
              <a:latin typeface="HG丸ｺﾞｼｯｸM-PRO" panose="020F0600000000000000" pitchFamily="50" charset="-128"/>
              <a:ea typeface="HG丸ｺﾞｼｯｸM-PRO" panose="020F0600000000000000" pitchFamily="50" charset="-128"/>
            </a:endParaRPr>
          </a:p>
          <a:p>
            <a:pPr>
              <a:lnSpc>
                <a:spcPts val="2800"/>
              </a:lnSpc>
              <a:defRPr/>
            </a:pPr>
            <a:r>
              <a:rPr lang="ja-JP" altLang="en-US" dirty="0">
                <a:solidFill>
                  <a:prstClr val="black"/>
                </a:solidFill>
                <a:latin typeface="HG丸ｺﾞｼｯｸM-PRO" panose="020F0600000000000000" pitchFamily="50" charset="-128"/>
                <a:ea typeface="HG丸ｺﾞｼｯｸM-PRO" panose="020F0600000000000000" pitchFamily="50" charset="-128"/>
              </a:rPr>
              <a:t>　① 報告しない。</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a:lnSpc>
                <a:spcPts val="2800"/>
              </a:lnSpc>
              <a:defRPr/>
            </a:pPr>
            <a:r>
              <a:rPr lang="ja-JP" altLang="en-US" dirty="0">
                <a:solidFill>
                  <a:prstClr val="black"/>
                </a:solidFill>
                <a:latin typeface="HG丸ｺﾞｼｯｸM-PRO" panose="020F0600000000000000" pitchFamily="50" charset="-128"/>
                <a:ea typeface="HG丸ｺﾞｼｯｸM-PRO" panose="020F0600000000000000" pitchFamily="50" charset="-128"/>
              </a:rPr>
              <a:t>　② 速やかに報告しない。</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a:lnSpc>
                <a:spcPts val="2800"/>
              </a:lnSpc>
              <a:defRPr/>
            </a:pPr>
            <a:r>
              <a:rPr lang="ja-JP" altLang="en-US" dirty="0">
                <a:solidFill>
                  <a:prstClr val="black"/>
                </a:solidFill>
                <a:latin typeface="HG丸ｺﾞｼｯｸM-PRO" panose="020F0600000000000000" pitchFamily="50" charset="-128"/>
                <a:ea typeface="HG丸ｺﾞｼｯｸM-PRO" panose="020F0600000000000000" pitchFamily="50" charset="-128"/>
              </a:rPr>
              <a:t>　③ 虚偽</a:t>
            </a:r>
            <a:r>
              <a:rPr lang="ja-JP" altLang="en-US" dirty="0">
                <a:solidFill>
                  <a:srgbClr val="FF0000"/>
                </a:solidFill>
                <a:latin typeface="HG丸ｺﾞｼｯｸM-PRO" panose="020F0600000000000000" pitchFamily="50" charset="-128"/>
                <a:ea typeface="HG丸ｺﾞｼｯｸM-PRO" panose="020F0600000000000000" pitchFamily="50" charset="-128"/>
              </a:rPr>
              <a:t>*</a:t>
            </a:r>
            <a:r>
              <a:rPr lang="ja-JP" altLang="en-US" dirty="0">
                <a:solidFill>
                  <a:schemeClr val="tx1"/>
                </a:solidFill>
                <a:latin typeface="HG丸ｺﾞｼｯｸM-PRO" panose="020F0600000000000000" pitchFamily="50" charset="-128"/>
                <a:ea typeface="HG丸ｺﾞｼｯｸM-PRO" panose="020F0600000000000000" pitchFamily="50" charset="-128"/>
              </a:rPr>
              <a:t>の</a:t>
            </a:r>
            <a:r>
              <a:rPr lang="ja-JP" altLang="en-US" dirty="0">
                <a:solidFill>
                  <a:prstClr val="black"/>
                </a:solidFill>
                <a:latin typeface="HG丸ｺﾞｼｯｸM-PRO" panose="020F0600000000000000" pitchFamily="50" charset="-128"/>
                <a:ea typeface="HG丸ｺﾞｼｯｸM-PRO" panose="020F0600000000000000" pitchFamily="50" charset="-128"/>
              </a:rPr>
              <a:t>報告をする。</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a:lnSpc>
                <a:spcPts val="2000"/>
              </a:lnSpc>
              <a:defRPr/>
            </a:pPr>
            <a:r>
              <a:rPr lang="ja-JP" altLang="en-US" sz="2400" dirty="0">
                <a:solidFill>
                  <a:srgbClr val="FF0000"/>
                </a:solidFill>
                <a:latin typeface="HG丸ｺﾞｼｯｸM-PRO" pitchFamily="50" charset="-128"/>
                <a:ea typeface="HG丸ｺﾞｼｯｸM-PRO" pitchFamily="50" charset="-128"/>
              </a:rPr>
              <a:t>*</a:t>
            </a:r>
            <a:r>
              <a:rPr lang="ja-JP" altLang="en-US" sz="1401" dirty="0">
                <a:solidFill>
                  <a:prstClr val="black"/>
                </a:solidFill>
                <a:latin typeface="HG丸ｺﾞｼｯｸM-PRO" pitchFamily="50" charset="-128"/>
                <a:ea typeface="HG丸ｺﾞｼｯｸM-PRO" pitchFamily="50" charset="-128"/>
              </a:rPr>
              <a:t>発生時刻･場所･態様などを偽る。例えば、発生したのは元請の現場であったのに、自社工場内で発生したように報告するなど。</a:t>
            </a:r>
            <a:endParaRPr lang="en-US" altLang="ja-JP" sz="1401" dirty="0">
              <a:solidFill>
                <a:sysClr val="windowText" lastClr="000000"/>
              </a:solidFill>
              <a:latin typeface="HG丸ｺﾞｼｯｸM-PRO" panose="020F0600000000000000" pitchFamily="50" charset="-128"/>
              <a:ea typeface="HG丸ｺﾞｼｯｸM-PRO" panose="020F0600000000000000" pitchFamily="50" charset="-128"/>
            </a:endParaRPr>
          </a:p>
          <a:p>
            <a:pPr>
              <a:lnSpc>
                <a:spcPts val="2400"/>
              </a:lnSpc>
            </a:pPr>
            <a:r>
              <a:rPr lang="ja-JP" altLang="en-US" sz="1401" dirty="0">
                <a:solidFill>
                  <a:sysClr val="windowText" lastClr="000000"/>
                </a:solidFill>
                <a:latin typeface="HG丸ｺﾞｼｯｸM-PRO" panose="020F0600000000000000" pitchFamily="50" charset="-128"/>
                <a:ea typeface="HG丸ｺﾞｼｯｸM-PRO" panose="020F0600000000000000" pitchFamily="50" charset="-128"/>
              </a:rPr>
              <a:t>　</a:t>
            </a:r>
          </a:p>
        </p:txBody>
      </p:sp>
      <p:sp>
        <p:nvSpPr>
          <p:cNvPr id="9" name="正方形/長方形 8"/>
          <p:cNvSpPr/>
          <p:nvPr/>
        </p:nvSpPr>
        <p:spPr>
          <a:xfrm>
            <a:off x="0" y="635062"/>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10" name="テキスト ボックス 9"/>
          <p:cNvSpPr txBox="1"/>
          <p:nvPr/>
        </p:nvSpPr>
        <p:spPr>
          <a:xfrm>
            <a:off x="119335" y="116633"/>
            <a:ext cx="11737305"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かくしてもバレ</a:t>
            </a:r>
            <a:r>
              <a:rPr lang="ja-JP" altLang="en-US" sz="2400" b="1" dirty="0" err="1">
                <a:latin typeface="HG丸ｺﾞｼｯｸM-PRO" panose="020F0600000000000000" pitchFamily="50" charset="-128"/>
                <a:ea typeface="HG丸ｺﾞｼｯｸM-PRO" panose="020F0600000000000000" pitchFamily="50" charset="-128"/>
              </a:rPr>
              <a:t>るのに、、</a:t>
            </a:r>
            <a:r>
              <a:rPr lang="ja-JP" altLang="en-US" sz="2400" b="1" dirty="0">
                <a:latin typeface="HG丸ｺﾞｼｯｸM-PRO" panose="020F0600000000000000" pitchFamily="50" charset="-128"/>
                <a:ea typeface="HG丸ｺﾞｼｯｸM-PRO" panose="020F0600000000000000" pitchFamily="50" charset="-128"/>
              </a:rPr>
              <a:t>、「労災かくし」</a:t>
            </a:r>
          </a:p>
        </p:txBody>
      </p:sp>
      <p:sp>
        <p:nvSpPr>
          <p:cNvPr id="2" name="スライド番号プレースホルダー 1">
            <a:extLst>
              <a:ext uri="{FF2B5EF4-FFF2-40B4-BE49-F238E27FC236}">
                <a16:creationId xmlns:a16="http://schemas.microsoft.com/office/drawing/2014/main" id="{9F1E8558-EB40-21E9-4E3D-4515141AD156}"/>
              </a:ext>
            </a:extLst>
          </p:cNvPr>
          <p:cNvSpPr>
            <a:spLocks noGrp="1"/>
          </p:cNvSpPr>
          <p:nvPr>
            <p:ph type="sldNum" sz="quarter" idx="12"/>
          </p:nvPr>
        </p:nvSpPr>
        <p:spPr/>
        <p:txBody>
          <a:bodyPr/>
          <a:lstStyle/>
          <a:p>
            <a:fld id="{E3C52A74-6BB8-425A-81FA-95938EE2CA9E}" type="slidenum">
              <a:rPr kumimoji="1" lang="ja-JP" altLang="en-US" smtClean="0"/>
              <a:t>108</a:t>
            </a:fld>
            <a:endParaRPr kumimoji="1" lang="ja-JP" altLang="en-US"/>
          </a:p>
        </p:txBody>
      </p:sp>
    </p:spTree>
    <p:extLst>
      <p:ext uri="{BB962C8B-B14F-4D97-AF65-F5344CB8AC3E}">
        <p14:creationId xmlns:p14="http://schemas.microsoft.com/office/powerpoint/2010/main" val="825273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458068" y="4599040"/>
            <a:ext cx="4557812" cy="1606664"/>
          </a:xfrm>
          <a:prstGeom prst="roundRect">
            <a:avLst>
              <a:gd name="adj" fmla="val 5858"/>
            </a:avLst>
          </a:prstGeom>
          <a:solidFill>
            <a:srgbClr val="92D050"/>
          </a:solid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ctr" anchorCtr="0"/>
          <a:lstStyle/>
          <a:p>
            <a:pPr>
              <a:lnSpc>
                <a:spcPts val="2600"/>
              </a:lnSpc>
            </a:pPr>
            <a:r>
              <a:rPr lang="ja-JP" altLang="en-US" sz="2000" b="1" dirty="0">
                <a:solidFill>
                  <a:schemeClr val="bg1"/>
                </a:solidFill>
                <a:latin typeface="HG丸ｺﾞｼｯｸM-PRO" panose="020F0600000000000000" pitchFamily="50" charset="-128"/>
                <a:ea typeface="HG丸ｺﾞｼｯｸM-PRO" panose="020F0600000000000000" pitchFamily="50" charset="-128"/>
              </a:rPr>
              <a:t>⑤ その他控除</a:t>
            </a:r>
            <a:endParaRPr lang="en-US" altLang="ja-JP" sz="2000" b="1" dirty="0">
              <a:solidFill>
                <a:schemeClr val="bg1"/>
              </a:solidFill>
              <a:latin typeface="HG丸ｺﾞｼｯｸM-PRO" panose="020F0600000000000000" pitchFamily="50" charset="-128"/>
              <a:ea typeface="HG丸ｺﾞｼｯｸM-PRO" panose="020F0600000000000000" pitchFamily="50" charset="-128"/>
            </a:endParaRPr>
          </a:p>
          <a:p>
            <a:pPr>
              <a:lnSpc>
                <a:spcPts val="2600"/>
              </a:lnSpc>
            </a:pPr>
            <a:r>
              <a:rPr lang="ja-JP" altLang="en-US" sz="2000" dirty="0">
                <a:solidFill>
                  <a:schemeClr val="bg1"/>
                </a:solidFill>
                <a:latin typeface="HG丸ｺﾞｼｯｸM-PRO" panose="020F0600000000000000" pitchFamily="50" charset="-128"/>
                <a:ea typeface="HG丸ｺﾞｼｯｸM-PRO" panose="020F0600000000000000" pitchFamily="50" charset="-128"/>
              </a:rPr>
              <a:t>　</a:t>
            </a:r>
            <a:r>
              <a:rPr lang="en-US" altLang="ja-JP" sz="2000" dirty="0">
                <a:solidFill>
                  <a:schemeClr val="bg1"/>
                </a:solidFill>
                <a:latin typeface="HG丸ｺﾞｼｯｸM-PRO" panose="020F0600000000000000" pitchFamily="50" charset="-128"/>
                <a:ea typeface="HG丸ｺﾞｼｯｸM-PRO" panose="020F0600000000000000" pitchFamily="50" charset="-128"/>
              </a:rPr>
              <a:t>(</a:t>
            </a:r>
            <a:r>
              <a:rPr lang="ja-JP" altLang="en-US" sz="1600" dirty="0">
                <a:solidFill>
                  <a:schemeClr val="bg1"/>
                </a:solidFill>
                <a:latin typeface="HG丸ｺﾞｼｯｸM-PRO" panose="020F0600000000000000" pitchFamily="50" charset="-128"/>
                <a:ea typeface="HG丸ｺﾞｼｯｸM-PRO" panose="020F0600000000000000" pitchFamily="50" charset="-128"/>
              </a:rPr>
              <a:t>財形貯蓄・団体生命保険・社宅費・</a:t>
            </a:r>
            <a:endParaRPr lang="en-US" altLang="ja-JP" sz="1600" dirty="0">
              <a:solidFill>
                <a:schemeClr val="bg1"/>
              </a:solidFill>
              <a:latin typeface="HG丸ｺﾞｼｯｸM-PRO" panose="020F0600000000000000" pitchFamily="50" charset="-128"/>
              <a:ea typeface="HG丸ｺﾞｼｯｸM-PRO" panose="020F0600000000000000" pitchFamily="50" charset="-128"/>
            </a:endParaRPr>
          </a:p>
          <a:p>
            <a:pPr>
              <a:lnSpc>
                <a:spcPts val="2600"/>
              </a:lnSpc>
            </a:pPr>
            <a:r>
              <a:rPr lang="ja-JP" altLang="en-US" sz="1600" dirty="0">
                <a:solidFill>
                  <a:schemeClr val="bg1"/>
                </a:solidFill>
                <a:latin typeface="HG丸ｺﾞｼｯｸM-PRO" panose="020F0600000000000000" pitchFamily="50" charset="-128"/>
                <a:ea typeface="HG丸ｺﾞｼｯｸM-PRO" panose="020F0600000000000000" pitchFamily="50" charset="-128"/>
              </a:rPr>
              <a:t>　　労働組合費・昼食費・旅行積立など</a:t>
            </a:r>
            <a:endParaRPr lang="en-US" altLang="ja-JP" sz="1600" dirty="0">
              <a:solidFill>
                <a:schemeClr val="bg1"/>
              </a:solidFill>
              <a:latin typeface="HG丸ｺﾞｼｯｸM-PRO" panose="020F0600000000000000" pitchFamily="50" charset="-128"/>
              <a:ea typeface="HG丸ｺﾞｼｯｸM-PRO" panose="020F0600000000000000" pitchFamily="50" charset="-128"/>
            </a:endParaRPr>
          </a:p>
          <a:p>
            <a:pPr>
              <a:lnSpc>
                <a:spcPts val="2600"/>
              </a:lnSpc>
            </a:pPr>
            <a:r>
              <a:rPr lang="ja-JP" altLang="en-US" sz="1600" dirty="0">
                <a:solidFill>
                  <a:schemeClr val="bg1"/>
                </a:solidFill>
                <a:latin typeface="HG丸ｺﾞｼｯｸM-PRO" panose="020F0600000000000000" pitchFamily="50" charset="-128"/>
                <a:ea typeface="HG丸ｺﾞｼｯｸM-PRO" panose="020F0600000000000000" pitchFamily="50" charset="-128"/>
              </a:rPr>
              <a:t>　　事理明白なもの</a:t>
            </a:r>
            <a:r>
              <a:rPr lang="en-US" altLang="ja-JP" sz="1600" dirty="0">
                <a:solidFill>
                  <a:schemeClr val="bg1"/>
                </a:solidFill>
                <a:latin typeface="HG丸ｺﾞｼｯｸM-PRO" panose="020F0600000000000000" pitchFamily="50" charset="-128"/>
                <a:ea typeface="HG丸ｺﾞｼｯｸM-PRO" panose="020F0600000000000000" pitchFamily="50" charset="-128"/>
              </a:rPr>
              <a:t>)</a:t>
            </a:r>
            <a:endParaRPr lang="ja-JP" altLang="en-US" sz="1600" dirty="0">
              <a:solidFill>
                <a:schemeClr val="bg1"/>
              </a:solidFill>
              <a:latin typeface="HG丸ｺﾞｼｯｸM-PRO" panose="020F0600000000000000" pitchFamily="50" charset="-128"/>
              <a:ea typeface="HG丸ｺﾞｼｯｸM-PRO" panose="020F0600000000000000" pitchFamily="50" charset="-128"/>
            </a:endParaRPr>
          </a:p>
        </p:txBody>
      </p:sp>
      <p:sp>
        <p:nvSpPr>
          <p:cNvPr id="19" name="角丸四角形 18"/>
          <p:cNvSpPr/>
          <p:nvPr/>
        </p:nvSpPr>
        <p:spPr>
          <a:xfrm>
            <a:off x="458072" y="2132855"/>
            <a:ext cx="4557813" cy="2232249"/>
          </a:xfrm>
          <a:prstGeom prst="roundRect">
            <a:avLst>
              <a:gd name="adj" fmla="val 5921"/>
            </a:avLst>
          </a:prstGeom>
          <a:solidFill>
            <a:srgbClr val="92D050"/>
          </a:solid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chorCtr="0"/>
          <a:lstStyle/>
          <a:p>
            <a:pPr>
              <a:lnSpc>
                <a:spcPts val="2600"/>
              </a:lnSpc>
            </a:pPr>
            <a:r>
              <a:rPr lang="ja-JP" altLang="en-US" sz="2000" b="1" dirty="0">
                <a:solidFill>
                  <a:schemeClr val="bg1"/>
                </a:solidFill>
                <a:latin typeface="HG丸ｺﾞｼｯｸM-PRO" panose="020F0600000000000000" pitchFamily="50" charset="-128"/>
                <a:ea typeface="HG丸ｺﾞｼｯｸM-PRO" panose="020F0600000000000000" pitchFamily="50" charset="-128"/>
              </a:rPr>
              <a:t>③ 社会保険料等控除</a:t>
            </a:r>
            <a:endParaRPr lang="en-US" altLang="ja-JP" sz="2000" b="1" dirty="0">
              <a:solidFill>
                <a:schemeClr val="bg1"/>
              </a:solidFill>
              <a:latin typeface="HG丸ｺﾞｼｯｸM-PRO" panose="020F0600000000000000" pitchFamily="50" charset="-128"/>
              <a:ea typeface="HG丸ｺﾞｼｯｸM-PRO" panose="020F0600000000000000" pitchFamily="50" charset="-128"/>
            </a:endParaRPr>
          </a:p>
          <a:p>
            <a:pPr>
              <a:lnSpc>
                <a:spcPts val="2600"/>
              </a:lnSpc>
            </a:pPr>
            <a:r>
              <a:rPr lang="en-US" altLang="ja-JP" sz="2000" b="1" dirty="0">
                <a:solidFill>
                  <a:schemeClr val="bg1"/>
                </a:solidFill>
                <a:latin typeface="HG丸ｺﾞｼｯｸM-PRO" panose="020F0600000000000000" pitchFamily="50" charset="-128"/>
                <a:ea typeface="HG丸ｺﾞｼｯｸM-PRO" panose="020F0600000000000000" pitchFamily="50" charset="-128"/>
              </a:rPr>
              <a:t> </a:t>
            </a:r>
            <a:r>
              <a:rPr lang="en-US" altLang="ja-JP" sz="1600" dirty="0">
                <a:solidFill>
                  <a:schemeClr val="bg1"/>
                </a:solidFill>
                <a:latin typeface="HG丸ｺﾞｼｯｸM-PRO" panose="020F0600000000000000" pitchFamily="50" charset="-128"/>
                <a:ea typeface="HG丸ｺﾞｼｯｸM-PRO" panose="020F0600000000000000" pitchFamily="50" charset="-128"/>
              </a:rPr>
              <a:t>(</a:t>
            </a:r>
            <a:r>
              <a:rPr lang="ja-JP" altLang="en-US" sz="1600" dirty="0">
                <a:solidFill>
                  <a:schemeClr val="bg1"/>
                </a:solidFill>
                <a:latin typeface="HG丸ｺﾞｼｯｸM-PRO" panose="020F0600000000000000" pitchFamily="50" charset="-128"/>
                <a:ea typeface="HG丸ｺﾞｼｯｸM-PRO" panose="020F0600000000000000" pitchFamily="50" charset="-128"/>
              </a:rPr>
              <a:t>健康保険料・介護保険料・厚生年金保険料・</a:t>
            </a:r>
            <a:endParaRPr lang="en-US" altLang="ja-JP" sz="1600" dirty="0">
              <a:solidFill>
                <a:schemeClr val="bg1"/>
              </a:solidFill>
              <a:latin typeface="HG丸ｺﾞｼｯｸM-PRO" panose="020F0600000000000000" pitchFamily="50" charset="-128"/>
              <a:ea typeface="HG丸ｺﾞｼｯｸM-PRO" panose="020F0600000000000000" pitchFamily="50" charset="-128"/>
            </a:endParaRPr>
          </a:p>
          <a:p>
            <a:pPr>
              <a:lnSpc>
                <a:spcPts val="2600"/>
              </a:lnSpc>
            </a:pPr>
            <a:r>
              <a:rPr lang="ja-JP" altLang="en-US" sz="1600" dirty="0">
                <a:solidFill>
                  <a:schemeClr val="bg1"/>
                </a:solidFill>
                <a:latin typeface="HG丸ｺﾞｼｯｸM-PRO" panose="020F0600000000000000" pitchFamily="50" charset="-128"/>
                <a:ea typeface="HG丸ｺﾞｼｯｸM-PRO" panose="020F0600000000000000" pitchFamily="50" charset="-128"/>
              </a:rPr>
              <a:t> 厚生年金基金・雇用保険料など</a:t>
            </a:r>
            <a:r>
              <a:rPr lang="en-US" altLang="ja-JP" sz="1600" dirty="0">
                <a:solidFill>
                  <a:schemeClr val="bg1"/>
                </a:solidFill>
                <a:latin typeface="HG丸ｺﾞｼｯｸM-PRO" panose="020F0600000000000000" pitchFamily="50" charset="-128"/>
                <a:ea typeface="HG丸ｺﾞｼｯｸM-PRO" panose="020F0600000000000000" pitchFamily="50" charset="-128"/>
              </a:rPr>
              <a:t>)</a:t>
            </a:r>
          </a:p>
          <a:p>
            <a:pPr>
              <a:lnSpc>
                <a:spcPts val="2600"/>
              </a:lnSpc>
            </a:pPr>
            <a:r>
              <a:rPr lang="en-US" altLang="ja-JP" sz="1600" dirty="0">
                <a:solidFill>
                  <a:schemeClr val="bg1"/>
                </a:solidFill>
                <a:latin typeface="HG丸ｺﾞｼｯｸM-PRO" panose="020F0600000000000000" pitchFamily="50" charset="-128"/>
                <a:ea typeface="HG丸ｺﾞｼｯｸM-PRO" panose="020F0600000000000000" pitchFamily="50" charset="-128"/>
              </a:rPr>
              <a:t> *</a:t>
            </a:r>
            <a:r>
              <a:rPr lang="ja-JP" altLang="en-US" sz="1600" dirty="0">
                <a:solidFill>
                  <a:schemeClr val="bg1"/>
                </a:solidFill>
                <a:latin typeface="HG丸ｺﾞｼｯｸM-PRO" panose="020F0600000000000000" pitchFamily="50" charset="-128"/>
                <a:ea typeface="HG丸ｺﾞｼｯｸM-PRO" panose="020F0600000000000000" pitchFamily="50" charset="-128"/>
              </a:rPr>
              <a:t>労災保険料は全額が事業主負担</a:t>
            </a:r>
            <a:endParaRPr lang="en-US" altLang="ja-JP" sz="1600" dirty="0">
              <a:solidFill>
                <a:schemeClr val="bg1"/>
              </a:solidFill>
              <a:latin typeface="HG丸ｺﾞｼｯｸM-PRO" panose="020F0600000000000000" pitchFamily="50" charset="-128"/>
              <a:ea typeface="HG丸ｺﾞｼｯｸM-PRO" panose="020F0600000000000000" pitchFamily="50" charset="-128"/>
            </a:endParaRPr>
          </a:p>
          <a:p>
            <a:pPr>
              <a:lnSpc>
                <a:spcPts val="2600"/>
              </a:lnSpc>
            </a:pPr>
            <a:endParaRPr lang="en-US" altLang="ja-JP" sz="1600" dirty="0">
              <a:solidFill>
                <a:schemeClr val="bg1"/>
              </a:solidFill>
              <a:latin typeface="HG丸ｺﾞｼｯｸM-PRO" panose="020F0600000000000000" pitchFamily="50" charset="-128"/>
              <a:ea typeface="HG丸ｺﾞｼｯｸM-PRO" panose="020F0600000000000000" pitchFamily="50" charset="-128"/>
            </a:endParaRPr>
          </a:p>
          <a:p>
            <a:pPr>
              <a:lnSpc>
                <a:spcPts val="2600"/>
              </a:lnSpc>
            </a:pPr>
            <a:r>
              <a:rPr lang="ja-JP" altLang="en-US" sz="2000" b="1" dirty="0">
                <a:solidFill>
                  <a:schemeClr val="bg1"/>
                </a:solidFill>
                <a:latin typeface="HG丸ｺﾞｼｯｸM-PRO" panose="020F0600000000000000" pitchFamily="50" charset="-128"/>
                <a:ea typeface="HG丸ｺﾞｼｯｸM-PRO" panose="020F0600000000000000" pitchFamily="50" charset="-128"/>
              </a:rPr>
              <a:t>④ 税金</a:t>
            </a:r>
            <a:r>
              <a:rPr lang="en-US" altLang="ja-JP" sz="2000" dirty="0">
                <a:solidFill>
                  <a:schemeClr val="bg1"/>
                </a:solidFill>
                <a:latin typeface="HG丸ｺﾞｼｯｸM-PRO" panose="020F0600000000000000" pitchFamily="50" charset="-128"/>
                <a:ea typeface="HG丸ｺﾞｼｯｸM-PRO" panose="020F0600000000000000" pitchFamily="50" charset="-128"/>
              </a:rPr>
              <a:t>(</a:t>
            </a:r>
            <a:r>
              <a:rPr lang="ja-JP" altLang="en-US" sz="2000" dirty="0">
                <a:solidFill>
                  <a:schemeClr val="bg1"/>
                </a:solidFill>
                <a:latin typeface="HG丸ｺﾞｼｯｸM-PRO" panose="020F0600000000000000" pitchFamily="50" charset="-128"/>
                <a:ea typeface="HG丸ｺﾞｼｯｸM-PRO" panose="020F0600000000000000" pitchFamily="50" charset="-128"/>
              </a:rPr>
              <a:t>所得税・住民税</a:t>
            </a:r>
            <a:r>
              <a:rPr lang="en-US" altLang="ja-JP" sz="2000" dirty="0">
                <a:solidFill>
                  <a:schemeClr val="bg1"/>
                </a:solidFill>
                <a:latin typeface="HG丸ｺﾞｼｯｸM-PRO" panose="020F0600000000000000" pitchFamily="50" charset="-128"/>
                <a:ea typeface="HG丸ｺﾞｼｯｸM-PRO" panose="020F0600000000000000" pitchFamily="50" charset="-128"/>
              </a:rPr>
              <a:t>)</a:t>
            </a:r>
          </a:p>
        </p:txBody>
      </p:sp>
      <p:sp>
        <p:nvSpPr>
          <p:cNvPr id="20" name="角丸四角形 19"/>
          <p:cNvSpPr/>
          <p:nvPr/>
        </p:nvSpPr>
        <p:spPr>
          <a:xfrm>
            <a:off x="458068" y="836712"/>
            <a:ext cx="4557812" cy="792088"/>
          </a:xfrm>
          <a:prstGeom prst="roundRect">
            <a:avLst>
              <a:gd name="adj" fmla="val 5497"/>
            </a:avLst>
          </a:prstGeom>
          <a:solidFill>
            <a:srgbClr val="92D050"/>
          </a:solid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chorCtr="0"/>
          <a:lstStyle/>
          <a:p>
            <a:pPr>
              <a:lnSpc>
                <a:spcPts val="2600"/>
              </a:lnSpc>
            </a:pPr>
            <a:r>
              <a:rPr lang="ja-JP" altLang="en-US" sz="2000" b="1" dirty="0">
                <a:solidFill>
                  <a:schemeClr val="bg1"/>
                </a:solidFill>
                <a:latin typeface="HG丸ｺﾞｼｯｸM-PRO" panose="020F0600000000000000" pitchFamily="50" charset="-128"/>
                <a:ea typeface="HG丸ｺﾞｼｯｸM-PRO" panose="020F0600000000000000" pitchFamily="50" charset="-128"/>
              </a:rPr>
              <a:t>① 欠勤控除</a:t>
            </a:r>
            <a:endParaRPr lang="en-US" altLang="ja-JP" sz="2000" b="1" dirty="0">
              <a:solidFill>
                <a:schemeClr val="bg1"/>
              </a:solidFill>
              <a:latin typeface="HG丸ｺﾞｼｯｸM-PRO" panose="020F0600000000000000" pitchFamily="50" charset="-128"/>
              <a:ea typeface="HG丸ｺﾞｼｯｸM-PRO" panose="020F0600000000000000" pitchFamily="50" charset="-128"/>
            </a:endParaRPr>
          </a:p>
          <a:p>
            <a:pPr>
              <a:lnSpc>
                <a:spcPts val="2600"/>
              </a:lnSpc>
            </a:pPr>
            <a:r>
              <a:rPr lang="ja-JP" altLang="en-US" sz="2000" b="1" dirty="0">
                <a:solidFill>
                  <a:schemeClr val="bg1"/>
                </a:solidFill>
                <a:latin typeface="HG丸ｺﾞｼｯｸM-PRO" panose="020F0600000000000000" pitchFamily="50" charset="-128"/>
                <a:ea typeface="HG丸ｺﾞｼｯｸM-PRO" panose="020F0600000000000000" pitchFamily="50" charset="-128"/>
              </a:rPr>
              <a:t>② 遅刻・早退控除</a:t>
            </a:r>
            <a:endParaRPr lang="ja-JP" altLang="en-US" sz="1600" dirty="0">
              <a:solidFill>
                <a:schemeClr val="bg1"/>
              </a:solidFill>
              <a:latin typeface="HG丸ｺﾞｼｯｸM-PRO" panose="020F0600000000000000" pitchFamily="50" charset="-128"/>
              <a:ea typeface="HG丸ｺﾞｼｯｸM-PRO" panose="020F0600000000000000" pitchFamily="50" charset="-128"/>
            </a:endParaRPr>
          </a:p>
        </p:txBody>
      </p:sp>
      <p:sp>
        <p:nvSpPr>
          <p:cNvPr id="29" name="四角形吹き出し 28"/>
          <p:cNvSpPr/>
          <p:nvPr/>
        </p:nvSpPr>
        <p:spPr>
          <a:xfrm>
            <a:off x="5231904" y="836712"/>
            <a:ext cx="6552728" cy="1116000"/>
          </a:xfrm>
          <a:prstGeom prst="wedgeRectCallout">
            <a:avLst>
              <a:gd name="adj1" fmla="val -49438"/>
              <a:gd name="adj2" fmla="val -36513"/>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 働いていない時間に相当する分を控除する。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ノーワークノーペイの原則</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en-US" altLang="ja-JP" sz="2000" dirty="0">
                <a:solidFill>
                  <a:prstClr val="black"/>
                </a:solidFill>
                <a:latin typeface="HG丸ｺﾞｼｯｸM-PRO" panose="020F0600000000000000" pitchFamily="50" charset="-128"/>
                <a:ea typeface="HG丸ｺﾞｼｯｸM-PRO" panose="020F0600000000000000" pitchFamily="50" charset="-128"/>
              </a:rPr>
              <a:t> </a:t>
            </a:r>
            <a:r>
              <a:rPr lang="ja-JP" altLang="en-US" sz="2000" dirty="0">
                <a:solidFill>
                  <a:prstClr val="black"/>
                </a:solidFill>
                <a:latin typeface="HG丸ｺﾞｼｯｸM-PRO" panose="020F0600000000000000" pitchFamily="50" charset="-128"/>
                <a:ea typeface="HG丸ｺﾞｼｯｸM-PRO" panose="020F0600000000000000" pitchFamily="50" charset="-128"/>
              </a:rPr>
              <a:t>遅刻等にペナルティをかける場合は、上限がある</a:t>
            </a:r>
            <a:r>
              <a:rPr lang="ja-JP" altLang="en-US" sz="2000" dirty="0">
                <a:solidFill>
                  <a:srgbClr val="FF0000"/>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a:t>
            </a:r>
          </a:p>
        </p:txBody>
      </p:sp>
      <p:sp>
        <p:nvSpPr>
          <p:cNvPr id="30" name="正方形/長方形 29"/>
          <p:cNvSpPr/>
          <p:nvPr/>
        </p:nvSpPr>
        <p:spPr>
          <a:xfrm>
            <a:off x="5640196" y="1916723"/>
            <a:ext cx="6288452" cy="32407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r>
              <a:rPr lang="ja-JP" altLang="en-US" sz="1400" dirty="0">
                <a:solidFill>
                  <a:srgbClr val="FF0000"/>
                </a:solidFill>
                <a:latin typeface="HG丸ｺﾞｼｯｸM-PRO" panose="020F0600000000000000" pitchFamily="50" charset="-128"/>
                <a:ea typeface="HG丸ｺﾞｼｯｸM-PRO" panose="020F0600000000000000" pitchFamily="50" charset="-128"/>
              </a:rPr>
              <a:t>*</a:t>
            </a:r>
            <a:r>
              <a:rPr lang="en-US" altLang="ja-JP" sz="1400" dirty="0">
                <a:solidFill>
                  <a:prstClr val="black"/>
                </a:solidFill>
                <a:latin typeface="HG丸ｺﾞｼｯｸM-PRO" panose="020F0600000000000000" pitchFamily="50" charset="-128"/>
                <a:ea typeface="HG丸ｺﾞｼｯｸM-PRO" panose="020F0600000000000000" pitchFamily="50" charset="-128"/>
              </a:rPr>
              <a:t>1</a:t>
            </a:r>
            <a:r>
              <a:rPr lang="ja-JP" altLang="en-US" sz="1400" dirty="0">
                <a:solidFill>
                  <a:prstClr val="black"/>
                </a:solidFill>
                <a:latin typeface="HG丸ｺﾞｼｯｸM-PRO" panose="020F0600000000000000" pitchFamily="50" charset="-128"/>
                <a:ea typeface="HG丸ｺﾞｼｯｸM-PRO" panose="020F0600000000000000" pitchFamily="50" charset="-128"/>
              </a:rPr>
              <a:t>回の額が平均賃金の半日分、総額が賃金月額の</a:t>
            </a:r>
            <a:r>
              <a:rPr lang="en-US" altLang="ja-JP" sz="1400" dirty="0">
                <a:solidFill>
                  <a:prstClr val="black"/>
                </a:solidFill>
                <a:latin typeface="HG丸ｺﾞｼｯｸM-PRO" panose="020F0600000000000000" pitchFamily="50" charset="-128"/>
                <a:ea typeface="HG丸ｺﾞｼｯｸM-PRO" panose="020F0600000000000000" pitchFamily="50" charset="-128"/>
              </a:rPr>
              <a:t>1</a:t>
            </a:r>
            <a:r>
              <a:rPr lang="ja-JP" altLang="en-US" sz="1400" dirty="0">
                <a:solidFill>
                  <a:prstClr val="black"/>
                </a:solidFill>
                <a:latin typeface="HG丸ｺﾞｼｯｸM-PRO" panose="020F0600000000000000" pitchFamily="50" charset="-128"/>
                <a:ea typeface="HG丸ｺﾞｼｯｸM-PRO" panose="020F0600000000000000" pitchFamily="50" charset="-128"/>
              </a:rPr>
              <a:t>割まで（労働基準法第</a:t>
            </a:r>
            <a:r>
              <a:rPr lang="en-US" altLang="ja-JP" sz="1400" dirty="0">
                <a:solidFill>
                  <a:prstClr val="black"/>
                </a:solidFill>
                <a:latin typeface="HG丸ｺﾞｼｯｸM-PRO" panose="020F0600000000000000" pitchFamily="50" charset="-128"/>
                <a:ea typeface="HG丸ｺﾞｼｯｸM-PRO" panose="020F0600000000000000" pitchFamily="50" charset="-128"/>
              </a:rPr>
              <a:t>91</a:t>
            </a:r>
            <a:r>
              <a:rPr lang="ja-JP" altLang="en-US" sz="1400" dirty="0">
                <a:solidFill>
                  <a:prstClr val="black"/>
                </a:solidFill>
                <a:latin typeface="HG丸ｺﾞｼｯｸM-PRO" panose="020F0600000000000000" pitchFamily="50" charset="-128"/>
                <a:ea typeface="HG丸ｺﾞｼｯｸM-PRO" panose="020F0600000000000000" pitchFamily="50" charset="-128"/>
              </a:rPr>
              <a:t>条）。</a:t>
            </a:r>
          </a:p>
        </p:txBody>
      </p:sp>
      <p:sp>
        <p:nvSpPr>
          <p:cNvPr id="32" name="四角形吹き出し 31"/>
          <p:cNvSpPr/>
          <p:nvPr/>
        </p:nvSpPr>
        <p:spPr>
          <a:xfrm>
            <a:off x="5231904" y="2420910"/>
            <a:ext cx="6552728" cy="1055221"/>
          </a:xfrm>
          <a:prstGeom prst="wedgeRectCallout">
            <a:avLst>
              <a:gd name="adj1" fmla="val -53549"/>
              <a:gd name="adj2" fmla="val -18476"/>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 それぞれの関係法令に根拠</a:t>
            </a:r>
            <a:r>
              <a:rPr lang="ja-JP" altLang="en-US" sz="2000" dirty="0">
                <a:solidFill>
                  <a:srgbClr val="FF0000"/>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がある。</a:t>
            </a:r>
          </a:p>
        </p:txBody>
      </p:sp>
      <p:sp>
        <p:nvSpPr>
          <p:cNvPr id="34" name="正方形/長方形 33"/>
          <p:cNvSpPr/>
          <p:nvPr/>
        </p:nvSpPr>
        <p:spPr>
          <a:xfrm>
            <a:off x="5535557" y="3232056"/>
            <a:ext cx="6249075" cy="5622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r>
              <a:rPr lang="ja-JP" altLang="en-US" sz="1400" dirty="0">
                <a:solidFill>
                  <a:srgbClr val="FF0000"/>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健康保険法第</a:t>
            </a:r>
            <a:r>
              <a:rPr lang="en-US" altLang="ja-JP" sz="1400" dirty="0">
                <a:solidFill>
                  <a:prstClr val="black"/>
                </a:solidFill>
                <a:latin typeface="HG丸ｺﾞｼｯｸM-PRO" panose="020F0600000000000000" pitchFamily="50" charset="-128"/>
                <a:ea typeface="HG丸ｺﾞｼｯｸM-PRO" panose="020F0600000000000000" pitchFamily="50" charset="-128"/>
              </a:rPr>
              <a:t>167</a:t>
            </a:r>
            <a:r>
              <a:rPr lang="ja-JP" altLang="en-US" sz="1400" dirty="0">
                <a:solidFill>
                  <a:prstClr val="black"/>
                </a:solidFill>
                <a:latin typeface="HG丸ｺﾞｼｯｸM-PRO" panose="020F0600000000000000" pitchFamily="50" charset="-128"/>
                <a:ea typeface="HG丸ｺﾞｼｯｸM-PRO" panose="020F0600000000000000" pitchFamily="50" charset="-128"/>
              </a:rPr>
              <a:t>条、厚生年金保険法第</a:t>
            </a:r>
            <a:r>
              <a:rPr lang="en-US" altLang="ja-JP" sz="1400" dirty="0">
                <a:solidFill>
                  <a:prstClr val="black"/>
                </a:solidFill>
                <a:latin typeface="HG丸ｺﾞｼｯｸM-PRO" panose="020F0600000000000000" pitchFamily="50" charset="-128"/>
                <a:ea typeface="HG丸ｺﾞｼｯｸM-PRO" panose="020F0600000000000000" pitchFamily="50" charset="-128"/>
              </a:rPr>
              <a:t>84</a:t>
            </a:r>
            <a:r>
              <a:rPr lang="ja-JP" altLang="en-US" sz="1400" dirty="0">
                <a:solidFill>
                  <a:prstClr val="black"/>
                </a:solidFill>
                <a:latin typeface="HG丸ｺﾞｼｯｸM-PRO" panose="020F0600000000000000" pitchFamily="50" charset="-128"/>
                <a:ea typeface="HG丸ｺﾞｼｯｸM-PRO" panose="020F0600000000000000" pitchFamily="50" charset="-128"/>
              </a:rPr>
              <a:t>条、</a:t>
            </a:r>
            <a:r>
              <a:rPr lang="ja-JP" altLang="en-US" sz="1400" dirty="0">
                <a:solidFill>
                  <a:schemeClr val="tx1"/>
                </a:solidFill>
                <a:latin typeface="HG丸ｺﾞｼｯｸM-PRO" panose="020F0600000000000000" pitchFamily="50" charset="-128"/>
                <a:ea typeface="HG丸ｺﾞｼｯｸM-PRO" panose="020F0600000000000000" pitchFamily="50" charset="-128"/>
              </a:rPr>
              <a:t>労働保険徴収法第</a:t>
            </a:r>
            <a:r>
              <a:rPr lang="en-US" altLang="ja-JP" sz="1400" dirty="0">
                <a:solidFill>
                  <a:schemeClr val="tx1"/>
                </a:solidFill>
                <a:latin typeface="HG丸ｺﾞｼｯｸM-PRO" panose="020F0600000000000000" pitchFamily="50" charset="-128"/>
                <a:ea typeface="HG丸ｺﾞｼｯｸM-PRO" panose="020F0600000000000000" pitchFamily="50" charset="-128"/>
              </a:rPr>
              <a:t>3</a:t>
            </a:r>
            <a:r>
              <a:rPr lang="ja-JP" altLang="en-US" sz="1400">
                <a:solidFill>
                  <a:schemeClr val="tx1"/>
                </a:solidFill>
                <a:latin typeface="HG丸ｺﾞｼｯｸM-PRO" panose="020F0600000000000000" pitchFamily="50" charset="-128"/>
                <a:ea typeface="HG丸ｺﾞｼｯｸM-PRO" panose="020F0600000000000000" pitchFamily="50" charset="-128"/>
              </a:rPr>
              <a:t>２条</a:t>
            </a:r>
            <a:r>
              <a:rPr lang="ja-JP" altLang="en-US" sz="1400" dirty="0">
                <a:solidFill>
                  <a:prstClr val="black"/>
                </a:solidFill>
                <a:latin typeface="HG丸ｺﾞｼｯｸM-PRO" panose="020F0600000000000000" pitchFamily="50" charset="-128"/>
                <a:ea typeface="HG丸ｺﾞｼｯｸM-PRO" panose="020F0600000000000000" pitchFamily="50" charset="-128"/>
              </a:rPr>
              <a:t>、　所得税法第</a:t>
            </a:r>
            <a:r>
              <a:rPr lang="en-US" altLang="ja-JP" sz="1400" dirty="0">
                <a:solidFill>
                  <a:prstClr val="black"/>
                </a:solidFill>
                <a:latin typeface="HG丸ｺﾞｼｯｸM-PRO" panose="020F0600000000000000" pitchFamily="50" charset="-128"/>
                <a:ea typeface="HG丸ｺﾞｼｯｸM-PRO" panose="020F0600000000000000" pitchFamily="50" charset="-128"/>
              </a:rPr>
              <a:t>183</a:t>
            </a:r>
            <a:r>
              <a:rPr lang="ja-JP" altLang="en-US" sz="1400" dirty="0">
                <a:solidFill>
                  <a:prstClr val="black"/>
                </a:solidFill>
                <a:latin typeface="HG丸ｺﾞｼｯｸM-PRO" panose="020F0600000000000000" pitchFamily="50" charset="-128"/>
                <a:ea typeface="HG丸ｺﾞｼｯｸM-PRO" panose="020F0600000000000000" pitchFamily="50" charset="-128"/>
              </a:rPr>
              <a:t>条、地方税法第</a:t>
            </a:r>
            <a:r>
              <a:rPr lang="en-US" altLang="ja-JP" sz="1400" dirty="0">
                <a:solidFill>
                  <a:prstClr val="black"/>
                </a:solidFill>
                <a:latin typeface="HG丸ｺﾞｼｯｸM-PRO" panose="020F0600000000000000" pitchFamily="50" charset="-128"/>
                <a:ea typeface="HG丸ｺﾞｼｯｸM-PRO" panose="020F0600000000000000" pitchFamily="50" charset="-128"/>
              </a:rPr>
              <a:t>321</a:t>
            </a:r>
            <a:r>
              <a:rPr lang="ja-JP" altLang="en-US" sz="1400" dirty="0">
                <a:solidFill>
                  <a:prstClr val="black"/>
                </a:solidFill>
                <a:latin typeface="HG丸ｺﾞｼｯｸM-PRO" panose="020F0600000000000000" pitchFamily="50" charset="-128"/>
                <a:ea typeface="HG丸ｺﾞｼｯｸM-PRO" panose="020F0600000000000000" pitchFamily="50" charset="-128"/>
              </a:rPr>
              <a:t>条の５など</a:t>
            </a:r>
          </a:p>
        </p:txBody>
      </p:sp>
      <p:sp>
        <p:nvSpPr>
          <p:cNvPr id="17" name="四角形吹き出し 32">
            <a:extLst>
              <a:ext uri="{FF2B5EF4-FFF2-40B4-BE49-F238E27FC236}">
                <a16:creationId xmlns:a16="http://schemas.microsoft.com/office/drawing/2014/main" id="{E248FF23-33BA-4CF5-A279-0BEFEDAC3391}"/>
              </a:ext>
            </a:extLst>
          </p:cNvPr>
          <p:cNvSpPr/>
          <p:nvPr/>
        </p:nvSpPr>
        <p:spPr>
          <a:xfrm>
            <a:off x="5231904" y="4581128"/>
            <a:ext cx="6552728" cy="1152000"/>
          </a:xfrm>
          <a:prstGeom prst="wedgeRectCallout">
            <a:avLst>
              <a:gd name="adj1" fmla="val -60775"/>
              <a:gd name="adj2" fmla="val 19013"/>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en-US" altLang="ja-JP" sz="2000" dirty="0">
                <a:solidFill>
                  <a:prstClr val="black"/>
                </a:solidFill>
                <a:latin typeface="HG丸ｺﾞｼｯｸM-PRO" panose="020F0600000000000000" pitchFamily="50" charset="-128"/>
                <a:ea typeface="HG丸ｺﾞｼｯｸM-PRO" panose="020F0600000000000000" pitchFamily="50" charset="-128"/>
              </a:rPr>
              <a:t> </a:t>
            </a:r>
            <a:r>
              <a:rPr lang="ja-JP" altLang="en-US" sz="2000" dirty="0">
                <a:solidFill>
                  <a:prstClr val="black"/>
                </a:solidFill>
                <a:latin typeface="HG丸ｺﾞｼｯｸM-PRO" panose="020F0600000000000000" pitchFamily="50" charset="-128"/>
                <a:ea typeface="HG丸ｺﾞｼｯｸM-PRO" panose="020F0600000000000000" pitchFamily="50" charset="-128"/>
              </a:rPr>
              <a:t>従業員の過半数代表等</a:t>
            </a:r>
            <a:r>
              <a:rPr lang="ja-JP" altLang="en-US" sz="2000" dirty="0">
                <a:solidFill>
                  <a:srgbClr val="FF0000"/>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との協定があり、事理明白</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なものに限られる（労働基準法第</a:t>
            </a:r>
            <a:r>
              <a:rPr lang="en-US" altLang="ja-JP" sz="2000" dirty="0">
                <a:solidFill>
                  <a:prstClr val="black"/>
                </a:solidFill>
                <a:latin typeface="HG丸ｺﾞｼｯｸM-PRO" panose="020F0600000000000000" pitchFamily="50" charset="-128"/>
                <a:ea typeface="HG丸ｺﾞｼｯｸM-PRO" panose="020F0600000000000000" pitchFamily="50" charset="-128"/>
              </a:rPr>
              <a:t>24</a:t>
            </a:r>
            <a:r>
              <a:rPr lang="ja-JP" altLang="en-US" sz="2000" dirty="0">
                <a:solidFill>
                  <a:prstClr val="black"/>
                </a:solidFill>
                <a:latin typeface="HG丸ｺﾞｼｯｸM-PRO" panose="020F0600000000000000" pitchFamily="50" charset="-128"/>
                <a:ea typeface="HG丸ｺﾞｼｯｸM-PRO" panose="020F0600000000000000" pitchFamily="50" charset="-128"/>
              </a:rPr>
              <a:t>条）。</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en-US" altLang="ja-JP" sz="2000" dirty="0">
                <a:solidFill>
                  <a:prstClr val="black"/>
                </a:solidFill>
                <a:latin typeface="HG丸ｺﾞｼｯｸM-PRO" panose="020F0600000000000000" pitchFamily="50" charset="-128"/>
                <a:ea typeface="HG丸ｺﾞｼｯｸM-PRO" panose="020F0600000000000000" pitchFamily="50" charset="-128"/>
              </a:rPr>
              <a:t> </a:t>
            </a:r>
            <a:r>
              <a:rPr lang="ja-JP" altLang="en-US" sz="2000" dirty="0">
                <a:solidFill>
                  <a:prstClr val="black"/>
                </a:solidFill>
                <a:latin typeface="HG丸ｺﾞｼｯｸM-PRO" panose="020F0600000000000000" pitchFamily="50" charset="-128"/>
                <a:ea typeface="HG丸ｺﾞｼｯｸM-PRO" panose="020F0600000000000000" pitchFamily="50" charset="-128"/>
              </a:rPr>
              <a:t>前借金</a:t>
            </a:r>
            <a:r>
              <a:rPr lang="ja-JP" altLang="en-US" sz="2000" dirty="0">
                <a:solidFill>
                  <a:srgbClr val="FF0000"/>
                </a:solidFill>
                <a:latin typeface="HG丸ｺﾞｼｯｸM-PRO" panose="020F0600000000000000" pitchFamily="50" charset="-128"/>
                <a:ea typeface="HG丸ｺﾞｼｯｸM-PRO" panose="020F0600000000000000" pitchFamily="50" charset="-128"/>
              </a:rPr>
              <a:t>*</a:t>
            </a:r>
            <a:r>
              <a:rPr lang="en-US" altLang="ja-JP" sz="2000" dirty="0">
                <a:solidFill>
                  <a:srgbClr val="FF0000"/>
                </a:solidFill>
                <a:latin typeface="HG丸ｺﾞｼｯｸM-PRO" panose="020F0600000000000000" pitchFamily="50" charset="-128"/>
                <a:ea typeface="HG丸ｺﾞｼｯｸM-PRO" panose="020F0600000000000000" pitchFamily="50" charset="-128"/>
              </a:rPr>
              <a:t>²</a:t>
            </a:r>
            <a:r>
              <a:rPr lang="ja-JP" altLang="en-US" sz="2000" dirty="0">
                <a:solidFill>
                  <a:prstClr val="black"/>
                </a:solidFill>
                <a:latin typeface="HG丸ｺﾞｼｯｸM-PRO" panose="020F0600000000000000" pitchFamily="50" charset="-128"/>
                <a:ea typeface="HG丸ｺﾞｼｯｸM-PRO" panose="020F0600000000000000" pitchFamily="50" charset="-128"/>
              </a:rPr>
              <a:t>とは相殺できない（労働基準法第</a:t>
            </a:r>
            <a:r>
              <a:rPr lang="en-US" altLang="ja-JP" sz="2000" dirty="0">
                <a:solidFill>
                  <a:prstClr val="black"/>
                </a:solidFill>
                <a:latin typeface="HG丸ｺﾞｼｯｸM-PRO" panose="020F0600000000000000" pitchFamily="50" charset="-128"/>
                <a:ea typeface="HG丸ｺﾞｼｯｸM-PRO" panose="020F0600000000000000" pitchFamily="50" charset="-128"/>
              </a:rPr>
              <a:t>17</a:t>
            </a:r>
            <a:r>
              <a:rPr lang="ja-JP" altLang="en-US" sz="2000" dirty="0">
                <a:solidFill>
                  <a:prstClr val="black"/>
                </a:solidFill>
                <a:latin typeface="HG丸ｺﾞｼｯｸM-PRO" panose="020F0600000000000000" pitchFamily="50" charset="-128"/>
                <a:ea typeface="HG丸ｺﾞｼｯｸM-PRO" panose="020F0600000000000000" pitchFamily="50" charset="-128"/>
              </a:rPr>
              <a:t>条）。</a:t>
            </a:r>
          </a:p>
        </p:txBody>
      </p:sp>
      <p:sp>
        <p:nvSpPr>
          <p:cNvPr id="21" name="正方形/長方形 20">
            <a:extLst>
              <a:ext uri="{FF2B5EF4-FFF2-40B4-BE49-F238E27FC236}">
                <a16:creationId xmlns:a16="http://schemas.microsoft.com/office/drawing/2014/main" id="{B6ACC458-87CF-4287-BFA7-74A4210E7970}"/>
              </a:ext>
            </a:extLst>
          </p:cNvPr>
          <p:cNvSpPr/>
          <p:nvPr/>
        </p:nvSpPr>
        <p:spPr>
          <a:xfrm>
            <a:off x="5519936" y="5733128"/>
            <a:ext cx="6336704" cy="7321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r>
              <a:rPr lang="ja-JP" altLang="en-US" sz="1400" dirty="0">
                <a:solidFill>
                  <a:srgbClr val="FF0000"/>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従業員の過半数で組織する労働組合があれば当該労働組合、無いときは従業</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r>
              <a:rPr lang="en-US" altLang="ja-JP" sz="1400" dirty="0">
                <a:solidFill>
                  <a:prstClr val="black"/>
                </a:solidFill>
                <a:latin typeface="HG丸ｺﾞｼｯｸM-PRO" panose="020F0600000000000000" pitchFamily="50" charset="-128"/>
                <a:ea typeface="HG丸ｺﾞｼｯｸM-PRO" panose="020F0600000000000000" pitchFamily="50" charset="-128"/>
              </a:rPr>
              <a:t> </a:t>
            </a:r>
            <a:r>
              <a:rPr lang="ja-JP" altLang="en-US" sz="1400" dirty="0">
                <a:solidFill>
                  <a:prstClr val="black"/>
                </a:solidFill>
                <a:latin typeface="HG丸ｺﾞｼｯｸM-PRO" panose="020F0600000000000000" pitchFamily="50" charset="-128"/>
                <a:ea typeface="HG丸ｺﾞｼｯｸM-PRO" panose="020F0600000000000000" pitchFamily="50" charset="-128"/>
              </a:rPr>
              <a:t>員の過半数を代表する者。</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400" dirty="0">
                <a:solidFill>
                  <a:srgbClr val="FF0000"/>
                </a:solidFill>
                <a:latin typeface="HG丸ｺﾞｼｯｸM-PRO" panose="020F0600000000000000" pitchFamily="50" charset="-128"/>
                <a:ea typeface="HG丸ｺﾞｼｯｸM-PRO" panose="020F0600000000000000" pitchFamily="50" charset="-128"/>
              </a:rPr>
              <a:t>*</a:t>
            </a:r>
            <a:r>
              <a:rPr lang="en-US" altLang="ja-JP" sz="1400" dirty="0">
                <a:solidFill>
                  <a:srgbClr val="FF0000"/>
                </a:solidFill>
                <a:latin typeface="HG丸ｺﾞｼｯｸM-PRO" panose="020F0600000000000000" pitchFamily="50" charset="-128"/>
                <a:ea typeface="HG丸ｺﾞｼｯｸM-PRO" panose="020F0600000000000000" pitchFamily="50" charset="-128"/>
              </a:rPr>
              <a:t>²</a:t>
            </a:r>
            <a:r>
              <a:rPr lang="ja-JP" altLang="en-US" sz="1400" dirty="0">
                <a:solidFill>
                  <a:prstClr val="black"/>
                </a:solidFill>
                <a:latin typeface="HG丸ｺﾞｼｯｸM-PRO" panose="020F0600000000000000" pitchFamily="50" charset="-128"/>
                <a:ea typeface="HG丸ｺﾞｼｯｸM-PRO" panose="020F0600000000000000" pitchFamily="50" charset="-128"/>
              </a:rPr>
              <a:t>労働することを条件とする前借金に限る。</a:t>
            </a:r>
          </a:p>
        </p:txBody>
      </p:sp>
      <p:sp>
        <p:nvSpPr>
          <p:cNvPr id="23" name="正方形/長方形 22"/>
          <p:cNvSpPr/>
          <p:nvPr/>
        </p:nvSpPr>
        <p:spPr>
          <a:xfrm>
            <a:off x="0" y="635061"/>
            <a:ext cx="12192000" cy="12964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控除</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天引き</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については、法令の根拠が必要となっている</a:t>
            </a:r>
          </a:p>
        </p:txBody>
      </p:sp>
      <p:sp>
        <p:nvSpPr>
          <p:cNvPr id="3" name="スライド番号プレースホルダー 2">
            <a:extLst>
              <a:ext uri="{FF2B5EF4-FFF2-40B4-BE49-F238E27FC236}">
                <a16:creationId xmlns:a16="http://schemas.microsoft.com/office/drawing/2014/main" id="{55A052D1-D27C-743B-3C8E-2AB450FA145B}"/>
              </a:ext>
            </a:extLst>
          </p:cNvPr>
          <p:cNvSpPr>
            <a:spLocks noGrp="1"/>
          </p:cNvSpPr>
          <p:nvPr>
            <p:ph type="sldNum" sz="quarter" idx="12"/>
          </p:nvPr>
        </p:nvSpPr>
        <p:spPr/>
        <p:txBody>
          <a:bodyPr/>
          <a:lstStyle/>
          <a:p>
            <a:fld id="{E3C52A74-6BB8-425A-81FA-95938EE2CA9E}" type="slidenum">
              <a:rPr lang="ja-JP" altLang="en-US" smtClean="0"/>
              <a:pPr/>
              <a:t>10</a:t>
            </a:fld>
            <a:endParaRPr lang="ja-JP" altLang="en-US" dirty="0"/>
          </a:p>
        </p:txBody>
      </p:sp>
    </p:spTree>
    <p:extLst>
      <p:ext uri="{BB962C8B-B14F-4D97-AF65-F5344CB8AC3E}">
        <p14:creationId xmlns:p14="http://schemas.microsoft.com/office/powerpoint/2010/main" val="308017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bg/>
                                          </p:spTgt>
                                        </p:tgtEl>
                                        <p:attrNameLst>
                                          <p:attrName>style.visibility</p:attrName>
                                        </p:attrNameLst>
                                      </p:cBhvr>
                                      <p:to>
                                        <p:strVal val="visible"/>
                                      </p:to>
                                    </p:set>
                                    <p:animEffect transition="in" filter="wipe(left)">
                                      <p:cBhvr>
                                        <p:cTn id="7" dur="500"/>
                                        <p:tgtEl>
                                          <p:spTgt spid="2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left)">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wipe(left)">
                                      <p:cBhvr>
                                        <p:cTn id="17" dur="5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wipe(left)">
                                      <p:cBhvr>
                                        <p:cTn id="22" dur="500"/>
                                        <p:tgtEl>
                                          <p:spTgt spid="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xEl>
                                              <p:pRg st="3" end="3"/>
                                            </p:txEl>
                                          </p:spTgt>
                                        </p:tgtEl>
                                        <p:attrNameLst>
                                          <p:attrName>style.visibility</p:attrName>
                                        </p:attrNameLst>
                                      </p:cBhvr>
                                      <p:to>
                                        <p:strVal val="visible"/>
                                      </p:to>
                                    </p:set>
                                    <p:animEffect transition="in" filter="wipe(left)">
                                      <p:cBhvr>
                                        <p:cTn id="27" dur="500"/>
                                        <p:tgtEl>
                                          <p:spTgt spid="2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bg/>
                                          </p:spTgt>
                                        </p:tgtEl>
                                        <p:attrNameLst>
                                          <p:attrName>style.visibility</p:attrName>
                                        </p:attrNameLst>
                                      </p:cBhvr>
                                      <p:to>
                                        <p:strVal val="visible"/>
                                      </p:to>
                                    </p:set>
                                    <p:animEffect transition="in" filter="wipe(left)">
                                      <p:cBhvr>
                                        <p:cTn id="32" dur="500"/>
                                        <p:tgtEl>
                                          <p:spTgt spid="20">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wipe(left)">
                                      <p:cBhvr>
                                        <p:cTn id="37" dur="500"/>
                                        <p:tgtEl>
                                          <p:spTgt spid="2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xEl>
                                              <p:pRg st="1" end="1"/>
                                            </p:txEl>
                                          </p:spTgt>
                                        </p:tgtEl>
                                        <p:attrNameLst>
                                          <p:attrName>style.visibility</p:attrName>
                                        </p:attrNameLst>
                                      </p:cBhvr>
                                      <p:to>
                                        <p:strVal val="visible"/>
                                      </p:to>
                                    </p:set>
                                    <p:animEffect transition="in" filter="wipe(left)">
                                      <p:cBhvr>
                                        <p:cTn id="42" dur="500"/>
                                        <p:tgtEl>
                                          <p:spTgt spid="2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0-#ppt_w/2"/>
                                          </p:val>
                                        </p:tav>
                                        <p:tav tm="100000">
                                          <p:val>
                                            <p:strVal val="#ppt_x"/>
                                          </p:val>
                                        </p:tav>
                                      </p:tavLst>
                                    </p:anim>
                                    <p:anim calcmode="lin" valueType="num">
                                      <p:cBhvr additive="base">
                                        <p:cTn id="4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0-#ppt_w/2"/>
                                          </p:val>
                                        </p:tav>
                                        <p:tav tm="100000">
                                          <p:val>
                                            <p:strVal val="#ppt_x"/>
                                          </p:val>
                                        </p:tav>
                                      </p:tavLst>
                                    </p:anim>
                                    <p:anim calcmode="lin" valueType="num">
                                      <p:cBhvr additive="base">
                                        <p:cTn id="5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0-#ppt_w/2"/>
                                          </p:val>
                                        </p:tav>
                                        <p:tav tm="100000">
                                          <p:val>
                                            <p:strVal val="#ppt_x"/>
                                          </p:val>
                                        </p:tav>
                                      </p:tavLst>
                                    </p:anim>
                                    <p:anim calcmode="lin" valueType="num">
                                      <p:cBhvr additive="base">
                                        <p:cTn id="6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0-#ppt_w/2"/>
                                          </p:val>
                                        </p:tav>
                                        <p:tav tm="100000">
                                          <p:val>
                                            <p:strVal val="#ppt_x"/>
                                          </p:val>
                                        </p:tav>
                                      </p:tavLst>
                                    </p:anim>
                                    <p:anim calcmode="lin" valueType="num">
                                      <p:cBhvr additive="base">
                                        <p:cTn id="6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0-#ppt_w/2"/>
                                          </p:val>
                                        </p:tav>
                                        <p:tav tm="100000">
                                          <p:val>
                                            <p:strVal val="#ppt_x"/>
                                          </p:val>
                                        </p:tav>
                                      </p:tavLst>
                                    </p:anim>
                                    <p:anim calcmode="lin" valueType="num">
                                      <p:cBhvr additive="base">
                                        <p:cTn id="7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0-#ppt_w/2"/>
                                          </p:val>
                                        </p:tav>
                                        <p:tav tm="100000">
                                          <p:val>
                                            <p:strVal val="#ppt_x"/>
                                          </p:val>
                                        </p:tav>
                                      </p:tavLst>
                                    </p:anim>
                                    <p:anim calcmode="lin" valueType="num">
                                      <p:cBhvr additive="base">
                                        <p:cTn id="7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animBg="1"/>
      <p:bldP spid="20" grpId="0" build="p" animBg="1"/>
      <p:bldP spid="29" grpId="0"/>
      <p:bldP spid="30" grpId="0"/>
      <p:bldP spid="32" grpId="0"/>
      <p:bldP spid="34" grpId="0"/>
      <p:bldP spid="17" grpId="0"/>
      <p:bldP spid="2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吹き出し 43"/>
          <p:cNvSpPr/>
          <p:nvPr/>
        </p:nvSpPr>
        <p:spPr>
          <a:xfrm>
            <a:off x="1919536" y="821468"/>
            <a:ext cx="8568953" cy="2463516"/>
          </a:xfrm>
          <a:prstGeom prst="roundRect">
            <a:avLst>
              <a:gd name="adj" fmla="val 2644"/>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nSpc>
                <a:spcPts val="3801"/>
              </a:lnSpc>
            </a:pPr>
            <a:r>
              <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rPr>
              <a:t>(</a:t>
            </a:r>
            <a:r>
              <a:rPr lang="en-US" altLang="ja-JP" sz="2400" dirty="0">
                <a:solidFill>
                  <a:sysClr val="windowText" lastClr="000000"/>
                </a:solidFill>
                <a:latin typeface="HG丸ｺﾞｼｯｸM-PRO" panose="020F0600000000000000" pitchFamily="50" charset="-128"/>
                <a:ea typeface="HG丸ｺﾞｼｯｸM-PRO" panose="020F0600000000000000" pitchFamily="50" charset="-128"/>
              </a:rPr>
              <a:t>4)</a:t>
            </a:r>
            <a:r>
              <a:rPr lang="ja-JP" altLang="en-US" sz="2400" dirty="0">
                <a:solidFill>
                  <a:sysClr val="windowText" lastClr="000000"/>
                </a:solidFill>
                <a:latin typeface="HG丸ｺﾞｼｯｸM-PRO" panose="020F0600000000000000" pitchFamily="50" charset="-128"/>
                <a:ea typeface="HG丸ｺﾞｼｯｸM-PRO" panose="020F0600000000000000" pitchFamily="50" charset="-128"/>
              </a:rPr>
              <a:t> かくした結果は？</a:t>
            </a:r>
          </a:p>
        </p:txBody>
      </p:sp>
      <p:sp>
        <p:nvSpPr>
          <p:cNvPr id="14" name="角丸四角形吹き出し 43"/>
          <p:cNvSpPr/>
          <p:nvPr/>
        </p:nvSpPr>
        <p:spPr>
          <a:xfrm>
            <a:off x="1919536" y="2924943"/>
            <a:ext cx="8568953" cy="3744226"/>
          </a:xfrm>
          <a:prstGeom prst="roundRect">
            <a:avLst>
              <a:gd name="adj" fmla="val 2644"/>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180000" rIns="36000" rtlCol="0" anchor="t" anchorCtr="0"/>
          <a:lstStyle/>
          <a:p>
            <a:pPr>
              <a:lnSpc>
                <a:spcPts val="2601"/>
              </a:lnSpc>
              <a:defRPr/>
            </a:pPr>
            <a:r>
              <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rPr>
              <a:t>(</a:t>
            </a:r>
            <a:r>
              <a:rPr lang="en-US" altLang="ja-JP" sz="2400" dirty="0">
                <a:solidFill>
                  <a:sysClr val="windowText" lastClr="000000"/>
                </a:solidFill>
                <a:latin typeface="HG丸ｺﾞｼｯｸM-PRO" panose="020F0600000000000000" pitchFamily="50" charset="-128"/>
                <a:ea typeface="HG丸ｺﾞｼｯｸM-PRO" panose="020F0600000000000000" pitchFamily="50" charset="-128"/>
              </a:rPr>
              <a:t>5)</a:t>
            </a:r>
            <a:r>
              <a:rPr lang="ja-JP" altLang="en-US" sz="2400" dirty="0">
                <a:solidFill>
                  <a:sysClr val="windowText" lastClr="000000"/>
                </a:solidFill>
                <a:latin typeface="HG丸ｺﾞｼｯｸM-PRO" panose="020F0600000000000000" pitchFamily="50" charset="-128"/>
                <a:ea typeface="HG丸ｺﾞｼｯｸM-PRO" panose="020F0600000000000000" pitchFamily="50" charset="-128"/>
              </a:rPr>
              <a:t> 労災保険と健康保険の違い</a:t>
            </a:r>
            <a:endParaRPr lang="en-US" altLang="ja-JP" sz="2400" dirty="0">
              <a:solidFill>
                <a:sysClr val="windowText" lastClr="000000"/>
              </a:solidFill>
              <a:latin typeface="HG丸ｺﾞｼｯｸM-PRO" panose="020F0600000000000000" pitchFamily="50" charset="-128"/>
              <a:ea typeface="HG丸ｺﾞｼｯｸM-PRO" panose="020F0600000000000000" pitchFamily="50" charset="-128"/>
            </a:endParaRPr>
          </a:p>
          <a:p>
            <a:pPr>
              <a:lnSpc>
                <a:spcPts val="2601"/>
              </a:lnSpc>
              <a:defRPr/>
            </a:pPr>
            <a:endParaRPr lang="en-US" altLang="ja-JP" sz="3200" dirty="0">
              <a:solidFill>
                <a:sysClr val="windowText" lastClr="000000"/>
              </a:solidFill>
              <a:latin typeface="HG丸ｺﾞｼｯｸM-PRO" panose="020F0600000000000000" pitchFamily="50" charset="-128"/>
              <a:ea typeface="HG丸ｺﾞｼｯｸM-PRO" panose="020F0600000000000000" pitchFamily="50" charset="-128"/>
            </a:endParaRPr>
          </a:p>
          <a:p>
            <a:pPr>
              <a:lnSpc>
                <a:spcPts val="2800"/>
              </a:lnSpc>
              <a:defRPr/>
            </a:pPr>
            <a:r>
              <a:rPr lang="ja-JP" altLang="en-US" sz="3200" dirty="0">
                <a:solidFill>
                  <a:sysClr val="windowText" lastClr="000000"/>
                </a:solidFill>
                <a:latin typeface="HG丸ｺﾞｼｯｸM-PRO" panose="020F0600000000000000" pitchFamily="50" charset="-128"/>
                <a:ea typeface="HG丸ｺﾞｼｯｸM-PRO" panose="020F0600000000000000" pitchFamily="50" charset="-128"/>
              </a:rPr>
              <a:t>　</a:t>
            </a:r>
          </a:p>
        </p:txBody>
      </p:sp>
      <p:sp>
        <p:nvSpPr>
          <p:cNvPr id="6" name="角丸四角形吹き出し 43">
            <a:extLst>
              <a:ext uri="{FF2B5EF4-FFF2-40B4-BE49-F238E27FC236}">
                <a16:creationId xmlns:a16="http://schemas.microsoft.com/office/drawing/2014/main" id="{7285CF38-B3EF-4DF5-9982-BF3BF380F4C8}"/>
              </a:ext>
            </a:extLst>
          </p:cNvPr>
          <p:cNvSpPr/>
          <p:nvPr/>
        </p:nvSpPr>
        <p:spPr>
          <a:xfrm>
            <a:off x="1919537" y="1412776"/>
            <a:ext cx="9289033" cy="1741945"/>
          </a:xfrm>
          <a:prstGeom prst="roundRect">
            <a:avLst>
              <a:gd name="adj" fmla="val 2644"/>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nSpc>
                <a:spcPts val="2601"/>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① 虚偽報告で書類送検となる場合がある。② 信用を失墜するとその影響</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601"/>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は大きい。公共工事は指名停止にも。</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601"/>
              </a:lnSpc>
            </a:pPr>
            <a:r>
              <a:rPr lang="ja-JP" altLang="en-US" sz="2400" b="1" dirty="0">
                <a:solidFill>
                  <a:prstClr val="black"/>
                </a:solidFill>
                <a:latin typeface="HG丸ｺﾞｼｯｸM-PRO" panose="020F0600000000000000" pitchFamily="50" charset="-128"/>
                <a:ea typeface="HG丸ｺﾞｼｯｸM-PRO" panose="020F0600000000000000" pitchFamily="50" charset="-128"/>
              </a:rPr>
              <a:t>→ </a:t>
            </a:r>
            <a:r>
              <a:rPr lang="ja-JP" altLang="en-US" sz="2000" dirty="0">
                <a:solidFill>
                  <a:prstClr val="black"/>
                </a:solidFill>
                <a:latin typeface="HG丸ｺﾞｼｯｸM-PRO" pitchFamily="50" charset="-128"/>
                <a:ea typeface="HG丸ｺﾞｼｯｸM-PRO" pitchFamily="50" charset="-128"/>
              </a:rPr>
              <a:t>唆</a:t>
            </a:r>
            <a:r>
              <a:rPr lang="en-US" altLang="ja-JP" sz="1600" dirty="0">
                <a:solidFill>
                  <a:prstClr val="black"/>
                </a:solidFill>
                <a:latin typeface="HG丸ｺﾞｼｯｸM-PRO" pitchFamily="50" charset="-128"/>
                <a:ea typeface="HG丸ｺﾞｼｯｸM-PRO" pitchFamily="50" charset="-128"/>
              </a:rPr>
              <a:t>(</a:t>
            </a:r>
            <a:r>
              <a:rPr lang="ja-JP" altLang="en-US" sz="1600" dirty="0">
                <a:solidFill>
                  <a:prstClr val="black"/>
                </a:solidFill>
                <a:latin typeface="HG丸ｺﾞｼｯｸM-PRO" pitchFamily="50" charset="-128"/>
                <a:ea typeface="HG丸ｺﾞｼｯｸM-PRO" pitchFamily="50" charset="-128"/>
              </a:rPr>
              <a:t>そそのか</a:t>
            </a:r>
            <a:r>
              <a:rPr lang="en-US" altLang="ja-JP" sz="1600" dirty="0">
                <a:solidFill>
                  <a:prstClr val="black"/>
                </a:solidFill>
                <a:latin typeface="HG丸ｺﾞｼｯｸM-PRO" pitchFamily="50" charset="-128"/>
                <a:ea typeface="HG丸ｺﾞｼｯｸM-PRO" pitchFamily="50" charset="-128"/>
              </a:rPr>
              <a:t>)</a:t>
            </a:r>
            <a:r>
              <a:rPr lang="ja-JP" altLang="en-US" sz="2000" dirty="0">
                <a:solidFill>
                  <a:prstClr val="black"/>
                </a:solidFill>
                <a:latin typeface="HG丸ｺﾞｼｯｸM-PRO" pitchFamily="50" charset="-128"/>
                <a:ea typeface="HG丸ｺﾞｼｯｸM-PRO" pitchFamily="50" charset="-128"/>
              </a:rPr>
              <a:t>されても・悪いようにはしないからと囁かれても、かくさない！</a:t>
            </a:r>
            <a:endParaRPr lang="en-US" altLang="ja-JP" sz="2000" dirty="0">
              <a:solidFill>
                <a:prstClr val="black"/>
              </a:solidFill>
              <a:latin typeface="HG丸ｺﾞｼｯｸM-PRO" pitchFamily="50" charset="-128"/>
              <a:ea typeface="HG丸ｺﾞｼｯｸM-PRO" pitchFamily="50" charset="-128"/>
            </a:endParaRPr>
          </a:p>
          <a:p>
            <a:pPr>
              <a:lnSpc>
                <a:spcPts val="2601"/>
              </a:lnSpc>
            </a:pPr>
            <a:r>
              <a:rPr lang="ja-JP" altLang="en-US" sz="2000" dirty="0">
                <a:solidFill>
                  <a:prstClr val="black"/>
                </a:solidFill>
                <a:latin typeface="HG丸ｺﾞｼｯｸM-PRO" pitchFamily="50" charset="-128"/>
                <a:ea typeface="HG丸ｺﾞｼｯｸM-PRO" pitchFamily="50" charset="-128"/>
              </a:rPr>
              <a:t>　 </a:t>
            </a:r>
            <a:r>
              <a:rPr lang="en-US" altLang="ja-JP" sz="2000" dirty="0">
                <a:solidFill>
                  <a:prstClr val="black"/>
                </a:solidFill>
                <a:latin typeface="HG丸ｺﾞｼｯｸM-PRO" pitchFamily="50" charset="-128"/>
                <a:ea typeface="HG丸ｺﾞｼｯｸM-PRO" pitchFamily="50" charset="-128"/>
              </a:rPr>
              <a:t>｢</a:t>
            </a:r>
            <a:r>
              <a:rPr lang="ja-JP" altLang="en-US" sz="2000" dirty="0">
                <a:solidFill>
                  <a:prstClr val="black"/>
                </a:solidFill>
                <a:latin typeface="HG丸ｺﾞｼｯｸM-PRO" pitchFamily="50" charset="-128"/>
                <a:ea typeface="HG丸ｺﾞｼｯｸM-PRO" pitchFamily="50" charset="-128"/>
              </a:rPr>
              <a:t>絶対ばれると聞いてる</a:t>
            </a:r>
            <a:r>
              <a:rPr lang="en-US" altLang="ja-JP" sz="2000" dirty="0">
                <a:solidFill>
                  <a:prstClr val="black"/>
                </a:solidFill>
                <a:latin typeface="HG丸ｺﾞｼｯｸM-PRO" pitchFamily="50" charset="-128"/>
                <a:ea typeface="HG丸ｺﾞｼｯｸM-PRO" pitchFamily="50" charset="-128"/>
              </a:rPr>
              <a:t>｣</a:t>
            </a:r>
            <a:r>
              <a:rPr lang="ja-JP" altLang="en-US" sz="2000" dirty="0">
                <a:solidFill>
                  <a:prstClr val="black"/>
                </a:solidFill>
                <a:latin typeface="HG丸ｺﾞｼｯｸM-PRO" pitchFamily="50" charset="-128"/>
                <a:ea typeface="HG丸ｺﾞｼｯｸM-PRO" pitchFamily="50" charset="-128"/>
              </a:rPr>
              <a:t>と断固断る。それが、あなたのため。会社のため。</a:t>
            </a:r>
            <a:endParaRPr lang="ja-JP" altLang="en-US" sz="2000" dirty="0">
              <a:solidFill>
                <a:prstClr val="white"/>
              </a:solidFill>
              <a:latin typeface="HG丸ｺﾞｼｯｸM-PRO" pitchFamily="50" charset="-128"/>
              <a:ea typeface="HG丸ｺﾞｼｯｸM-PRO" pitchFamily="50" charset="-128"/>
            </a:endParaRPr>
          </a:p>
          <a:p>
            <a:pPr>
              <a:lnSpc>
                <a:spcPts val="2601"/>
              </a:lnSpc>
            </a:pPr>
            <a:endParaRPr lang="ja-JP" altLang="en-US" sz="3200" dirty="0">
              <a:solidFill>
                <a:sysClr val="windowText" lastClr="000000"/>
              </a:solidFill>
              <a:latin typeface="HG丸ｺﾞｼｯｸM-PRO" panose="020F0600000000000000" pitchFamily="50" charset="-128"/>
              <a:ea typeface="HG丸ｺﾞｼｯｸM-PRO" panose="020F0600000000000000" pitchFamily="50" charset="-128"/>
            </a:endParaRPr>
          </a:p>
        </p:txBody>
      </p:sp>
      <p:graphicFrame>
        <p:nvGraphicFramePr>
          <p:cNvPr id="8" name="表 7">
            <a:extLst>
              <a:ext uri="{FF2B5EF4-FFF2-40B4-BE49-F238E27FC236}">
                <a16:creationId xmlns:a16="http://schemas.microsoft.com/office/drawing/2014/main" id="{3A13C57F-CA6A-45FA-9BCA-EAF00A620819}"/>
              </a:ext>
            </a:extLst>
          </p:cNvPr>
          <p:cNvGraphicFramePr>
            <a:graphicFrameLocks noGrp="1"/>
          </p:cNvGraphicFramePr>
          <p:nvPr/>
        </p:nvGraphicFramePr>
        <p:xfrm>
          <a:off x="3143672" y="3501008"/>
          <a:ext cx="5400600" cy="2893879"/>
        </p:xfrm>
        <a:graphic>
          <a:graphicData uri="http://schemas.openxmlformats.org/drawingml/2006/table">
            <a:tbl>
              <a:tblPr firstRow="1" bandRow="1">
                <a:tableStyleId>{5940675A-B579-460E-94D1-54222C63F5DA}</a:tableStyleId>
              </a:tblPr>
              <a:tblGrid>
                <a:gridCol w="1397819">
                  <a:extLst>
                    <a:ext uri="{9D8B030D-6E8A-4147-A177-3AD203B41FA5}">
                      <a16:colId xmlns:a16="http://schemas.microsoft.com/office/drawing/2014/main" val="20000"/>
                    </a:ext>
                  </a:extLst>
                </a:gridCol>
                <a:gridCol w="1423464">
                  <a:extLst>
                    <a:ext uri="{9D8B030D-6E8A-4147-A177-3AD203B41FA5}">
                      <a16:colId xmlns:a16="http://schemas.microsoft.com/office/drawing/2014/main" val="20001"/>
                    </a:ext>
                  </a:extLst>
                </a:gridCol>
                <a:gridCol w="1207669">
                  <a:extLst>
                    <a:ext uri="{9D8B030D-6E8A-4147-A177-3AD203B41FA5}">
                      <a16:colId xmlns:a16="http://schemas.microsoft.com/office/drawing/2014/main" val="20002"/>
                    </a:ext>
                  </a:extLst>
                </a:gridCol>
                <a:gridCol w="1371648">
                  <a:extLst>
                    <a:ext uri="{9D8B030D-6E8A-4147-A177-3AD203B41FA5}">
                      <a16:colId xmlns:a16="http://schemas.microsoft.com/office/drawing/2014/main" val="20003"/>
                    </a:ext>
                  </a:extLst>
                </a:gridCol>
              </a:tblGrid>
              <a:tr h="350950">
                <a:tc>
                  <a:txBody>
                    <a:bodyPr/>
                    <a:lstStyle/>
                    <a:p>
                      <a:pPr algn="ctr"/>
                      <a:endParaRPr kumimoji="1" lang="ja-JP" altLang="en-US" sz="1400" dirty="0">
                        <a:latin typeface="HG丸ｺﾞｼｯｸM-PRO" panose="020F0600000000000000" pitchFamily="50" charset="-128"/>
                        <a:ea typeface="HG丸ｺﾞｼｯｸM-PRO" panose="020F0600000000000000" pitchFamily="50" charset="-128"/>
                      </a:endParaRPr>
                    </a:p>
                  </a:txBody>
                  <a:tcPr marT="34350" marB="34350" anchor="ctr">
                    <a:solidFill>
                      <a:schemeClr val="bg1"/>
                    </a:solidFill>
                  </a:tcPr>
                </a:tc>
                <a:tc gridSpan="2">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労災保険</a:t>
                      </a:r>
                    </a:p>
                  </a:txBody>
                  <a:tcPr marT="50292" marB="50292" anchor="ctr">
                    <a:solidFill>
                      <a:schemeClr val="accent5">
                        <a:lumMod val="20000"/>
                        <a:lumOff val="80000"/>
                      </a:schemeClr>
                    </a:solidFill>
                  </a:tcPr>
                </a:tc>
                <a:tc hMerge="1">
                  <a:txBody>
                    <a:bodyPr/>
                    <a:lstStyle/>
                    <a:p>
                      <a:endParaRPr kumimoji="1" lang="ja-JP" altLang="en-US" sz="1400" dirty="0">
                        <a:latin typeface="HG丸ｺﾞｼｯｸM-PRO" panose="020F0600000000000000" pitchFamily="50" charset="-128"/>
                        <a:ea typeface="HG丸ｺﾞｼｯｸM-PRO" panose="020F0600000000000000" pitchFamily="50" charset="-128"/>
                      </a:endParaRPr>
                    </a:p>
                  </a:txBody>
                  <a:tcPr/>
                </a:tc>
                <a:tc>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健康保険</a:t>
                      </a:r>
                    </a:p>
                  </a:txBody>
                  <a:tcPr marT="34350" marB="34350" anchor="ctr">
                    <a:solidFill>
                      <a:schemeClr val="accent2">
                        <a:lumMod val="20000"/>
                        <a:lumOff val="80000"/>
                      </a:schemeClr>
                    </a:solidFill>
                  </a:tcPr>
                </a:tc>
                <a:extLst>
                  <a:ext uri="{0D108BD9-81ED-4DB2-BD59-A6C34878D82A}">
                    <a16:rowId xmlns:a16="http://schemas.microsoft.com/office/drawing/2014/main" val="10000"/>
                  </a:ext>
                </a:extLst>
              </a:tr>
              <a:tr h="523791">
                <a:tc>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保険料負担</a:t>
                      </a:r>
                    </a:p>
                  </a:txBody>
                  <a:tcPr marT="34350" marB="34350" anchor="ctr">
                    <a:solidFill>
                      <a:schemeClr val="bg1"/>
                    </a:solidFill>
                  </a:tcPr>
                </a:tc>
                <a:tc gridSpan="2">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事業主全額負担</a:t>
                      </a:r>
                    </a:p>
                  </a:txBody>
                  <a:tcPr marT="50292" marB="50292" anchor="ctr">
                    <a:solidFill>
                      <a:schemeClr val="accent5">
                        <a:lumMod val="20000"/>
                        <a:lumOff val="80000"/>
                      </a:schemeClr>
                    </a:solidFill>
                  </a:tcPr>
                </a:tc>
                <a:tc hMerge="1">
                  <a:txBody>
                    <a:bodyPr/>
                    <a:lstStyle/>
                    <a:p>
                      <a:endParaRPr kumimoji="1" lang="ja-JP" altLang="en-US" sz="1400" dirty="0">
                        <a:latin typeface="HG丸ｺﾞｼｯｸM-PRO" panose="020F0600000000000000" pitchFamily="50" charset="-128"/>
                        <a:ea typeface="HG丸ｺﾞｼｯｸM-PRO" panose="020F0600000000000000" pitchFamily="50" charset="-128"/>
                      </a:endParaRPr>
                    </a:p>
                  </a:txBody>
                  <a:tcPr/>
                </a:tc>
                <a:tc>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労使折半</a:t>
                      </a:r>
                    </a:p>
                  </a:txBody>
                  <a:tcPr marT="34350" marB="34350" anchor="ctr">
                    <a:solidFill>
                      <a:schemeClr val="accent2">
                        <a:lumMod val="20000"/>
                        <a:lumOff val="80000"/>
                      </a:schemeClr>
                    </a:solidFill>
                  </a:tcPr>
                </a:tc>
                <a:extLst>
                  <a:ext uri="{0D108BD9-81ED-4DB2-BD59-A6C34878D82A}">
                    <a16:rowId xmlns:a16="http://schemas.microsoft.com/office/drawing/2014/main" val="10001"/>
                  </a:ext>
                </a:extLst>
              </a:tr>
              <a:tr h="523791">
                <a:tc>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態様</a:t>
                      </a:r>
                    </a:p>
                  </a:txBody>
                  <a:tcPr marT="34350" marB="34350" anchor="ctr">
                    <a:solidFill>
                      <a:schemeClr val="bg1"/>
                    </a:solidFill>
                  </a:tcPr>
                </a:tc>
                <a:tc>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業務災害</a:t>
                      </a:r>
                    </a:p>
                  </a:txBody>
                  <a:tcPr marT="34350" marB="34350" anchor="ctr">
                    <a:solidFill>
                      <a:schemeClr val="accent5">
                        <a:lumMod val="20000"/>
                        <a:lumOff val="80000"/>
                      </a:schemeClr>
                    </a:solidFill>
                  </a:tcPr>
                </a:tc>
                <a:tc>
                  <a:txBody>
                    <a:bodyPr/>
                    <a:lstStyle/>
                    <a:p>
                      <a:pPr algn="ctr"/>
                      <a:r>
                        <a:rPr kumimoji="1" lang="ja-JP" altLang="en-US" sz="1400">
                          <a:latin typeface="HG丸ｺﾞｼｯｸM-PRO" panose="020F0600000000000000" pitchFamily="50" charset="-128"/>
                          <a:ea typeface="HG丸ｺﾞｼｯｸM-PRO" panose="020F0600000000000000" pitchFamily="50" charset="-128"/>
                        </a:rPr>
                        <a:t>通勤災害</a:t>
                      </a:r>
                      <a:endParaRPr kumimoji="1" lang="ja-JP" altLang="en-US" sz="1400" dirty="0">
                        <a:latin typeface="HG丸ｺﾞｼｯｸM-PRO" panose="020F0600000000000000" pitchFamily="50" charset="-128"/>
                        <a:ea typeface="HG丸ｺﾞｼｯｸM-PRO" panose="020F0600000000000000" pitchFamily="50" charset="-128"/>
                      </a:endParaRPr>
                    </a:p>
                  </a:txBody>
                  <a:tcPr marT="34350" marB="34350" anchor="ctr">
                    <a:solidFill>
                      <a:schemeClr val="accent5">
                        <a:lumMod val="20000"/>
                        <a:lumOff val="80000"/>
                      </a:schemeClr>
                    </a:solidFill>
                  </a:tcPr>
                </a:tc>
                <a:tc>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私傷病</a:t>
                      </a:r>
                    </a:p>
                  </a:txBody>
                  <a:tcPr marT="34350" marB="34350" anchor="ctr">
                    <a:solidFill>
                      <a:schemeClr val="accent2">
                        <a:lumMod val="20000"/>
                        <a:lumOff val="80000"/>
                      </a:schemeClr>
                    </a:solidFill>
                  </a:tcPr>
                </a:tc>
                <a:extLst>
                  <a:ext uri="{0D108BD9-81ED-4DB2-BD59-A6C34878D82A}">
                    <a16:rowId xmlns:a16="http://schemas.microsoft.com/office/drawing/2014/main" val="10002"/>
                  </a:ext>
                </a:extLst>
              </a:tr>
              <a:tr h="523791">
                <a:tc>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治療費負担</a:t>
                      </a:r>
                    </a:p>
                  </a:txBody>
                  <a:tcPr marT="34350" marB="34350" anchor="ctr">
                    <a:solidFill>
                      <a:schemeClr val="accent1">
                        <a:lumMod val="60000"/>
                        <a:lumOff val="40000"/>
                      </a:schemeClr>
                    </a:solidFill>
                  </a:tcPr>
                </a:tc>
                <a:tc>
                  <a:txBody>
                    <a:bodyPr/>
                    <a:lstStyle/>
                    <a:p>
                      <a:pPr algn="ctr"/>
                      <a:r>
                        <a:rPr kumimoji="1" lang="en-US" altLang="ja-JP" sz="1400" dirty="0">
                          <a:latin typeface="HG丸ｺﾞｼｯｸM-PRO" panose="020F0600000000000000" pitchFamily="50" charset="-128"/>
                          <a:ea typeface="HG丸ｺﾞｼｯｸM-PRO" panose="020F0600000000000000" pitchFamily="50" charset="-128"/>
                        </a:rPr>
                        <a:t>0</a:t>
                      </a:r>
                      <a:r>
                        <a:rPr kumimoji="1" lang="ja-JP" altLang="en-US" sz="1400" dirty="0">
                          <a:latin typeface="HG丸ｺﾞｼｯｸM-PRO" panose="020F0600000000000000" pitchFamily="50" charset="-128"/>
                          <a:ea typeface="HG丸ｺﾞｼｯｸM-PRO" panose="020F0600000000000000" pitchFamily="50" charset="-128"/>
                        </a:rPr>
                        <a:t>円</a:t>
                      </a:r>
                    </a:p>
                  </a:txBody>
                  <a:tcPr marT="34350" marB="34350" anchor="ctr">
                    <a:solidFill>
                      <a:schemeClr val="accent1">
                        <a:lumMod val="60000"/>
                        <a:lumOff val="40000"/>
                      </a:schemeClr>
                    </a:solidFill>
                  </a:tcPr>
                </a:tc>
                <a:tc>
                  <a:txBody>
                    <a:bodyPr/>
                    <a:lstStyle/>
                    <a:p>
                      <a:pPr algn="ctr"/>
                      <a:r>
                        <a:rPr kumimoji="1" lang="en-US" altLang="ja-JP" sz="1400" dirty="0">
                          <a:latin typeface="HG丸ｺﾞｼｯｸM-PRO" panose="020F0600000000000000" pitchFamily="50" charset="-128"/>
                          <a:ea typeface="HG丸ｺﾞｼｯｸM-PRO" panose="020F0600000000000000" pitchFamily="50" charset="-128"/>
                        </a:rPr>
                        <a:t>200</a:t>
                      </a:r>
                      <a:r>
                        <a:rPr kumimoji="1" lang="ja-JP" altLang="en-US" sz="1400" dirty="0">
                          <a:latin typeface="HG丸ｺﾞｼｯｸM-PRO" panose="020F0600000000000000" pitchFamily="50" charset="-128"/>
                          <a:ea typeface="HG丸ｺﾞｼｯｸM-PRO" panose="020F0600000000000000" pitchFamily="50" charset="-128"/>
                        </a:rPr>
                        <a:t>円</a:t>
                      </a:r>
                    </a:p>
                  </a:txBody>
                  <a:tcPr marT="34350" marB="34350" anchor="ctr">
                    <a:solidFill>
                      <a:schemeClr val="accent1">
                        <a:lumMod val="60000"/>
                        <a:lumOff val="40000"/>
                      </a:schemeClr>
                    </a:solidFill>
                  </a:tcPr>
                </a:tc>
                <a:tc>
                  <a:txBody>
                    <a:bodyPr/>
                    <a:lstStyle/>
                    <a:p>
                      <a:pPr algn="ctr"/>
                      <a:r>
                        <a:rPr kumimoji="1" lang="en-US" altLang="ja-JP" sz="1400" dirty="0">
                          <a:latin typeface="HG丸ｺﾞｼｯｸM-PRO" panose="020F0600000000000000" pitchFamily="50" charset="-128"/>
                          <a:ea typeface="HG丸ｺﾞｼｯｸM-PRO" panose="020F0600000000000000" pitchFamily="50" charset="-128"/>
                        </a:rPr>
                        <a:t>3</a:t>
                      </a:r>
                      <a:r>
                        <a:rPr kumimoji="1" lang="ja-JP" altLang="en-US" sz="1400" dirty="0">
                          <a:latin typeface="HG丸ｺﾞｼｯｸM-PRO" panose="020F0600000000000000" pitchFamily="50" charset="-128"/>
                          <a:ea typeface="HG丸ｺﾞｼｯｸM-PRO" panose="020F0600000000000000" pitchFamily="50" charset="-128"/>
                        </a:rPr>
                        <a:t>割</a:t>
                      </a:r>
                    </a:p>
                  </a:txBody>
                  <a:tcPr marT="34350" marB="34350" anchor="ctr">
                    <a:solidFill>
                      <a:schemeClr val="accent1">
                        <a:lumMod val="60000"/>
                        <a:lumOff val="40000"/>
                      </a:schemeClr>
                    </a:solidFill>
                  </a:tcPr>
                </a:tc>
                <a:extLst>
                  <a:ext uri="{0D108BD9-81ED-4DB2-BD59-A6C34878D82A}">
                    <a16:rowId xmlns:a16="http://schemas.microsoft.com/office/drawing/2014/main" val="10003"/>
                  </a:ext>
                </a:extLst>
              </a:tr>
              <a:tr h="598227">
                <a:tc>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休業補償</a:t>
                      </a:r>
                    </a:p>
                  </a:txBody>
                  <a:tcPr marT="34350" marB="34350" anchor="ctr">
                    <a:solidFill>
                      <a:schemeClr val="accent1">
                        <a:lumMod val="60000"/>
                        <a:lumOff val="40000"/>
                      </a:schemeClr>
                    </a:solidFill>
                  </a:tcPr>
                </a:tc>
                <a:tc gridSpan="2">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休業補償</a:t>
                      </a:r>
                      <a:r>
                        <a:rPr kumimoji="1" lang="en-US" altLang="ja-JP" sz="1400" dirty="0">
                          <a:latin typeface="HG丸ｺﾞｼｯｸM-PRO" panose="020F0600000000000000" pitchFamily="50" charset="-128"/>
                          <a:ea typeface="HG丸ｺﾞｼｯｸM-PRO" panose="020F0600000000000000" pitchFamily="50" charset="-128"/>
                        </a:rPr>
                        <a:t>6</a:t>
                      </a:r>
                      <a:r>
                        <a:rPr kumimoji="1" lang="ja-JP" altLang="en-US" sz="1400" dirty="0">
                          <a:latin typeface="HG丸ｺﾞｼｯｸM-PRO" panose="020F0600000000000000" pitchFamily="50" charset="-128"/>
                          <a:ea typeface="HG丸ｺﾞｼｯｸM-PRO" panose="020F0600000000000000" pitchFamily="50" charset="-128"/>
                        </a:rPr>
                        <a:t>割＋</a:t>
                      </a:r>
                      <a:endParaRPr kumimoji="1" lang="en-US" altLang="ja-JP" sz="1400" dirty="0">
                        <a:latin typeface="HG丸ｺﾞｼｯｸM-PRO" panose="020F0600000000000000" pitchFamily="50" charset="-128"/>
                        <a:ea typeface="HG丸ｺﾞｼｯｸM-PRO" panose="020F0600000000000000" pitchFamily="50" charset="-128"/>
                      </a:endParaRPr>
                    </a:p>
                    <a:p>
                      <a:pPr algn="ctr"/>
                      <a:r>
                        <a:rPr kumimoji="1" lang="ja-JP" altLang="en-US" sz="1400" dirty="0">
                          <a:latin typeface="HG丸ｺﾞｼｯｸM-PRO" panose="020F0600000000000000" pitchFamily="50" charset="-128"/>
                          <a:ea typeface="HG丸ｺﾞｼｯｸM-PRO" panose="020F0600000000000000" pitchFamily="50" charset="-128"/>
                        </a:rPr>
                        <a:t>特別支給金</a:t>
                      </a:r>
                      <a:r>
                        <a:rPr kumimoji="1" lang="en-US" altLang="ja-JP" sz="1400" dirty="0">
                          <a:latin typeface="HG丸ｺﾞｼｯｸM-PRO" panose="020F0600000000000000" pitchFamily="50" charset="-128"/>
                          <a:ea typeface="HG丸ｺﾞｼｯｸM-PRO" panose="020F0600000000000000" pitchFamily="50" charset="-128"/>
                        </a:rPr>
                        <a:t>2</a:t>
                      </a:r>
                      <a:r>
                        <a:rPr kumimoji="1" lang="ja-JP" altLang="en-US" sz="1400" dirty="0">
                          <a:latin typeface="HG丸ｺﾞｼｯｸM-PRO" panose="020F0600000000000000" pitchFamily="50" charset="-128"/>
                          <a:ea typeface="HG丸ｺﾞｼｯｸM-PRO" panose="020F0600000000000000" pitchFamily="50" charset="-128"/>
                        </a:rPr>
                        <a:t>割</a:t>
                      </a:r>
                    </a:p>
                  </a:txBody>
                  <a:tcPr marT="50292" marB="50292" anchor="ctr">
                    <a:solidFill>
                      <a:schemeClr val="accent1">
                        <a:lumMod val="60000"/>
                        <a:lumOff val="40000"/>
                      </a:schemeClr>
                    </a:solidFill>
                  </a:tcPr>
                </a:tc>
                <a:tc hMerge="1">
                  <a:txBody>
                    <a:bodyPr/>
                    <a:lstStyle/>
                    <a:p>
                      <a:endParaRPr kumimoji="1" lang="ja-JP" altLang="en-US" sz="1400" dirty="0">
                        <a:latin typeface="HG丸ｺﾞｼｯｸM-PRO" panose="020F0600000000000000" pitchFamily="50" charset="-128"/>
                        <a:ea typeface="HG丸ｺﾞｼｯｸM-PRO" panose="020F0600000000000000" pitchFamily="50" charset="-128"/>
                      </a:endParaRPr>
                    </a:p>
                  </a:txBody>
                  <a:tcPr/>
                </a:tc>
                <a:tc>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約</a:t>
                      </a:r>
                      <a:r>
                        <a:rPr kumimoji="1" lang="en-US" altLang="ja-JP" sz="1400" dirty="0">
                          <a:latin typeface="HG丸ｺﾞｼｯｸM-PRO" panose="020F0600000000000000" pitchFamily="50" charset="-128"/>
                          <a:ea typeface="HG丸ｺﾞｼｯｸM-PRO" panose="020F0600000000000000" pitchFamily="50" charset="-128"/>
                        </a:rPr>
                        <a:t>6</a:t>
                      </a:r>
                      <a:r>
                        <a:rPr kumimoji="1" lang="ja-JP" altLang="en-US" sz="1400" dirty="0">
                          <a:latin typeface="HG丸ｺﾞｼｯｸM-PRO" panose="020F0600000000000000" pitchFamily="50" charset="-128"/>
                          <a:ea typeface="HG丸ｺﾞｼｯｸM-PRO" panose="020F0600000000000000" pitchFamily="50" charset="-128"/>
                        </a:rPr>
                        <a:t>割</a:t>
                      </a:r>
                    </a:p>
                  </a:txBody>
                  <a:tcPr marT="34350" marB="34350" anchor="ctr">
                    <a:solidFill>
                      <a:schemeClr val="accent1">
                        <a:lumMod val="60000"/>
                        <a:lumOff val="40000"/>
                      </a:schemeClr>
                    </a:solidFill>
                  </a:tcPr>
                </a:tc>
                <a:extLst>
                  <a:ext uri="{0D108BD9-81ED-4DB2-BD59-A6C34878D82A}">
                    <a16:rowId xmlns:a16="http://schemas.microsoft.com/office/drawing/2014/main" val="10004"/>
                  </a:ext>
                </a:extLst>
              </a:tr>
              <a:tr h="373329">
                <a:tc>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年金</a:t>
                      </a:r>
                    </a:p>
                  </a:txBody>
                  <a:tcPr marT="34350" marB="34350" anchor="ctr">
                    <a:solidFill>
                      <a:schemeClr val="accent1">
                        <a:lumMod val="60000"/>
                        <a:lumOff val="40000"/>
                      </a:schemeClr>
                    </a:solidFill>
                  </a:tcPr>
                </a:tc>
                <a:tc gridSpan="2">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障害・遺族年金あり</a:t>
                      </a:r>
                    </a:p>
                  </a:txBody>
                  <a:tcPr marT="50292" marB="50292" anchor="ctr">
                    <a:solidFill>
                      <a:schemeClr val="accent1">
                        <a:lumMod val="60000"/>
                        <a:lumOff val="40000"/>
                      </a:schemeClr>
                    </a:solidFill>
                  </a:tcPr>
                </a:tc>
                <a:tc hMerge="1">
                  <a:txBody>
                    <a:bodyPr/>
                    <a:lstStyle/>
                    <a:p>
                      <a:endParaRPr kumimoji="1" lang="ja-JP" altLang="en-US" sz="1400" dirty="0">
                        <a:latin typeface="HG丸ｺﾞｼｯｸM-PRO" panose="020F0600000000000000" pitchFamily="50" charset="-128"/>
                        <a:ea typeface="HG丸ｺﾞｼｯｸM-PRO" panose="020F0600000000000000" pitchFamily="50" charset="-128"/>
                      </a:endParaRPr>
                    </a:p>
                  </a:txBody>
                  <a:tcPr/>
                </a:tc>
                <a:tc>
                  <a:txBody>
                    <a:bodyPr/>
                    <a:lstStyle/>
                    <a:p>
                      <a:pPr algn="ctr"/>
                      <a:r>
                        <a:rPr kumimoji="1" lang="ja-JP" altLang="en-US" sz="1400" dirty="0">
                          <a:latin typeface="HG丸ｺﾞｼｯｸM-PRO" panose="020F0600000000000000" pitchFamily="50" charset="-128"/>
                          <a:ea typeface="HG丸ｺﾞｼｯｸM-PRO" panose="020F0600000000000000" pitchFamily="50" charset="-128"/>
                        </a:rPr>
                        <a:t>なし</a:t>
                      </a:r>
                      <a:r>
                        <a:rPr kumimoji="1" lang="ja-JP" altLang="en-US" sz="1400" dirty="0">
                          <a:solidFill>
                            <a:srgbClr val="FF0000"/>
                          </a:solidFill>
                          <a:latin typeface="HG丸ｺﾞｼｯｸM-PRO" panose="020F0600000000000000" pitchFamily="50" charset="-128"/>
                          <a:ea typeface="HG丸ｺﾞｼｯｸM-PRO" panose="020F0600000000000000" pitchFamily="50" charset="-128"/>
                        </a:rPr>
                        <a:t>*</a:t>
                      </a:r>
                    </a:p>
                  </a:txBody>
                  <a:tcPr marT="34350" marB="34350" anchor="ctr">
                    <a:solidFill>
                      <a:schemeClr val="accent1">
                        <a:lumMod val="60000"/>
                        <a:lumOff val="40000"/>
                      </a:schemeClr>
                    </a:solidFill>
                  </a:tcPr>
                </a:tc>
                <a:extLst>
                  <a:ext uri="{0D108BD9-81ED-4DB2-BD59-A6C34878D82A}">
                    <a16:rowId xmlns:a16="http://schemas.microsoft.com/office/drawing/2014/main" val="10005"/>
                  </a:ext>
                </a:extLst>
              </a:tr>
            </a:tbl>
          </a:graphicData>
        </a:graphic>
      </p:graphicFrame>
      <p:sp>
        <p:nvSpPr>
          <p:cNvPr id="9" name="角丸四角形吹き出し 43">
            <a:extLst>
              <a:ext uri="{FF2B5EF4-FFF2-40B4-BE49-F238E27FC236}">
                <a16:creationId xmlns:a16="http://schemas.microsoft.com/office/drawing/2014/main" id="{227AD94F-8E4C-4508-9F56-FE8EB05D27EE}"/>
              </a:ext>
            </a:extLst>
          </p:cNvPr>
          <p:cNvSpPr/>
          <p:nvPr/>
        </p:nvSpPr>
        <p:spPr>
          <a:xfrm>
            <a:off x="1991547" y="3896195"/>
            <a:ext cx="3906364" cy="2772974"/>
          </a:xfrm>
          <a:prstGeom prst="roundRect">
            <a:avLst>
              <a:gd name="adj" fmla="val 2644"/>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nSpc>
                <a:spcPts val="2601"/>
              </a:lnSpc>
            </a:pPr>
            <a:r>
              <a:rPr lang="ja-JP" altLang="en-US" sz="2000" dirty="0">
                <a:solidFill>
                  <a:prstClr val="black"/>
                </a:solidFill>
                <a:latin typeface="HG丸ｺﾞｼｯｸM-PRO" pitchFamily="50" charset="-128"/>
                <a:ea typeface="HG丸ｺﾞｼｯｸM-PRO" pitchFamily="50" charset="-128"/>
              </a:rPr>
              <a:t>　</a:t>
            </a:r>
            <a:endParaRPr lang="ja-JP" altLang="en-US" sz="2000" dirty="0">
              <a:solidFill>
                <a:prstClr val="white"/>
              </a:solidFill>
              <a:latin typeface="HG丸ｺﾞｼｯｸM-PRO" pitchFamily="50" charset="-128"/>
              <a:ea typeface="HG丸ｺﾞｼｯｸM-PRO" pitchFamily="50" charset="-128"/>
            </a:endParaRPr>
          </a:p>
          <a:p>
            <a:pPr>
              <a:lnSpc>
                <a:spcPts val="2601"/>
              </a:lnSpc>
            </a:pPr>
            <a:endParaRPr lang="ja-JP" altLang="en-US" sz="3200" dirty="0">
              <a:solidFill>
                <a:sysClr val="windowText" lastClr="000000"/>
              </a:solidFill>
              <a:latin typeface="HG丸ｺﾞｼｯｸM-PRO" panose="020F0600000000000000" pitchFamily="50" charset="-128"/>
              <a:ea typeface="HG丸ｺﾞｼｯｸM-PRO" panose="020F0600000000000000" pitchFamily="50" charset="-128"/>
            </a:endParaRPr>
          </a:p>
        </p:txBody>
      </p:sp>
      <p:sp>
        <p:nvSpPr>
          <p:cNvPr id="10" name="円形吹き出し 34">
            <a:extLst>
              <a:ext uri="{FF2B5EF4-FFF2-40B4-BE49-F238E27FC236}">
                <a16:creationId xmlns:a16="http://schemas.microsoft.com/office/drawing/2014/main" id="{5473AA95-76DD-4AC9-B73E-E37A661A905A}"/>
              </a:ext>
            </a:extLst>
          </p:cNvPr>
          <p:cNvSpPr/>
          <p:nvPr/>
        </p:nvSpPr>
        <p:spPr>
          <a:xfrm>
            <a:off x="8558188" y="5851017"/>
            <a:ext cx="3530307" cy="674585"/>
          </a:xfrm>
          <a:prstGeom prst="roundRect">
            <a:avLst>
              <a:gd name="adj" fmla="val 3666"/>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ctr"/>
          <a:lstStyle/>
          <a:p>
            <a:pPr>
              <a:lnSpc>
                <a:spcPts val="2201"/>
              </a:lnSpc>
            </a:pPr>
            <a:r>
              <a:rPr lang="ja-JP" altLang="en-US" sz="1401" dirty="0">
                <a:solidFill>
                  <a:srgbClr val="FF0000"/>
                </a:solidFill>
                <a:latin typeface="HG丸ｺﾞｼｯｸM-PRO" panose="020F0600000000000000" pitchFamily="50" charset="-128"/>
                <a:ea typeface="HG丸ｺﾞｼｯｸM-PRO" panose="020F0600000000000000" pitchFamily="50" charset="-128"/>
              </a:rPr>
              <a:t>*</a:t>
            </a:r>
            <a:r>
              <a:rPr lang="ja-JP" altLang="en-US" sz="1401" dirty="0">
                <a:solidFill>
                  <a:prstClr val="black"/>
                </a:solidFill>
                <a:latin typeface="HG丸ｺﾞｼｯｸM-PRO" panose="020F0600000000000000" pitchFamily="50" charset="-128"/>
                <a:ea typeface="HG丸ｺﾞｼｯｸM-PRO" panose="020F0600000000000000" pitchFamily="50" charset="-128"/>
              </a:rPr>
              <a:t>国民年金・厚生年金から支給されます。</a:t>
            </a:r>
            <a:endParaRPr lang="en-US" altLang="ja-JP" sz="1401" dirty="0">
              <a:solidFill>
                <a:prstClr val="black"/>
              </a:solidFill>
              <a:latin typeface="HG丸ｺﾞｼｯｸM-PRO" panose="020F0600000000000000" pitchFamily="50" charset="-128"/>
              <a:ea typeface="HG丸ｺﾞｼｯｸM-PRO" panose="020F0600000000000000" pitchFamily="50" charset="-128"/>
            </a:endParaRPr>
          </a:p>
        </p:txBody>
      </p:sp>
      <p:sp>
        <p:nvSpPr>
          <p:cNvPr id="11" name="正方形/長方形 10"/>
          <p:cNvSpPr/>
          <p:nvPr/>
        </p:nvSpPr>
        <p:spPr>
          <a:xfrm>
            <a:off x="0" y="635062"/>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12" name="テキスト ボックス 11"/>
          <p:cNvSpPr txBox="1"/>
          <p:nvPr/>
        </p:nvSpPr>
        <p:spPr>
          <a:xfrm>
            <a:off x="119335" y="116633"/>
            <a:ext cx="11737305"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労働災害は労災保険で⇒保険料は会社負担</a:t>
            </a:r>
            <a:r>
              <a:rPr lang="en-US" altLang="ja-JP" sz="2400" b="1" baseline="30000" dirty="0">
                <a:latin typeface="HG丸ｺﾞｼｯｸM-PRO" panose="020F0600000000000000" pitchFamily="50" charset="-128"/>
                <a:ea typeface="HG丸ｺﾞｼｯｸM-PRO" panose="020F0600000000000000" pitchFamily="50" charset="-128"/>
              </a:rPr>
              <a:t>※</a:t>
            </a:r>
            <a:endParaRPr lang="ja-JP" altLang="en-US" sz="2400" b="1" baseline="30000" dirty="0">
              <a:latin typeface="HG丸ｺﾞｼｯｸM-PRO" panose="020F0600000000000000" pitchFamily="50" charset="-128"/>
              <a:ea typeface="HG丸ｺﾞｼｯｸM-PRO" panose="020F0600000000000000" pitchFamily="50" charset="-128"/>
            </a:endParaRPr>
          </a:p>
        </p:txBody>
      </p:sp>
      <p:sp>
        <p:nvSpPr>
          <p:cNvPr id="2" name="テキスト ボックス 1"/>
          <p:cNvSpPr txBox="1"/>
          <p:nvPr/>
        </p:nvSpPr>
        <p:spPr>
          <a:xfrm>
            <a:off x="7392144" y="780963"/>
            <a:ext cx="4852610" cy="307905"/>
          </a:xfrm>
          <a:prstGeom prst="rect">
            <a:avLst/>
          </a:prstGeom>
          <a:noFill/>
        </p:spPr>
        <p:txBody>
          <a:bodyPr wrap="none" rtlCol="0">
            <a:spAutoFit/>
          </a:bodyPr>
          <a:lstStyle/>
          <a:p>
            <a:r>
              <a:rPr lang="en-US" altLang="ja-JP" sz="1401" dirty="0">
                <a:latin typeface="HG丸ｺﾞｼｯｸM-PRO" panose="020F0600000000000000" pitchFamily="50" charset="-128"/>
                <a:ea typeface="HG丸ｺﾞｼｯｸM-PRO" panose="020F0600000000000000" pitchFamily="50" charset="-128"/>
              </a:rPr>
              <a:t>※</a:t>
            </a:r>
            <a:r>
              <a:rPr lang="ja-JP" altLang="en-US" sz="1401" dirty="0">
                <a:latin typeface="HG丸ｺﾞｼｯｸM-PRO" panose="020F0600000000000000" pitchFamily="50" charset="-128"/>
                <a:ea typeface="HG丸ｺﾞｼｯｸM-PRO" panose="020F0600000000000000" pitchFamily="50" charset="-128"/>
              </a:rPr>
              <a:t>治療費すべて負担なし。通勤災害は若干の自己負担あり</a:t>
            </a:r>
          </a:p>
        </p:txBody>
      </p:sp>
      <p:sp>
        <p:nvSpPr>
          <p:cNvPr id="3" name="スライド番号プレースホルダー 2">
            <a:extLst>
              <a:ext uri="{FF2B5EF4-FFF2-40B4-BE49-F238E27FC236}">
                <a16:creationId xmlns:a16="http://schemas.microsoft.com/office/drawing/2014/main" id="{4AA29BBE-E05F-35BF-C4A3-BB4F4425009C}"/>
              </a:ext>
            </a:extLst>
          </p:cNvPr>
          <p:cNvSpPr>
            <a:spLocks noGrp="1"/>
          </p:cNvSpPr>
          <p:nvPr>
            <p:ph type="sldNum" sz="quarter" idx="12"/>
          </p:nvPr>
        </p:nvSpPr>
        <p:spPr/>
        <p:txBody>
          <a:bodyPr/>
          <a:lstStyle/>
          <a:p>
            <a:fld id="{E3C52A74-6BB8-425A-81FA-95938EE2CA9E}" type="slidenum">
              <a:rPr kumimoji="1" lang="ja-JP" altLang="en-US" smtClean="0"/>
              <a:t>109</a:t>
            </a:fld>
            <a:endParaRPr kumimoji="1" lang="ja-JP" altLang="en-US"/>
          </a:p>
        </p:txBody>
      </p:sp>
    </p:spTree>
    <p:extLst>
      <p:ext uri="{BB962C8B-B14F-4D97-AF65-F5344CB8AC3E}">
        <p14:creationId xmlns:p14="http://schemas.microsoft.com/office/powerpoint/2010/main" val="23731631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吹き出し 43"/>
          <p:cNvSpPr/>
          <p:nvPr/>
        </p:nvSpPr>
        <p:spPr>
          <a:xfrm>
            <a:off x="711585" y="5301208"/>
            <a:ext cx="10493502" cy="1068484"/>
          </a:xfrm>
          <a:prstGeom prst="roundRect">
            <a:avLst>
              <a:gd name="adj" fmla="val 2644"/>
            </a:avLst>
          </a:prstGeom>
          <a:solidFill>
            <a:schemeClr val="bg1"/>
          </a:solid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chorCtr="0"/>
          <a:lstStyle/>
          <a:p>
            <a:pPr>
              <a:lnSpc>
                <a:spcPts val="3401"/>
              </a:lnSpc>
            </a:pPr>
            <a:r>
              <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rPr>
              <a:t>(3) </a:t>
            </a:r>
            <a:r>
              <a:rPr lang="ja-JP" altLang="en-US" sz="2400" dirty="0">
                <a:solidFill>
                  <a:srgbClr val="212745">
                    <a:lumMod val="50000"/>
                  </a:srgbClr>
                </a:solidFill>
                <a:latin typeface="HG丸ｺﾞｼｯｸM-PRO" panose="020F0600000000000000" pitchFamily="50" charset="-128"/>
                <a:ea typeface="HG丸ｺﾞｼｯｸM-PRO" panose="020F0600000000000000" pitchFamily="50" charset="-128"/>
              </a:rPr>
              <a:t>相談先は、たくさんあります。身近なところにもあります。</a:t>
            </a:r>
            <a:endPar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endParaRPr>
          </a:p>
        </p:txBody>
      </p:sp>
      <p:sp>
        <p:nvSpPr>
          <p:cNvPr id="9" name="角丸四角形吹き出し 43"/>
          <p:cNvSpPr/>
          <p:nvPr/>
        </p:nvSpPr>
        <p:spPr>
          <a:xfrm>
            <a:off x="695402" y="2852937"/>
            <a:ext cx="10493502" cy="2261865"/>
          </a:xfrm>
          <a:prstGeom prst="roundRect">
            <a:avLst>
              <a:gd name="adj" fmla="val 2644"/>
            </a:avLst>
          </a:prstGeom>
          <a:solidFill>
            <a:schemeClr val="bg1"/>
          </a:solid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36000" bIns="36000" rtlCol="0" anchor="t" anchorCtr="0"/>
          <a:lstStyle/>
          <a:p>
            <a:pPr>
              <a:lnSpc>
                <a:spcPts val="3401"/>
              </a:lnSpc>
            </a:pPr>
            <a:r>
              <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rPr>
              <a:t>(2)</a:t>
            </a:r>
            <a:r>
              <a:rPr lang="ja-JP" altLang="en-US" sz="2400" dirty="0">
                <a:solidFill>
                  <a:srgbClr val="212745">
                    <a:lumMod val="50000"/>
                  </a:srgbClr>
                </a:solidFill>
                <a:latin typeface="HG丸ｺﾞｼｯｸM-PRO" panose="020F0600000000000000" pitchFamily="50" charset="-128"/>
                <a:ea typeface="HG丸ｺﾞｼｯｸM-PRO" panose="020F0600000000000000" pitchFamily="50" charset="-128"/>
              </a:rPr>
              <a:t>まずは、周りの人に聞いてみましょう。</a:t>
            </a:r>
            <a:endPar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endParaRPr>
          </a:p>
          <a:p>
            <a:pPr>
              <a:lnSpc>
                <a:spcPts val="3401"/>
              </a:lnSpc>
            </a:pPr>
            <a:r>
              <a:rPr lang="ja-JP" altLang="en-US" sz="2400" dirty="0">
                <a:solidFill>
                  <a:srgbClr val="212745">
                    <a:lumMod val="50000"/>
                  </a:srgbClr>
                </a:solidFill>
                <a:latin typeface="HG丸ｺﾞｼｯｸM-PRO" panose="020F0600000000000000" pitchFamily="50" charset="-128"/>
                <a:ea typeface="HG丸ｺﾞｼｯｸM-PRO" panose="020F0600000000000000" pitchFamily="50" charset="-128"/>
              </a:rPr>
              <a:t>　家族、友人、職場の同僚・上司、会社の相談窓口</a:t>
            </a:r>
            <a:r>
              <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rPr>
              <a:t>etc…</a:t>
            </a:r>
            <a:endParaRPr lang="ja-JP" altLang="en-US" sz="2400" dirty="0">
              <a:solidFill>
                <a:sysClr val="windowText" lastClr="000000"/>
              </a:solidFill>
              <a:latin typeface="HG丸ｺﾞｼｯｸM-PRO" panose="020F0600000000000000" pitchFamily="50" charset="-128"/>
              <a:ea typeface="HG丸ｺﾞｼｯｸM-PRO" panose="020F0600000000000000" pitchFamily="50" charset="-128"/>
            </a:endParaRPr>
          </a:p>
        </p:txBody>
      </p:sp>
      <p:sp>
        <p:nvSpPr>
          <p:cNvPr id="10" name="角丸四角形吹き出し 43"/>
          <p:cNvSpPr/>
          <p:nvPr/>
        </p:nvSpPr>
        <p:spPr>
          <a:xfrm>
            <a:off x="695402" y="1196753"/>
            <a:ext cx="10493502" cy="1440160"/>
          </a:xfrm>
          <a:prstGeom prst="roundRect">
            <a:avLst>
              <a:gd name="adj" fmla="val 2644"/>
            </a:avLst>
          </a:prstGeom>
          <a:solidFill>
            <a:schemeClr val="bg1"/>
          </a:solid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chorCtr="0"/>
          <a:lstStyle/>
          <a:p>
            <a:pPr marL="514357" indent="-514357">
              <a:lnSpc>
                <a:spcPts val="3401"/>
              </a:lnSpc>
              <a:buAutoNum type="arabicParenBoth"/>
            </a:pPr>
            <a:r>
              <a:rPr lang="ja-JP" altLang="en-US" sz="2400" dirty="0">
                <a:solidFill>
                  <a:srgbClr val="212745">
                    <a:lumMod val="50000"/>
                  </a:srgbClr>
                </a:solidFill>
                <a:latin typeface="HG丸ｺﾞｼｯｸM-PRO" panose="020F0600000000000000" pitchFamily="50" charset="-128"/>
                <a:ea typeface="HG丸ｺﾞｼｯｸM-PRO" panose="020F0600000000000000" pitchFamily="50" charset="-128"/>
              </a:rPr>
              <a:t> 労働条件に関する疑問や不安、不満などは、</a:t>
            </a:r>
            <a:r>
              <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rPr>
              <a:t>｢</a:t>
            </a:r>
            <a:r>
              <a:rPr lang="ja-JP" altLang="en-US" sz="2400" dirty="0">
                <a:solidFill>
                  <a:srgbClr val="212745">
                    <a:lumMod val="50000"/>
                  </a:srgbClr>
                </a:solidFill>
                <a:latin typeface="HG丸ｺﾞｼｯｸM-PRO" panose="020F0600000000000000" pitchFamily="50" charset="-128"/>
                <a:ea typeface="HG丸ｺﾞｼｯｸM-PRO" panose="020F0600000000000000" pitchFamily="50" charset="-128"/>
              </a:rPr>
              <a:t>思い込まない</a:t>
            </a:r>
            <a:r>
              <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rPr>
              <a:t>｣｢</a:t>
            </a:r>
            <a:r>
              <a:rPr lang="ja-JP" altLang="en-US" sz="2400" dirty="0">
                <a:solidFill>
                  <a:srgbClr val="212745">
                    <a:lumMod val="50000"/>
                  </a:srgbClr>
                </a:solidFill>
                <a:latin typeface="HG丸ｺﾞｼｯｸM-PRO" panose="020F0600000000000000" pitchFamily="50" charset="-128"/>
                <a:ea typeface="HG丸ｺﾞｼｯｸM-PRO" panose="020F0600000000000000" pitchFamily="50" charset="-128"/>
              </a:rPr>
              <a:t>抱え込まない</a:t>
            </a:r>
            <a:r>
              <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rPr>
              <a:t>｣｢</a:t>
            </a:r>
            <a:r>
              <a:rPr lang="ja-JP" altLang="en-US" sz="2400" dirty="0">
                <a:solidFill>
                  <a:srgbClr val="212745">
                    <a:lumMod val="50000"/>
                  </a:srgbClr>
                </a:solidFill>
                <a:latin typeface="HG丸ｺﾞｼｯｸM-PRO" panose="020F0600000000000000" pitchFamily="50" charset="-128"/>
                <a:ea typeface="HG丸ｺﾞｼｯｸM-PRO" panose="020F0600000000000000" pitchFamily="50" charset="-128"/>
              </a:rPr>
              <a:t>放置しない</a:t>
            </a:r>
            <a:r>
              <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rPr>
              <a:t>｣</a:t>
            </a:r>
            <a:r>
              <a:rPr lang="ja-JP" altLang="en-US" sz="2400" dirty="0">
                <a:solidFill>
                  <a:srgbClr val="212745">
                    <a:lumMod val="50000"/>
                  </a:srgbClr>
                </a:solidFill>
                <a:latin typeface="HG丸ｺﾞｼｯｸM-PRO" panose="020F0600000000000000" pitchFamily="50" charset="-128"/>
                <a:ea typeface="HG丸ｺﾞｼｯｸM-PRO" panose="020F0600000000000000" pitchFamily="50" charset="-128"/>
              </a:rPr>
              <a:t>ことが大切です。</a:t>
            </a:r>
            <a:endParaRPr lang="en-US" altLang="ja-JP" sz="2400" dirty="0">
              <a:solidFill>
                <a:srgbClr val="212745">
                  <a:lumMod val="50000"/>
                </a:srgbClr>
              </a:solidFill>
              <a:latin typeface="HG丸ｺﾞｼｯｸM-PRO" panose="020F0600000000000000" pitchFamily="50" charset="-128"/>
              <a:ea typeface="HG丸ｺﾞｼｯｸM-PRO" panose="020F0600000000000000" pitchFamily="50" charset="-128"/>
            </a:endParaRPr>
          </a:p>
          <a:p>
            <a:pPr>
              <a:lnSpc>
                <a:spcPts val="3401"/>
              </a:lnSpc>
            </a:pPr>
            <a:r>
              <a:rPr lang="ja-JP" altLang="en-US" sz="2400" dirty="0">
                <a:solidFill>
                  <a:srgbClr val="212745">
                    <a:lumMod val="50000"/>
                  </a:srgbClr>
                </a:solidFill>
                <a:latin typeface="HG丸ｺﾞｼｯｸM-PRO" panose="020F0600000000000000" pitchFamily="50" charset="-128"/>
                <a:ea typeface="HG丸ｺﾞｼｯｸM-PRO" panose="020F0600000000000000" pitchFamily="50" charset="-128"/>
              </a:rPr>
              <a:t>　　そうしていては、解決の糸口を何ら見つけられないからです。</a:t>
            </a:r>
            <a:endParaRPr lang="ja-JP" altLang="en-US" sz="2400" dirty="0">
              <a:solidFill>
                <a:sysClr val="windowText" lastClr="000000"/>
              </a:solidFill>
              <a:latin typeface="HG丸ｺﾞｼｯｸM-PRO" panose="020F0600000000000000" pitchFamily="50" charset="-128"/>
              <a:ea typeface="HG丸ｺﾞｼｯｸM-PRO" panose="020F0600000000000000" pitchFamily="50" charset="-128"/>
            </a:endParaRPr>
          </a:p>
        </p:txBody>
      </p:sp>
      <p:sp>
        <p:nvSpPr>
          <p:cNvPr id="11" name="角丸四角形吹き出し 43"/>
          <p:cNvSpPr/>
          <p:nvPr/>
        </p:nvSpPr>
        <p:spPr>
          <a:xfrm>
            <a:off x="983433" y="3825251"/>
            <a:ext cx="10081120" cy="1289550"/>
          </a:xfrm>
          <a:prstGeom prst="roundRect">
            <a:avLst>
              <a:gd name="adj" fmla="val 2644"/>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chorCtr="0"/>
          <a:lstStyle/>
          <a:p>
            <a:pPr>
              <a:lnSpc>
                <a:spcPts val="2000"/>
              </a:lnSpc>
            </a:pPr>
            <a:r>
              <a:rPr lang="en-US" altLang="ja-JP" sz="1600" dirty="0">
                <a:solidFill>
                  <a:srgbClr val="44546A">
                    <a:lumMod val="50000"/>
                  </a:srgbClr>
                </a:solidFill>
                <a:latin typeface="HG丸ｺﾞｼｯｸM-PRO" panose="020F0600000000000000" pitchFamily="50" charset="-128"/>
                <a:ea typeface="HG丸ｺﾞｼｯｸM-PRO" panose="020F0600000000000000" pitchFamily="50" charset="-128"/>
              </a:rPr>
              <a:t>※</a:t>
            </a:r>
            <a:r>
              <a:rPr lang="ja-JP" altLang="en-US" sz="1600" dirty="0">
                <a:solidFill>
                  <a:srgbClr val="44546A">
                    <a:lumMod val="50000"/>
                  </a:srgbClr>
                </a:solidFill>
                <a:latin typeface="HG丸ｺﾞｼｯｸM-PRO" panose="020F0600000000000000" pitchFamily="50" charset="-128"/>
                <a:ea typeface="HG丸ｺﾞｼｯｸM-PRO" panose="020F0600000000000000" pitchFamily="50" charset="-128"/>
              </a:rPr>
              <a:t>　相談の前に、相談する内容を整理しておきましょう。証拠・書類を残しておきましょう。</a:t>
            </a:r>
            <a:endParaRPr lang="en-US" altLang="ja-JP" sz="1600" dirty="0">
              <a:solidFill>
                <a:srgbClr val="44546A">
                  <a:lumMod val="50000"/>
                </a:srgbClr>
              </a:solidFill>
              <a:latin typeface="HG丸ｺﾞｼｯｸM-PRO" panose="020F0600000000000000" pitchFamily="50" charset="-128"/>
              <a:ea typeface="HG丸ｺﾞｼｯｸM-PRO" panose="020F0600000000000000" pitchFamily="50" charset="-128"/>
            </a:endParaRPr>
          </a:p>
          <a:p>
            <a:pPr>
              <a:lnSpc>
                <a:spcPts val="2000"/>
              </a:lnSpc>
            </a:pPr>
            <a:r>
              <a:rPr lang="en-US" altLang="ja-JP" sz="1600" dirty="0">
                <a:solidFill>
                  <a:srgbClr val="44546A">
                    <a:lumMod val="50000"/>
                  </a:srgbClr>
                </a:solidFill>
                <a:latin typeface="HG丸ｺﾞｼｯｸM-PRO" panose="020F0600000000000000" pitchFamily="50" charset="-128"/>
                <a:ea typeface="HG丸ｺﾞｼｯｸM-PRO" panose="020F0600000000000000" pitchFamily="50" charset="-128"/>
              </a:rPr>
              <a:t>※</a:t>
            </a:r>
            <a:r>
              <a:rPr lang="ja-JP" altLang="en-US" sz="1600" dirty="0">
                <a:solidFill>
                  <a:srgbClr val="44546A">
                    <a:lumMod val="50000"/>
                  </a:srgbClr>
                </a:solidFill>
                <a:latin typeface="HG丸ｺﾞｼｯｸM-PRO" panose="020F0600000000000000" pitchFamily="50" charset="-128"/>
                <a:ea typeface="HG丸ｺﾞｼｯｸM-PRO" panose="020F0600000000000000" pitchFamily="50" charset="-128"/>
              </a:rPr>
              <a:t>　残念ながら、誰に、どのように話すかによっては、かえって事態が悪化することもあり得ます。</a:t>
            </a:r>
            <a:endParaRPr lang="en-US" altLang="ja-JP" sz="1600" dirty="0">
              <a:solidFill>
                <a:srgbClr val="44546A">
                  <a:lumMod val="50000"/>
                </a:srgbClr>
              </a:solidFill>
              <a:latin typeface="HG丸ｺﾞｼｯｸM-PRO" panose="020F0600000000000000" pitchFamily="50" charset="-128"/>
              <a:ea typeface="HG丸ｺﾞｼｯｸM-PRO" panose="020F0600000000000000" pitchFamily="50" charset="-128"/>
            </a:endParaRPr>
          </a:p>
          <a:p>
            <a:pPr>
              <a:lnSpc>
                <a:spcPts val="2000"/>
              </a:lnSpc>
            </a:pPr>
            <a:r>
              <a:rPr lang="ja-JP" altLang="en-US" sz="1600" dirty="0">
                <a:solidFill>
                  <a:srgbClr val="44546A">
                    <a:lumMod val="50000"/>
                  </a:srgbClr>
                </a:solidFill>
                <a:latin typeface="HG丸ｺﾞｼｯｸM-PRO" panose="020F0600000000000000" pitchFamily="50" charset="-128"/>
                <a:ea typeface="HG丸ｺﾞｼｯｸM-PRO" panose="020F0600000000000000" pitchFamily="50" charset="-128"/>
              </a:rPr>
              <a:t>　　話し方や話の持って行き方には、特に気を付けましょう。</a:t>
            </a:r>
            <a:endParaRPr lang="en-US" altLang="ja-JP" sz="1600" dirty="0">
              <a:solidFill>
                <a:srgbClr val="44546A">
                  <a:lumMod val="50000"/>
                </a:srgbClr>
              </a:solidFill>
              <a:latin typeface="HG丸ｺﾞｼｯｸM-PRO" panose="020F0600000000000000" pitchFamily="50" charset="-128"/>
              <a:ea typeface="HG丸ｺﾞｼｯｸM-PRO" panose="020F0600000000000000" pitchFamily="50" charset="-128"/>
            </a:endParaRPr>
          </a:p>
          <a:p>
            <a:pPr>
              <a:lnSpc>
                <a:spcPts val="2000"/>
              </a:lnSpc>
            </a:pPr>
            <a:r>
              <a:rPr lang="ja-JP" altLang="en-US" sz="1600" dirty="0">
                <a:solidFill>
                  <a:srgbClr val="44546A">
                    <a:lumMod val="50000"/>
                  </a:srgbClr>
                </a:solidFill>
                <a:latin typeface="HG丸ｺﾞｼｯｸM-PRO" panose="020F0600000000000000" pitchFamily="50" charset="-128"/>
                <a:ea typeface="HG丸ｺﾞｼｯｸM-PRO" panose="020F0600000000000000" pitchFamily="50" charset="-128"/>
              </a:rPr>
              <a:t>　　いきなり</a:t>
            </a:r>
            <a:r>
              <a:rPr lang="en-US" altLang="ja-JP" sz="1600" dirty="0">
                <a:solidFill>
                  <a:srgbClr val="44546A">
                    <a:lumMod val="50000"/>
                  </a:srgbClr>
                </a:solidFill>
                <a:latin typeface="HG丸ｺﾞｼｯｸM-PRO" panose="020F0600000000000000" pitchFamily="50" charset="-128"/>
                <a:ea typeface="HG丸ｺﾞｼｯｸM-PRO" panose="020F0600000000000000" pitchFamily="50" charset="-128"/>
              </a:rPr>
              <a:t>｢</a:t>
            </a:r>
            <a:r>
              <a:rPr lang="ja-JP" altLang="en-US" sz="1600" dirty="0">
                <a:solidFill>
                  <a:srgbClr val="44546A">
                    <a:lumMod val="50000"/>
                  </a:srgbClr>
                </a:solidFill>
                <a:latin typeface="HG丸ｺﾞｼｯｸM-PRO" panose="020F0600000000000000" pitchFamily="50" charset="-128"/>
                <a:ea typeface="HG丸ｺﾞｼｯｸM-PRO" panose="020F0600000000000000" pitchFamily="50" charset="-128"/>
              </a:rPr>
              <a:t>法律違反だ</a:t>
            </a:r>
            <a:r>
              <a:rPr lang="en-US" altLang="ja-JP" sz="1600" dirty="0">
                <a:solidFill>
                  <a:srgbClr val="44546A">
                    <a:lumMod val="50000"/>
                  </a:srgbClr>
                </a:solidFill>
                <a:latin typeface="HG丸ｺﾞｼｯｸM-PRO" panose="020F0600000000000000" pitchFamily="50" charset="-128"/>
                <a:ea typeface="HG丸ｺﾞｼｯｸM-PRO" panose="020F0600000000000000" pitchFamily="50" charset="-128"/>
              </a:rPr>
              <a:t>!</a:t>
            </a:r>
            <a:r>
              <a:rPr lang="ja-JP" altLang="en-US" sz="1600" dirty="0">
                <a:solidFill>
                  <a:srgbClr val="44546A">
                    <a:lumMod val="50000"/>
                  </a:srgbClr>
                </a:solidFill>
                <a:latin typeface="HG丸ｺﾞｼｯｸM-PRO" panose="020F0600000000000000" pitchFamily="50" charset="-128"/>
                <a:ea typeface="HG丸ｺﾞｼｯｸM-PRO" panose="020F0600000000000000" pitchFamily="50" charset="-128"/>
              </a:rPr>
              <a:t>訴えてやる</a:t>
            </a:r>
            <a:r>
              <a:rPr lang="en-US" altLang="ja-JP" sz="1600" dirty="0">
                <a:solidFill>
                  <a:srgbClr val="44546A">
                    <a:lumMod val="50000"/>
                  </a:srgbClr>
                </a:solidFill>
                <a:latin typeface="HG丸ｺﾞｼｯｸM-PRO" panose="020F0600000000000000" pitchFamily="50" charset="-128"/>
                <a:ea typeface="HG丸ｺﾞｼｯｸM-PRO" panose="020F0600000000000000" pitchFamily="50" charset="-128"/>
              </a:rPr>
              <a:t>!!｣</a:t>
            </a:r>
            <a:r>
              <a:rPr lang="ja-JP" altLang="en-US" sz="1600" dirty="0">
                <a:solidFill>
                  <a:srgbClr val="44546A">
                    <a:lumMod val="50000"/>
                  </a:srgbClr>
                </a:solidFill>
                <a:latin typeface="HG丸ｺﾞｼｯｸM-PRO" panose="020F0600000000000000" pitchFamily="50" charset="-128"/>
                <a:ea typeface="HG丸ｺﾞｼｯｸM-PRO" panose="020F0600000000000000" pitchFamily="50" charset="-128"/>
              </a:rPr>
              <a:t>では揉め事の元になることもあります。</a:t>
            </a:r>
            <a:endParaRPr lang="ja-JP" altLang="en-US" sz="1600" dirty="0">
              <a:solidFill>
                <a:sysClr val="windowText" lastClr="000000"/>
              </a:solidFill>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0" y="635062"/>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8" name="テキスト ボックス 7"/>
          <p:cNvSpPr txBox="1"/>
          <p:nvPr/>
        </p:nvSpPr>
        <p:spPr>
          <a:xfrm>
            <a:off x="119335" y="116633"/>
            <a:ext cx="11737305"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一人で悩まないで、どこに相談できるかを考えましょう</a:t>
            </a:r>
          </a:p>
        </p:txBody>
      </p:sp>
      <p:sp>
        <p:nvSpPr>
          <p:cNvPr id="2" name="スライド番号プレースホルダー 1">
            <a:extLst>
              <a:ext uri="{FF2B5EF4-FFF2-40B4-BE49-F238E27FC236}">
                <a16:creationId xmlns:a16="http://schemas.microsoft.com/office/drawing/2014/main" id="{DBA46FD4-17CC-EAD7-DA10-7C7152D367C9}"/>
              </a:ext>
            </a:extLst>
          </p:cNvPr>
          <p:cNvSpPr>
            <a:spLocks noGrp="1"/>
          </p:cNvSpPr>
          <p:nvPr>
            <p:ph type="sldNum" sz="quarter" idx="12"/>
          </p:nvPr>
        </p:nvSpPr>
        <p:spPr/>
        <p:txBody>
          <a:bodyPr/>
          <a:lstStyle/>
          <a:p>
            <a:fld id="{E3C52A74-6BB8-425A-81FA-95938EE2CA9E}" type="slidenum">
              <a:rPr kumimoji="1" lang="ja-JP" altLang="en-US" smtClean="0"/>
              <a:t>110</a:t>
            </a:fld>
            <a:endParaRPr kumimoji="1" lang="ja-JP" altLang="en-US"/>
          </a:p>
        </p:txBody>
      </p:sp>
    </p:spTree>
    <p:extLst>
      <p:ext uri="{BB962C8B-B14F-4D97-AF65-F5344CB8AC3E}">
        <p14:creationId xmlns:p14="http://schemas.microsoft.com/office/powerpoint/2010/main" val="24951601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7625C07-2B77-4E4E-9B41-FDDE4C1CE43F}"/>
              </a:ext>
            </a:extLst>
          </p:cNvPr>
          <p:cNvSpPr txBox="1"/>
          <p:nvPr/>
        </p:nvSpPr>
        <p:spPr>
          <a:xfrm>
            <a:off x="1809642" y="5720972"/>
            <a:ext cx="8572932" cy="598604"/>
          </a:xfrm>
          <a:prstGeom prst="rect">
            <a:avLst/>
          </a:prstGeom>
          <a:solidFill>
            <a:srgbClr val="ABE1FA"/>
          </a:solidFill>
        </p:spPr>
        <p:txBody>
          <a:bodyPr vert="horz" wrap="square" lIns="0" tIns="64519" rIns="0" bIns="65317" rtlCol="0">
            <a:spAutoFit/>
          </a:bodyPr>
          <a:lstStyle/>
          <a:p>
            <a:pPr marL="542666">
              <a:spcBef>
                <a:spcPts val="508"/>
              </a:spcBef>
            </a:pPr>
            <a:r>
              <a:rPr sz="3038" dirty="0">
                <a:solidFill>
                  <a:srgbClr val="231F20"/>
                </a:solidFill>
                <a:latin typeface="HGMaruGothicMPRO" panose="020F0600000000000000" pitchFamily="34" charset="-128"/>
                <a:ea typeface="HGMaruGothicMPRO" panose="020F0600000000000000" pitchFamily="34" charset="-128"/>
                <a:cs typeface="A-OTF Shin Maru Go Pro"/>
              </a:rPr>
              <a:t>証拠・書類があると相談時に役立ちます！</a:t>
            </a:r>
            <a:endParaRPr sz="3038" dirty="0">
              <a:latin typeface="HGMaruGothicMPRO" panose="020F0600000000000000" pitchFamily="34" charset="-128"/>
              <a:ea typeface="HGMaruGothicMPRO" panose="020F0600000000000000" pitchFamily="34" charset="-128"/>
              <a:cs typeface="A-OTF Shin Maru Go Pro"/>
            </a:endParaRPr>
          </a:p>
        </p:txBody>
      </p:sp>
      <p:sp>
        <p:nvSpPr>
          <p:cNvPr id="7" name="object 7">
            <a:extLst>
              <a:ext uri="{FF2B5EF4-FFF2-40B4-BE49-F238E27FC236}">
                <a16:creationId xmlns:a16="http://schemas.microsoft.com/office/drawing/2014/main" id="{39163F93-3F4B-364B-9589-89A34F9F7164}"/>
              </a:ext>
            </a:extLst>
          </p:cNvPr>
          <p:cNvSpPr/>
          <p:nvPr/>
        </p:nvSpPr>
        <p:spPr>
          <a:xfrm>
            <a:off x="1816786" y="1657431"/>
            <a:ext cx="8559108" cy="1586469"/>
          </a:xfrm>
          <a:custGeom>
            <a:avLst/>
            <a:gdLst/>
            <a:ahLst/>
            <a:cxnLst/>
            <a:rect l="l" t="t" r="r" b="b"/>
            <a:pathLst>
              <a:path w="9434830" h="1748789">
                <a:moveTo>
                  <a:pt x="0" y="1748243"/>
                </a:moveTo>
                <a:lnTo>
                  <a:pt x="9434245" y="1748243"/>
                </a:lnTo>
                <a:lnTo>
                  <a:pt x="9434245" y="0"/>
                </a:lnTo>
                <a:lnTo>
                  <a:pt x="0" y="0"/>
                </a:lnTo>
                <a:lnTo>
                  <a:pt x="0" y="1748243"/>
                </a:lnTo>
                <a:close/>
              </a:path>
            </a:pathLst>
          </a:custGeom>
          <a:solidFill>
            <a:srgbClr val="FFFDE8"/>
          </a:solidFill>
        </p:spPr>
        <p:txBody>
          <a:bodyPr wrap="square" lIns="0" tIns="0" rIns="0" bIns="0" rtlCol="0"/>
          <a:lstStyle/>
          <a:p>
            <a:endParaRPr sz="1634">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D5C6955E-F494-F143-8B31-BFD693BA7634}"/>
              </a:ext>
            </a:extLst>
          </p:cNvPr>
          <p:cNvSpPr/>
          <p:nvPr/>
        </p:nvSpPr>
        <p:spPr>
          <a:xfrm>
            <a:off x="1816786" y="1657431"/>
            <a:ext cx="8559108" cy="1586469"/>
          </a:xfrm>
          <a:custGeom>
            <a:avLst/>
            <a:gdLst/>
            <a:ahLst/>
            <a:cxnLst/>
            <a:rect l="l" t="t" r="r" b="b"/>
            <a:pathLst>
              <a:path w="9434830" h="1748789">
                <a:moveTo>
                  <a:pt x="0" y="1748243"/>
                </a:moveTo>
                <a:lnTo>
                  <a:pt x="9434245" y="1748243"/>
                </a:lnTo>
                <a:lnTo>
                  <a:pt x="9434245" y="0"/>
                </a:lnTo>
                <a:lnTo>
                  <a:pt x="0" y="0"/>
                </a:lnTo>
                <a:lnTo>
                  <a:pt x="0" y="1748243"/>
                </a:lnTo>
                <a:close/>
              </a:path>
            </a:pathLst>
          </a:custGeom>
          <a:ln w="15748">
            <a:solidFill>
              <a:srgbClr val="44C8F4"/>
            </a:solidFill>
          </a:ln>
        </p:spPr>
        <p:txBody>
          <a:bodyPr wrap="square" lIns="0" tIns="0" rIns="0" bIns="0" rtlCol="0"/>
          <a:lstStyle/>
          <a:p>
            <a:endParaRPr sz="1634">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6F8022DD-3575-0D42-9850-D3B8638A2C6F}"/>
              </a:ext>
            </a:extLst>
          </p:cNvPr>
          <p:cNvSpPr/>
          <p:nvPr/>
        </p:nvSpPr>
        <p:spPr>
          <a:xfrm>
            <a:off x="2095408" y="1485970"/>
            <a:ext cx="4031847" cy="456816"/>
          </a:xfrm>
          <a:custGeom>
            <a:avLst/>
            <a:gdLst/>
            <a:ahLst/>
            <a:cxnLst/>
            <a:rect l="l" t="t" r="r" b="b"/>
            <a:pathLst>
              <a:path w="4444365" h="503555">
                <a:moveTo>
                  <a:pt x="4276496" y="0"/>
                </a:moveTo>
                <a:lnTo>
                  <a:pt x="167703" y="0"/>
                </a:lnTo>
                <a:lnTo>
                  <a:pt x="70749" y="2620"/>
                </a:lnTo>
                <a:lnTo>
                  <a:pt x="20962" y="20962"/>
                </a:lnTo>
                <a:lnTo>
                  <a:pt x="2620" y="70749"/>
                </a:lnTo>
                <a:lnTo>
                  <a:pt x="0" y="167703"/>
                </a:lnTo>
                <a:lnTo>
                  <a:pt x="0" y="335407"/>
                </a:lnTo>
                <a:lnTo>
                  <a:pt x="2620" y="432367"/>
                </a:lnTo>
                <a:lnTo>
                  <a:pt x="20962" y="482158"/>
                </a:lnTo>
                <a:lnTo>
                  <a:pt x="70749" y="500502"/>
                </a:lnTo>
                <a:lnTo>
                  <a:pt x="167703" y="503123"/>
                </a:lnTo>
                <a:lnTo>
                  <a:pt x="4276496" y="503123"/>
                </a:lnTo>
                <a:lnTo>
                  <a:pt x="4373457" y="500502"/>
                </a:lnTo>
                <a:lnTo>
                  <a:pt x="4423248" y="482158"/>
                </a:lnTo>
                <a:lnTo>
                  <a:pt x="4441592" y="432367"/>
                </a:lnTo>
                <a:lnTo>
                  <a:pt x="4444212" y="335407"/>
                </a:lnTo>
                <a:lnTo>
                  <a:pt x="4444212" y="167703"/>
                </a:lnTo>
                <a:lnTo>
                  <a:pt x="4441592" y="70749"/>
                </a:lnTo>
                <a:lnTo>
                  <a:pt x="4423248" y="20962"/>
                </a:lnTo>
                <a:lnTo>
                  <a:pt x="4373457" y="2620"/>
                </a:lnTo>
                <a:lnTo>
                  <a:pt x="4276496" y="0"/>
                </a:lnTo>
                <a:close/>
              </a:path>
            </a:pathLst>
          </a:custGeom>
          <a:solidFill>
            <a:srgbClr val="ABE1FA"/>
          </a:solidFill>
        </p:spPr>
        <p:txBody>
          <a:bodyPr wrap="square" lIns="0" tIns="0" rIns="0" bIns="0" rtlCol="0"/>
          <a:lstStyle/>
          <a:p>
            <a:endParaRPr sz="1634">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A78AF236-6F9D-E247-B94C-44082647C6AA}"/>
              </a:ext>
            </a:extLst>
          </p:cNvPr>
          <p:cNvSpPr/>
          <p:nvPr/>
        </p:nvSpPr>
        <p:spPr>
          <a:xfrm>
            <a:off x="1816786" y="3632362"/>
            <a:ext cx="8559108" cy="1929227"/>
          </a:xfrm>
          <a:custGeom>
            <a:avLst/>
            <a:gdLst/>
            <a:ahLst/>
            <a:cxnLst/>
            <a:rect l="l" t="t" r="r" b="b"/>
            <a:pathLst>
              <a:path w="9434830" h="2126615">
                <a:moveTo>
                  <a:pt x="0" y="2126246"/>
                </a:moveTo>
                <a:lnTo>
                  <a:pt x="9434245" y="2126246"/>
                </a:lnTo>
                <a:lnTo>
                  <a:pt x="9434245" y="0"/>
                </a:lnTo>
                <a:lnTo>
                  <a:pt x="0" y="0"/>
                </a:lnTo>
                <a:lnTo>
                  <a:pt x="0" y="2126246"/>
                </a:lnTo>
                <a:close/>
              </a:path>
            </a:pathLst>
          </a:custGeom>
          <a:solidFill>
            <a:srgbClr val="FFFDE8"/>
          </a:solidFill>
        </p:spPr>
        <p:txBody>
          <a:bodyPr wrap="square" lIns="0" tIns="0" rIns="0" bIns="0" rtlCol="0"/>
          <a:lstStyle/>
          <a:p>
            <a:endParaRPr sz="1634">
              <a:latin typeface="HGMaruGothicMPRO" panose="020F0600000000000000" pitchFamily="34" charset="-128"/>
              <a:ea typeface="HGMaruGothicMPRO" panose="020F0600000000000000" pitchFamily="34" charset="-128"/>
            </a:endParaRPr>
          </a:p>
        </p:txBody>
      </p:sp>
      <p:sp>
        <p:nvSpPr>
          <p:cNvPr id="11" name="object 11">
            <a:extLst>
              <a:ext uri="{FF2B5EF4-FFF2-40B4-BE49-F238E27FC236}">
                <a16:creationId xmlns:a16="http://schemas.microsoft.com/office/drawing/2014/main" id="{7B4F02ED-8FE8-2246-A098-A0B99AACEBAD}"/>
              </a:ext>
            </a:extLst>
          </p:cNvPr>
          <p:cNvSpPr/>
          <p:nvPr/>
        </p:nvSpPr>
        <p:spPr>
          <a:xfrm>
            <a:off x="1816786" y="3632362"/>
            <a:ext cx="8559108" cy="1929227"/>
          </a:xfrm>
          <a:custGeom>
            <a:avLst/>
            <a:gdLst/>
            <a:ahLst/>
            <a:cxnLst/>
            <a:rect l="l" t="t" r="r" b="b"/>
            <a:pathLst>
              <a:path w="9434830" h="2126615">
                <a:moveTo>
                  <a:pt x="0" y="2126246"/>
                </a:moveTo>
                <a:lnTo>
                  <a:pt x="9434245" y="2126246"/>
                </a:lnTo>
                <a:lnTo>
                  <a:pt x="9434245" y="0"/>
                </a:lnTo>
                <a:lnTo>
                  <a:pt x="0" y="0"/>
                </a:lnTo>
                <a:lnTo>
                  <a:pt x="0" y="2126246"/>
                </a:lnTo>
                <a:close/>
              </a:path>
            </a:pathLst>
          </a:custGeom>
          <a:ln w="15748">
            <a:solidFill>
              <a:srgbClr val="44C8F4"/>
            </a:solidFill>
          </a:ln>
        </p:spPr>
        <p:txBody>
          <a:bodyPr wrap="square" lIns="0" tIns="0" rIns="0" bIns="0" rtlCol="0"/>
          <a:lstStyle/>
          <a:p>
            <a:endParaRPr sz="1634">
              <a:latin typeface="HGMaruGothicMPRO" panose="020F0600000000000000" pitchFamily="34" charset="-128"/>
              <a:ea typeface="HGMaruGothicMPRO" panose="020F0600000000000000" pitchFamily="34" charset="-128"/>
            </a:endParaRPr>
          </a:p>
        </p:txBody>
      </p:sp>
      <p:sp>
        <p:nvSpPr>
          <p:cNvPr id="12" name="object 12">
            <a:extLst>
              <a:ext uri="{FF2B5EF4-FFF2-40B4-BE49-F238E27FC236}">
                <a16:creationId xmlns:a16="http://schemas.microsoft.com/office/drawing/2014/main" id="{F178593A-BC33-9748-AB5E-EEA1A55D7352}"/>
              </a:ext>
            </a:extLst>
          </p:cNvPr>
          <p:cNvSpPr/>
          <p:nvPr/>
        </p:nvSpPr>
        <p:spPr>
          <a:xfrm>
            <a:off x="2095408" y="3460901"/>
            <a:ext cx="4915524" cy="456816"/>
          </a:xfrm>
          <a:custGeom>
            <a:avLst/>
            <a:gdLst/>
            <a:ahLst/>
            <a:cxnLst/>
            <a:rect l="l" t="t" r="r" b="b"/>
            <a:pathLst>
              <a:path w="5418455" h="503554">
                <a:moveTo>
                  <a:pt x="5250294" y="0"/>
                </a:moveTo>
                <a:lnTo>
                  <a:pt x="167703" y="0"/>
                </a:lnTo>
                <a:lnTo>
                  <a:pt x="70749" y="2620"/>
                </a:lnTo>
                <a:lnTo>
                  <a:pt x="20962" y="20962"/>
                </a:lnTo>
                <a:lnTo>
                  <a:pt x="2620" y="70749"/>
                </a:lnTo>
                <a:lnTo>
                  <a:pt x="0" y="167703"/>
                </a:lnTo>
                <a:lnTo>
                  <a:pt x="0" y="335419"/>
                </a:lnTo>
                <a:lnTo>
                  <a:pt x="2620" y="432373"/>
                </a:lnTo>
                <a:lnTo>
                  <a:pt x="20962" y="482160"/>
                </a:lnTo>
                <a:lnTo>
                  <a:pt x="70749" y="500502"/>
                </a:lnTo>
                <a:lnTo>
                  <a:pt x="167703" y="503123"/>
                </a:lnTo>
                <a:lnTo>
                  <a:pt x="5250294" y="503123"/>
                </a:lnTo>
                <a:lnTo>
                  <a:pt x="5347247" y="500502"/>
                </a:lnTo>
                <a:lnTo>
                  <a:pt x="5397034" y="482160"/>
                </a:lnTo>
                <a:lnTo>
                  <a:pt x="5415377" y="432373"/>
                </a:lnTo>
                <a:lnTo>
                  <a:pt x="5417997" y="335419"/>
                </a:lnTo>
                <a:lnTo>
                  <a:pt x="5417997" y="167703"/>
                </a:lnTo>
                <a:lnTo>
                  <a:pt x="5415377" y="70749"/>
                </a:lnTo>
                <a:lnTo>
                  <a:pt x="5397034" y="20962"/>
                </a:lnTo>
                <a:lnTo>
                  <a:pt x="5347247" y="2620"/>
                </a:lnTo>
                <a:lnTo>
                  <a:pt x="5250294" y="0"/>
                </a:lnTo>
                <a:close/>
              </a:path>
            </a:pathLst>
          </a:custGeom>
          <a:solidFill>
            <a:srgbClr val="ABE1FA"/>
          </a:solidFill>
        </p:spPr>
        <p:txBody>
          <a:bodyPr wrap="square" lIns="0" tIns="0" rIns="0" bIns="0" rtlCol="0"/>
          <a:lstStyle/>
          <a:p>
            <a:endParaRPr sz="1634">
              <a:latin typeface="HGMaruGothicMPRO" panose="020F0600000000000000" pitchFamily="34" charset="-128"/>
              <a:ea typeface="HGMaruGothicMPRO" panose="020F0600000000000000" pitchFamily="34" charset="-128"/>
            </a:endParaRPr>
          </a:p>
        </p:txBody>
      </p:sp>
      <p:sp>
        <p:nvSpPr>
          <p:cNvPr id="13" name="object 13">
            <a:extLst>
              <a:ext uri="{FF2B5EF4-FFF2-40B4-BE49-F238E27FC236}">
                <a16:creationId xmlns:a16="http://schemas.microsoft.com/office/drawing/2014/main" id="{817E90B6-BD60-2847-8FFD-47A7E99F49B7}"/>
              </a:ext>
            </a:extLst>
          </p:cNvPr>
          <p:cNvSpPr txBox="1"/>
          <p:nvPr/>
        </p:nvSpPr>
        <p:spPr>
          <a:xfrm>
            <a:off x="2012443" y="1309170"/>
            <a:ext cx="6949184" cy="1760771"/>
          </a:xfrm>
          <a:prstGeom prst="rect">
            <a:avLst/>
          </a:prstGeom>
        </p:spPr>
        <p:txBody>
          <a:bodyPr vert="horz" wrap="square" lIns="0" tIns="180308" rIns="0" bIns="0" rtlCol="0">
            <a:spAutoFit/>
          </a:bodyPr>
          <a:lstStyle/>
          <a:p>
            <a:pPr marL="387125">
              <a:spcBef>
                <a:spcPts val="1420"/>
              </a:spcBef>
            </a:pPr>
            <a:r>
              <a:rPr sz="2676" b="1" dirty="0">
                <a:solidFill>
                  <a:srgbClr val="231F20"/>
                </a:solidFill>
                <a:latin typeface="HGMaruGothicMPRO" panose="020F0600000000000000" pitchFamily="34" charset="-128"/>
                <a:ea typeface="HGMaruGothicMPRO" panose="020F0600000000000000" pitchFamily="34" charset="-128"/>
                <a:cs typeface="ShinMGoPro-Medium"/>
              </a:rPr>
              <a:t>証拠を保存しましょう</a:t>
            </a:r>
            <a:endParaRPr sz="2676" dirty="0">
              <a:latin typeface="HGMaruGothicMPRO" panose="020F0600000000000000" pitchFamily="34" charset="-128"/>
              <a:ea typeface="HGMaruGothicMPRO" panose="020F0600000000000000" pitchFamily="34" charset="-128"/>
              <a:cs typeface="ShinMGoPro-Medium"/>
            </a:endParaRPr>
          </a:p>
          <a:p>
            <a:pPr marL="11522">
              <a:spcBef>
                <a:spcPts val="1125"/>
              </a:spcBef>
            </a:pPr>
            <a:r>
              <a:rPr sz="2222" dirty="0">
                <a:solidFill>
                  <a:srgbClr val="231F20"/>
                </a:solidFill>
                <a:latin typeface="HGMaruGothicMPRO" panose="020F0600000000000000" pitchFamily="34" charset="-128"/>
                <a:ea typeface="HGMaruGothicMPRO" panose="020F0600000000000000" pitchFamily="34" charset="-128"/>
                <a:cs typeface="A-OTF Shin Maru Go Pro"/>
              </a:rPr>
              <a:t>・　メモ、メール、SNS、写真、会話の録音など</a:t>
            </a:r>
            <a:endParaRPr sz="2222" dirty="0">
              <a:latin typeface="HGMaruGothicMPRO" panose="020F0600000000000000" pitchFamily="34" charset="-128"/>
              <a:ea typeface="HGMaruGothicMPRO" panose="020F0600000000000000" pitchFamily="34" charset="-128"/>
              <a:cs typeface="A-OTF Shin Maru Go Pro"/>
            </a:endParaRPr>
          </a:p>
          <a:p>
            <a:pPr marL="11522">
              <a:spcBef>
                <a:spcPts val="36"/>
              </a:spcBef>
            </a:pPr>
            <a:r>
              <a:rPr sz="2222" dirty="0">
                <a:solidFill>
                  <a:srgbClr val="231F20"/>
                </a:solidFill>
                <a:latin typeface="HGMaruGothicMPRO" panose="020F0600000000000000" pitchFamily="34" charset="-128"/>
                <a:ea typeface="HGMaruGothicMPRO" panose="020F0600000000000000" pitchFamily="34" charset="-128"/>
                <a:cs typeface="A-OTF Shin Maru Go Pro"/>
              </a:rPr>
              <a:t>・　出勤時刻、退勤時刻、労働時間</a:t>
            </a:r>
            <a:endParaRPr sz="2222" dirty="0">
              <a:latin typeface="HGMaruGothicMPRO" panose="020F0600000000000000" pitchFamily="34" charset="-128"/>
              <a:ea typeface="HGMaruGothicMPRO" panose="020F0600000000000000" pitchFamily="34" charset="-128"/>
              <a:cs typeface="A-OTF Shin Maru Go Pro"/>
            </a:endParaRPr>
          </a:p>
          <a:p>
            <a:pPr marL="11522">
              <a:spcBef>
                <a:spcPts val="32"/>
              </a:spcBef>
            </a:pPr>
            <a:r>
              <a:rPr sz="2222" dirty="0">
                <a:solidFill>
                  <a:srgbClr val="231F20"/>
                </a:solidFill>
                <a:latin typeface="HGMaruGothicMPRO" panose="020F0600000000000000" pitchFamily="34" charset="-128"/>
                <a:ea typeface="HGMaruGothicMPRO" panose="020F0600000000000000" pitchFamily="34" charset="-128"/>
                <a:cs typeface="A-OTF Shin Maru Go Pro"/>
              </a:rPr>
              <a:t>・　誰にいつ何を言われた、などがわかるように</a:t>
            </a:r>
            <a:endParaRPr sz="2222" dirty="0">
              <a:latin typeface="HGMaruGothicMPRO" panose="020F0600000000000000" pitchFamily="34" charset="-128"/>
              <a:ea typeface="HGMaruGothicMPRO" panose="020F0600000000000000" pitchFamily="34" charset="-128"/>
              <a:cs typeface="A-OTF Shin Maru Go Pro"/>
            </a:endParaRPr>
          </a:p>
        </p:txBody>
      </p:sp>
      <p:sp>
        <p:nvSpPr>
          <p:cNvPr id="14" name="object 13">
            <a:extLst>
              <a:ext uri="{FF2B5EF4-FFF2-40B4-BE49-F238E27FC236}">
                <a16:creationId xmlns:a16="http://schemas.microsoft.com/office/drawing/2014/main" id="{D7CDD781-57F3-A24B-99BB-C1E59EB24CA2}"/>
              </a:ext>
            </a:extLst>
          </p:cNvPr>
          <p:cNvSpPr txBox="1"/>
          <p:nvPr/>
        </p:nvSpPr>
        <p:spPr>
          <a:xfrm>
            <a:off x="2012443" y="3271086"/>
            <a:ext cx="6949184" cy="2115547"/>
          </a:xfrm>
          <a:prstGeom prst="rect">
            <a:avLst/>
          </a:prstGeom>
        </p:spPr>
        <p:txBody>
          <a:bodyPr vert="horz" wrap="square" lIns="0" tIns="180308" rIns="0" bIns="0" rtlCol="0">
            <a:spAutoFit/>
          </a:bodyPr>
          <a:lstStyle/>
          <a:p>
            <a:pPr marL="315115"/>
            <a:r>
              <a:rPr sz="2676" b="1" dirty="0">
                <a:solidFill>
                  <a:srgbClr val="231F20"/>
                </a:solidFill>
                <a:latin typeface="HGMaruGothicMPRO" panose="020F0600000000000000" pitchFamily="34" charset="-128"/>
                <a:ea typeface="HGMaruGothicMPRO" panose="020F0600000000000000" pitchFamily="34" charset="-128"/>
                <a:cs typeface="ShinMGoPro-Medium"/>
              </a:rPr>
              <a:t>書類を保存しておきましょう</a:t>
            </a:r>
            <a:endParaRPr sz="2676" dirty="0">
              <a:latin typeface="HGMaruGothicMPRO" panose="020F0600000000000000" pitchFamily="34" charset="-128"/>
              <a:ea typeface="HGMaruGothicMPRO" panose="020F0600000000000000" pitchFamily="34" charset="-128"/>
              <a:cs typeface="ShinMGoPro-Medium"/>
            </a:endParaRPr>
          </a:p>
          <a:p>
            <a:pPr marL="11522">
              <a:spcBef>
                <a:spcPts val="1243"/>
              </a:spcBef>
            </a:pPr>
            <a:r>
              <a:rPr sz="2222" dirty="0">
                <a:solidFill>
                  <a:srgbClr val="231F20"/>
                </a:solidFill>
                <a:latin typeface="HGMaruGothicMPRO" panose="020F0600000000000000" pitchFamily="34" charset="-128"/>
                <a:ea typeface="HGMaruGothicMPRO" panose="020F0600000000000000" pitchFamily="34" charset="-128"/>
                <a:cs typeface="A-OTF Shin Maru Go Pro"/>
              </a:rPr>
              <a:t>・　労働条件通知書</a:t>
            </a:r>
            <a:endParaRPr sz="2222" dirty="0">
              <a:latin typeface="HGMaruGothicMPRO" panose="020F0600000000000000" pitchFamily="34" charset="-128"/>
              <a:ea typeface="HGMaruGothicMPRO" panose="020F0600000000000000" pitchFamily="34" charset="-128"/>
              <a:cs typeface="A-OTF Shin Maru Go Pro"/>
            </a:endParaRPr>
          </a:p>
          <a:p>
            <a:pPr marL="11522">
              <a:spcBef>
                <a:spcPts val="32"/>
              </a:spcBef>
            </a:pPr>
            <a:r>
              <a:rPr sz="2222" dirty="0">
                <a:solidFill>
                  <a:srgbClr val="231F20"/>
                </a:solidFill>
                <a:latin typeface="HGMaruGothicMPRO" panose="020F0600000000000000" pitchFamily="34" charset="-128"/>
                <a:ea typeface="HGMaruGothicMPRO" panose="020F0600000000000000" pitchFamily="34" charset="-128"/>
                <a:cs typeface="A-OTF Shin Maru Go Pro"/>
              </a:rPr>
              <a:t>・　給与明細</a:t>
            </a:r>
            <a:endParaRPr sz="2222" dirty="0">
              <a:latin typeface="HGMaruGothicMPRO" panose="020F0600000000000000" pitchFamily="34" charset="-128"/>
              <a:ea typeface="HGMaruGothicMPRO" panose="020F0600000000000000" pitchFamily="34" charset="-128"/>
              <a:cs typeface="A-OTF Shin Maru Go Pro"/>
            </a:endParaRPr>
          </a:p>
          <a:p>
            <a:pPr marL="11522">
              <a:spcBef>
                <a:spcPts val="32"/>
              </a:spcBef>
            </a:pPr>
            <a:r>
              <a:rPr sz="2222" dirty="0">
                <a:solidFill>
                  <a:srgbClr val="231F20"/>
                </a:solidFill>
                <a:latin typeface="HGMaruGothicMPRO" panose="020F0600000000000000" pitchFamily="34" charset="-128"/>
                <a:ea typeface="HGMaruGothicMPRO" panose="020F0600000000000000" pitchFamily="34" charset="-128"/>
                <a:cs typeface="A-OTF Shin Maru Go Pro"/>
              </a:rPr>
              <a:t>・　就業規則（あれば）</a:t>
            </a:r>
            <a:endParaRPr sz="2222" dirty="0">
              <a:latin typeface="HGMaruGothicMPRO" panose="020F0600000000000000" pitchFamily="34" charset="-128"/>
              <a:ea typeface="HGMaruGothicMPRO" panose="020F0600000000000000" pitchFamily="34" charset="-128"/>
              <a:cs typeface="A-OTF Shin Maru Go Pro"/>
            </a:endParaRPr>
          </a:p>
          <a:p>
            <a:pPr marL="11522">
              <a:spcBef>
                <a:spcPts val="32"/>
              </a:spcBef>
            </a:pPr>
            <a:r>
              <a:rPr sz="2222" dirty="0">
                <a:solidFill>
                  <a:srgbClr val="231F20"/>
                </a:solidFill>
                <a:latin typeface="HGMaruGothicMPRO" panose="020F0600000000000000" pitchFamily="34" charset="-128"/>
                <a:ea typeface="HGMaruGothicMPRO" panose="020F0600000000000000" pitchFamily="34" charset="-128"/>
                <a:cs typeface="A-OTF Shin Maru Go Pro"/>
              </a:rPr>
              <a:t>・　解雇通知書（あれば）</a:t>
            </a:r>
            <a:endParaRPr sz="2222" dirty="0">
              <a:latin typeface="HGMaruGothicMPRO" panose="020F0600000000000000" pitchFamily="34" charset="-128"/>
              <a:ea typeface="HGMaruGothicMPRO" panose="020F0600000000000000" pitchFamily="34" charset="-128"/>
              <a:cs typeface="A-OTF Shin Maru Go Pro"/>
            </a:endParaRPr>
          </a:p>
        </p:txBody>
      </p:sp>
      <p:sp>
        <p:nvSpPr>
          <p:cNvPr id="15" name="正方形/長方形 14"/>
          <p:cNvSpPr/>
          <p:nvPr/>
        </p:nvSpPr>
        <p:spPr>
          <a:xfrm>
            <a:off x="0" y="635062"/>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16" name="テキスト ボックス 15"/>
          <p:cNvSpPr txBox="1"/>
          <p:nvPr/>
        </p:nvSpPr>
        <p:spPr>
          <a:xfrm>
            <a:off x="119336" y="116633"/>
            <a:ext cx="9001001"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解決に向けた相談の準備①　～証拠・書類を保存しましょう</a:t>
            </a:r>
          </a:p>
        </p:txBody>
      </p:sp>
      <p:sp>
        <p:nvSpPr>
          <p:cNvPr id="17"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123</a:t>
            </a:r>
            <a:endParaRPr lang="ja-JP" altLang="en-US" sz="1200" b="1" dirty="0"/>
          </a:p>
        </p:txBody>
      </p:sp>
    </p:spTree>
    <p:extLst>
      <p:ext uri="{BB962C8B-B14F-4D97-AF65-F5344CB8AC3E}">
        <p14:creationId xmlns:p14="http://schemas.microsoft.com/office/powerpoint/2010/main" val="13589473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AC6CF0C1-EB5F-FB4F-A776-A08168A54942}"/>
              </a:ext>
            </a:extLst>
          </p:cNvPr>
          <p:cNvSpPr txBox="1"/>
          <p:nvPr/>
        </p:nvSpPr>
        <p:spPr>
          <a:xfrm>
            <a:off x="1778033" y="686317"/>
            <a:ext cx="3777396" cy="322260"/>
          </a:xfrm>
          <a:prstGeom prst="rect">
            <a:avLst/>
          </a:prstGeom>
        </p:spPr>
        <p:txBody>
          <a:bodyPr vert="horz" wrap="square" lIns="0" tIns="14978" rIns="0" bIns="0" rtlCol="0">
            <a:spAutoFit/>
          </a:bodyPr>
          <a:lstStyle/>
          <a:p>
            <a:pPr marL="11522">
              <a:spcBef>
                <a:spcPts val="117"/>
              </a:spcBef>
            </a:pPr>
            <a:r>
              <a:rPr sz="1996" b="1" dirty="0">
                <a:solidFill>
                  <a:srgbClr val="FFFFFF"/>
                </a:solidFill>
                <a:latin typeface="HGMaruGothicMPRO" panose="020F0600000000000000" pitchFamily="34" charset="-128"/>
                <a:ea typeface="HGMaruGothicMPRO" panose="020F0600000000000000" pitchFamily="34" charset="-128"/>
                <a:cs typeface="ShinMGoPro-DeBold"/>
              </a:rPr>
              <a:t>解決に向けた相談の準備②</a:t>
            </a:r>
            <a:endParaRPr sz="1996" dirty="0">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0A131890-6614-F14B-B882-55AD0584ABB4}"/>
              </a:ext>
            </a:extLst>
          </p:cNvPr>
          <p:cNvSpPr/>
          <p:nvPr/>
        </p:nvSpPr>
        <p:spPr>
          <a:xfrm>
            <a:off x="1816786" y="1657430"/>
            <a:ext cx="8559108" cy="1015019"/>
          </a:xfrm>
          <a:custGeom>
            <a:avLst/>
            <a:gdLst/>
            <a:ahLst/>
            <a:cxnLst/>
            <a:rect l="l" t="t" r="r" b="b"/>
            <a:pathLst>
              <a:path w="9434830" h="1118870">
                <a:moveTo>
                  <a:pt x="0" y="1118247"/>
                </a:moveTo>
                <a:lnTo>
                  <a:pt x="9434245" y="1118247"/>
                </a:lnTo>
                <a:lnTo>
                  <a:pt x="9434245" y="0"/>
                </a:lnTo>
                <a:lnTo>
                  <a:pt x="0" y="0"/>
                </a:lnTo>
                <a:lnTo>
                  <a:pt x="0" y="1118247"/>
                </a:lnTo>
                <a:close/>
              </a:path>
            </a:pathLst>
          </a:custGeom>
          <a:solidFill>
            <a:srgbClr val="FFFDE8"/>
          </a:solidFill>
        </p:spPr>
        <p:txBody>
          <a:bodyPr wrap="square" lIns="0" tIns="0" rIns="0" bIns="0" rtlCol="0"/>
          <a:lstStyle/>
          <a:p>
            <a:endParaRPr sz="1634">
              <a:latin typeface="HGMaruGothicMPRO" panose="020F0600000000000000" pitchFamily="34" charset="-128"/>
              <a:ea typeface="HGMaruGothicMPRO" panose="020F0600000000000000" pitchFamily="34" charset="-128"/>
            </a:endParaRPr>
          </a:p>
        </p:txBody>
      </p:sp>
      <p:sp>
        <p:nvSpPr>
          <p:cNvPr id="6" name="object 6">
            <a:extLst>
              <a:ext uri="{FF2B5EF4-FFF2-40B4-BE49-F238E27FC236}">
                <a16:creationId xmlns:a16="http://schemas.microsoft.com/office/drawing/2014/main" id="{E1CC95EA-0034-4149-930C-B74A278ED6FD}"/>
              </a:ext>
            </a:extLst>
          </p:cNvPr>
          <p:cNvSpPr/>
          <p:nvPr/>
        </p:nvSpPr>
        <p:spPr>
          <a:xfrm>
            <a:off x="1816786" y="1657430"/>
            <a:ext cx="8559108" cy="1015019"/>
          </a:xfrm>
          <a:custGeom>
            <a:avLst/>
            <a:gdLst/>
            <a:ahLst/>
            <a:cxnLst/>
            <a:rect l="l" t="t" r="r" b="b"/>
            <a:pathLst>
              <a:path w="9434830" h="1118870">
                <a:moveTo>
                  <a:pt x="0" y="1118247"/>
                </a:moveTo>
                <a:lnTo>
                  <a:pt x="9434245" y="1118247"/>
                </a:lnTo>
                <a:lnTo>
                  <a:pt x="9434245" y="0"/>
                </a:lnTo>
                <a:lnTo>
                  <a:pt x="0" y="0"/>
                </a:lnTo>
                <a:lnTo>
                  <a:pt x="0" y="1118247"/>
                </a:lnTo>
                <a:close/>
              </a:path>
            </a:pathLst>
          </a:custGeom>
          <a:ln w="15748">
            <a:solidFill>
              <a:srgbClr val="44C8F4"/>
            </a:solidFill>
          </a:ln>
        </p:spPr>
        <p:txBody>
          <a:bodyPr wrap="square" lIns="0" tIns="0" rIns="0" bIns="0" rtlCol="0"/>
          <a:lstStyle/>
          <a:p>
            <a:endParaRPr sz="1634">
              <a:latin typeface="HGMaruGothicMPRO" panose="020F0600000000000000" pitchFamily="34" charset="-128"/>
              <a:ea typeface="HGMaruGothicMPRO" panose="020F0600000000000000" pitchFamily="34" charset="-128"/>
            </a:endParaRPr>
          </a:p>
        </p:txBody>
      </p:sp>
      <p:sp>
        <p:nvSpPr>
          <p:cNvPr id="7" name="object 7">
            <a:extLst>
              <a:ext uri="{FF2B5EF4-FFF2-40B4-BE49-F238E27FC236}">
                <a16:creationId xmlns:a16="http://schemas.microsoft.com/office/drawing/2014/main" id="{B27E07E4-7E79-9841-9338-FC20CA793262}"/>
              </a:ext>
            </a:extLst>
          </p:cNvPr>
          <p:cNvSpPr/>
          <p:nvPr/>
        </p:nvSpPr>
        <p:spPr>
          <a:xfrm>
            <a:off x="2095406" y="1485970"/>
            <a:ext cx="5715673" cy="456816"/>
          </a:xfrm>
          <a:custGeom>
            <a:avLst/>
            <a:gdLst/>
            <a:ahLst/>
            <a:cxnLst/>
            <a:rect l="l" t="t" r="r" b="b"/>
            <a:pathLst>
              <a:path w="6300470" h="503555">
                <a:moveTo>
                  <a:pt x="6132296" y="0"/>
                </a:moveTo>
                <a:lnTo>
                  <a:pt x="167703" y="0"/>
                </a:lnTo>
                <a:lnTo>
                  <a:pt x="70749" y="2620"/>
                </a:lnTo>
                <a:lnTo>
                  <a:pt x="20962" y="20962"/>
                </a:lnTo>
                <a:lnTo>
                  <a:pt x="2620" y="70749"/>
                </a:lnTo>
                <a:lnTo>
                  <a:pt x="0" y="167703"/>
                </a:lnTo>
                <a:lnTo>
                  <a:pt x="0" y="335407"/>
                </a:lnTo>
                <a:lnTo>
                  <a:pt x="2620" y="432367"/>
                </a:lnTo>
                <a:lnTo>
                  <a:pt x="20962" y="482158"/>
                </a:lnTo>
                <a:lnTo>
                  <a:pt x="70749" y="500502"/>
                </a:lnTo>
                <a:lnTo>
                  <a:pt x="167703" y="503123"/>
                </a:lnTo>
                <a:lnTo>
                  <a:pt x="6132296" y="503123"/>
                </a:lnTo>
                <a:lnTo>
                  <a:pt x="6229250" y="500502"/>
                </a:lnTo>
                <a:lnTo>
                  <a:pt x="6279037" y="482158"/>
                </a:lnTo>
                <a:lnTo>
                  <a:pt x="6297379" y="432367"/>
                </a:lnTo>
                <a:lnTo>
                  <a:pt x="6300000" y="335407"/>
                </a:lnTo>
                <a:lnTo>
                  <a:pt x="6300000" y="167703"/>
                </a:lnTo>
                <a:lnTo>
                  <a:pt x="6297379" y="70749"/>
                </a:lnTo>
                <a:lnTo>
                  <a:pt x="6279037" y="20962"/>
                </a:lnTo>
                <a:lnTo>
                  <a:pt x="6229250" y="2620"/>
                </a:lnTo>
                <a:lnTo>
                  <a:pt x="6132296" y="0"/>
                </a:lnTo>
                <a:close/>
              </a:path>
            </a:pathLst>
          </a:custGeom>
          <a:solidFill>
            <a:srgbClr val="ABE1FA"/>
          </a:solidFill>
        </p:spPr>
        <p:txBody>
          <a:bodyPr wrap="square" lIns="0" tIns="0" rIns="0" bIns="0" rtlCol="0"/>
          <a:lstStyle/>
          <a:p>
            <a:endParaRPr sz="1634">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73B5FE89-9BEA-2D40-91FB-641B7B07A3A3}"/>
              </a:ext>
            </a:extLst>
          </p:cNvPr>
          <p:cNvSpPr/>
          <p:nvPr/>
        </p:nvSpPr>
        <p:spPr>
          <a:xfrm>
            <a:off x="1816786" y="3060840"/>
            <a:ext cx="8559108" cy="2081188"/>
          </a:xfrm>
          <a:custGeom>
            <a:avLst/>
            <a:gdLst/>
            <a:ahLst/>
            <a:cxnLst/>
            <a:rect l="l" t="t" r="r" b="b"/>
            <a:pathLst>
              <a:path w="9434830" h="3197859">
                <a:moveTo>
                  <a:pt x="0" y="3197250"/>
                </a:moveTo>
                <a:lnTo>
                  <a:pt x="9434245" y="3197250"/>
                </a:lnTo>
                <a:lnTo>
                  <a:pt x="9434245" y="0"/>
                </a:lnTo>
                <a:lnTo>
                  <a:pt x="0" y="0"/>
                </a:lnTo>
                <a:lnTo>
                  <a:pt x="0" y="3197250"/>
                </a:lnTo>
                <a:close/>
              </a:path>
            </a:pathLst>
          </a:custGeom>
          <a:solidFill>
            <a:srgbClr val="FFFDE8"/>
          </a:solidFill>
        </p:spPr>
        <p:txBody>
          <a:bodyPr wrap="square" lIns="0" tIns="0" rIns="0" bIns="0" rtlCol="0"/>
          <a:lstStyle/>
          <a:p>
            <a:endParaRPr sz="1634">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ED28FDE7-A6F3-3F40-8E58-F1224428504F}"/>
              </a:ext>
            </a:extLst>
          </p:cNvPr>
          <p:cNvSpPr/>
          <p:nvPr/>
        </p:nvSpPr>
        <p:spPr>
          <a:xfrm>
            <a:off x="1816786" y="3060840"/>
            <a:ext cx="8559108" cy="2057490"/>
          </a:xfrm>
          <a:custGeom>
            <a:avLst/>
            <a:gdLst/>
            <a:ahLst/>
            <a:cxnLst/>
            <a:rect l="l" t="t" r="r" b="b"/>
            <a:pathLst>
              <a:path w="9434830" h="3197859">
                <a:moveTo>
                  <a:pt x="0" y="3197250"/>
                </a:moveTo>
                <a:lnTo>
                  <a:pt x="9434245" y="3197250"/>
                </a:lnTo>
                <a:lnTo>
                  <a:pt x="9434245" y="0"/>
                </a:lnTo>
                <a:lnTo>
                  <a:pt x="0" y="0"/>
                </a:lnTo>
                <a:lnTo>
                  <a:pt x="0" y="3197250"/>
                </a:lnTo>
                <a:close/>
              </a:path>
            </a:pathLst>
          </a:custGeom>
          <a:ln w="15748">
            <a:solidFill>
              <a:srgbClr val="44C8F4"/>
            </a:solidFill>
          </a:ln>
        </p:spPr>
        <p:txBody>
          <a:bodyPr wrap="square" lIns="0" tIns="0" rIns="0" bIns="0" rtlCol="0"/>
          <a:lstStyle/>
          <a:p>
            <a:endParaRPr sz="1634">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4C552A14-754B-A64A-89D5-CFD8243B6123}"/>
              </a:ext>
            </a:extLst>
          </p:cNvPr>
          <p:cNvSpPr/>
          <p:nvPr/>
        </p:nvSpPr>
        <p:spPr>
          <a:xfrm>
            <a:off x="2095406" y="2889380"/>
            <a:ext cx="5315310" cy="456816"/>
          </a:xfrm>
          <a:custGeom>
            <a:avLst/>
            <a:gdLst/>
            <a:ahLst/>
            <a:cxnLst/>
            <a:rect l="l" t="t" r="r" b="b"/>
            <a:pathLst>
              <a:path w="5859145" h="503554">
                <a:moveTo>
                  <a:pt x="5691289" y="0"/>
                </a:moveTo>
                <a:lnTo>
                  <a:pt x="167703" y="0"/>
                </a:lnTo>
                <a:lnTo>
                  <a:pt x="70749" y="2620"/>
                </a:lnTo>
                <a:lnTo>
                  <a:pt x="20962" y="20962"/>
                </a:lnTo>
                <a:lnTo>
                  <a:pt x="2620" y="70749"/>
                </a:lnTo>
                <a:lnTo>
                  <a:pt x="0" y="167703"/>
                </a:lnTo>
                <a:lnTo>
                  <a:pt x="0" y="335407"/>
                </a:lnTo>
                <a:lnTo>
                  <a:pt x="2620" y="432367"/>
                </a:lnTo>
                <a:lnTo>
                  <a:pt x="20962" y="482158"/>
                </a:lnTo>
                <a:lnTo>
                  <a:pt x="70749" y="500502"/>
                </a:lnTo>
                <a:lnTo>
                  <a:pt x="167703" y="503123"/>
                </a:lnTo>
                <a:lnTo>
                  <a:pt x="5691289" y="503123"/>
                </a:lnTo>
                <a:lnTo>
                  <a:pt x="5788242" y="500502"/>
                </a:lnTo>
                <a:lnTo>
                  <a:pt x="5838029" y="482158"/>
                </a:lnTo>
                <a:lnTo>
                  <a:pt x="5856372" y="432367"/>
                </a:lnTo>
                <a:lnTo>
                  <a:pt x="5858992" y="335407"/>
                </a:lnTo>
                <a:lnTo>
                  <a:pt x="5858992" y="167703"/>
                </a:lnTo>
                <a:lnTo>
                  <a:pt x="5856372" y="70749"/>
                </a:lnTo>
                <a:lnTo>
                  <a:pt x="5838029" y="20962"/>
                </a:lnTo>
                <a:lnTo>
                  <a:pt x="5788242" y="2620"/>
                </a:lnTo>
                <a:lnTo>
                  <a:pt x="5691289" y="0"/>
                </a:lnTo>
                <a:close/>
              </a:path>
            </a:pathLst>
          </a:custGeom>
          <a:solidFill>
            <a:srgbClr val="ABE1FA"/>
          </a:solidFill>
        </p:spPr>
        <p:txBody>
          <a:bodyPr wrap="square" lIns="0" tIns="0" rIns="0" bIns="0" rtlCol="0"/>
          <a:lstStyle/>
          <a:p>
            <a:endParaRPr sz="1634">
              <a:latin typeface="HGMaruGothicMPRO" panose="020F0600000000000000" pitchFamily="34" charset="-128"/>
              <a:ea typeface="HGMaruGothicMPRO" panose="020F0600000000000000" pitchFamily="34" charset="-128"/>
            </a:endParaRPr>
          </a:p>
        </p:txBody>
      </p:sp>
      <p:sp>
        <p:nvSpPr>
          <p:cNvPr id="11" name="object 11">
            <a:extLst>
              <a:ext uri="{FF2B5EF4-FFF2-40B4-BE49-F238E27FC236}">
                <a16:creationId xmlns:a16="http://schemas.microsoft.com/office/drawing/2014/main" id="{364AE839-6267-EE4E-89DF-38C75F522EF9}"/>
              </a:ext>
            </a:extLst>
          </p:cNvPr>
          <p:cNvSpPr txBox="1"/>
          <p:nvPr/>
        </p:nvSpPr>
        <p:spPr>
          <a:xfrm>
            <a:off x="2005299" y="1320703"/>
            <a:ext cx="8663543" cy="1092743"/>
          </a:xfrm>
          <a:prstGeom prst="rect">
            <a:avLst/>
          </a:prstGeom>
        </p:spPr>
        <p:txBody>
          <a:bodyPr vert="horz" wrap="square" lIns="0" tIns="161298" rIns="0" bIns="0" rtlCol="0">
            <a:spAutoFit/>
          </a:bodyPr>
          <a:lstStyle/>
          <a:p>
            <a:pPr marL="380213">
              <a:spcBef>
                <a:spcPts val="1269"/>
              </a:spcBef>
            </a:pPr>
            <a:r>
              <a:rPr sz="2676" b="1" dirty="0">
                <a:solidFill>
                  <a:srgbClr val="231F20"/>
                </a:solidFill>
                <a:latin typeface="HGMaruGothicMPRO" panose="020F0600000000000000" pitchFamily="34" charset="-128"/>
                <a:ea typeface="HGMaruGothicMPRO" panose="020F0600000000000000" pitchFamily="34" charset="-128"/>
                <a:cs typeface="ShinMGoPro-Medium"/>
              </a:rPr>
              <a:t>相談したいことをまとめましょう</a:t>
            </a:r>
            <a:endParaRPr sz="2676" dirty="0">
              <a:latin typeface="HGMaruGothicMPRO" panose="020F0600000000000000" pitchFamily="34" charset="-128"/>
              <a:ea typeface="HGMaruGothicMPRO" panose="020F0600000000000000" pitchFamily="34" charset="-128"/>
              <a:cs typeface="ShinMGoPro-Medium"/>
            </a:endParaRPr>
          </a:p>
          <a:p>
            <a:pPr marL="11522">
              <a:spcBef>
                <a:spcPts val="1099"/>
              </a:spcBef>
            </a:pPr>
            <a:r>
              <a:rPr sz="2450" dirty="0">
                <a:solidFill>
                  <a:srgbClr val="231F20"/>
                </a:solidFill>
                <a:latin typeface="HGMaruGothicMPRO" panose="020F0600000000000000" pitchFamily="34" charset="-128"/>
                <a:ea typeface="HGMaruGothicMPRO" panose="020F0600000000000000" pitchFamily="34" charset="-128"/>
                <a:cs typeface="A-OTF Shin Maru Go Pro"/>
              </a:rPr>
              <a:t>・　別紙（相談準備シート </a:t>
            </a:r>
            <a:r>
              <a:rPr sz="1813" dirty="0">
                <a:solidFill>
                  <a:srgbClr val="231F20"/>
                </a:solidFill>
                <a:latin typeface="HGMaruGothicMPRO" panose="020F0600000000000000" pitchFamily="34" charset="-128"/>
                <a:ea typeface="HGMaruGothicMPRO" panose="020F0600000000000000" pitchFamily="34" charset="-128"/>
                <a:cs typeface="A-OTF Shin Maru Go Pro"/>
              </a:rPr>
              <a:t>※</a:t>
            </a:r>
            <a:r>
              <a:rPr sz="2450" dirty="0">
                <a:solidFill>
                  <a:srgbClr val="231F20"/>
                </a:solidFill>
                <a:latin typeface="HGMaruGothicMPRO" panose="020F0600000000000000" pitchFamily="34" charset="-128"/>
                <a:ea typeface="HGMaruGothicMPRO" panose="020F0600000000000000" pitchFamily="34" charset="-128"/>
                <a:cs typeface="A-OTF Shin Maru Go Pro"/>
              </a:rPr>
              <a:t>）をご活用ください。</a:t>
            </a:r>
            <a:endParaRPr sz="1860" dirty="0">
              <a:latin typeface="HGMaruGothicMPRO" panose="020F0600000000000000" pitchFamily="34" charset="-128"/>
              <a:ea typeface="HGMaruGothicMPRO" panose="020F0600000000000000" pitchFamily="34" charset="-128"/>
              <a:cs typeface="A-OTF Shin Maru Go Pro"/>
            </a:endParaRPr>
          </a:p>
        </p:txBody>
      </p:sp>
      <p:sp>
        <p:nvSpPr>
          <p:cNvPr id="13" name="object 11">
            <a:extLst>
              <a:ext uri="{FF2B5EF4-FFF2-40B4-BE49-F238E27FC236}">
                <a16:creationId xmlns:a16="http://schemas.microsoft.com/office/drawing/2014/main" id="{D2105183-DD0B-0D45-BC04-AC68C8644038}"/>
              </a:ext>
            </a:extLst>
          </p:cNvPr>
          <p:cNvSpPr txBox="1"/>
          <p:nvPr/>
        </p:nvSpPr>
        <p:spPr>
          <a:xfrm>
            <a:off x="2005300" y="2741615"/>
            <a:ext cx="8506684" cy="2228952"/>
          </a:xfrm>
          <a:prstGeom prst="rect">
            <a:avLst/>
          </a:prstGeom>
        </p:spPr>
        <p:txBody>
          <a:bodyPr vert="horz" wrap="square" lIns="0" tIns="161298" rIns="0" bIns="0" rtlCol="0">
            <a:spAutoFit/>
          </a:bodyPr>
          <a:lstStyle/>
          <a:p>
            <a:pPr marL="351409">
              <a:spcBef>
                <a:spcPts val="5"/>
              </a:spcBef>
            </a:pPr>
            <a:r>
              <a:rPr sz="2676" b="1" dirty="0">
                <a:solidFill>
                  <a:srgbClr val="231F20"/>
                </a:solidFill>
                <a:latin typeface="HGMaruGothicMPRO" panose="020F0600000000000000" pitchFamily="34" charset="-128"/>
                <a:ea typeface="HGMaruGothicMPRO" panose="020F0600000000000000" pitchFamily="34" charset="-128"/>
                <a:cs typeface="ShinMGoPro-Medium"/>
              </a:rPr>
              <a:t>相談の準備で気をつけたいこと</a:t>
            </a:r>
            <a:endParaRPr sz="2676" dirty="0">
              <a:latin typeface="HGMaruGothicMPRO" panose="020F0600000000000000" pitchFamily="34" charset="-128"/>
              <a:ea typeface="HGMaruGothicMPRO" panose="020F0600000000000000" pitchFamily="34" charset="-128"/>
              <a:cs typeface="ShinMGoPro-Medium"/>
            </a:endParaRPr>
          </a:p>
          <a:p>
            <a:pPr marL="11522">
              <a:lnSpc>
                <a:spcPts val="2930"/>
              </a:lnSpc>
              <a:spcBef>
                <a:spcPts val="1207"/>
              </a:spcBef>
            </a:pPr>
            <a:r>
              <a:rPr sz="2450" dirty="0">
                <a:solidFill>
                  <a:srgbClr val="231F20"/>
                </a:solidFill>
                <a:latin typeface="HGMaruGothicMPRO" panose="020F0600000000000000" pitchFamily="34" charset="-128"/>
                <a:ea typeface="HGMaruGothicMPRO" panose="020F0600000000000000" pitchFamily="34" charset="-128"/>
                <a:cs typeface="A-OTF Shin Maru Go Pro"/>
              </a:rPr>
              <a:t>・　不安がある場合には、専門家と相談しましょう。</a:t>
            </a:r>
            <a:endParaRPr sz="2450" dirty="0">
              <a:latin typeface="HGMaruGothicMPRO" panose="020F0600000000000000" pitchFamily="34" charset="-128"/>
              <a:ea typeface="HGMaruGothicMPRO" panose="020F0600000000000000" pitchFamily="34" charset="-128"/>
              <a:cs typeface="A-OTF Shin Maru Go Pro"/>
            </a:endParaRPr>
          </a:p>
          <a:p>
            <a:pPr marL="432635" marR="398071" indent="-421691">
              <a:lnSpc>
                <a:spcPts val="2921"/>
              </a:lnSpc>
              <a:spcBef>
                <a:spcPts val="108"/>
              </a:spcBef>
            </a:pPr>
            <a:r>
              <a:rPr sz="2450" dirty="0">
                <a:solidFill>
                  <a:srgbClr val="231F20"/>
                </a:solidFill>
                <a:latin typeface="HGMaruGothicMPRO" panose="020F0600000000000000" pitchFamily="34" charset="-128"/>
                <a:ea typeface="HGMaruGothicMPRO" panose="020F0600000000000000" pitchFamily="34" charset="-128"/>
                <a:cs typeface="A-OTF Shin Maru Go Pro"/>
              </a:rPr>
              <a:t>・　</a:t>
            </a:r>
            <a:r>
              <a:rPr sz="2450" dirty="0" err="1">
                <a:solidFill>
                  <a:srgbClr val="231F20"/>
                </a:solidFill>
                <a:latin typeface="HGMaruGothicMPRO" panose="020F0600000000000000" pitchFamily="34" charset="-128"/>
                <a:ea typeface="HGMaruGothicMPRO" panose="020F0600000000000000" pitchFamily="34" charset="-128"/>
                <a:cs typeface="A-OTF Shin Maru Go Pro"/>
              </a:rPr>
              <a:t>問題が解決する前に、会社側との間で安易に署名・押印をしないようにしましょう。同意があったとみなされる</a:t>
            </a:r>
            <a:r>
              <a:rPr lang="ja-JP" altLang="en-US" sz="2450" dirty="0" err="1">
                <a:solidFill>
                  <a:srgbClr val="231F20"/>
                </a:solidFill>
                <a:latin typeface="HGMaruGothicMPRO" panose="020F0600000000000000" pitchFamily="34" charset="-128"/>
                <a:ea typeface="HGMaruGothicMPRO" panose="020F0600000000000000" pitchFamily="34" charset="-128"/>
                <a:cs typeface="A-OTF Shin Maru Go Pro"/>
              </a:rPr>
              <a:t>おそ</a:t>
            </a:r>
            <a:r>
              <a:rPr sz="2450" dirty="0" err="1">
                <a:solidFill>
                  <a:srgbClr val="231F20"/>
                </a:solidFill>
                <a:latin typeface="HGMaruGothicMPRO" panose="020F0600000000000000" pitchFamily="34" charset="-128"/>
                <a:ea typeface="HGMaruGothicMPRO" panose="020F0600000000000000" pitchFamily="34" charset="-128"/>
                <a:cs typeface="A-OTF Shin Maru Go Pro"/>
              </a:rPr>
              <a:t>れがあります</a:t>
            </a:r>
            <a:r>
              <a:rPr sz="2450" dirty="0">
                <a:solidFill>
                  <a:srgbClr val="231F20"/>
                </a:solidFill>
                <a:latin typeface="HGMaruGothicMPRO" panose="020F0600000000000000" pitchFamily="34" charset="-128"/>
                <a:ea typeface="HGMaruGothicMPRO" panose="020F0600000000000000" pitchFamily="34" charset="-128"/>
                <a:cs typeface="A-OTF Shin Maru Go Pro"/>
              </a:rPr>
              <a:t>。</a:t>
            </a:r>
            <a:endParaRPr sz="1860" dirty="0">
              <a:latin typeface="HGMaruGothicMPRO" panose="020F0600000000000000" pitchFamily="34" charset="-128"/>
              <a:ea typeface="HGMaruGothicMPRO" panose="020F0600000000000000" pitchFamily="34" charset="-128"/>
              <a:cs typeface="A-OTF Shin Maru Go Pro"/>
            </a:endParaRPr>
          </a:p>
        </p:txBody>
      </p:sp>
      <p:sp>
        <p:nvSpPr>
          <p:cNvPr id="14" name="正方形/長方形 13"/>
          <p:cNvSpPr/>
          <p:nvPr/>
        </p:nvSpPr>
        <p:spPr>
          <a:xfrm>
            <a:off x="0" y="635062"/>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15" name="テキスト ボックス 14"/>
          <p:cNvSpPr txBox="1"/>
          <p:nvPr/>
        </p:nvSpPr>
        <p:spPr>
          <a:xfrm>
            <a:off x="119338" y="116633"/>
            <a:ext cx="9649072"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解決に向けた相談の準備②　～相談したいことをまとめましょう</a:t>
            </a:r>
          </a:p>
        </p:txBody>
      </p:sp>
      <p:sp>
        <p:nvSpPr>
          <p:cNvPr id="16"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124</a:t>
            </a:r>
            <a:endParaRPr lang="ja-JP" altLang="en-US" sz="1200" b="1" dirty="0"/>
          </a:p>
        </p:txBody>
      </p:sp>
    </p:spTree>
    <p:extLst>
      <p:ext uri="{BB962C8B-B14F-4D97-AF65-F5344CB8AC3E}">
        <p14:creationId xmlns:p14="http://schemas.microsoft.com/office/powerpoint/2010/main" val="37819047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1884000" y="1387010"/>
            <a:ext cx="540000" cy="5318402"/>
          </a:xfrm>
          <a:prstGeom prst="roundRect">
            <a:avLst>
              <a:gd name="adj" fmla="val 2598"/>
            </a:avLst>
          </a:prstGeom>
          <a:solidFill>
            <a:srgbClr val="1DFF83"/>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27001" rIns="54000" bIns="27001" rtlCol="0" anchor="ctr"/>
          <a:lstStyle/>
          <a:p>
            <a:pPr algn="ct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考えられる選択肢</a:t>
            </a:r>
          </a:p>
        </p:txBody>
      </p:sp>
      <p:sp>
        <p:nvSpPr>
          <p:cNvPr id="24" name="角丸四角形 23"/>
          <p:cNvSpPr/>
          <p:nvPr/>
        </p:nvSpPr>
        <p:spPr>
          <a:xfrm>
            <a:off x="2537821" y="4908858"/>
            <a:ext cx="7949614" cy="540000"/>
          </a:xfrm>
          <a:prstGeom prst="roundRect">
            <a:avLst>
              <a:gd name="adj" fmla="val 7708"/>
            </a:avLst>
          </a:prstGeom>
          <a:solidFill>
            <a:schemeClr val="bg1">
              <a:alpha val="7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27001" rIns="54000" bIns="27001" rtlCol="0" anchor="ctr"/>
          <a:lstStyle/>
          <a:p>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自分で労働組合を結成して改善を迫る。</a:t>
            </a:r>
          </a:p>
        </p:txBody>
      </p:sp>
      <p:sp>
        <p:nvSpPr>
          <p:cNvPr id="26" name="角丸四角形 25"/>
          <p:cNvSpPr/>
          <p:nvPr/>
        </p:nvSpPr>
        <p:spPr>
          <a:xfrm>
            <a:off x="2537820" y="1387009"/>
            <a:ext cx="540000" cy="3351172"/>
          </a:xfrm>
          <a:prstGeom prst="roundRect">
            <a:avLst>
              <a:gd name="adj" fmla="val 2598"/>
            </a:avLst>
          </a:prstGeom>
          <a:solidFill>
            <a:srgbClr val="99FF33"/>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4000" tIns="27001" rIns="54000" bIns="27001" rtlCol="0" anchor="ctr"/>
          <a:lstStyle/>
          <a:p>
            <a:pPr algn="ct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相談する</a:t>
            </a:r>
          </a:p>
        </p:txBody>
      </p:sp>
      <p:sp>
        <p:nvSpPr>
          <p:cNvPr id="27" name="角丸四角形 26"/>
          <p:cNvSpPr/>
          <p:nvPr/>
        </p:nvSpPr>
        <p:spPr>
          <a:xfrm>
            <a:off x="2538534" y="5549910"/>
            <a:ext cx="7938100" cy="540000"/>
          </a:xfrm>
          <a:prstGeom prst="roundRect">
            <a:avLst>
              <a:gd name="adj" fmla="val 7708"/>
            </a:avLst>
          </a:prstGeom>
          <a:solidFill>
            <a:schemeClr val="bg1">
              <a:alpha val="7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35001" tIns="27001" rIns="54000" bIns="27001" rtlCol="0" anchor="ctr"/>
          <a:lstStyle/>
          <a:p>
            <a:pPr>
              <a:lnSpc>
                <a:spcPts val="3200"/>
              </a:lnSpc>
            </a:pP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愚痴を肴に、同僚らと憂さ晴らしして誤魔化す。</a:t>
            </a:r>
          </a:p>
        </p:txBody>
      </p:sp>
      <p:sp>
        <p:nvSpPr>
          <p:cNvPr id="28" name="角丸四角形 27"/>
          <p:cNvSpPr/>
          <p:nvPr/>
        </p:nvSpPr>
        <p:spPr>
          <a:xfrm>
            <a:off x="2545035" y="6165411"/>
            <a:ext cx="7938100" cy="540000"/>
          </a:xfrm>
          <a:prstGeom prst="roundRect">
            <a:avLst>
              <a:gd name="adj" fmla="val 7708"/>
            </a:avLst>
          </a:prstGeom>
          <a:solidFill>
            <a:schemeClr val="bg1">
              <a:alpha val="7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35001" tIns="27001" rIns="54000" bIns="27001" rtlCol="0" anchor="ctr"/>
          <a:lstStyle/>
          <a:p>
            <a:pPr>
              <a:lnSpc>
                <a:spcPts val="3200"/>
              </a:lnSpc>
            </a:pP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見切りをつけて転職する。</a:t>
            </a:r>
          </a:p>
        </p:txBody>
      </p:sp>
      <p:sp>
        <p:nvSpPr>
          <p:cNvPr id="29" name="角丸四角形 28"/>
          <p:cNvSpPr/>
          <p:nvPr/>
        </p:nvSpPr>
        <p:spPr>
          <a:xfrm>
            <a:off x="3181731" y="1405756"/>
            <a:ext cx="7272809" cy="540000"/>
          </a:xfrm>
          <a:prstGeom prst="roundRect">
            <a:avLst>
              <a:gd name="adj" fmla="val 7708"/>
            </a:avLst>
          </a:prstGeom>
          <a:solidFill>
            <a:schemeClr val="bg1">
              <a:alpha val="7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35001" tIns="27001" rIns="54000" bIns="27001" rtlCol="0" anchor="ctr"/>
          <a:lstStyle/>
          <a:p>
            <a:pPr>
              <a:lnSpc>
                <a:spcPts val="3200"/>
              </a:lnSpc>
            </a:pP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信頼できる上司や同僚に相談する。</a:t>
            </a:r>
          </a:p>
        </p:txBody>
      </p:sp>
      <p:sp>
        <p:nvSpPr>
          <p:cNvPr id="30" name="角丸四角形 29"/>
          <p:cNvSpPr/>
          <p:nvPr/>
        </p:nvSpPr>
        <p:spPr>
          <a:xfrm>
            <a:off x="3194556" y="2061661"/>
            <a:ext cx="7272809" cy="540000"/>
          </a:xfrm>
          <a:prstGeom prst="roundRect">
            <a:avLst>
              <a:gd name="adj" fmla="val 7708"/>
            </a:avLst>
          </a:prstGeom>
          <a:solidFill>
            <a:schemeClr val="bg1">
              <a:alpha val="7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35001" tIns="27001" rIns="54000" bIns="27001" rtlCol="0" anchor="ctr"/>
          <a:lstStyle/>
          <a:p>
            <a:pPr>
              <a:lnSpc>
                <a:spcPts val="3200"/>
              </a:lnSpc>
            </a:pP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社内の労働組合に相談する。</a:t>
            </a:r>
          </a:p>
        </p:txBody>
      </p:sp>
      <p:sp>
        <p:nvSpPr>
          <p:cNvPr id="31" name="角丸四角形 30"/>
          <p:cNvSpPr/>
          <p:nvPr/>
        </p:nvSpPr>
        <p:spPr>
          <a:xfrm>
            <a:off x="3194556" y="2717565"/>
            <a:ext cx="7272809" cy="540000"/>
          </a:xfrm>
          <a:prstGeom prst="roundRect">
            <a:avLst>
              <a:gd name="adj" fmla="val 7708"/>
            </a:avLst>
          </a:prstGeom>
          <a:solidFill>
            <a:schemeClr val="bg1">
              <a:alpha val="7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35001" tIns="27001" rIns="54000" bIns="27001" rtlCol="0" anchor="ctr"/>
          <a:lstStyle/>
          <a:p>
            <a:pPr>
              <a:lnSpc>
                <a:spcPts val="3200"/>
              </a:lnSpc>
            </a:pP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地域の労働組合に相談する。</a:t>
            </a:r>
          </a:p>
        </p:txBody>
      </p:sp>
      <p:sp>
        <p:nvSpPr>
          <p:cNvPr id="32" name="角丸四角形 31"/>
          <p:cNvSpPr/>
          <p:nvPr/>
        </p:nvSpPr>
        <p:spPr>
          <a:xfrm>
            <a:off x="3210326" y="3408212"/>
            <a:ext cx="7272809" cy="720000"/>
          </a:xfrm>
          <a:prstGeom prst="roundRect">
            <a:avLst>
              <a:gd name="adj" fmla="val 7708"/>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35001" tIns="27001" rIns="54000" bIns="27001" rtlCol="0" anchor="ctr"/>
          <a:lstStyle/>
          <a:p>
            <a:pPr>
              <a:lnSpc>
                <a:spcPts val="2500"/>
              </a:lnSpc>
            </a:pP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労働局･労働基準監督署の総合労働相談コーナーで相談し、必要なら改善指導を依頼する。</a:t>
            </a:r>
          </a:p>
        </p:txBody>
      </p:sp>
      <p:sp>
        <p:nvSpPr>
          <p:cNvPr id="33" name="角丸四角形 32"/>
          <p:cNvSpPr/>
          <p:nvPr/>
        </p:nvSpPr>
        <p:spPr>
          <a:xfrm>
            <a:off x="3210326" y="4221901"/>
            <a:ext cx="7272809" cy="540000"/>
          </a:xfrm>
          <a:prstGeom prst="roundRect">
            <a:avLst>
              <a:gd name="adj" fmla="val 7708"/>
            </a:avLst>
          </a:prstGeom>
          <a:solidFill>
            <a:schemeClr val="bg1">
              <a:alpha val="7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35001" tIns="27001" rIns="54000" bIns="27001" rtlCol="0" anchor="ctr"/>
          <a:lstStyle/>
          <a:p>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その他の相談機関で相談する。</a:t>
            </a:r>
          </a:p>
        </p:txBody>
      </p:sp>
      <p:sp>
        <p:nvSpPr>
          <p:cNvPr id="13" name="正方形/長方形 12"/>
          <p:cNvSpPr/>
          <p:nvPr/>
        </p:nvSpPr>
        <p:spPr>
          <a:xfrm>
            <a:off x="0" y="635062"/>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14" name="テキスト ボックス 13"/>
          <p:cNvSpPr txBox="1"/>
          <p:nvPr/>
        </p:nvSpPr>
        <p:spPr>
          <a:xfrm>
            <a:off x="119338" y="116633"/>
            <a:ext cx="9649072"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解決に向けた相談の準備③　～どこに相談するかを考えましょう</a:t>
            </a:r>
          </a:p>
        </p:txBody>
      </p:sp>
      <p:sp>
        <p:nvSpPr>
          <p:cNvPr id="2" name="スライド番号プレースホルダー 1">
            <a:extLst>
              <a:ext uri="{FF2B5EF4-FFF2-40B4-BE49-F238E27FC236}">
                <a16:creationId xmlns:a16="http://schemas.microsoft.com/office/drawing/2014/main" id="{CC7B922A-218F-8FA8-4963-762DEDD245A7}"/>
              </a:ext>
            </a:extLst>
          </p:cNvPr>
          <p:cNvSpPr>
            <a:spLocks noGrp="1"/>
          </p:cNvSpPr>
          <p:nvPr>
            <p:ph type="sldNum" sz="quarter" idx="12"/>
          </p:nvPr>
        </p:nvSpPr>
        <p:spPr/>
        <p:txBody>
          <a:bodyPr/>
          <a:lstStyle/>
          <a:p>
            <a:fld id="{E3C52A74-6BB8-425A-81FA-95938EE2CA9E}" type="slidenum">
              <a:rPr kumimoji="1" lang="ja-JP" altLang="en-US" smtClean="0"/>
              <a:t>113</a:t>
            </a:fld>
            <a:endParaRPr kumimoji="1" lang="ja-JP" altLang="en-US"/>
          </a:p>
        </p:txBody>
      </p:sp>
    </p:spTree>
    <p:extLst>
      <p:ext uri="{BB962C8B-B14F-4D97-AF65-F5344CB8AC3E}">
        <p14:creationId xmlns:p14="http://schemas.microsoft.com/office/powerpoint/2010/main" val="42853411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a:extLst>
              <a:ext uri="{FF2B5EF4-FFF2-40B4-BE49-F238E27FC236}">
                <a16:creationId xmlns:a16="http://schemas.microsoft.com/office/drawing/2014/main" id="{12C5EEA0-4604-3A48-B63B-6537A4F7CCD4}"/>
              </a:ext>
            </a:extLst>
          </p:cNvPr>
          <p:cNvGraphicFramePr>
            <a:graphicFrameLocks noGrp="1"/>
          </p:cNvGraphicFramePr>
          <p:nvPr/>
        </p:nvGraphicFramePr>
        <p:xfrm>
          <a:off x="1809642" y="1916833"/>
          <a:ext cx="8558531" cy="4229593"/>
        </p:xfrm>
        <a:graphic>
          <a:graphicData uri="http://schemas.openxmlformats.org/drawingml/2006/table">
            <a:tbl>
              <a:tblPr firstRow="1" bandRow="1">
                <a:tableStyleId>{2D5ABB26-0587-4C30-8999-92F81FD0307C}</a:tableStyleId>
              </a:tblPr>
              <a:tblGrid>
                <a:gridCol w="2853228">
                  <a:extLst>
                    <a:ext uri="{9D8B030D-6E8A-4147-A177-3AD203B41FA5}">
                      <a16:colId xmlns:a16="http://schemas.microsoft.com/office/drawing/2014/main" val="20000"/>
                    </a:ext>
                  </a:extLst>
                </a:gridCol>
                <a:gridCol w="5705303">
                  <a:extLst>
                    <a:ext uri="{9D8B030D-6E8A-4147-A177-3AD203B41FA5}">
                      <a16:colId xmlns:a16="http://schemas.microsoft.com/office/drawing/2014/main" val="20001"/>
                    </a:ext>
                  </a:extLst>
                </a:gridCol>
              </a:tblGrid>
              <a:tr h="373938">
                <a:tc gridSpan="2">
                  <a:txBody>
                    <a:bodyPr/>
                    <a:lstStyle/>
                    <a:p>
                      <a:pPr marL="188595">
                        <a:lnSpc>
                          <a:spcPct val="100000"/>
                        </a:lnSpc>
                        <a:spcBef>
                          <a:spcPts val="770"/>
                        </a:spcBef>
                      </a:pPr>
                      <a:endParaRPr sz="1800" spc="0" dirty="0">
                        <a:latin typeface="HGMaruGothicMPRO" panose="020F0600000000000000" pitchFamily="34" charset="-128"/>
                        <a:ea typeface="HGMaruGothicMPRO" panose="020F0600000000000000" pitchFamily="34" charset="-128"/>
                        <a:cs typeface="ShinMGoPro-DeBold"/>
                      </a:endParaRPr>
                    </a:p>
                  </a:txBody>
                  <a:tcPr marL="0" marR="0" marT="88713" marB="0">
                    <a:lnL w="19050">
                      <a:solidFill>
                        <a:srgbClr val="231F20"/>
                      </a:solidFill>
                      <a:prstDash val="solid"/>
                    </a:lnL>
                    <a:lnR w="19050">
                      <a:solidFill>
                        <a:srgbClr val="231F20"/>
                      </a:solidFill>
                      <a:prstDash val="solid"/>
                    </a:lnR>
                    <a:lnT w="19050">
                      <a:solidFill>
                        <a:srgbClr val="231F20"/>
                      </a:solidFill>
                      <a:prstDash val="solid"/>
                    </a:lnT>
                    <a:lnB w="6350">
                      <a:solidFill>
                        <a:srgbClr val="231F20"/>
                      </a:solidFill>
                      <a:prstDash val="solid"/>
                    </a:lnB>
                    <a:solidFill>
                      <a:srgbClr val="44C8F4"/>
                    </a:solidFill>
                  </a:tcPr>
                </a:tc>
                <a:tc hMerge="1">
                  <a:txBody>
                    <a:bodyPr/>
                    <a:lstStyle/>
                    <a:p>
                      <a:endParaRPr/>
                    </a:p>
                  </a:txBody>
                  <a:tcPr marL="0" marR="0" marT="0" marB="0"/>
                </a:tc>
                <a:extLst>
                  <a:ext uri="{0D108BD9-81ED-4DB2-BD59-A6C34878D82A}">
                    <a16:rowId xmlns:a16="http://schemas.microsoft.com/office/drawing/2014/main" val="10000"/>
                  </a:ext>
                </a:extLst>
              </a:tr>
              <a:tr h="778189">
                <a:tc>
                  <a:txBody>
                    <a:bodyPr/>
                    <a:lstStyle/>
                    <a:p>
                      <a:pPr marL="188595">
                        <a:lnSpc>
                          <a:spcPct val="100000"/>
                        </a:lnSpc>
                        <a:spcBef>
                          <a:spcPts val="645"/>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総合労働相談コーナー</a:t>
                      </a:r>
                      <a:endParaRPr sz="1400" spc="0" dirty="0">
                        <a:latin typeface="HGMaruGothicMPRO" panose="020F0600000000000000" pitchFamily="34" charset="-128"/>
                        <a:ea typeface="HGMaruGothicMPRO" panose="020F0600000000000000" pitchFamily="34" charset="-128"/>
                        <a:cs typeface="A-OTF Shin Maru Go Pro"/>
                      </a:endParaRPr>
                    </a:p>
                    <a:p>
                      <a:pPr marL="93980">
                        <a:lnSpc>
                          <a:spcPts val="1739"/>
                        </a:lnSpc>
                        <a:spcBef>
                          <a:spcPts val="100"/>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（都道府県労働局、</a:t>
                      </a:r>
                      <a:endParaRPr sz="1200" spc="0" dirty="0">
                        <a:latin typeface="HGMaruGothicMPRO" panose="020F0600000000000000" pitchFamily="34" charset="-128"/>
                        <a:ea typeface="HGMaruGothicMPRO" panose="020F0600000000000000" pitchFamily="34" charset="-128"/>
                        <a:cs typeface="A-OTF Shin Maru Go Pro"/>
                      </a:endParaRPr>
                    </a:p>
                    <a:p>
                      <a:pPr marL="188595">
                        <a:lnSpc>
                          <a:spcPts val="1739"/>
                        </a:lnSpc>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　　　労働基準監督署等に設置）</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74313"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200025">
                        <a:lnSpc>
                          <a:spcPct val="100000"/>
                        </a:lnSpc>
                        <a:spcBef>
                          <a:spcPts val="1390"/>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労働問題に関するあらゆる分野の相談の受付</a:t>
                      </a:r>
                      <a:endParaRPr sz="1400" spc="0" dirty="0">
                        <a:latin typeface="HGMaruGothicMPRO" panose="020F0600000000000000" pitchFamily="34" charset="-128"/>
                        <a:ea typeface="HGMaruGothicMPRO" panose="020F0600000000000000" pitchFamily="34" charset="-128"/>
                        <a:cs typeface="A-OTF Shin Maru Go Pro"/>
                      </a:endParaRPr>
                    </a:p>
                    <a:p>
                      <a:pPr marL="89535">
                        <a:lnSpc>
                          <a:spcPct val="100000"/>
                        </a:lnSpc>
                        <a:spcBef>
                          <a:spcPts val="65"/>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（解雇、雇止めなどの労働条件、いじめ、嫌がらせなど）</a:t>
                      </a:r>
                      <a:endParaRPr sz="1400" spc="0" dirty="0">
                        <a:latin typeface="HGMaruGothicMPRO" panose="020F0600000000000000" pitchFamily="34" charset="-128"/>
                        <a:ea typeface="HGMaruGothicMPRO" panose="020F0600000000000000" pitchFamily="34" charset="-128"/>
                        <a:cs typeface="A-OTF Shin Maru Go Pro"/>
                      </a:endParaRPr>
                    </a:p>
                  </a:txBody>
                  <a:tcPr marL="0" marR="0" marT="160146"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1"/>
                  </a:ext>
                </a:extLst>
              </a:tr>
              <a:tr h="1061242">
                <a:tc>
                  <a:txBody>
                    <a:bodyPr/>
                    <a:lstStyle/>
                    <a:p>
                      <a:pPr marL="188595">
                        <a:lnSpc>
                          <a:spcPct val="100000"/>
                        </a:lnSpc>
                        <a:spcBef>
                          <a:spcPts val="5"/>
                        </a:spcBef>
                      </a:pPr>
                      <a:endParaRPr lang="en-US" sz="1200" spc="0" dirty="0">
                        <a:solidFill>
                          <a:schemeClr val="tx1"/>
                        </a:solidFill>
                        <a:latin typeface="HGMaruGothicMPRO" panose="020F0600000000000000" pitchFamily="34" charset="-128"/>
                        <a:ea typeface="HGMaruGothicMPRO" panose="020F0600000000000000" pitchFamily="34" charset="-128"/>
                        <a:cs typeface="Times New Roman"/>
                      </a:endParaRPr>
                    </a:p>
                    <a:p>
                      <a:pPr marL="188595">
                        <a:lnSpc>
                          <a:spcPct val="100000"/>
                        </a:lnSpc>
                        <a:spcBef>
                          <a:spcPts val="5"/>
                        </a:spcBef>
                      </a:pPr>
                      <a:r>
                        <a:rPr sz="1400" spc="0" dirty="0" err="1">
                          <a:solidFill>
                            <a:srgbClr val="231F20"/>
                          </a:solidFill>
                          <a:latin typeface="HGMaruGothicMPRO" panose="020F0600000000000000" pitchFamily="34" charset="-128"/>
                          <a:ea typeface="HGMaruGothicMPRO" panose="020F0600000000000000" pitchFamily="34" charset="-128"/>
                          <a:cs typeface="A-OTF Shin Maru Go Pro"/>
                        </a:rPr>
                        <a:t>都道府県労働局</a:t>
                      </a:r>
                      <a:endParaRPr sz="1400" spc="0" dirty="0">
                        <a:latin typeface="HGMaruGothicMPRO" panose="020F0600000000000000" pitchFamily="34" charset="-128"/>
                        <a:ea typeface="HGMaruGothicMPRO" panose="020F0600000000000000" pitchFamily="34" charset="-128"/>
                        <a:cs typeface="A-OTF Shin Maru Go Pro"/>
                      </a:endParaRPr>
                    </a:p>
                    <a:p>
                      <a:pPr marL="188595">
                        <a:lnSpc>
                          <a:spcPct val="100000"/>
                        </a:lnSpc>
                        <a:spcBef>
                          <a:spcPts val="65"/>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雇用環境・均等部（室）</a:t>
                      </a:r>
                      <a:endParaRPr sz="1400" spc="0" dirty="0">
                        <a:latin typeface="HGMaruGothicMPRO" panose="020F0600000000000000" pitchFamily="34" charset="-128"/>
                        <a:ea typeface="HGMaruGothicMPRO" panose="020F0600000000000000" pitchFamily="34" charset="-128"/>
                        <a:cs typeface="A-OTF Shin Maru Go Pro"/>
                      </a:endParaRPr>
                    </a:p>
                  </a:txBody>
                  <a:tcPr marL="0" marR="0" marT="108000"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200025" marR="110489" algn="just">
                        <a:lnSpc>
                          <a:spcPct val="103299"/>
                        </a:lnSpc>
                        <a:spcBef>
                          <a:spcPts val="715"/>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性別を理由とする差別、妊娠・出産・育児休業等を理由とする不利益取扱い、セクシュアルハラスメント、妊娠・出産・育児休業・介護休業等に関するハラスメント、育児・介護休業、パートタイム</a:t>
                      </a:r>
                      <a:r>
                        <a:rPr lang="ja-JP" altLang="en-US" sz="1400" spc="0" dirty="0">
                          <a:solidFill>
                            <a:srgbClr val="231F20"/>
                          </a:solidFill>
                          <a:latin typeface="HGMaruGothicMPRO" panose="020F0600000000000000" pitchFamily="34" charset="-128"/>
                          <a:ea typeface="HGMaruGothicMPRO" panose="020F0600000000000000" pitchFamily="34" charset="-128"/>
                          <a:cs typeface="A-OTF Shin Maru Go Pro"/>
                        </a:rPr>
                        <a:t>・有期雇用</a:t>
                      </a:r>
                      <a:r>
                        <a:rPr sz="1400" spc="0" dirty="0" err="1">
                          <a:solidFill>
                            <a:srgbClr val="231F20"/>
                          </a:solidFill>
                          <a:latin typeface="HGMaruGothicMPRO" panose="020F0600000000000000" pitchFamily="34" charset="-128"/>
                          <a:ea typeface="HGMaruGothicMPRO" panose="020F0600000000000000" pitchFamily="34" charset="-128"/>
                          <a:cs typeface="A-OTF Shin Maru Go Pro"/>
                        </a:rPr>
                        <a:t>労働などについての相談の受付等</a:t>
                      </a:r>
                      <a:endParaRPr sz="1400" spc="0" dirty="0">
                        <a:latin typeface="HGMaruGothicMPRO" panose="020F0600000000000000" pitchFamily="34" charset="-128"/>
                        <a:ea typeface="HGMaruGothicMPRO" panose="020F0600000000000000" pitchFamily="34" charset="-128"/>
                        <a:cs typeface="A-OTF Shin Maru Go Pro"/>
                      </a:endParaRPr>
                    </a:p>
                  </a:txBody>
                  <a:tcPr marL="0" marR="0" marT="82377"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2"/>
                  </a:ext>
                </a:extLst>
              </a:tr>
              <a:tr h="600587">
                <a:tc>
                  <a:txBody>
                    <a:bodyPr/>
                    <a:lstStyle/>
                    <a:p>
                      <a:pPr marL="188595">
                        <a:lnSpc>
                          <a:spcPct val="100000"/>
                        </a:lnSpc>
                        <a:spcBef>
                          <a:spcPts val="1739"/>
                        </a:spcBef>
                      </a:pPr>
                      <a:r>
                        <a:rPr sz="1400" spc="0" dirty="0" err="1">
                          <a:solidFill>
                            <a:srgbClr val="231F20"/>
                          </a:solidFill>
                          <a:latin typeface="HGMaruGothicMPRO" panose="020F0600000000000000" pitchFamily="34" charset="-128"/>
                          <a:ea typeface="HGMaruGothicMPRO" panose="020F0600000000000000" pitchFamily="34" charset="-128"/>
                          <a:cs typeface="A-OTF Shin Maru Go Pro"/>
                        </a:rPr>
                        <a:t>労働基準監督署</a:t>
                      </a:r>
                      <a:endParaRPr sz="1400" spc="0" dirty="0">
                        <a:latin typeface="HGMaruGothicMPRO" panose="020F0600000000000000" pitchFamily="34" charset="-128"/>
                        <a:ea typeface="HGMaruGothicMPRO" panose="020F0600000000000000" pitchFamily="34" charset="-128"/>
                        <a:cs typeface="A-OTF Shin Maru Go Pro"/>
                      </a:endParaRPr>
                    </a:p>
                  </a:txBody>
                  <a:tcPr marL="0" marR="0" marT="180000"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200025" marR="157480">
                        <a:lnSpc>
                          <a:spcPct val="103299"/>
                        </a:lnSpc>
                        <a:spcBef>
                          <a:spcPts val="620"/>
                        </a:spcBef>
                      </a:pPr>
                      <a:r>
                        <a:rPr sz="1400" spc="0" dirty="0" err="1">
                          <a:solidFill>
                            <a:srgbClr val="231F20"/>
                          </a:solidFill>
                          <a:latin typeface="HGMaruGothicMPRO" panose="020F0600000000000000" pitchFamily="34" charset="-128"/>
                          <a:ea typeface="HGMaruGothicMPRO" panose="020F0600000000000000" pitchFamily="34" charset="-128"/>
                          <a:cs typeface="A-OTF Shin Maru Go Pro"/>
                        </a:rPr>
                        <a:t>賃金、労働時間、労働者の安全と健康の確保</a:t>
                      </a:r>
                      <a:r>
                        <a:rPr lang="ja-JP" altLang="en-US" sz="1400" spc="0" dirty="0" err="1">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1400" spc="0" dirty="0">
                          <a:solidFill>
                            <a:srgbClr val="231F20"/>
                          </a:solidFill>
                          <a:latin typeface="HGMaruGothicMPRO" panose="020F0600000000000000" pitchFamily="34" charset="-128"/>
                          <a:ea typeface="HGMaruGothicMPRO" panose="020F0600000000000000" pitchFamily="34" charset="-128"/>
                          <a:cs typeface="A-OTF Shin Maru Go Pro"/>
                        </a:rPr>
                        <a:t>労災保険</a:t>
                      </a:r>
                      <a:r>
                        <a:rPr sz="1400" spc="0" dirty="0" err="1">
                          <a:solidFill>
                            <a:srgbClr val="231F20"/>
                          </a:solidFill>
                          <a:latin typeface="HGMaruGothicMPRO" panose="020F0600000000000000" pitchFamily="34" charset="-128"/>
                          <a:ea typeface="HGMaruGothicMPRO" panose="020F0600000000000000" pitchFamily="34" charset="-128"/>
                          <a:cs typeface="A-OTF Shin Maru Go Pro"/>
                        </a:rPr>
                        <a:t>などについての相談の受付</a:t>
                      </a:r>
                      <a:r>
                        <a:rPr lang="ja-JP" altLang="en-US" sz="1400" spc="0" dirty="0">
                          <a:solidFill>
                            <a:srgbClr val="231F20"/>
                          </a:solidFill>
                          <a:latin typeface="HGMaruGothicMPRO" panose="020F0600000000000000" pitchFamily="34" charset="-128"/>
                          <a:ea typeface="HGMaruGothicMPRO" panose="020F0600000000000000" pitchFamily="34" charset="-128"/>
                          <a:cs typeface="A-OTF Shin Maru Go Pro"/>
                        </a:rPr>
                        <a:t>等</a:t>
                      </a:r>
                      <a:endParaRPr sz="1400" spc="0" dirty="0">
                        <a:latin typeface="HGMaruGothicMPRO" panose="020F0600000000000000" pitchFamily="34" charset="-128"/>
                        <a:ea typeface="HGMaruGothicMPRO" panose="020F0600000000000000" pitchFamily="34" charset="-128"/>
                        <a:cs typeface="A-OTF Shin Maru Go Pro"/>
                      </a:endParaRPr>
                    </a:p>
                  </a:txBody>
                  <a:tcPr marL="0" marR="0" marT="71431"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3"/>
                  </a:ext>
                </a:extLst>
              </a:tr>
              <a:tr h="1415637">
                <a:tc>
                  <a:txBody>
                    <a:bodyPr/>
                    <a:lstStyle/>
                    <a:p>
                      <a:pPr>
                        <a:lnSpc>
                          <a:spcPct val="100000"/>
                        </a:lnSpc>
                        <a:spcBef>
                          <a:spcPts val="10"/>
                        </a:spcBef>
                      </a:pPr>
                      <a:endParaRPr sz="2300" spc="0" dirty="0">
                        <a:latin typeface="HGMaruGothicMPRO" panose="020F0600000000000000" pitchFamily="34" charset="-128"/>
                        <a:ea typeface="HGMaruGothicMPRO" panose="020F0600000000000000" pitchFamily="34" charset="-128"/>
                        <a:cs typeface="Times New Roman"/>
                      </a:endParaRPr>
                    </a:p>
                    <a:p>
                      <a:pPr marL="188595">
                        <a:lnSpc>
                          <a:spcPct val="100000"/>
                        </a:lnSpc>
                      </a:pPr>
                      <a:r>
                        <a:rPr sz="1400" spc="0" dirty="0" err="1">
                          <a:solidFill>
                            <a:srgbClr val="231F20"/>
                          </a:solidFill>
                          <a:latin typeface="HGMaruGothicMPRO" panose="020F0600000000000000" pitchFamily="34" charset="-128"/>
                          <a:ea typeface="HGMaruGothicMPRO" panose="020F0600000000000000" pitchFamily="34" charset="-128"/>
                          <a:cs typeface="A-OTF Shin Maru Go Pro"/>
                        </a:rPr>
                        <a:t>労働条件相談ほっとライン</a:t>
                      </a:r>
                      <a:endParaRPr sz="1400" spc="0" dirty="0">
                        <a:solidFill>
                          <a:srgbClr val="231F20"/>
                        </a:solidFill>
                        <a:latin typeface="HGMaruGothicMPRO" panose="020F0600000000000000" pitchFamily="34" charset="-128"/>
                        <a:ea typeface="HGMaruGothicMPRO" panose="020F0600000000000000" pitchFamily="34" charset="-128"/>
                        <a:cs typeface="A-OTF Shin Maru Go Pro"/>
                      </a:endParaRPr>
                    </a:p>
                    <a:p>
                      <a:pPr marL="188595">
                        <a:lnSpc>
                          <a:spcPct val="100000"/>
                        </a:lnSpc>
                      </a:pPr>
                      <a:r>
                        <a:rPr lang="ja-JP" altLang="en-US" sz="1400" spc="0" dirty="0">
                          <a:latin typeface="HGMaruGothicMPRO" panose="020F0600000000000000" pitchFamily="34" charset="-128"/>
                          <a:ea typeface="HGMaruGothicMPRO" panose="020F0600000000000000" pitchFamily="34" charset="-128"/>
                          <a:cs typeface="A-OTF Shin Maru Go Pro"/>
                        </a:rPr>
                        <a:t>（厚生労働省委託事業）</a:t>
                      </a:r>
                      <a:endParaRPr sz="1400" spc="0" dirty="0">
                        <a:latin typeface="HGMaruGothicMPRO" panose="020F0600000000000000" pitchFamily="34" charset="-128"/>
                        <a:ea typeface="HGMaruGothicMPRO" panose="020F0600000000000000" pitchFamily="34" charset="-128"/>
                        <a:cs typeface="A-OTF Shin Maru Go Pro"/>
                      </a:endParaRPr>
                    </a:p>
                  </a:txBody>
                  <a:tcPr marL="0" marR="0" marT="108000" marB="0">
                    <a:lnL w="190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a:txBody>
                    <a:bodyPr/>
                    <a:lstStyle/>
                    <a:p>
                      <a:pPr marL="200025" marR="3434715" algn="l">
                        <a:lnSpc>
                          <a:spcPct val="103299"/>
                        </a:lnSpc>
                        <a:spcBef>
                          <a:spcPts val="770"/>
                        </a:spcBef>
                      </a:pPr>
                      <a:endParaRPr lang="en-US" altLang="ja-JP" sz="1400" spc="0" dirty="0">
                        <a:solidFill>
                          <a:srgbClr val="231F20"/>
                        </a:solidFill>
                        <a:latin typeface="HGMaruGothicMPRO" panose="020F0600000000000000" pitchFamily="34" charset="-128"/>
                        <a:ea typeface="HGMaruGothicMPRO" panose="020F0600000000000000" pitchFamily="34" charset="-128"/>
                        <a:cs typeface="A-OTF Shin Maru Go Pro"/>
                      </a:endParaRPr>
                    </a:p>
                    <a:p>
                      <a:pPr marL="200025" marR="3434715">
                        <a:lnSpc>
                          <a:spcPct val="103299"/>
                        </a:lnSpc>
                        <a:spcBef>
                          <a:spcPts val="770"/>
                        </a:spcBef>
                      </a:pPr>
                      <a:endParaRPr lang="en-US" sz="1400" spc="0" dirty="0">
                        <a:solidFill>
                          <a:srgbClr val="231F20"/>
                        </a:solidFill>
                        <a:latin typeface="HGMaruGothicMPRO" panose="020F0600000000000000" pitchFamily="34" charset="-128"/>
                        <a:ea typeface="HGMaruGothicMPRO" panose="020F0600000000000000" pitchFamily="34" charset="-128"/>
                        <a:cs typeface="A-OTF Shin Maru Go Pro"/>
                      </a:endParaRPr>
                    </a:p>
                  </a:txBody>
                  <a:tcPr marL="0" marR="0" marT="88713" marB="0">
                    <a:lnL w="6350">
                      <a:solidFill>
                        <a:srgbClr val="231F20"/>
                      </a:solidFill>
                      <a:prstDash val="solid"/>
                    </a:lnL>
                    <a:lnR w="19050">
                      <a:solidFill>
                        <a:srgbClr val="231F20"/>
                      </a:solidFill>
                      <a:prstDash val="solid"/>
                    </a:lnR>
                    <a:lnT w="6350">
                      <a:solidFill>
                        <a:srgbClr val="231F20"/>
                      </a:solidFill>
                      <a:prstDash val="solid"/>
                    </a:lnT>
                    <a:lnB w="19050">
                      <a:solidFill>
                        <a:srgbClr val="231F20"/>
                      </a:solidFill>
                      <a:prstDash val="solid"/>
                    </a:lnB>
                    <a:solidFill>
                      <a:srgbClr val="FFFDE8"/>
                    </a:solidFill>
                  </a:tcPr>
                </a:tc>
                <a:extLst>
                  <a:ext uri="{0D108BD9-81ED-4DB2-BD59-A6C34878D82A}">
                    <a16:rowId xmlns:a16="http://schemas.microsoft.com/office/drawing/2014/main" val="10004"/>
                  </a:ext>
                </a:extLst>
              </a:tr>
            </a:tbl>
          </a:graphicData>
        </a:graphic>
      </p:graphicFrame>
      <p:sp>
        <p:nvSpPr>
          <p:cNvPr id="6" name="正方形/長方形 5"/>
          <p:cNvSpPr/>
          <p:nvPr/>
        </p:nvSpPr>
        <p:spPr>
          <a:xfrm>
            <a:off x="0" y="635062"/>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7" name="テキスト ボックス 6"/>
          <p:cNvSpPr txBox="1"/>
          <p:nvPr/>
        </p:nvSpPr>
        <p:spPr>
          <a:xfrm>
            <a:off x="119338" y="116633"/>
            <a:ext cx="9649072"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労働相談窓口一覧</a:t>
            </a:r>
          </a:p>
        </p:txBody>
      </p:sp>
      <p:sp>
        <p:nvSpPr>
          <p:cNvPr id="2" name="テキスト ボックス 1"/>
          <p:cNvSpPr txBox="1"/>
          <p:nvPr/>
        </p:nvSpPr>
        <p:spPr>
          <a:xfrm>
            <a:off x="611921" y="821468"/>
            <a:ext cx="8868457" cy="369460"/>
          </a:xfrm>
          <a:prstGeom prst="rect">
            <a:avLst/>
          </a:prstGeom>
          <a:noFill/>
        </p:spPr>
        <p:txBody>
          <a:bodyPr wrap="square" rtlCol="0">
            <a:spAutoFit/>
          </a:bodyPr>
          <a:lstStyle/>
          <a:p>
            <a:r>
              <a:rPr lang="ja-JP" altLang="en-US" sz="1801" dirty="0">
                <a:latin typeface="HG丸ｺﾞｼｯｸM-PRO" panose="020F0600000000000000" pitchFamily="50" charset="-128"/>
                <a:ea typeface="HG丸ｺﾞｼｯｸM-PRO" panose="020F0600000000000000" pitchFamily="50" charset="-128"/>
              </a:rPr>
              <a:t>困ったときの相談先はここ①　～ひとりで悩まないで、相談しましょう</a:t>
            </a:r>
          </a:p>
        </p:txBody>
      </p:sp>
      <p:sp>
        <p:nvSpPr>
          <p:cNvPr id="4" name="テキスト ボックス 3"/>
          <p:cNvSpPr txBox="1"/>
          <p:nvPr/>
        </p:nvSpPr>
        <p:spPr>
          <a:xfrm>
            <a:off x="4727848" y="4854205"/>
            <a:ext cx="5640325" cy="523220"/>
          </a:xfrm>
          <a:prstGeom prst="rect">
            <a:avLst/>
          </a:prstGeom>
          <a:noFill/>
        </p:spPr>
        <p:txBody>
          <a:bodyPr wrap="square" rtlCol="0">
            <a:spAutoFit/>
          </a:bodyPr>
          <a:lstStyle/>
          <a:p>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労働基準関係法令に関する問題について、専門知識を持つ相談員が、法令・裁判例などの説明や各関係機関の紹介などを行う電話相談</a:t>
            </a:r>
            <a:endPar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endParaRPr>
          </a:p>
        </p:txBody>
      </p:sp>
      <p:sp>
        <p:nvSpPr>
          <p:cNvPr id="9" name="テキスト ボックス 8"/>
          <p:cNvSpPr txBox="1"/>
          <p:nvPr/>
        </p:nvSpPr>
        <p:spPr>
          <a:xfrm>
            <a:off x="4583832" y="5478767"/>
            <a:ext cx="7056783" cy="542521"/>
          </a:xfrm>
          <a:prstGeom prst="rect">
            <a:avLst/>
          </a:prstGeom>
          <a:noFill/>
        </p:spPr>
        <p:txBody>
          <a:bodyPr wrap="square" rtlCol="0">
            <a:spAutoFit/>
          </a:bodyPr>
          <a:lstStyle/>
          <a:p>
            <a:pPr marL="200025" marR="3434715">
              <a:lnSpc>
                <a:spcPct val="103299"/>
              </a:lnSpc>
              <a:spcBef>
                <a:spcPts val="770"/>
              </a:spcBef>
            </a:pPr>
            <a:r>
              <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rPr>
              <a:t>0120-811-610</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（フリーダイヤル）</a:t>
            </a:r>
            <a:endParaRPr lang="ja-JP" altLang="en-US" sz="1400" dirty="0">
              <a:latin typeface="HGMaruGothicMPRO" panose="020F0600000000000000" pitchFamily="34" charset="-128"/>
              <a:ea typeface="HGMaruGothicMPRO" panose="020F0600000000000000" pitchFamily="34" charset="-128"/>
              <a:cs typeface="A-OTF Shin Maru Go Pro"/>
            </a:endParaRPr>
          </a:p>
          <a:p>
            <a:pPr marL="200025">
              <a:lnSpc>
                <a:spcPct val="100000"/>
              </a:lnSpc>
              <a:spcBef>
                <a:spcPts val="65"/>
              </a:spcBef>
            </a:pP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平日（月～金）　</a:t>
            </a:r>
            <a:r>
              <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rPr>
              <a:t>17 </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rPr>
              <a:t>22</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時　　土日・祝日　</a:t>
            </a:r>
            <a:r>
              <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rPr>
              <a:t>9 </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rPr>
              <a:t>21</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時</a:t>
            </a:r>
            <a:endParaRPr lang="ja-JP" altLang="en-US" sz="1400" dirty="0">
              <a:latin typeface="HGMaruGothicMPRO" panose="020F0600000000000000" pitchFamily="34" charset="-128"/>
              <a:ea typeface="HGMaruGothicMPRO" panose="020F0600000000000000" pitchFamily="34" charset="-128"/>
              <a:cs typeface="A-OTF Shin Maru Go Pro"/>
            </a:endParaRPr>
          </a:p>
        </p:txBody>
      </p:sp>
      <p:sp>
        <p:nvSpPr>
          <p:cNvPr id="8" name="正方形/長方形 7">
            <a:extLst>
              <a:ext uri="{FF2B5EF4-FFF2-40B4-BE49-F238E27FC236}">
                <a16:creationId xmlns:a16="http://schemas.microsoft.com/office/drawing/2014/main" id="{E66F9A87-9AEF-42A7-B63E-C67E5F49329E}"/>
              </a:ext>
            </a:extLst>
          </p:cNvPr>
          <p:cNvSpPr/>
          <p:nvPr/>
        </p:nvSpPr>
        <p:spPr>
          <a:xfrm>
            <a:off x="1701251" y="1892233"/>
            <a:ext cx="3098605" cy="369332"/>
          </a:xfrm>
          <a:prstGeom prst="rect">
            <a:avLst/>
          </a:prstGeom>
        </p:spPr>
        <p:txBody>
          <a:bodyPr wrap="none">
            <a:spAutoFit/>
          </a:bodyPr>
          <a:lstStyle/>
          <a:p>
            <a:pPr marL="188595">
              <a:lnSpc>
                <a:spcPct val="100000"/>
              </a:lnSpc>
              <a:spcBef>
                <a:spcPts val="770"/>
              </a:spcBef>
            </a:pPr>
            <a:r>
              <a:rPr lang="ja-JP" altLang="en-US" b="1" dirty="0">
                <a:solidFill>
                  <a:srgbClr val="FFFFFF"/>
                </a:solidFill>
                <a:latin typeface="HGMaruGothicMPRO" panose="020F0600000000000000" pitchFamily="34" charset="-128"/>
                <a:ea typeface="HGMaruGothicMPRO" panose="020F0600000000000000" pitchFamily="34" charset="-128"/>
                <a:cs typeface="ShinMGoPro-DeBold"/>
              </a:rPr>
              <a:t>国</a:t>
            </a:r>
            <a:r>
              <a:rPr lang="en-US" altLang="ja-JP"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b="1" dirty="0">
                <a:solidFill>
                  <a:srgbClr val="FFFFFF"/>
                </a:solidFill>
                <a:latin typeface="HGMaruGothicMPRO" panose="020F0600000000000000" pitchFamily="34" charset="-128"/>
                <a:ea typeface="HGMaruGothicMPRO" panose="020F0600000000000000" pitchFamily="34" charset="-128"/>
                <a:cs typeface="ShinMGoPro-DeBold"/>
              </a:rPr>
              <a:t>厚生労働省</a:t>
            </a:r>
            <a:r>
              <a:rPr lang="en-US" altLang="ja-JP"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b="1" dirty="0">
                <a:solidFill>
                  <a:srgbClr val="FFFFFF"/>
                </a:solidFill>
                <a:latin typeface="HGMaruGothicMPRO" panose="020F0600000000000000" pitchFamily="34" charset="-128"/>
                <a:ea typeface="HGMaruGothicMPRO" panose="020F0600000000000000" pitchFamily="34" charset="-128"/>
                <a:cs typeface="ShinMGoPro-DeBold"/>
              </a:rPr>
              <a:t>の相談窓口</a:t>
            </a:r>
            <a:endParaRPr lang="ja-JP" altLang="en-US" dirty="0">
              <a:latin typeface="HGMaruGothicMPRO" panose="020F0600000000000000" pitchFamily="34" charset="-128"/>
              <a:ea typeface="HGMaruGothicMPRO" panose="020F0600000000000000" pitchFamily="34" charset="-128"/>
              <a:cs typeface="ShinMGoPro-DeBold"/>
            </a:endParaRPr>
          </a:p>
        </p:txBody>
      </p:sp>
      <p:sp>
        <p:nvSpPr>
          <p:cNvPr id="10"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126</a:t>
            </a:r>
            <a:endParaRPr lang="ja-JP" altLang="en-US" sz="1200" b="1" dirty="0"/>
          </a:p>
        </p:txBody>
      </p:sp>
    </p:spTree>
    <p:extLst>
      <p:ext uri="{BB962C8B-B14F-4D97-AF65-F5344CB8AC3E}">
        <p14:creationId xmlns:p14="http://schemas.microsoft.com/office/powerpoint/2010/main" val="10865157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6108999C-105B-A84E-9AE9-8D1EC28BD62D}"/>
              </a:ext>
            </a:extLst>
          </p:cNvPr>
          <p:cNvSpPr/>
          <p:nvPr/>
        </p:nvSpPr>
        <p:spPr>
          <a:xfrm>
            <a:off x="1818546" y="5877272"/>
            <a:ext cx="1990624" cy="908827"/>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4"/>
          </a:p>
        </p:txBody>
      </p:sp>
      <p:graphicFrame>
        <p:nvGraphicFramePr>
          <p:cNvPr id="5" name="object 5">
            <a:extLst>
              <a:ext uri="{FF2B5EF4-FFF2-40B4-BE49-F238E27FC236}">
                <a16:creationId xmlns:a16="http://schemas.microsoft.com/office/drawing/2014/main" id="{6E696AF8-FAFC-BD42-9D5F-0B8D8F8D7ADE}"/>
              </a:ext>
            </a:extLst>
          </p:cNvPr>
          <p:cNvGraphicFramePr>
            <a:graphicFrameLocks noGrp="1"/>
          </p:cNvGraphicFramePr>
          <p:nvPr/>
        </p:nvGraphicFramePr>
        <p:xfrm>
          <a:off x="1350124" y="1324849"/>
          <a:ext cx="8558531" cy="4428420"/>
        </p:xfrm>
        <a:graphic>
          <a:graphicData uri="http://schemas.openxmlformats.org/drawingml/2006/table">
            <a:tbl>
              <a:tblPr firstRow="1" bandRow="1">
                <a:tableStyleId>{2D5ABB26-0587-4C30-8999-92F81FD0307C}</a:tableStyleId>
              </a:tblPr>
              <a:tblGrid>
                <a:gridCol w="2567502">
                  <a:extLst>
                    <a:ext uri="{9D8B030D-6E8A-4147-A177-3AD203B41FA5}">
                      <a16:colId xmlns:a16="http://schemas.microsoft.com/office/drawing/2014/main" val="20000"/>
                    </a:ext>
                  </a:extLst>
                </a:gridCol>
                <a:gridCol w="5991029">
                  <a:extLst>
                    <a:ext uri="{9D8B030D-6E8A-4147-A177-3AD203B41FA5}">
                      <a16:colId xmlns:a16="http://schemas.microsoft.com/office/drawing/2014/main" val="20001"/>
                    </a:ext>
                  </a:extLst>
                </a:gridCol>
              </a:tblGrid>
              <a:tr h="371559">
                <a:tc gridSpan="2">
                  <a:txBody>
                    <a:bodyPr/>
                    <a:lstStyle/>
                    <a:p>
                      <a:pPr marL="188595">
                        <a:lnSpc>
                          <a:spcPct val="100000"/>
                        </a:lnSpc>
                        <a:spcBef>
                          <a:spcPts val="434"/>
                        </a:spcBef>
                      </a:pPr>
                      <a:r>
                        <a:rPr lang="ja-JP" altLang="en-US" sz="1800" b="1" spc="0" dirty="0">
                          <a:solidFill>
                            <a:srgbClr val="FFFFFF"/>
                          </a:solidFill>
                          <a:latin typeface="HGMaruGothicMPRO" panose="020F0600000000000000" pitchFamily="34" charset="-128"/>
                          <a:ea typeface="HGMaruGothicMPRO" panose="020F0600000000000000" pitchFamily="34" charset="-128"/>
                          <a:cs typeface="ShinMGoPro-DeBold"/>
                        </a:rPr>
                        <a:t>民間や自治体の</a:t>
                      </a:r>
                      <a:r>
                        <a:rPr sz="1800" b="1" spc="0" dirty="0" err="1">
                          <a:solidFill>
                            <a:srgbClr val="FFFFFF"/>
                          </a:solidFill>
                          <a:latin typeface="HGMaruGothicMPRO" panose="020F0600000000000000" pitchFamily="34" charset="-128"/>
                          <a:ea typeface="HGMaruGothicMPRO" panose="020F0600000000000000" pitchFamily="34" charset="-128"/>
                          <a:cs typeface="ShinMGoPro-DeBold"/>
                        </a:rPr>
                        <a:t>相談窓口</a:t>
                      </a:r>
                      <a:endParaRPr sz="1800" spc="0" dirty="0">
                        <a:latin typeface="HGMaruGothicMPRO" panose="020F0600000000000000" pitchFamily="34" charset="-128"/>
                        <a:ea typeface="HGMaruGothicMPRO" panose="020F0600000000000000" pitchFamily="34" charset="-128"/>
                        <a:cs typeface="ShinMGoPro-DeBold"/>
                      </a:endParaRPr>
                    </a:p>
                  </a:txBody>
                  <a:tcPr marL="0" marR="0" marT="50116" marB="0">
                    <a:lnL w="19050">
                      <a:solidFill>
                        <a:srgbClr val="231F20"/>
                      </a:solidFill>
                      <a:prstDash val="solid"/>
                    </a:lnL>
                    <a:lnR w="19050">
                      <a:solidFill>
                        <a:srgbClr val="231F20"/>
                      </a:solidFill>
                      <a:prstDash val="solid"/>
                    </a:lnR>
                    <a:lnT w="19050">
                      <a:solidFill>
                        <a:srgbClr val="231F20"/>
                      </a:solidFill>
                      <a:prstDash val="solid"/>
                    </a:lnT>
                    <a:lnB w="6350">
                      <a:solidFill>
                        <a:srgbClr val="231F20"/>
                      </a:solidFill>
                      <a:prstDash val="solid"/>
                    </a:lnB>
                    <a:solidFill>
                      <a:srgbClr val="44C8F4"/>
                    </a:solidFill>
                  </a:tcPr>
                </a:tc>
                <a:tc hMerge="1">
                  <a:txBody>
                    <a:bodyPr/>
                    <a:lstStyle/>
                    <a:p>
                      <a:endParaRPr/>
                    </a:p>
                  </a:txBody>
                  <a:tcPr marL="0" marR="0" marT="0" marB="0"/>
                </a:tc>
                <a:extLst>
                  <a:ext uri="{0D108BD9-81ED-4DB2-BD59-A6C34878D82A}">
                    <a16:rowId xmlns:a16="http://schemas.microsoft.com/office/drawing/2014/main" val="10000"/>
                  </a:ext>
                </a:extLst>
              </a:tr>
              <a:tr h="557051">
                <a:tc>
                  <a:txBody>
                    <a:bodyPr/>
                    <a:lstStyle/>
                    <a:p>
                      <a:pPr marL="188595" marR="1310005" algn="l">
                        <a:lnSpc>
                          <a:spcPct val="103299"/>
                        </a:lnSpc>
                        <a:spcBef>
                          <a:spcPts val="229"/>
                        </a:spcBef>
                      </a:pPr>
                      <a:endParaRPr lang="en-US" sz="1400" spc="0" dirty="0">
                        <a:solidFill>
                          <a:srgbClr val="231F20"/>
                        </a:solidFill>
                        <a:latin typeface="HGMaruGothicMPRO" panose="020F0600000000000000" pitchFamily="34" charset="-128"/>
                        <a:ea typeface="HGMaruGothicMPRO" panose="020F0600000000000000" pitchFamily="34" charset="-128"/>
                        <a:cs typeface="A-OTF Shin Maru Go Pro"/>
                      </a:endParaRPr>
                    </a:p>
                  </a:txBody>
                  <a:tcPr marL="0" marR="0" marT="48988"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193675" marR="161925">
                        <a:lnSpc>
                          <a:spcPct val="103299"/>
                        </a:lnSpc>
                        <a:spcBef>
                          <a:spcPts val="229"/>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解雇、残業代、パワハラやセクハラなど、雇用関係や職場環境に関する相談</a:t>
                      </a:r>
                      <a:endParaRPr sz="1400" spc="0" dirty="0">
                        <a:latin typeface="HGMaruGothicMPRO" panose="020F0600000000000000" pitchFamily="34" charset="-128"/>
                        <a:ea typeface="HGMaruGothicMPRO" panose="020F0600000000000000" pitchFamily="34" charset="-128"/>
                        <a:cs typeface="A-OTF Shin Maru Go Pro"/>
                      </a:endParaRPr>
                    </a:p>
                  </a:txBody>
                  <a:tcPr marL="0" marR="0" marT="48988"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1"/>
                  </a:ext>
                </a:extLst>
              </a:tr>
              <a:tr h="942165">
                <a:tc>
                  <a:txBody>
                    <a:bodyPr/>
                    <a:lstStyle/>
                    <a:p>
                      <a:pPr marL="188595" marR="648970">
                        <a:lnSpc>
                          <a:spcPct val="103299"/>
                        </a:lnSpc>
                        <a:spcBef>
                          <a:spcPts val="229"/>
                        </a:spcBef>
                      </a:pPr>
                      <a:endParaRPr lang="en-US" sz="1200" spc="0" dirty="0">
                        <a:solidFill>
                          <a:srgbClr val="231F20"/>
                        </a:solidFill>
                        <a:latin typeface="HGMaruGothicMPRO" panose="020F0600000000000000" pitchFamily="34" charset="-128"/>
                        <a:ea typeface="HGMaruGothicMPRO" panose="020F0600000000000000" pitchFamily="34" charset="-128"/>
                        <a:cs typeface="A-OTF Shin Maru Go Pro"/>
                      </a:endParaRPr>
                    </a:p>
                    <a:p>
                      <a:pPr marL="188595" marR="648970">
                        <a:lnSpc>
                          <a:spcPct val="103299"/>
                        </a:lnSpc>
                        <a:spcBef>
                          <a:spcPts val="229"/>
                        </a:spcBef>
                      </a:pPr>
                      <a:r>
                        <a:rPr sz="1400" spc="0" dirty="0" err="1">
                          <a:solidFill>
                            <a:srgbClr val="231F20"/>
                          </a:solidFill>
                          <a:latin typeface="HGMaruGothicMPRO" panose="020F0600000000000000" pitchFamily="34" charset="-128"/>
                          <a:ea typeface="HGMaruGothicMPRO" panose="020F0600000000000000" pitchFamily="34" charset="-128"/>
                          <a:cs typeface="A-OTF Shin Maru Go Pro"/>
                        </a:rPr>
                        <a:t>社会保険労務士会</a:t>
                      </a:r>
                      <a:r>
                        <a:rPr sz="1400" spc="0" dirty="0">
                          <a:solidFill>
                            <a:srgbClr val="231F20"/>
                          </a:solidFill>
                          <a:latin typeface="HGMaruGothicMPRO" panose="020F0600000000000000" pitchFamily="34" charset="-128"/>
                          <a:ea typeface="HGMaruGothicMPRO" panose="020F0600000000000000" pitchFamily="34" charset="-128"/>
                          <a:cs typeface="A-OTF Shin Maru Go Pro"/>
                        </a:rPr>
                        <a:t>、</a:t>
                      </a:r>
                      <a:br>
                        <a:rPr lang="en-US" altLang="ja-JP" sz="1400" spc="0" dirty="0">
                          <a:solidFill>
                            <a:srgbClr val="231F20"/>
                          </a:solidFill>
                          <a:latin typeface="HGMaruGothicMPRO" panose="020F0600000000000000" pitchFamily="34" charset="-128"/>
                          <a:ea typeface="HGMaruGothicMPRO" panose="020F0600000000000000" pitchFamily="34" charset="-128"/>
                          <a:cs typeface="A-OTF Shin Maru Go Pro"/>
                        </a:rPr>
                      </a:br>
                      <a:r>
                        <a:rPr sz="1400" spc="0" dirty="0">
                          <a:solidFill>
                            <a:srgbClr val="231F20"/>
                          </a:solidFill>
                          <a:latin typeface="HGMaruGothicMPRO" panose="020F0600000000000000" pitchFamily="34" charset="-128"/>
                          <a:ea typeface="HGMaruGothicMPRO" panose="020F0600000000000000" pitchFamily="34" charset="-128"/>
                          <a:cs typeface="A-OTF Shin Maru Go Pro"/>
                        </a:rPr>
                        <a:t>各社労士事務所</a:t>
                      </a:r>
                      <a:endParaRPr sz="1400" spc="0" dirty="0">
                        <a:latin typeface="HGMaruGothicMPRO" panose="020F0600000000000000" pitchFamily="34" charset="-128"/>
                        <a:ea typeface="HGMaruGothicMPRO" panose="020F0600000000000000" pitchFamily="34" charset="-128"/>
                        <a:cs typeface="A-OTF Shin Maru Go Pro"/>
                      </a:endParaRPr>
                    </a:p>
                  </a:txBody>
                  <a:tcPr marL="0" marR="0" marT="48988"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93675" marR="165100">
                        <a:lnSpc>
                          <a:spcPct val="103299"/>
                        </a:lnSpc>
                        <a:spcBef>
                          <a:spcPts val="229"/>
                        </a:spcBef>
                      </a:pPr>
                      <a:endParaRPr lang="en-US" sz="1400" spc="0" dirty="0">
                        <a:solidFill>
                          <a:srgbClr val="231F20"/>
                        </a:solidFill>
                        <a:latin typeface="HGMaruGothicMPRO" panose="020F0600000000000000" pitchFamily="34" charset="-128"/>
                        <a:ea typeface="HGMaruGothicMPRO" panose="020F0600000000000000" pitchFamily="34" charset="-128"/>
                        <a:cs typeface="A-OTF Shin Maru Go Pro"/>
                      </a:endParaRPr>
                    </a:p>
                    <a:p>
                      <a:pPr marL="193675" marR="165100">
                        <a:lnSpc>
                          <a:spcPct val="103299"/>
                        </a:lnSpc>
                        <a:spcBef>
                          <a:spcPts val="229"/>
                        </a:spcBef>
                      </a:pPr>
                      <a:r>
                        <a:rPr sz="1400" spc="0" dirty="0" err="1">
                          <a:solidFill>
                            <a:srgbClr val="231F20"/>
                          </a:solidFill>
                          <a:latin typeface="HGMaruGothicMPRO" panose="020F0600000000000000" pitchFamily="34" charset="-128"/>
                          <a:ea typeface="HGMaruGothicMPRO" panose="020F0600000000000000" pitchFamily="34" charset="-128"/>
                          <a:cs typeface="A-OTF Shin Maru Go Pro"/>
                        </a:rPr>
                        <a:t>解雇、退職、未払い残業代等職場のトラブル全般についての相談</a:t>
                      </a:r>
                      <a:endParaRPr sz="1400" spc="0" dirty="0">
                        <a:latin typeface="HGMaruGothicMPRO" panose="020F0600000000000000" pitchFamily="34" charset="-128"/>
                        <a:ea typeface="HGMaruGothicMPRO" panose="020F0600000000000000" pitchFamily="34" charset="-128"/>
                        <a:cs typeface="A-OTF Shin Maru Go Pro"/>
                      </a:endParaRPr>
                    </a:p>
                  </a:txBody>
                  <a:tcPr marL="0" marR="0" marT="48988"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2"/>
                  </a:ext>
                </a:extLst>
              </a:tr>
              <a:tr h="557051">
                <a:tc>
                  <a:txBody>
                    <a:bodyPr/>
                    <a:lstStyle/>
                    <a:p>
                      <a:pPr marL="188595">
                        <a:lnSpc>
                          <a:spcPct val="100000"/>
                        </a:lnSpc>
                        <a:spcBef>
                          <a:spcPts val="300"/>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司法書士会、</a:t>
                      </a:r>
                      <a:endParaRPr sz="1400" spc="0">
                        <a:latin typeface="HGMaruGothicMPRO" panose="020F0600000000000000" pitchFamily="34" charset="-128"/>
                        <a:ea typeface="HGMaruGothicMPRO" panose="020F0600000000000000" pitchFamily="34" charset="-128"/>
                        <a:cs typeface="A-OTF Shin Maru Go Pro"/>
                      </a:endParaRPr>
                    </a:p>
                    <a:p>
                      <a:pPr marL="188595">
                        <a:lnSpc>
                          <a:spcPct val="100000"/>
                        </a:lnSpc>
                        <a:spcBef>
                          <a:spcPts val="65"/>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各司法書士事務所</a:t>
                      </a:r>
                      <a:endParaRPr sz="1400" spc="0">
                        <a:latin typeface="HGMaruGothicMPRO" panose="020F0600000000000000" pitchFamily="34" charset="-128"/>
                        <a:ea typeface="HGMaruGothicMPRO" panose="020F0600000000000000" pitchFamily="34" charset="-128"/>
                        <a:cs typeface="A-OTF Shin Maru Go Pro"/>
                      </a:endParaRPr>
                    </a:p>
                  </a:txBody>
                  <a:tcPr marL="0" marR="0" marT="34564"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193675">
                        <a:lnSpc>
                          <a:spcPct val="100000"/>
                        </a:lnSpc>
                        <a:spcBef>
                          <a:spcPts val="1350"/>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司法書士による相談会を全国各地の司法書士会で実施</a:t>
                      </a:r>
                      <a:endParaRPr sz="1400" spc="0">
                        <a:latin typeface="HGMaruGothicMPRO" panose="020F0600000000000000" pitchFamily="34" charset="-128"/>
                        <a:ea typeface="HGMaruGothicMPRO" panose="020F0600000000000000" pitchFamily="34" charset="-128"/>
                        <a:cs typeface="A-OTF Shin Maru Go Pro"/>
                      </a:endParaRPr>
                    </a:p>
                  </a:txBody>
                  <a:tcPr marL="0" marR="0" marT="155536"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3"/>
                  </a:ext>
                </a:extLst>
              </a:tr>
              <a:tr h="557051">
                <a:tc>
                  <a:txBody>
                    <a:bodyPr/>
                    <a:lstStyle/>
                    <a:p>
                      <a:pPr marL="188595">
                        <a:lnSpc>
                          <a:spcPct val="100000"/>
                        </a:lnSpc>
                        <a:spcBef>
                          <a:spcPts val="300"/>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行政書士会、</a:t>
                      </a:r>
                      <a:endParaRPr sz="1400" spc="0">
                        <a:latin typeface="HGMaruGothicMPRO" panose="020F0600000000000000" pitchFamily="34" charset="-128"/>
                        <a:ea typeface="HGMaruGothicMPRO" panose="020F0600000000000000" pitchFamily="34" charset="-128"/>
                        <a:cs typeface="A-OTF Shin Maru Go Pro"/>
                      </a:endParaRPr>
                    </a:p>
                    <a:p>
                      <a:pPr marL="188595">
                        <a:lnSpc>
                          <a:spcPct val="100000"/>
                        </a:lnSpc>
                        <a:spcBef>
                          <a:spcPts val="65"/>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各行政書士事務所</a:t>
                      </a:r>
                      <a:endParaRPr sz="1400" spc="0">
                        <a:latin typeface="HGMaruGothicMPRO" panose="020F0600000000000000" pitchFamily="34" charset="-128"/>
                        <a:ea typeface="HGMaruGothicMPRO" panose="020F0600000000000000" pitchFamily="34" charset="-128"/>
                        <a:cs typeface="A-OTF Shin Maru Go Pro"/>
                      </a:endParaRPr>
                    </a:p>
                  </a:txBody>
                  <a:tcPr marL="0" marR="0" marT="34564"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93675" marR="165100">
                        <a:lnSpc>
                          <a:spcPct val="103299"/>
                        </a:lnSpc>
                        <a:spcBef>
                          <a:spcPts val="229"/>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クーリングオフなどの相談及び外国人留学生の進学・就職・アルバイトなどの労働契約の相談</a:t>
                      </a:r>
                      <a:endParaRPr sz="1400" spc="0" dirty="0">
                        <a:latin typeface="HGMaruGothicMPRO" panose="020F0600000000000000" pitchFamily="34" charset="-128"/>
                        <a:ea typeface="HGMaruGothicMPRO" panose="020F0600000000000000" pitchFamily="34" charset="-128"/>
                        <a:cs typeface="A-OTF Shin Maru Go Pro"/>
                      </a:endParaRPr>
                    </a:p>
                  </a:txBody>
                  <a:tcPr marL="0" marR="0" marT="48988"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4"/>
                  </a:ext>
                </a:extLst>
              </a:tr>
              <a:tr h="557051">
                <a:tc>
                  <a:txBody>
                    <a:bodyPr/>
                    <a:lstStyle/>
                    <a:p>
                      <a:pPr marL="188595">
                        <a:lnSpc>
                          <a:spcPct val="100000"/>
                        </a:lnSpc>
                        <a:spcBef>
                          <a:spcPts val="300"/>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都道府県庁・</a:t>
                      </a:r>
                      <a:endParaRPr sz="1400" spc="0">
                        <a:latin typeface="HGMaruGothicMPRO" panose="020F0600000000000000" pitchFamily="34" charset="-128"/>
                        <a:ea typeface="HGMaruGothicMPRO" panose="020F0600000000000000" pitchFamily="34" charset="-128"/>
                        <a:cs typeface="A-OTF Shin Maru Go Pro"/>
                      </a:endParaRPr>
                    </a:p>
                    <a:p>
                      <a:pPr marL="188595">
                        <a:lnSpc>
                          <a:spcPct val="100000"/>
                        </a:lnSpc>
                        <a:spcBef>
                          <a:spcPts val="65"/>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政令指定都市役所</a:t>
                      </a:r>
                      <a:endParaRPr sz="1400" spc="0">
                        <a:latin typeface="HGMaruGothicMPRO" panose="020F0600000000000000" pitchFamily="34" charset="-128"/>
                        <a:ea typeface="HGMaruGothicMPRO" panose="020F0600000000000000" pitchFamily="34" charset="-128"/>
                        <a:cs typeface="A-OTF Shin Maru Go Pro"/>
                      </a:endParaRPr>
                    </a:p>
                  </a:txBody>
                  <a:tcPr marL="0" marR="0" marT="34564"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193675">
                        <a:lnSpc>
                          <a:spcPct val="100000"/>
                        </a:lnSpc>
                        <a:spcBef>
                          <a:spcPts val="1350"/>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労働相談への対応</a:t>
                      </a:r>
                      <a:endParaRPr sz="1400" spc="0">
                        <a:latin typeface="HGMaruGothicMPRO" panose="020F0600000000000000" pitchFamily="34" charset="-128"/>
                        <a:ea typeface="HGMaruGothicMPRO" panose="020F0600000000000000" pitchFamily="34" charset="-128"/>
                        <a:cs typeface="A-OTF Shin Maru Go Pro"/>
                      </a:endParaRPr>
                    </a:p>
                  </a:txBody>
                  <a:tcPr marL="0" marR="0" marT="155536"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5"/>
                  </a:ext>
                </a:extLst>
              </a:tr>
              <a:tr h="886492">
                <a:tc>
                  <a:txBody>
                    <a:bodyPr/>
                    <a:lstStyle/>
                    <a:p>
                      <a:pPr>
                        <a:lnSpc>
                          <a:spcPct val="100000"/>
                        </a:lnSpc>
                        <a:spcBef>
                          <a:spcPts val="20"/>
                        </a:spcBef>
                      </a:pPr>
                      <a:endParaRPr sz="1800" spc="0">
                        <a:latin typeface="HGMaruGothicMPRO" panose="020F0600000000000000" pitchFamily="34" charset="-128"/>
                        <a:ea typeface="HGMaruGothicMPRO" panose="020F0600000000000000" pitchFamily="34" charset="-128"/>
                        <a:cs typeface="Times New Roman"/>
                      </a:endParaRPr>
                    </a:p>
                    <a:p>
                      <a:pPr marL="188595">
                        <a:lnSpc>
                          <a:spcPct val="100000"/>
                        </a:lnSpc>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労働組合</a:t>
                      </a:r>
                      <a:endParaRPr sz="1400" spc="0">
                        <a:latin typeface="HGMaruGothicMPRO" panose="020F0600000000000000" pitchFamily="34" charset="-128"/>
                        <a:ea typeface="HGMaruGothicMPRO" panose="020F0600000000000000" pitchFamily="34" charset="-128"/>
                        <a:cs typeface="A-OTF Shin Maru Go Pro"/>
                      </a:endParaRPr>
                    </a:p>
                  </a:txBody>
                  <a:tcPr marL="0" marR="0" marT="2304" marB="0">
                    <a:lnL w="190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a:txBody>
                    <a:bodyPr/>
                    <a:lstStyle/>
                    <a:p>
                      <a:pPr marL="193675" marR="162560">
                        <a:lnSpc>
                          <a:spcPct val="103299"/>
                        </a:lnSpc>
                        <a:spcBef>
                          <a:spcPts val="330"/>
                        </a:spcBef>
                      </a:pPr>
                      <a:r>
                        <a:rPr sz="1400" spc="0" dirty="0">
                          <a:solidFill>
                            <a:srgbClr val="231F20"/>
                          </a:solidFill>
                          <a:latin typeface="HGMaruGothicMPRO" panose="020F0600000000000000" pitchFamily="34" charset="-128"/>
                          <a:ea typeface="HGMaruGothicMPRO" panose="020F0600000000000000" pitchFamily="34" charset="-128"/>
                          <a:cs typeface="A-OTF Shin Maru Go Pro"/>
                        </a:rPr>
                        <a:t>労働者が主体となって自主的に労働条件の維持・改善や経済的地位の向上を目的として組織する団体</a:t>
                      </a:r>
                      <a:endParaRPr sz="1400" spc="0" dirty="0">
                        <a:latin typeface="HGMaruGothicMPRO" panose="020F0600000000000000" pitchFamily="34" charset="-128"/>
                        <a:ea typeface="HGMaruGothicMPRO" panose="020F0600000000000000" pitchFamily="34" charset="-128"/>
                        <a:cs typeface="A-OTF Shin Maru Go Pro"/>
                      </a:endParaRPr>
                    </a:p>
                    <a:p>
                      <a:pPr marL="193675">
                        <a:lnSpc>
                          <a:spcPct val="100000"/>
                        </a:lnSpc>
                        <a:spcBef>
                          <a:spcPts val="90"/>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　電話相談をしている労働組合（連合団体、地域労組、ユニオン）もあります</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38020" marB="0">
                    <a:lnL w="6350">
                      <a:solidFill>
                        <a:srgbClr val="231F20"/>
                      </a:solidFill>
                      <a:prstDash val="solid"/>
                    </a:lnL>
                    <a:lnR w="19050">
                      <a:solidFill>
                        <a:srgbClr val="231F20"/>
                      </a:solidFill>
                      <a:prstDash val="solid"/>
                    </a:lnR>
                    <a:lnT w="6350">
                      <a:solidFill>
                        <a:srgbClr val="231F20"/>
                      </a:solidFill>
                      <a:prstDash val="solid"/>
                    </a:lnT>
                    <a:lnB w="19050">
                      <a:solidFill>
                        <a:srgbClr val="231F20"/>
                      </a:solidFill>
                      <a:prstDash val="solid"/>
                    </a:lnB>
                    <a:solidFill>
                      <a:srgbClr val="FFFDE8"/>
                    </a:solidFill>
                  </a:tcPr>
                </a:tc>
                <a:extLst>
                  <a:ext uri="{0D108BD9-81ED-4DB2-BD59-A6C34878D82A}">
                    <a16:rowId xmlns:a16="http://schemas.microsoft.com/office/drawing/2014/main" val="10006"/>
                  </a:ext>
                </a:extLst>
              </a:tr>
            </a:tbl>
          </a:graphicData>
        </a:graphic>
      </p:graphicFrame>
      <p:sp>
        <p:nvSpPr>
          <p:cNvPr id="6" name="object 6">
            <a:extLst>
              <a:ext uri="{FF2B5EF4-FFF2-40B4-BE49-F238E27FC236}">
                <a16:creationId xmlns:a16="http://schemas.microsoft.com/office/drawing/2014/main" id="{3372B867-7740-654F-B4B2-7082B128FCAC}"/>
              </a:ext>
            </a:extLst>
          </p:cNvPr>
          <p:cNvSpPr txBox="1"/>
          <p:nvPr/>
        </p:nvSpPr>
        <p:spPr>
          <a:xfrm>
            <a:off x="1803381" y="5894460"/>
            <a:ext cx="2064708" cy="681650"/>
          </a:xfrm>
          <a:prstGeom prst="rect">
            <a:avLst/>
          </a:prstGeom>
          <a:noFill/>
        </p:spPr>
        <p:txBody>
          <a:bodyPr vert="horz" wrap="square" lIns="0" tIns="167058" rIns="0" bIns="0" rtlCol="0">
            <a:spAutoFit/>
          </a:bodyPr>
          <a:lstStyle/>
          <a:p>
            <a:pPr marL="195867" marR="169943" indent="-5762">
              <a:lnSpc>
                <a:spcPct val="102299"/>
              </a:lnSpc>
              <a:spcBef>
                <a:spcPts val="1316"/>
              </a:spcBef>
            </a:pPr>
            <a:r>
              <a:rPr sz="1634" dirty="0">
                <a:solidFill>
                  <a:srgbClr val="FFFFFF"/>
                </a:solidFill>
                <a:latin typeface="HGMaruGothicMPRO" panose="020F0600000000000000" pitchFamily="34" charset="-128"/>
                <a:ea typeface="HGMaruGothicMPRO" panose="020F0600000000000000" pitchFamily="34" charset="-128"/>
                <a:cs typeface="A-OTF Shin Maru Go Pro"/>
              </a:rPr>
              <a:t>相談をするために準備をしておこう</a:t>
            </a:r>
            <a:endParaRPr sz="1634" dirty="0">
              <a:latin typeface="HGMaruGothicMPRO" panose="020F0600000000000000" pitchFamily="34" charset="-128"/>
              <a:ea typeface="HGMaruGothicMPRO" panose="020F0600000000000000" pitchFamily="34" charset="-128"/>
              <a:cs typeface="A-OTF Shin Maru Go Pro"/>
            </a:endParaRPr>
          </a:p>
        </p:txBody>
      </p:sp>
      <p:sp>
        <p:nvSpPr>
          <p:cNvPr id="7" name="object 7">
            <a:extLst>
              <a:ext uri="{FF2B5EF4-FFF2-40B4-BE49-F238E27FC236}">
                <a16:creationId xmlns:a16="http://schemas.microsoft.com/office/drawing/2014/main" id="{2FA0B48D-2AD5-0E45-81AC-02A6A3C1BAC3}"/>
              </a:ext>
            </a:extLst>
          </p:cNvPr>
          <p:cNvSpPr/>
          <p:nvPr/>
        </p:nvSpPr>
        <p:spPr>
          <a:xfrm>
            <a:off x="1820304" y="5877272"/>
            <a:ext cx="4672427" cy="908827"/>
          </a:xfrm>
          <a:custGeom>
            <a:avLst/>
            <a:gdLst/>
            <a:ahLst/>
            <a:cxnLst/>
            <a:rect l="l" t="t" r="r" b="b"/>
            <a:pathLst>
              <a:path w="5150485" h="929640">
                <a:moveTo>
                  <a:pt x="0" y="929246"/>
                </a:moveTo>
                <a:lnTo>
                  <a:pt x="5150256" y="929246"/>
                </a:lnTo>
                <a:lnTo>
                  <a:pt x="5150256" y="0"/>
                </a:lnTo>
                <a:lnTo>
                  <a:pt x="0" y="0"/>
                </a:lnTo>
                <a:lnTo>
                  <a:pt x="0" y="929246"/>
                </a:lnTo>
                <a:close/>
              </a:path>
            </a:pathLst>
          </a:custGeom>
          <a:ln w="15747">
            <a:solidFill>
              <a:srgbClr val="6D6E71"/>
            </a:solidFill>
          </a:ln>
        </p:spPr>
        <p:txBody>
          <a:bodyPr wrap="square" lIns="0" tIns="0" rIns="0" bIns="0" rtlCol="0"/>
          <a:lstStyle/>
          <a:p>
            <a:endParaRPr sz="1634">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A749B327-7EA6-7249-999D-990ADA4405A1}"/>
              </a:ext>
            </a:extLst>
          </p:cNvPr>
          <p:cNvSpPr/>
          <p:nvPr/>
        </p:nvSpPr>
        <p:spPr>
          <a:xfrm>
            <a:off x="6662933" y="5524457"/>
            <a:ext cx="4227525" cy="912359"/>
          </a:xfrm>
          <a:prstGeom prst="rect">
            <a:avLst/>
          </a:prstGeom>
          <a:blipFill>
            <a:blip r:embed="rId2" cstate="print"/>
            <a:stretch>
              <a:fillRect/>
            </a:stretch>
          </a:blipFill>
        </p:spPr>
        <p:txBody>
          <a:bodyPr wrap="square" lIns="0" tIns="0" rIns="0" bIns="0" rtlCol="0"/>
          <a:lstStyle/>
          <a:p>
            <a:endParaRPr sz="1634">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C2AE8EA6-018D-3440-B7AC-51AD746C5E5C}"/>
              </a:ext>
            </a:extLst>
          </p:cNvPr>
          <p:cNvSpPr txBox="1"/>
          <p:nvPr/>
        </p:nvSpPr>
        <p:spPr>
          <a:xfrm>
            <a:off x="6835307" y="6031212"/>
            <a:ext cx="3114759" cy="309697"/>
          </a:xfrm>
          <a:prstGeom prst="rect">
            <a:avLst/>
          </a:prstGeom>
        </p:spPr>
        <p:txBody>
          <a:bodyPr vert="horz" wrap="square" lIns="0" tIns="7490" rIns="0" bIns="0" rtlCol="0">
            <a:spAutoFit/>
          </a:bodyPr>
          <a:lstStyle/>
          <a:p>
            <a:pPr marL="11522" marR="4610">
              <a:lnSpc>
                <a:spcPct val="103299"/>
              </a:lnSpc>
              <a:spcBef>
                <a:spcPts val="59"/>
              </a:spcBef>
            </a:pPr>
            <a:r>
              <a:rPr sz="953" b="1" dirty="0">
                <a:solidFill>
                  <a:srgbClr val="231F20"/>
                </a:solidFill>
                <a:latin typeface="HGMaruGothicMPRO" panose="020F0600000000000000" pitchFamily="34" charset="-128"/>
                <a:ea typeface="HGMaruGothicMPRO" panose="020F0600000000000000" pitchFamily="34" charset="-128"/>
                <a:cs typeface="ShinMGoPro-Medium"/>
              </a:rPr>
              <a:t>厚生労働省ホームページ「確かめよう労働条件」</a:t>
            </a:r>
            <a:r>
              <a:rPr lang="en-US" sz="953" b="1" dirty="0">
                <a:solidFill>
                  <a:srgbClr val="231F20"/>
                </a:solidFill>
                <a:latin typeface="HGMaruGothicMPRO" panose="020F0600000000000000" pitchFamily="34" charset="-128"/>
                <a:ea typeface="HGMaruGothicMPRO" panose="020F0600000000000000" pitchFamily="34" charset="-128"/>
                <a:cs typeface="ShinMGoPro-Medium"/>
              </a:rPr>
              <a:t>http://www.check-roudou.mhlw.go.jp/　</a:t>
            </a:r>
            <a:r>
              <a:rPr lang="ja-JP" altLang="en-US" sz="953" b="1" dirty="0">
                <a:solidFill>
                  <a:srgbClr val="231F20"/>
                </a:solidFill>
                <a:latin typeface="HGMaruGothicMPRO" panose="020F0600000000000000" pitchFamily="34" charset="-128"/>
                <a:ea typeface="HGMaruGothicMPRO" panose="020F0600000000000000" pitchFamily="34" charset="-128"/>
                <a:cs typeface="ShinMGoPro-Medium"/>
              </a:rPr>
              <a:t>見てね！</a:t>
            </a:r>
          </a:p>
        </p:txBody>
      </p:sp>
      <p:sp>
        <p:nvSpPr>
          <p:cNvPr id="11" name="object 11">
            <a:extLst>
              <a:ext uri="{FF2B5EF4-FFF2-40B4-BE49-F238E27FC236}">
                <a16:creationId xmlns:a16="http://schemas.microsoft.com/office/drawing/2014/main" id="{A88FB259-BE77-524F-9284-615857797A6F}"/>
              </a:ext>
            </a:extLst>
          </p:cNvPr>
          <p:cNvSpPr txBox="1"/>
          <p:nvPr/>
        </p:nvSpPr>
        <p:spPr>
          <a:xfrm>
            <a:off x="9192345" y="6520043"/>
            <a:ext cx="2234610" cy="293333"/>
          </a:xfrm>
          <a:prstGeom prst="rect">
            <a:avLst/>
          </a:prstGeom>
        </p:spPr>
        <p:txBody>
          <a:bodyPr vert="horz" wrap="square" lIns="0" tIns="5762" rIns="0" bIns="0" rtlCol="0">
            <a:spAutoFit/>
          </a:bodyPr>
          <a:lstStyle/>
          <a:p>
            <a:pPr marL="7202" marR="4610" indent="2880" algn="ctr">
              <a:lnSpc>
                <a:spcPct val="103299"/>
              </a:lnSpc>
              <a:spcBef>
                <a:spcPts val="44"/>
              </a:spcBef>
            </a:pPr>
            <a:r>
              <a:rPr sz="907" dirty="0">
                <a:solidFill>
                  <a:srgbClr val="231F20"/>
                </a:solidFill>
                <a:latin typeface="HGMaruGothicMPRO" panose="020F0600000000000000" pitchFamily="34" charset="-128"/>
                <a:ea typeface="HGMaruGothicMPRO" panose="020F0600000000000000" pitchFamily="34" charset="-128"/>
                <a:cs typeface="A-OTF Shin Maru Go Pro"/>
              </a:rPr>
              <a:t>「アルバイトの労働条件を確かめよう！」</a:t>
            </a:r>
            <a:r>
              <a:rPr sz="907" dirty="0" err="1">
                <a:solidFill>
                  <a:srgbClr val="231F20"/>
                </a:solidFill>
                <a:latin typeface="HGMaruGothicMPRO" panose="020F0600000000000000" pitchFamily="34" charset="-128"/>
                <a:ea typeface="HGMaruGothicMPRO" panose="020F0600000000000000" pitchFamily="34" charset="-128"/>
                <a:cs typeface="A-OTF Shin Maru Go Pro"/>
              </a:rPr>
              <a:t>キャラクタ</a:t>
            </a:r>
            <a:r>
              <a:rPr sz="907" dirty="0">
                <a:solidFill>
                  <a:srgbClr val="231F20"/>
                </a:solidFill>
                <a:latin typeface="HGMaruGothicMPRO" panose="020F0600000000000000" pitchFamily="34" charset="-128"/>
                <a:ea typeface="HGMaruGothicMPRO" panose="020F0600000000000000" pitchFamily="34" charset="-128"/>
                <a:cs typeface="A-OTF Shin Maru Go Pro"/>
              </a:rPr>
              <a:t>ー「</a:t>
            </a:r>
            <a:r>
              <a:rPr sz="907" dirty="0" err="1">
                <a:solidFill>
                  <a:srgbClr val="231F20"/>
                </a:solidFill>
                <a:latin typeface="HGMaruGothicMPRO" panose="020F0600000000000000" pitchFamily="34" charset="-128"/>
                <a:ea typeface="HGMaruGothicMPRO" panose="020F0600000000000000" pitchFamily="34" charset="-128"/>
                <a:cs typeface="A-OTF Shin Maru Go Pro"/>
              </a:rPr>
              <a:t>たしかめたん</a:t>
            </a:r>
            <a:r>
              <a:rPr sz="907" dirty="0">
                <a:solidFill>
                  <a:srgbClr val="231F20"/>
                </a:solidFill>
                <a:latin typeface="HGMaruGothicMPRO" panose="020F0600000000000000" pitchFamily="34" charset="-128"/>
                <a:ea typeface="HGMaruGothicMPRO" panose="020F0600000000000000" pitchFamily="34" charset="-128"/>
                <a:cs typeface="A-OTF Shin Maru Go Pro"/>
              </a:rPr>
              <a:t>」</a:t>
            </a:r>
            <a:endParaRPr sz="907" dirty="0">
              <a:latin typeface="HGMaruGothicMPRO" panose="020F0600000000000000" pitchFamily="34" charset="-128"/>
              <a:ea typeface="HGMaruGothicMPRO" panose="020F0600000000000000" pitchFamily="34" charset="-128"/>
              <a:cs typeface="A-OTF Shin Maru Go Pro"/>
            </a:endParaRPr>
          </a:p>
        </p:txBody>
      </p:sp>
      <p:sp>
        <p:nvSpPr>
          <p:cNvPr id="14" name="object 8">
            <a:extLst>
              <a:ext uri="{FF2B5EF4-FFF2-40B4-BE49-F238E27FC236}">
                <a16:creationId xmlns:a16="http://schemas.microsoft.com/office/drawing/2014/main" id="{8D086492-E48A-9340-A42F-DBD4283CAB2A}"/>
              </a:ext>
            </a:extLst>
          </p:cNvPr>
          <p:cNvSpPr txBox="1"/>
          <p:nvPr/>
        </p:nvSpPr>
        <p:spPr>
          <a:xfrm>
            <a:off x="3844913" y="5921860"/>
            <a:ext cx="2820194" cy="798553"/>
          </a:xfrm>
          <a:prstGeom prst="rect">
            <a:avLst/>
          </a:prstGeom>
        </p:spPr>
        <p:txBody>
          <a:bodyPr vert="horz" wrap="square" lIns="0" tIns="16130" rIns="0" bIns="0" rtlCol="0">
            <a:spAutoFit/>
          </a:bodyPr>
          <a:lstStyle/>
          <a:p>
            <a:pPr marL="29380">
              <a:lnSpc>
                <a:spcPts val="1388"/>
              </a:lnSpc>
              <a:spcBef>
                <a:spcPts val="126"/>
              </a:spcBef>
            </a:pPr>
            <a:r>
              <a:rPr sz="1179" dirty="0">
                <a:solidFill>
                  <a:srgbClr val="00AEEF"/>
                </a:solidFill>
                <a:latin typeface="HGMaruGothicMPRO" panose="020F0600000000000000" pitchFamily="34" charset="-128"/>
                <a:ea typeface="HGMaruGothicMPRO" panose="020F0600000000000000" pitchFamily="34" charset="-128"/>
                <a:cs typeface="A-OTF Shin Maru Go Pro"/>
              </a:rPr>
              <a:t>・　メモを取ろう･メモを残そう</a:t>
            </a:r>
            <a:endParaRPr sz="1179" dirty="0">
              <a:latin typeface="HGMaruGothicMPRO" panose="020F0600000000000000" pitchFamily="34" charset="-128"/>
              <a:ea typeface="HGMaruGothicMPRO" panose="020F0600000000000000" pitchFamily="34" charset="-128"/>
              <a:cs typeface="A-OTF Shin Maru Go Pro"/>
            </a:endParaRPr>
          </a:p>
          <a:p>
            <a:pPr marL="327789" marR="550732">
              <a:lnSpc>
                <a:spcPts val="1052"/>
              </a:lnSpc>
              <a:spcBef>
                <a:spcPts val="36"/>
              </a:spcBef>
            </a:pPr>
            <a:r>
              <a:rPr sz="907" dirty="0">
                <a:solidFill>
                  <a:srgbClr val="231F20"/>
                </a:solidFill>
                <a:latin typeface="HGMaruGothicMPRO" panose="020F0600000000000000" pitchFamily="34" charset="-128"/>
                <a:ea typeface="HGMaruGothicMPRO" panose="020F0600000000000000" pitchFamily="34" charset="-128"/>
                <a:cs typeface="A-OTF Shin Maru Go Pro"/>
              </a:rPr>
              <a:t>出勤・退勤・休憩時間・働いた日、誰にいつ何を言われた・・・など</a:t>
            </a:r>
            <a:endParaRPr sz="907" dirty="0">
              <a:latin typeface="HGMaruGothicMPRO" panose="020F0600000000000000" pitchFamily="34" charset="-128"/>
              <a:ea typeface="HGMaruGothicMPRO" panose="020F0600000000000000" pitchFamily="34" charset="-128"/>
              <a:cs typeface="A-OTF Shin Maru Go Pro"/>
            </a:endParaRPr>
          </a:p>
          <a:p>
            <a:pPr marL="29380">
              <a:lnSpc>
                <a:spcPts val="1397"/>
              </a:lnSpc>
            </a:pPr>
            <a:r>
              <a:rPr sz="1179" dirty="0">
                <a:solidFill>
                  <a:srgbClr val="00AEEF"/>
                </a:solidFill>
                <a:latin typeface="HGMaruGothicMPRO" panose="020F0600000000000000" pitchFamily="34" charset="-128"/>
                <a:ea typeface="HGMaruGothicMPRO" panose="020F0600000000000000" pitchFamily="34" charset="-128"/>
                <a:cs typeface="A-OTF Shin Maru Go Pro"/>
              </a:rPr>
              <a:t>・　記録をとっておこう</a:t>
            </a:r>
            <a:endParaRPr sz="1179" dirty="0">
              <a:latin typeface="HGMaruGothicMPRO" panose="020F0600000000000000" pitchFamily="34" charset="-128"/>
              <a:ea typeface="HGMaruGothicMPRO" panose="020F0600000000000000" pitchFamily="34" charset="-128"/>
              <a:cs typeface="A-OTF Shin Maru Go Pro"/>
            </a:endParaRPr>
          </a:p>
          <a:p>
            <a:pPr marL="356017">
              <a:lnSpc>
                <a:spcPts val="1081"/>
              </a:lnSpc>
            </a:pPr>
            <a:r>
              <a:rPr sz="907" dirty="0">
                <a:solidFill>
                  <a:srgbClr val="231F20"/>
                </a:solidFill>
                <a:latin typeface="HGMaruGothicMPRO" panose="020F0600000000000000" pitchFamily="34" charset="-128"/>
                <a:ea typeface="HGMaruGothicMPRO" panose="020F0600000000000000" pitchFamily="34" charset="-128"/>
                <a:cs typeface="A-OTF Shin Maru Go Pro"/>
              </a:rPr>
              <a:t>給与明細、労働条件通知書、メールなど</a:t>
            </a:r>
            <a:endParaRPr sz="907" dirty="0">
              <a:latin typeface="HGMaruGothicMPRO" panose="020F0600000000000000" pitchFamily="34" charset="-128"/>
              <a:ea typeface="HGMaruGothicMPRO" panose="020F0600000000000000" pitchFamily="34" charset="-128"/>
              <a:cs typeface="A-OTF Shin Maru Go Pro"/>
            </a:endParaRPr>
          </a:p>
        </p:txBody>
      </p:sp>
      <p:sp>
        <p:nvSpPr>
          <p:cNvPr id="15" name="正方形/長方形 14"/>
          <p:cNvSpPr/>
          <p:nvPr/>
        </p:nvSpPr>
        <p:spPr>
          <a:xfrm>
            <a:off x="0" y="635062"/>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16" name="テキスト ボックス 15"/>
          <p:cNvSpPr txBox="1"/>
          <p:nvPr/>
        </p:nvSpPr>
        <p:spPr>
          <a:xfrm>
            <a:off x="119338" y="116633"/>
            <a:ext cx="9649072"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労働相談窓口一覧</a:t>
            </a:r>
          </a:p>
        </p:txBody>
      </p:sp>
      <p:sp>
        <p:nvSpPr>
          <p:cNvPr id="17" name="テキスト ボックス 16"/>
          <p:cNvSpPr txBox="1"/>
          <p:nvPr/>
        </p:nvSpPr>
        <p:spPr>
          <a:xfrm>
            <a:off x="611921" y="821468"/>
            <a:ext cx="8868457" cy="369460"/>
          </a:xfrm>
          <a:prstGeom prst="rect">
            <a:avLst/>
          </a:prstGeom>
          <a:noFill/>
        </p:spPr>
        <p:txBody>
          <a:bodyPr wrap="square" rtlCol="0">
            <a:spAutoFit/>
          </a:bodyPr>
          <a:lstStyle/>
          <a:p>
            <a:r>
              <a:rPr lang="ja-JP" altLang="en-US" sz="1801" dirty="0">
                <a:latin typeface="HG丸ｺﾞｼｯｸM-PRO" panose="020F0600000000000000" pitchFamily="50" charset="-128"/>
                <a:ea typeface="HG丸ｺﾞｼｯｸM-PRO" panose="020F0600000000000000" pitchFamily="50" charset="-128"/>
              </a:rPr>
              <a:t>困ったときの相談先はここ②　～ひとりで悩まないで、相談しましょう</a:t>
            </a:r>
          </a:p>
        </p:txBody>
      </p:sp>
      <p:sp>
        <p:nvSpPr>
          <p:cNvPr id="2" name="テキスト ボックス 1"/>
          <p:cNvSpPr txBox="1"/>
          <p:nvPr/>
        </p:nvSpPr>
        <p:spPr>
          <a:xfrm>
            <a:off x="1479579" y="1700808"/>
            <a:ext cx="1338828" cy="553998"/>
          </a:xfrm>
          <a:prstGeom prst="rect">
            <a:avLst/>
          </a:prstGeom>
          <a:noFill/>
        </p:spPr>
        <p:txBody>
          <a:bodyPr wrap="none" rtlCol="0">
            <a:spAutoFit/>
          </a:bodyPr>
          <a:lstStyle/>
          <a:p>
            <a:r>
              <a:rPr lang="ja-JP" altLang="en-US" sz="1500" dirty="0">
                <a:latin typeface="HG丸ｺﾞｼｯｸM-PRO" panose="020F0600000000000000" pitchFamily="50" charset="-128"/>
                <a:ea typeface="HG丸ｺﾞｼｯｸM-PRO" panose="020F0600000000000000" pitchFamily="50" charset="-128"/>
              </a:rPr>
              <a:t>弁護士会、</a:t>
            </a:r>
            <a:endParaRPr lang="en-US" altLang="ja-JP" sz="1500" dirty="0">
              <a:latin typeface="HG丸ｺﾞｼｯｸM-PRO" panose="020F0600000000000000" pitchFamily="50" charset="-128"/>
              <a:ea typeface="HG丸ｺﾞｼｯｸM-PRO" panose="020F0600000000000000" pitchFamily="50" charset="-128"/>
            </a:endParaRPr>
          </a:p>
          <a:p>
            <a:r>
              <a:rPr lang="ja-JP" altLang="en-US" sz="1500" dirty="0">
                <a:latin typeface="HG丸ｺﾞｼｯｸM-PRO" panose="020F0600000000000000" pitchFamily="50" charset="-128"/>
                <a:ea typeface="HG丸ｺﾞｼｯｸM-PRO" panose="020F0600000000000000" pitchFamily="50" charset="-128"/>
              </a:rPr>
              <a:t>各法律事務所</a:t>
            </a:r>
          </a:p>
        </p:txBody>
      </p:sp>
      <p:sp>
        <p:nvSpPr>
          <p:cNvPr id="18"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127</a:t>
            </a:r>
            <a:endParaRPr lang="ja-JP" altLang="en-US" sz="1200" b="1" dirty="0"/>
          </a:p>
        </p:txBody>
      </p:sp>
    </p:spTree>
    <p:extLst>
      <p:ext uri="{BB962C8B-B14F-4D97-AF65-F5344CB8AC3E}">
        <p14:creationId xmlns:p14="http://schemas.microsoft.com/office/powerpoint/2010/main" val="32925606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吹き出し 17">
            <a:extLst>
              <a:ext uri="{FF2B5EF4-FFF2-40B4-BE49-F238E27FC236}">
                <a16:creationId xmlns:a16="http://schemas.microsoft.com/office/drawing/2014/main" id="{6C72AD6C-F264-4003-9531-D7D7E09DA927}"/>
              </a:ext>
            </a:extLst>
          </p:cNvPr>
          <p:cNvSpPr/>
          <p:nvPr/>
        </p:nvSpPr>
        <p:spPr>
          <a:xfrm>
            <a:off x="119329" y="3995006"/>
            <a:ext cx="4320500" cy="2664297"/>
          </a:xfrm>
          <a:prstGeom prst="wedgeRoundRectCallout">
            <a:avLst>
              <a:gd name="adj1" fmla="val 55367"/>
              <a:gd name="adj2" fmla="val 2687"/>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27001" tIns="27001" rIns="0" bIns="27001" rtlCol="0" anchor="ctr"/>
          <a:lstStyle/>
          <a:p>
            <a:pPr>
              <a:lnSpc>
                <a:spcPts val="2601"/>
              </a:lnSpc>
            </a:pPr>
            <a:endParaRPr lang="en-US" altLang="ja-JP" sz="2000" b="1" dirty="0">
              <a:ln>
                <a:solidFill>
                  <a:schemeClr val="tx1"/>
                </a:solidFill>
              </a:ln>
              <a:solidFill>
                <a:schemeClr val="tx1"/>
              </a:solidFill>
              <a:latin typeface="HG丸ｺﾞｼｯｸM-PRO" panose="020F0600000000000000" pitchFamily="50" charset="-128"/>
              <a:ea typeface="HG丸ｺﾞｼｯｸM-PRO" panose="020F0600000000000000" pitchFamily="50" charset="-128"/>
            </a:endParaRPr>
          </a:p>
        </p:txBody>
      </p:sp>
      <p:sp>
        <p:nvSpPr>
          <p:cNvPr id="21" name="角丸四角形吹き出し 20"/>
          <p:cNvSpPr/>
          <p:nvPr/>
        </p:nvSpPr>
        <p:spPr>
          <a:xfrm>
            <a:off x="119338" y="816483"/>
            <a:ext cx="4680556" cy="2686267"/>
          </a:xfrm>
          <a:prstGeom prst="wedgeRoundRectCallout">
            <a:avLst>
              <a:gd name="adj1" fmla="val 56374"/>
              <a:gd name="adj2" fmla="val 75878"/>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ts val="2601"/>
              </a:lnSpc>
            </a:pPr>
            <a:endPar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pic>
        <p:nvPicPr>
          <p:cNvPr id="10" name="Picture 2" descr="C:\Users\zenkiren\Pictures\2016-10-21 001\若い　男性.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583931" y="4361265"/>
            <a:ext cx="1727995" cy="2599968"/>
          </a:xfrm>
          <a:prstGeom prst="rect">
            <a:avLst/>
          </a:prstGeom>
          <a:noFill/>
          <a:extLst>
            <a:ext uri="{909E8E84-426E-40DD-AFC4-6F175D3DCCD1}">
              <a14:hiddenFill xmlns:a14="http://schemas.microsoft.com/office/drawing/2010/main">
                <a:solidFill>
                  <a:srgbClr val="FFFFFF"/>
                </a:solidFill>
              </a14:hiddenFill>
            </a:ext>
          </a:extLst>
        </p:spPr>
      </p:pic>
      <p:sp>
        <p:nvSpPr>
          <p:cNvPr id="9" name="角丸四角形吹き出し 20">
            <a:extLst>
              <a:ext uri="{FF2B5EF4-FFF2-40B4-BE49-F238E27FC236}">
                <a16:creationId xmlns:a16="http://schemas.microsoft.com/office/drawing/2014/main" id="{569C0B9A-4087-48E0-A1BB-0B42E1DA9656}"/>
              </a:ext>
            </a:extLst>
          </p:cNvPr>
          <p:cNvSpPr/>
          <p:nvPr/>
        </p:nvSpPr>
        <p:spPr>
          <a:xfrm>
            <a:off x="119338" y="821470"/>
            <a:ext cx="4680553" cy="2681282"/>
          </a:xfrm>
          <a:prstGeom prst="roundRect">
            <a:avLst>
              <a:gd name="adj" fmla="val 3143"/>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2201"/>
              </a:lnSpc>
            </a:pPr>
            <a:r>
              <a:rPr lang="en-US" altLang="ja-JP" sz="1600"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600"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認められている三つの権利</a:t>
            </a:r>
            <a:r>
              <a:rPr lang="en-US" altLang="ja-JP" sz="1600"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労働者が集まることで会社と対等な立場で交渉できるよう、日本国憲法第</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28</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条では、</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①労働者が労働組合を結成する権利（団結権）</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②労働者が使用者（会社）と団体交渉する権利（団体交渉権）</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③労働者が要求実現のために団体で行動する権利（団体行動権）</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の労働三権（労働基本権）を保障しています。</a:t>
            </a:r>
          </a:p>
        </p:txBody>
      </p:sp>
      <p:sp>
        <p:nvSpPr>
          <p:cNvPr id="18" name="角丸四角形吹き出し 17"/>
          <p:cNvSpPr/>
          <p:nvPr/>
        </p:nvSpPr>
        <p:spPr>
          <a:xfrm>
            <a:off x="170399" y="4139022"/>
            <a:ext cx="4320482" cy="2376265"/>
          </a:xfrm>
          <a:prstGeom prst="roundRect">
            <a:avLst>
              <a:gd name="adj" fmla="val 3553"/>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27001" tIns="27001" rIns="0" bIns="27001" rtlCol="0" anchor="ctr"/>
          <a:lstStyle/>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労働組合は労働者が２人以上いれば、自由に結成することが可能です。使用者（会社）は労働組合の結成を妨害することはできず、また、結成の際に行政機関の認可や届出なども必要ありません。</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労働組合は、自分たちの労働条件の向上などを求めて使用者（会社）と団体交渉をするほか、組合員の相談に乗ったりしています。</a:t>
            </a:r>
          </a:p>
        </p:txBody>
      </p:sp>
      <p:sp>
        <p:nvSpPr>
          <p:cNvPr id="13" name="角丸四角形吹き出し 18">
            <a:extLst>
              <a:ext uri="{FF2B5EF4-FFF2-40B4-BE49-F238E27FC236}">
                <a16:creationId xmlns:a16="http://schemas.microsoft.com/office/drawing/2014/main" id="{91816848-E835-4E21-B814-52BFDA03445A}"/>
              </a:ext>
            </a:extLst>
          </p:cNvPr>
          <p:cNvSpPr/>
          <p:nvPr/>
        </p:nvSpPr>
        <p:spPr>
          <a:xfrm>
            <a:off x="7088713" y="5088218"/>
            <a:ext cx="4608711" cy="1080121"/>
          </a:xfrm>
          <a:prstGeom prst="roundRect">
            <a:avLst>
              <a:gd name="adj" fmla="val 6445"/>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2100"/>
              </a:lnSpc>
            </a:pPr>
            <a:r>
              <a:rPr lang="en-US" altLang="ja-JP" sz="1600"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600"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参考</a:t>
            </a:r>
            <a:r>
              <a:rPr lang="en-US" altLang="ja-JP" sz="1600"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600"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日本国憲法</a:t>
            </a:r>
            <a:endParaRPr lang="en-US" altLang="ja-JP" sz="1600" b="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100"/>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第</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28</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条　勤労者の団結する権利及び団体交渉その</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100"/>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他の団体行動をする権利は、これを保障する。</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14" name="角丸四角形吹き出し 24">
            <a:extLst>
              <a:ext uri="{FF2B5EF4-FFF2-40B4-BE49-F238E27FC236}">
                <a16:creationId xmlns:a16="http://schemas.microsoft.com/office/drawing/2014/main" id="{3F59D340-C4B8-4ED8-8675-F43FF9367E03}"/>
              </a:ext>
            </a:extLst>
          </p:cNvPr>
          <p:cNvSpPr/>
          <p:nvPr/>
        </p:nvSpPr>
        <p:spPr>
          <a:xfrm>
            <a:off x="5337538" y="816484"/>
            <a:ext cx="6272978" cy="3161192"/>
          </a:xfrm>
          <a:prstGeom prst="wedgeRoundRectCallout">
            <a:avLst>
              <a:gd name="adj1" fmla="val -48301"/>
              <a:gd name="adj2" fmla="val 75985"/>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ts val="2601"/>
              </a:lnSpc>
            </a:pPr>
            <a:endPar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12" name="角丸四角形吹き出し 24">
            <a:extLst>
              <a:ext uri="{FF2B5EF4-FFF2-40B4-BE49-F238E27FC236}">
                <a16:creationId xmlns:a16="http://schemas.microsoft.com/office/drawing/2014/main" id="{0681ADC0-CF5A-455E-858F-B56ECEC65586}"/>
              </a:ext>
            </a:extLst>
          </p:cNvPr>
          <p:cNvSpPr/>
          <p:nvPr/>
        </p:nvSpPr>
        <p:spPr>
          <a:xfrm>
            <a:off x="5447927" y="940716"/>
            <a:ext cx="6162588" cy="2860949"/>
          </a:xfrm>
          <a:prstGeom prst="roundRect">
            <a:avLst>
              <a:gd name="adj" fmla="val 4062"/>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2201"/>
              </a:lnSpc>
            </a:pPr>
            <a:r>
              <a:rPr lang="en-US" altLang="ja-JP" sz="16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6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不当労働行為の禁止</a:t>
            </a:r>
            <a:r>
              <a:rPr lang="en-US" altLang="ja-JP" sz="16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労働組合法は、使用者（会社）が以下の行為を行うことを禁止しています。</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marL="342904" indent="-342904">
              <a:lnSpc>
                <a:spcPts val="2201"/>
              </a:lnSpc>
              <a:buFont typeface="+mj-ea"/>
              <a:buAutoNum type="circleNumDbPlain"/>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労働組合への加入や正当な労働組合活動を行ったことを理由に、解雇</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や降格、給料の引下げ、嫌がらせ等の不利益な取扱いをすること</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②　正当な理由のない団体交渉の拒否</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③　労働組合の結成や運営に対する支配や介入、組合運営経費の援助</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④　労働者が労働委員会に救済を申立てたり、労働委員会での発言や証拠</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提出をしたことを理由に不利益な取扱いをすること</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使用者（会社）から不当労働行為を受けたときは、労働組合又は労働</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者は労働委員会や裁判所に救済を求めることができます。</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15" name="正方形/長方形 14"/>
          <p:cNvSpPr/>
          <p:nvPr/>
        </p:nvSpPr>
        <p:spPr>
          <a:xfrm>
            <a:off x="0" y="635062"/>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16" name="テキスト ボックス 15"/>
          <p:cNvSpPr txBox="1"/>
          <p:nvPr/>
        </p:nvSpPr>
        <p:spPr>
          <a:xfrm>
            <a:off x="119338" y="116633"/>
            <a:ext cx="9649072"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労働組合って何？　</a:t>
            </a:r>
          </a:p>
        </p:txBody>
      </p:sp>
      <p:sp>
        <p:nvSpPr>
          <p:cNvPr id="2" name="正方形/長方形 1"/>
          <p:cNvSpPr/>
          <p:nvPr/>
        </p:nvSpPr>
        <p:spPr>
          <a:xfrm>
            <a:off x="6995852" y="5088219"/>
            <a:ext cx="4794435" cy="108012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461C25EF-BEEA-826F-0B6E-F43515237589}"/>
              </a:ext>
            </a:extLst>
          </p:cNvPr>
          <p:cNvSpPr>
            <a:spLocks noGrp="1"/>
          </p:cNvSpPr>
          <p:nvPr>
            <p:ph type="sldNum" sz="quarter" idx="12"/>
          </p:nvPr>
        </p:nvSpPr>
        <p:spPr/>
        <p:txBody>
          <a:bodyPr/>
          <a:lstStyle/>
          <a:p>
            <a:fld id="{E3C52A74-6BB8-425A-81FA-95938EE2CA9E}" type="slidenum">
              <a:rPr kumimoji="1" lang="ja-JP" altLang="en-US" smtClean="0"/>
              <a:t>116</a:t>
            </a:fld>
            <a:endParaRPr kumimoji="1" lang="ja-JP" altLang="en-US"/>
          </a:p>
        </p:txBody>
      </p:sp>
    </p:spTree>
    <p:extLst>
      <p:ext uri="{BB962C8B-B14F-4D97-AF65-F5344CB8AC3E}">
        <p14:creationId xmlns:p14="http://schemas.microsoft.com/office/powerpoint/2010/main" val="371859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wipe(left)">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ipe(left)">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wipe(left)">
                                      <p:cBhvr>
                                        <p:cTn id="37" dur="500"/>
                                        <p:tgtEl>
                                          <p:spTgt spid="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wipe(left)">
                                      <p:cBhvr>
                                        <p:cTn id="42" dur="500"/>
                                        <p:tgtEl>
                                          <p:spTgt spid="9">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righ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
                                            <p:txEl>
                                              <p:pRg st="0" end="0"/>
                                            </p:txEl>
                                          </p:spTgt>
                                        </p:tgtEl>
                                        <p:attrNameLst>
                                          <p:attrName>style.visibility</p:attrName>
                                        </p:attrNameLst>
                                      </p:cBhvr>
                                      <p:to>
                                        <p:strVal val="visible"/>
                                      </p:to>
                                    </p:set>
                                    <p:animEffect transition="in" filter="wipe(left)">
                                      <p:cBhvr>
                                        <p:cTn id="52" dur="500"/>
                                        <p:tgtEl>
                                          <p:spTgt spid="1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8">
                                            <p:txEl>
                                              <p:pRg st="1" end="1"/>
                                            </p:txEl>
                                          </p:spTgt>
                                        </p:tgtEl>
                                        <p:attrNameLst>
                                          <p:attrName>style.visibility</p:attrName>
                                        </p:attrNameLst>
                                      </p:cBhvr>
                                      <p:to>
                                        <p:strVal val="visible"/>
                                      </p:to>
                                    </p:set>
                                    <p:animEffect transition="in" filter="wipe(left)">
                                      <p:cBhvr>
                                        <p:cTn id="57" dur="500"/>
                                        <p:tgtEl>
                                          <p:spTgt spid="1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Effect transition="in" filter="wipe(left)">
                                      <p:cBhvr>
                                        <p:cTn id="67" dur="5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2">
                                            <p:txEl>
                                              <p:pRg st="1" end="1"/>
                                            </p:txEl>
                                          </p:spTgt>
                                        </p:tgtEl>
                                        <p:attrNameLst>
                                          <p:attrName>style.visibility</p:attrName>
                                        </p:attrNameLst>
                                      </p:cBhvr>
                                      <p:to>
                                        <p:strVal val="visible"/>
                                      </p:to>
                                    </p:set>
                                    <p:animEffect transition="in" filter="wipe(left)">
                                      <p:cBhvr>
                                        <p:cTn id="72" dur="500"/>
                                        <p:tgtEl>
                                          <p:spTgt spid="12">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2">
                                            <p:txEl>
                                              <p:pRg st="2" end="2"/>
                                            </p:txEl>
                                          </p:spTgt>
                                        </p:tgtEl>
                                        <p:attrNameLst>
                                          <p:attrName>style.visibility</p:attrName>
                                        </p:attrNameLst>
                                      </p:cBhvr>
                                      <p:to>
                                        <p:strVal val="visible"/>
                                      </p:to>
                                    </p:set>
                                    <p:animEffect transition="in" filter="wipe(left)">
                                      <p:cBhvr>
                                        <p:cTn id="77" dur="500"/>
                                        <p:tgtEl>
                                          <p:spTgt spid="1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2">
                                            <p:txEl>
                                              <p:pRg st="3" end="3"/>
                                            </p:txEl>
                                          </p:spTgt>
                                        </p:tgtEl>
                                        <p:attrNameLst>
                                          <p:attrName>style.visibility</p:attrName>
                                        </p:attrNameLst>
                                      </p:cBhvr>
                                      <p:to>
                                        <p:strVal val="visible"/>
                                      </p:to>
                                    </p:set>
                                    <p:animEffect transition="in" filter="wipe(left)">
                                      <p:cBhvr>
                                        <p:cTn id="82" dur="500"/>
                                        <p:tgtEl>
                                          <p:spTgt spid="12">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2">
                                            <p:txEl>
                                              <p:pRg st="4" end="4"/>
                                            </p:txEl>
                                          </p:spTgt>
                                        </p:tgtEl>
                                        <p:attrNameLst>
                                          <p:attrName>style.visibility</p:attrName>
                                        </p:attrNameLst>
                                      </p:cBhvr>
                                      <p:to>
                                        <p:strVal val="visible"/>
                                      </p:to>
                                    </p:set>
                                    <p:animEffect transition="in" filter="wipe(left)">
                                      <p:cBhvr>
                                        <p:cTn id="87" dur="500"/>
                                        <p:tgtEl>
                                          <p:spTgt spid="12">
                                            <p:txEl>
                                              <p:pRg st="4" end="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2">
                                            <p:txEl>
                                              <p:pRg st="5" end="5"/>
                                            </p:txEl>
                                          </p:spTgt>
                                        </p:tgtEl>
                                        <p:attrNameLst>
                                          <p:attrName>style.visibility</p:attrName>
                                        </p:attrNameLst>
                                      </p:cBhvr>
                                      <p:to>
                                        <p:strVal val="visible"/>
                                      </p:to>
                                    </p:set>
                                    <p:animEffect transition="in" filter="wipe(left)">
                                      <p:cBhvr>
                                        <p:cTn id="92" dur="500"/>
                                        <p:tgtEl>
                                          <p:spTgt spid="12">
                                            <p:txEl>
                                              <p:pRg st="5" end="5"/>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2">
                                            <p:txEl>
                                              <p:pRg st="6" end="6"/>
                                            </p:txEl>
                                          </p:spTgt>
                                        </p:tgtEl>
                                        <p:attrNameLst>
                                          <p:attrName>style.visibility</p:attrName>
                                        </p:attrNameLst>
                                      </p:cBhvr>
                                      <p:to>
                                        <p:strVal val="visible"/>
                                      </p:to>
                                    </p:set>
                                    <p:animEffect transition="in" filter="wipe(left)">
                                      <p:cBhvr>
                                        <p:cTn id="97" dur="500"/>
                                        <p:tgtEl>
                                          <p:spTgt spid="12">
                                            <p:txEl>
                                              <p:pRg st="6" end="6"/>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2">
                                            <p:txEl>
                                              <p:pRg st="7" end="7"/>
                                            </p:txEl>
                                          </p:spTgt>
                                        </p:tgtEl>
                                        <p:attrNameLst>
                                          <p:attrName>style.visibility</p:attrName>
                                        </p:attrNameLst>
                                      </p:cBhvr>
                                      <p:to>
                                        <p:strVal val="visible"/>
                                      </p:to>
                                    </p:set>
                                    <p:animEffect transition="in" filter="wipe(left)">
                                      <p:cBhvr>
                                        <p:cTn id="102" dur="500"/>
                                        <p:tgtEl>
                                          <p:spTgt spid="12">
                                            <p:txEl>
                                              <p:pRg st="7" end="7"/>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2">
                                            <p:txEl>
                                              <p:pRg st="8" end="8"/>
                                            </p:txEl>
                                          </p:spTgt>
                                        </p:tgtEl>
                                        <p:attrNameLst>
                                          <p:attrName>style.visibility</p:attrName>
                                        </p:attrNameLst>
                                      </p:cBhvr>
                                      <p:to>
                                        <p:strVal val="visible"/>
                                      </p:to>
                                    </p:set>
                                    <p:animEffect transition="in" filter="wipe(left)">
                                      <p:cBhvr>
                                        <p:cTn id="107" dur="500"/>
                                        <p:tgtEl>
                                          <p:spTgt spid="12">
                                            <p:txEl>
                                              <p:pRg st="8" end="8"/>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2">
                                            <p:txEl>
                                              <p:pRg st="9" end="9"/>
                                            </p:txEl>
                                          </p:spTgt>
                                        </p:tgtEl>
                                        <p:attrNameLst>
                                          <p:attrName>style.visibility</p:attrName>
                                        </p:attrNameLst>
                                      </p:cBhvr>
                                      <p:to>
                                        <p:strVal val="visible"/>
                                      </p:to>
                                    </p:set>
                                    <p:animEffect transition="in" filter="wipe(left)">
                                      <p:cBhvr>
                                        <p:cTn id="112" dur="500"/>
                                        <p:tgtEl>
                                          <p:spTgt spid="12">
                                            <p:txEl>
                                              <p:pRg st="9" end="9"/>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3">
                                            <p:txEl>
                                              <p:pRg st="0" end="0"/>
                                            </p:txEl>
                                          </p:spTgt>
                                        </p:tgtEl>
                                        <p:attrNameLst>
                                          <p:attrName>style.visibility</p:attrName>
                                        </p:attrNameLst>
                                      </p:cBhvr>
                                      <p:to>
                                        <p:strVal val="visible"/>
                                      </p:to>
                                    </p:set>
                                    <p:animEffect transition="in" filter="wipe(left)">
                                      <p:cBhvr>
                                        <p:cTn id="117" dur="500"/>
                                        <p:tgtEl>
                                          <p:spTgt spid="13">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13">
                                            <p:txEl>
                                              <p:pRg st="1" end="1"/>
                                            </p:txEl>
                                          </p:spTgt>
                                        </p:tgtEl>
                                        <p:attrNameLst>
                                          <p:attrName>style.visibility</p:attrName>
                                        </p:attrNameLst>
                                      </p:cBhvr>
                                      <p:to>
                                        <p:strVal val="visible"/>
                                      </p:to>
                                    </p:set>
                                    <p:animEffect transition="in" filter="wipe(left)">
                                      <p:cBhvr>
                                        <p:cTn id="122" dur="500"/>
                                        <p:tgtEl>
                                          <p:spTgt spid="13">
                                            <p:txEl>
                                              <p:pRg st="1" end="1"/>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13">
                                            <p:txEl>
                                              <p:pRg st="2" end="2"/>
                                            </p:txEl>
                                          </p:spTgt>
                                        </p:tgtEl>
                                        <p:attrNameLst>
                                          <p:attrName>style.visibility</p:attrName>
                                        </p:attrNameLst>
                                      </p:cBhvr>
                                      <p:to>
                                        <p:strVal val="visible"/>
                                      </p:to>
                                    </p:set>
                                    <p:animEffect transition="in" filter="wipe(left)">
                                      <p:cBhvr>
                                        <p:cTn id="12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9" grpId="0" build="p"/>
      <p:bldP spid="18" grpId="0" uiExpand="1" build="p"/>
      <p:bldP spid="13" grpId="0" uiExpand="1" build="p"/>
      <p:bldP spid="14" grpId="0" animBg="1"/>
      <p:bldP spid="12"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5517826" y="4232118"/>
            <a:ext cx="643698" cy="2293228"/>
          </a:xfrm>
          <a:prstGeom prst="roundRect">
            <a:avLst>
              <a:gd name="adj" fmla="val 5837"/>
            </a:avLst>
          </a:prstGeom>
          <a:solidFill>
            <a:schemeClr val="bg2">
              <a:lumMod val="9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49" dirty="0">
                <a:solidFill>
                  <a:prstClr val="white"/>
                </a:solidFill>
                <a:latin typeface="Calibri"/>
                <a:ea typeface="ＭＳ Ｐゴシック" panose="020B0600070205080204" pitchFamily="50" charset="-128"/>
              </a:rPr>
              <a:t>　　　　</a:t>
            </a:r>
          </a:p>
        </p:txBody>
      </p:sp>
      <p:sp>
        <p:nvSpPr>
          <p:cNvPr id="18" name="角丸四角形吹き出し 17"/>
          <p:cNvSpPr/>
          <p:nvPr/>
        </p:nvSpPr>
        <p:spPr>
          <a:xfrm>
            <a:off x="1454507" y="3864555"/>
            <a:ext cx="3377575" cy="2732798"/>
          </a:xfrm>
          <a:prstGeom prst="wedgeRoundRectCallout">
            <a:avLst>
              <a:gd name="adj1" fmla="val 61997"/>
              <a:gd name="adj2" fmla="val -23461"/>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27001" tIns="27001" rIns="0" bIns="27001" rtlCol="0" anchor="ctr"/>
          <a:lstStyle/>
          <a:p>
            <a:pPr>
              <a:lnSpc>
                <a:spcPts val="2201"/>
              </a:lnSpc>
            </a:pPr>
            <a:r>
              <a:rPr lang="en-US" altLang="ja-JP" sz="1401"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簡易裁判所</a:t>
            </a:r>
            <a:r>
              <a:rPr lang="en-US" altLang="ja-JP" sz="1401"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訴訟価額が</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140</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万円以下の案件を</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扱います。複雑な案件などは、地方裁判所へ移送します。</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en-US" altLang="ja-JP" sz="1401"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少額訴訟</a:t>
            </a:r>
            <a:r>
              <a:rPr lang="en-US" altLang="ja-JP" sz="1401"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p>
          <a:p>
            <a:pPr>
              <a:lnSpc>
                <a:spcPts val="2201"/>
              </a:lnSpc>
            </a:pP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｢60</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万円以下</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の</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金銭</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の支払を求めるもの。</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1</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回の期日で審理を終え、判決まで出されます。</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21" name="角丸四角形吹き出し 20"/>
          <p:cNvSpPr/>
          <p:nvPr/>
        </p:nvSpPr>
        <p:spPr>
          <a:xfrm>
            <a:off x="1460371" y="1158326"/>
            <a:ext cx="9327346" cy="2276869"/>
          </a:xfrm>
          <a:prstGeom prst="wedgeRoundRectCallout">
            <a:avLst>
              <a:gd name="adj1" fmla="val -7651"/>
              <a:gd name="adj2" fmla="val 69175"/>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27001" tIns="0" rIns="0" bIns="0" rtlCol="0" anchor="ctr"/>
          <a:lstStyle/>
          <a:p>
            <a:pPr>
              <a:lnSpc>
                <a:spcPts val="2201"/>
              </a:lnSpc>
            </a:pPr>
            <a:r>
              <a:rPr lang="en-US" altLang="ja-JP" sz="1401"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労働審判</a:t>
            </a:r>
            <a:r>
              <a:rPr lang="en-US" altLang="ja-JP" sz="1401"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p>
          <a:p>
            <a:pPr marL="342904" indent="-342904">
              <a:lnSpc>
                <a:spcPts val="2201"/>
              </a:lnSpc>
              <a:buFontTx/>
              <a:buAutoNum type="arabicParenBoth"/>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裁判より短期に少額の経費で、迅速･適正かつ実効的に解決することを目的に平成</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18</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年に創設された制度です。①申立後</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40</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日以内に初回期日、②原則として</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3</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回以内の期日で終了、③概ね２～３か月以内に終了、と迅速さが</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売り</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の制度。</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(2) </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３回以内の期日では終わりそうにない事件（男女差別、過労死･過労自殺、労働条件の不利益変更等</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は馴染みにくい。</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３</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労働審判官</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裁判官１名</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と労働審判員２名で構成される審判委員会で進められ、主張や立</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証に基づき審理する。調停成立で解決。成立しなければ労働審判</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判決に相当</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が示される。</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pic>
        <p:nvPicPr>
          <p:cNvPr id="9" name="Picture 2" descr="C:\Users\zenkiren\Pictures\2016-10-21 001\若い　女性.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909955" y="3976990"/>
            <a:ext cx="1978139" cy="2723913"/>
          </a:xfrm>
          <a:prstGeom prst="rect">
            <a:avLst/>
          </a:prstGeom>
          <a:noFill/>
          <a:extLst>
            <a:ext uri="{909E8E84-426E-40DD-AFC4-6F175D3DCCD1}">
              <a14:hiddenFill xmlns:a14="http://schemas.microsoft.com/office/drawing/2010/main">
                <a:solidFill>
                  <a:srgbClr val="FFFFFF"/>
                </a:solidFill>
              </a14:hiddenFill>
            </a:ext>
          </a:extLst>
        </p:spPr>
      </p:pic>
      <p:sp>
        <p:nvSpPr>
          <p:cNvPr id="11" name="角丸四角形吹き出し 10"/>
          <p:cNvSpPr/>
          <p:nvPr/>
        </p:nvSpPr>
        <p:spPr>
          <a:xfrm>
            <a:off x="7032105" y="3861049"/>
            <a:ext cx="3755612" cy="2736304"/>
          </a:xfrm>
          <a:prstGeom prst="wedgeRoundRectCallout">
            <a:avLst>
              <a:gd name="adj1" fmla="val -61682"/>
              <a:gd name="adj2" fmla="val -23243"/>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27001" tIns="27001" rIns="0" bIns="27001" rtlCol="0" anchor="ctr"/>
          <a:lstStyle/>
          <a:p>
            <a:pPr>
              <a:lnSpc>
                <a:spcPts val="2201"/>
              </a:lnSpc>
            </a:pPr>
            <a:r>
              <a:rPr lang="en-US" altLang="ja-JP" sz="1401"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地方裁判所</a:t>
            </a:r>
            <a:r>
              <a:rPr lang="en-US" altLang="ja-JP" sz="1401"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p>
          <a:p>
            <a:pPr marL="342904" indent="-342904">
              <a:lnSpc>
                <a:spcPts val="2201"/>
              </a:lnSpc>
              <a:buFontTx/>
              <a:buAutoNum type="arabicParenBoth"/>
            </a:pP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｢140</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万円以上の案件</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｣｢140</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万円未満</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だが複雑な案件</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を扱う。</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(2) </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解雇の有効･無効を争う場合</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地位等確</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認訴訟</a:t>
            </a: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などに向いている。</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(3)</a:t>
            </a: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判決までに長い期間が必要だったり、</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経費もかかります。最高裁まで争うこと</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となると時間・経費はさらに必要となり</a:t>
            </a:r>
            <a:endParaRPr lang="en-US" altLang="ja-JP" sz="1401"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201"/>
              </a:lnSpc>
            </a:pPr>
            <a:r>
              <a:rPr lang="ja-JP" altLang="en-US" sz="140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ます。</a:t>
            </a:r>
          </a:p>
        </p:txBody>
      </p:sp>
      <p:sp>
        <p:nvSpPr>
          <p:cNvPr id="8" name="正方形/長方形 7"/>
          <p:cNvSpPr/>
          <p:nvPr/>
        </p:nvSpPr>
        <p:spPr>
          <a:xfrm>
            <a:off x="0" y="635062"/>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1"/>
          </a:p>
        </p:txBody>
      </p:sp>
      <p:sp>
        <p:nvSpPr>
          <p:cNvPr id="2" name="正方形/長方形 1"/>
          <p:cNvSpPr/>
          <p:nvPr/>
        </p:nvSpPr>
        <p:spPr>
          <a:xfrm>
            <a:off x="7502" y="62863"/>
            <a:ext cx="3262432" cy="461665"/>
          </a:xfrm>
          <a:prstGeom prst="rect">
            <a:avLst/>
          </a:prstGeom>
        </p:spPr>
        <p:txBody>
          <a:bodyPr wrap="none">
            <a:spAutoFit/>
          </a:bodyPr>
          <a:lstStyle/>
          <a:p>
            <a:pPr algn="ctr"/>
            <a:r>
              <a:rPr lang="ja-JP" altLang="en-US" sz="2400" dirty="0">
                <a:latin typeface="HG丸ｺﾞｼｯｸM-PRO" panose="020F0600000000000000" pitchFamily="50" charset="-128"/>
                <a:ea typeface="HG丸ｺﾞｼｯｸM-PRO" panose="020F0600000000000000" pitchFamily="50" charset="-128"/>
              </a:rPr>
              <a:t>裁判所の制度を知ろう</a:t>
            </a:r>
          </a:p>
        </p:txBody>
      </p:sp>
      <p:sp>
        <p:nvSpPr>
          <p:cNvPr id="3" name="スライド番号プレースホルダー 2">
            <a:extLst>
              <a:ext uri="{FF2B5EF4-FFF2-40B4-BE49-F238E27FC236}">
                <a16:creationId xmlns:a16="http://schemas.microsoft.com/office/drawing/2014/main" id="{DAB7FEB9-C63B-C33B-17FA-ADD2D1E361EC}"/>
              </a:ext>
            </a:extLst>
          </p:cNvPr>
          <p:cNvSpPr>
            <a:spLocks noGrp="1"/>
          </p:cNvSpPr>
          <p:nvPr>
            <p:ph type="sldNum" sz="quarter" idx="12"/>
          </p:nvPr>
        </p:nvSpPr>
        <p:spPr/>
        <p:txBody>
          <a:bodyPr/>
          <a:lstStyle/>
          <a:p>
            <a:fld id="{E3C52A74-6BB8-425A-81FA-95938EE2CA9E}" type="slidenum">
              <a:rPr kumimoji="1" lang="ja-JP" altLang="en-US" smtClean="0"/>
              <a:t>117</a:t>
            </a:fld>
            <a:endParaRPr kumimoji="1" lang="ja-JP" altLang="en-US"/>
          </a:p>
        </p:txBody>
      </p:sp>
    </p:spTree>
    <p:extLst>
      <p:ext uri="{BB962C8B-B14F-4D97-AF65-F5344CB8AC3E}">
        <p14:creationId xmlns:p14="http://schemas.microsoft.com/office/powerpoint/2010/main" val="343573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bg/>
                                          </p:spTgt>
                                        </p:tgtEl>
                                        <p:attrNameLst>
                                          <p:attrName>style.visibility</p:attrName>
                                        </p:attrNameLst>
                                      </p:cBhvr>
                                      <p:to>
                                        <p:strVal val="visible"/>
                                      </p:to>
                                    </p:set>
                                    <p:animEffect transition="in" filter="wipe(left)">
                                      <p:cBhvr>
                                        <p:cTn id="17" dur="500"/>
                                        <p:tgtEl>
                                          <p:spTgt spid="21">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wipe(left)">
                                      <p:cBhvr>
                                        <p:cTn id="22" dur="5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xEl>
                                              <p:pRg st="1" end="1"/>
                                            </p:txEl>
                                          </p:spTgt>
                                        </p:tgtEl>
                                        <p:attrNameLst>
                                          <p:attrName>style.visibility</p:attrName>
                                        </p:attrNameLst>
                                      </p:cBhvr>
                                      <p:to>
                                        <p:strVal val="visible"/>
                                      </p:to>
                                    </p:set>
                                    <p:animEffect transition="in" filter="wipe(left)">
                                      <p:cBhvr>
                                        <p:cTn id="27" dur="500"/>
                                        <p:tgtEl>
                                          <p:spTgt spid="2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xEl>
                                              <p:pRg st="2" end="2"/>
                                            </p:txEl>
                                          </p:spTgt>
                                        </p:tgtEl>
                                        <p:attrNameLst>
                                          <p:attrName>style.visibility</p:attrName>
                                        </p:attrNameLst>
                                      </p:cBhvr>
                                      <p:to>
                                        <p:strVal val="visible"/>
                                      </p:to>
                                    </p:set>
                                    <p:animEffect transition="in" filter="wipe(left)">
                                      <p:cBhvr>
                                        <p:cTn id="32" dur="500"/>
                                        <p:tgtEl>
                                          <p:spTgt spid="2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
                                            <p:txEl>
                                              <p:pRg st="3" end="3"/>
                                            </p:txEl>
                                          </p:spTgt>
                                        </p:tgtEl>
                                        <p:attrNameLst>
                                          <p:attrName>style.visibility</p:attrName>
                                        </p:attrNameLst>
                                      </p:cBhvr>
                                      <p:to>
                                        <p:strVal val="visible"/>
                                      </p:to>
                                    </p:set>
                                    <p:animEffect transition="in" filter="wipe(left)">
                                      <p:cBhvr>
                                        <p:cTn id="37" dur="500"/>
                                        <p:tgtEl>
                                          <p:spTgt spid="2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xEl>
                                              <p:pRg st="4" end="4"/>
                                            </p:txEl>
                                          </p:spTgt>
                                        </p:tgtEl>
                                        <p:attrNameLst>
                                          <p:attrName>style.visibility</p:attrName>
                                        </p:attrNameLst>
                                      </p:cBhvr>
                                      <p:to>
                                        <p:strVal val="visible"/>
                                      </p:to>
                                    </p:set>
                                    <p:animEffect transition="in" filter="wipe(left)">
                                      <p:cBhvr>
                                        <p:cTn id="42" dur="500"/>
                                        <p:tgtEl>
                                          <p:spTgt spid="2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bg/>
                                          </p:spTgt>
                                        </p:tgtEl>
                                        <p:attrNameLst>
                                          <p:attrName>style.visibility</p:attrName>
                                        </p:attrNameLst>
                                      </p:cBhvr>
                                      <p:to>
                                        <p:strVal val="visible"/>
                                      </p:to>
                                    </p:set>
                                    <p:animEffect transition="in" filter="wipe(left)">
                                      <p:cBhvr>
                                        <p:cTn id="47" dur="500"/>
                                        <p:tgtEl>
                                          <p:spTgt spid="18">
                                            <p:bg/>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
                                            <p:txEl>
                                              <p:pRg st="0" end="0"/>
                                            </p:txEl>
                                          </p:spTgt>
                                        </p:tgtEl>
                                        <p:attrNameLst>
                                          <p:attrName>style.visibility</p:attrName>
                                        </p:attrNameLst>
                                      </p:cBhvr>
                                      <p:to>
                                        <p:strVal val="visible"/>
                                      </p:to>
                                    </p:set>
                                    <p:animEffect transition="in" filter="wipe(left)">
                                      <p:cBhvr>
                                        <p:cTn id="52" dur="500"/>
                                        <p:tgtEl>
                                          <p:spTgt spid="1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8">
                                            <p:txEl>
                                              <p:pRg st="1" end="1"/>
                                            </p:txEl>
                                          </p:spTgt>
                                        </p:tgtEl>
                                        <p:attrNameLst>
                                          <p:attrName>style.visibility</p:attrName>
                                        </p:attrNameLst>
                                      </p:cBhvr>
                                      <p:to>
                                        <p:strVal val="visible"/>
                                      </p:to>
                                    </p:set>
                                    <p:animEffect transition="in" filter="wipe(left)">
                                      <p:cBhvr>
                                        <p:cTn id="57" dur="500"/>
                                        <p:tgtEl>
                                          <p:spTgt spid="1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xEl>
                                              <p:pRg st="2" end="2"/>
                                            </p:txEl>
                                          </p:spTgt>
                                        </p:tgtEl>
                                        <p:attrNameLst>
                                          <p:attrName>style.visibility</p:attrName>
                                        </p:attrNameLst>
                                      </p:cBhvr>
                                      <p:to>
                                        <p:strVal val="visible"/>
                                      </p:to>
                                    </p:set>
                                    <p:animEffect transition="in" filter="wipe(left)">
                                      <p:cBhvr>
                                        <p:cTn id="62" dur="500"/>
                                        <p:tgtEl>
                                          <p:spTgt spid="1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xEl>
                                              <p:pRg st="3" end="3"/>
                                            </p:txEl>
                                          </p:spTgt>
                                        </p:tgtEl>
                                        <p:attrNameLst>
                                          <p:attrName>style.visibility</p:attrName>
                                        </p:attrNameLst>
                                      </p:cBhvr>
                                      <p:to>
                                        <p:strVal val="visible"/>
                                      </p:to>
                                    </p:set>
                                    <p:animEffect transition="in" filter="wipe(left)">
                                      <p:cBhvr>
                                        <p:cTn id="67" dur="500"/>
                                        <p:tgtEl>
                                          <p:spTgt spid="18">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8">
                                            <p:txEl>
                                              <p:pRg st="4" end="4"/>
                                            </p:txEl>
                                          </p:spTgt>
                                        </p:tgtEl>
                                        <p:attrNameLst>
                                          <p:attrName>style.visibility</p:attrName>
                                        </p:attrNameLst>
                                      </p:cBhvr>
                                      <p:to>
                                        <p:strVal val="visible"/>
                                      </p:to>
                                    </p:set>
                                    <p:animEffect transition="in" filter="wipe(left)">
                                      <p:cBhvr>
                                        <p:cTn id="72" dur="500"/>
                                        <p:tgtEl>
                                          <p:spTgt spid="18">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1">
                                            <p:bg/>
                                          </p:spTgt>
                                        </p:tgtEl>
                                        <p:attrNameLst>
                                          <p:attrName>style.visibility</p:attrName>
                                        </p:attrNameLst>
                                      </p:cBhvr>
                                      <p:to>
                                        <p:strVal val="visible"/>
                                      </p:to>
                                    </p:set>
                                    <p:animEffect transition="in" filter="wipe(left)">
                                      <p:cBhvr>
                                        <p:cTn id="77" dur="500"/>
                                        <p:tgtEl>
                                          <p:spTgt spid="11">
                                            <p:bg/>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1">
                                            <p:txEl>
                                              <p:pRg st="0" end="0"/>
                                            </p:txEl>
                                          </p:spTgt>
                                        </p:tgtEl>
                                        <p:attrNameLst>
                                          <p:attrName>style.visibility</p:attrName>
                                        </p:attrNameLst>
                                      </p:cBhvr>
                                      <p:to>
                                        <p:strVal val="visible"/>
                                      </p:to>
                                    </p:set>
                                    <p:animEffect transition="in" filter="wipe(left)">
                                      <p:cBhvr>
                                        <p:cTn id="82" dur="500"/>
                                        <p:tgtEl>
                                          <p:spTgt spid="11">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1">
                                            <p:txEl>
                                              <p:pRg st="1" end="1"/>
                                            </p:txEl>
                                          </p:spTgt>
                                        </p:tgtEl>
                                        <p:attrNameLst>
                                          <p:attrName>style.visibility</p:attrName>
                                        </p:attrNameLst>
                                      </p:cBhvr>
                                      <p:to>
                                        <p:strVal val="visible"/>
                                      </p:to>
                                    </p:set>
                                    <p:animEffect transition="in" filter="wipe(left)">
                                      <p:cBhvr>
                                        <p:cTn id="87" dur="500"/>
                                        <p:tgtEl>
                                          <p:spTgt spid="11">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1">
                                            <p:txEl>
                                              <p:pRg st="2" end="2"/>
                                            </p:txEl>
                                          </p:spTgt>
                                        </p:tgtEl>
                                        <p:attrNameLst>
                                          <p:attrName>style.visibility</p:attrName>
                                        </p:attrNameLst>
                                      </p:cBhvr>
                                      <p:to>
                                        <p:strVal val="visible"/>
                                      </p:to>
                                    </p:set>
                                    <p:animEffect transition="in" filter="wipe(left)">
                                      <p:cBhvr>
                                        <p:cTn id="92" dur="500"/>
                                        <p:tgtEl>
                                          <p:spTgt spid="11">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1">
                                            <p:txEl>
                                              <p:pRg st="3" end="3"/>
                                            </p:txEl>
                                          </p:spTgt>
                                        </p:tgtEl>
                                        <p:attrNameLst>
                                          <p:attrName>style.visibility</p:attrName>
                                        </p:attrNameLst>
                                      </p:cBhvr>
                                      <p:to>
                                        <p:strVal val="visible"/>
                                      </p:to>
                                    </p:set>
                                    <p:animEffect transition="in" filter="wipe(left)">
                                      <p:cBhvr>
                                        <p:cTn id="97" dur="500"/>
                                        <p:tgtEl>
                                          <p:spTgt spid="11">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1">
                                            <p:txEl>
                                              <p:pRg st="4" end="4"/>
                                            </p:txEl>
                                          </p:spTgt>
                                        </p:tgtEl>
                                        <p:attrNameLst>
                                          <p:attrName>style.visibility</p:attrName>
                                        </p:attrNameLst>
                                      </p:cBhvr>
                                      <p:to>
                                        <p:strVal val="visible"/>
                                      </p:to>
                                    </p:set>
                                    <p:animEffect transition="in" filter="wipe(left)">
                                      <p:cBhvr>
                                        <p:cTn id="102" dur="500"/>
                                        <p:tgtEl>
                                          <p:spTgt spid="11">
                                            <p:txEl>
                                              <p:pRg st="4" end="4"/>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1">
                                            <p:txEl>
                                              <p:pRg st="5" end="5"/>
                                            </p:txEl>
                                          </p:spTgt>
                                        </p:tgtEl>
                                        <p:attrNameLst>
                                          <p:attrName>style.visibility</p:attrName>
                                        </p:attrNameLst>
                                      </p:cBhvr>
                                      <p:to>
                                        <p:strVal val="visible"/>
                                      </p:to>
                                    </p:set>
                                    <p:animEffect transition="in" filter="wipe(left)">
                                      <p:cBhvr>
                                        <p:cTn id="107" dur="500"/>
                                        <p:tgtEl>
                                          <p:spTgt spid="11">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1">
                                            <p:txEl>
                                              <p:pRg st="6" end="6"/>
                                            </p:txEl>
                                          </p:spTgt>
                                        </p:tgtEl>
                                        <p:attrNameLst>
                                          <p:attrName>style.visibility</p:attrName>
                                        </p:attrNameLst>
                                      </p:cBhvr>
                                      <p:to>
                                        <p:strVal val="visible"/>
                                      </p:to>
                                    </p:set>
                                    <p:animEffect transition="in" filter="wipe(left)">
                                      <p:cBhvr>
                                        <p:cTn id="112" dur="500"/>
                                        <p:tgtEl>
                                          <p:spTgt spid="11">
                                            <p:txEl>
                                              <p:pRg st="6" end="6"/>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1">
                                            <p:txEl>
                                              <p:pRg st="7" end="7"/>
                                            </p:txEl>
                                          </p:spTgt>
                                        </p:tgtEl>
                                        <p:attrNameLst>
                                          <p:attrName>style.visibility</p:attrName>
                                        </p:attrNameLst>
                                      </p:cBhvr>
                                      <p:to>
                                        <p:strVal val="visible"/>
                                      </p:to>
                                    </p:set>
                                    <p:animEffect transition="in" filter="wipe(left)">
                                      <p:cBhvr>
                                        <p:cTn id="117" dur="500"/>
                                        <p:tgtEl>
                                          <p:spTgt spid="11">
                                            <p:txEl>
                                              <p:pRg st="7" end="7"/>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11">
                                            <p:txEl>
                                              <p:pRg st="8" end="8"/>
                                            </p:txEl>
                                          </p:spTgt>
                                        </p:tgtEl>
                                        <p:attrNameLst>
                                          <p:attrName>style.visibility</p:attrName>
                                        </p:attrNameLst>
                                      </p:cBhvr>
                                      <p:to>
                                        <p:strVal val="visible"/>
                                      </p:to>
                                    </p:set>
                                    <p:animEffect transition="in" filter="wipe(left)">
                                      <p:cBhvr>
                                        <p:cTn id="122"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build="p" animBg="1"/>
      <p:bldP spid="21" grpId="0" uiExpand="1" build="p" animBg="1"/>
      <p:bldP spid="11" grpId="0" build="p"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51384" y="179346"/>
            <a:ext cx="1800493" cy="369332"/>
          </a:xfrm>
          <a:prstGeom prst="rect">
            <a:avLst/>
          </a:prstGeom>
          <a:noFill/>
        </p:spPr>
        <p:txBody>
          <a:bodyPr wrap="none" rtlCol="0">
            <a:spAutoFit/>
          </a:bodyPr>
          <a:lstStyle/>
          <a:p>
            <a:r>
              <a:rPr kumimoji="1" lang="ja-JP" altLang="en-US" dirty="0">
                <a:latin typeface="HG丸ｺﾞｼｯｸM-PRO" panose="020F0600000000000000" pitchFamily="50" charset="-128"/>
                <a:ea typeface="HG丸ｺﾞｼｯｸM-PRO" panose="020F0600000000000000" pitchFamily="50" charset="-128"/>
              </a:rPr>
              <a:t>相談準備シート</a:t>
            </a:r>
          </a:p>
        </p:txBody>
      </p:sp>
      <p:graphicFrame>
        <p:nvGraphicFramePr>
          <p:cNvPr id="4" name="表 3"/>
          <p:cNvGraphicFramePr>
            <a:graphicFrameLocks noGrp="1"/>
          </p:cNvGraphicFramePr>
          <p:nvPr/>
        </p:nvGraphicFramePr>
        <p:xfrm>
          <a:off x="551384" y="548678"/>
          <a:ext cx="11089232" cy="5904660"/>
        </p:xfrm>
        <a:graphic>
          <a:graphicData uri="http://schemas.openxmlformats.org/drawingml/2006/table">
            <a:tbl>
              <a:tblPr firstRow="1" bandRow="1">
                <a:tableStyleId>{5C22544A-7EE6-4342-B048-85BDC9FD1C3A}</a:tableStyleId>
              </a:tblPr>
              <a:tblGrid>
                <a:gridCol w="11089232">
                  <a:extLst>
                    <a:ext uri="{9D8B030D-6E8A-4147-A177-3AD203B41FA5}">
                      <a16:colId xmlns:a16="http://schemas.microsoft.com/office/drawing/2014/main" val="1397100556"/>
                    </a:ext>
                  </a:extLst>
                </a:gridCol>
              </a:tblGrid>
              <a:tr h="1476165">
                <a:tc>
                  <a:txBody>
                    <a:bodyPr/>
                    <a:lstStyle/>
                    <a:p>
                      <a:r>
                        <a:rPr kumimoji="1" lang="ja-JP" altLang="en-US" dirty="0">
                          <a:solidFill>
                            <a:sysClr val="windowText" lastClr="000000"/>
                          </a:solidFill>
                          <a:latin typeface="HG丸ｺﾞｼｯｸM-PRO" panose="020F0600000000000000" pitchFamily="50" charset="-128"/>
                          <a:ea typeface="HG丸ｺﾞｼｯｸM-PRO" panose="020F0600000000000000" pitchFamily="50" charset="-128"/>
                        </a:rPr>
                        <a:t>仕事について</a:t>
                      </a:r>
                      <a:endParaRPr kumimoji="1" lang="en-US" altLang="ja-JP" dirty="0">
                        <a:solidFill>
                          <a:sysClr val="windowText" lastClr="000000"/>
                        </a:solidFill>
                        <a:latin typeface="HG丸ｺﾞｼｯｸM-PRO" panose="020F0600000000000000" pitchFamily="50" charset="-128"/>
                        <a:ea typeface="HG丸ｺﾞｼｯｸM-PRO" panose="020F0600000000000000" pitchFamily="50" charset="-128"/>
                      </a:endParaRPr>
                    </a:p>
                    <a:p>
                      <a:r>
                        <a:rPr kumimoji="1" lang="ja-JP" altLang="en-US" sz="1200" b="0" dirty="0">
                          <a:solidFill>
                            <a:sysClr val="windowText" lastClr="000000"/>
                          </a:solidFill>
                          <a:latin typeface="HG丸ｺﾞｼｯｸM-PRO" panose="020F0600000000000000" pitchFamily="50" charset="-128"/>
                          <a:ea typeface="HG丸ｺﾞｼｯｸM-PRO" panose="020F0600000000000000" pitchFamily="50" charset="-128"/>
                        </a:rPr>
                        <a:t>（勤務先の名称・住所・連絡先、自</a:t>
                      </a:r>
                      <a:endParaRPr kumimoji="1" lang="en-US" altLang="ja-JP" sz="1200" b="0" dirty="0">
                        <a:solidFill>
                          <a:sysClr val="windowText" lastClr="000000"/>
                        </a:solidFill>
                        <a:latin typeface="HG丸ｺﾞｼｯｸM-PRO" panose="020F0600000000000000" pitchFamily="50" charset="-128"/>
                        <a:ea typeface="HG丸ｺﾞｼｯｸM-PRO" panose="020F0600000000000000" pitchFamily="50" charset="-128"/>
                      </a:endParaRPr>
                    </a:p>
                    <a:p>
                      <a:r>
                        <a:rPr kumimoji="1" lang="ja-JP" altLang="en-US" sz="1200" b="0" dirty="0">
                          <a:solidFill>
                            <a:sysClr val="windowText" lastClr="000000"/>
                          </a:solidFill>
                          <a:latin typeface="HG丸ｺﾞｼｯｸM-PRO" panose="020F0600000000000000" pitchFamily="50" charset="-128"/>
                          <a:ea typeface="HG丸ｺﾞｼｯｸM-PRO" panose="020F0600000000000000" pitchFamily="50" charset="-128"/>
                        </a:rPr>
                        <a:t>　身の仕事の内容、給料などの労働</a:t>
                      </a:r>
                      <a:endParaRPr kumimoji="1" lang="en-US" altLang="ja-JP" sz="1200" b="0" dirty="0">
                        <a:solidFill>
                          <a:sysClr val="windowText" lastClr="000000"/>
                        </a:solidFill>
                        <a:latin typeface="HG丸ｺﾞｼｯｸM-PRO" panose="020F0600000000000000" pitchFamily="50" charset="-128"/>
                        <a:ea typeface="HG丸ｺﾞｼｯｸM-PRO" panose="020F0600000000000000" pitchFamily="50" charset="-128"/>
                      </a:endParaRPr>
                    </a:p>
                    <a:p>
                      <a:r>
                        <a:rPr kumimoji="1" lang="ja-JP" altLang="en-US" sz="1200" b="0" dirty="0">
                          <a:solidFill>
                            <a:sysClr val="windowText" lastClr="000000"/>
                          </a:solidFill>
                          <a:latin typeface="HG丸ｺﾞｼｯｸM-PRO" panose="020F0600000000000000" pitchFamily="50" charset="-128"/>
                          <a:ea typeface="HG丸ｺﾞｼｯｸM-PRO" panose="020F0600000000000000" pitchFamily="50" charset="-128"/>
                        </a:rPr>
                        <a:t>　条件、雇用形態等）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4434227"/>
                  </a:ext>
                </a:extLst>
              </a:tr>
              <a:tr h="1476165">
                <a:tc>
                  <a:txBody>
                    <a:bodyPr/>
                    <a:lstStyle/>
                    <a:p>
                      <a:r>
                        <a:rPr kumimoji="1" lang="ja-JP" altLang="en-US" b="1" dirty="0">
                          <a:latin typeface="HG丸ｺﾞｼｯｸM-PRO" panose="020F0600000000000000" pitchFamily="50" charset="-128"/>
                          <a:ea typeface="HG丸ｺﾞｼｯｸM-PRO" panose="020F0600000000000000" pitchFamily="50" charset="-128"/>
                        </a:rPr>
                        <a:t>トラブルの経緯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994277"/>
                  </a:ext>
                </a:extLst>
              </a:tr>
              <a:tr h="1476165">
                <a:tc>
                  <a:txBody>
                    <a:bodyPr/>
                    <a:lstStyle/>
                    <a:p>
                      <a:r>
                        <a:rPr kumimoji="1" lang="ja-JP" altLang="en-US" b="1" dirty="0">
                          <a:latin typeface="HG丸ｺﾞｼｯｸM-PRO" panose="020F0600000000000000" pitchFamily="50" charset="-128"/>
                          <a:ea typeface="HG丸ｺﾞｼｯｸM-PRO" panose="020F0600000000000000" pitchFamily="50" charset="-128"/>
                        </a:rPr>
                        <a:t>問題の整理</a:t>
                      </a:r>
                      <a:endParaRPr kumimoji="1" lang="en-US" altLang="ja-JP" b="1"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（困っていること、関係者（上司・</a:t>
                      </a:r>
                      <a:endParaRPr kumimoji="1" lang="en-US" altLang="ja-JP"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　同僚など）、どう解決したいか等）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0502768"/>
                  </a:ext>
                </a:extLst>
              </a:tr>
              <a:tr h="1476165">
                <a:tc>
                  <a:txBody>
                    <a:bodyPr/>
                    <a:lstStyle/>
                    <a:p>
                      <a:r>
                        <a:rPr kumimoji="1" lang="ja-JP" altLang="en-US" b="1" dirty="0">
                          <a:latin typeface="HG丸ｺﾞｼｯｸM-PRO" panose="020F0600000000000000" pitchFamily="50" charset="-128"/>
                          <a:ea typeface="HG丸ｺﾞｼｯｸM-PRO" panose="020F0600000000000000" pitchFamily="50" charset="-128"/>
                        </a:rPr>
                        <a:t>持参できそうな資料</a:t>
                      </a:r>
                      <a:endParaRPr kumimoji="1" lang="en-US" altLang="ja-JP" b="1"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（タイムカードのコピー、シフト表、</a:t>
                      </a:r>
                      <a:endParaRPr kumimoji="1" lang="en-US" altLang="ja-JP"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　給与明細、労働条件通知書、メー</a:t>
                      </a:r>
                      <a:endParaRPr kumimoji="1" lang="en-US" altLang="ja-JP"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　ル、録音等）</a:t>
                      </a:r>
                      <a:endParaRPr kumimoji="1" lang="en-US" altLang="ja-JP" sz="1200" dirty="0">
                        <a:latin typeface="HG丸ｺﾞｼｯｸM-PRO" panose="020F0600000000000000" pitchFamily="50" charset="-128"/>
                        <a:ea typeface="HG丸ｺﾞｼｯｸM-PRO" panose="020F0600000000000000" pitchFamily="50" charset="-128"/>
                      </a:endParaRPr>
                    </a:p>
                    <a:p>
                      <a:endParaRPr kumimoji="1" lang="en-US" altLang="ja-JP" dirty="0">
                        <a:latin typeface="HG丸ｺﾞｼｯｸM-PRO" panose="020F0600000000000000" pitchFamily="50" charset="-128"/>
                        <a:ea typeface="HG丸ｺﾞｼｯｸM-PRO" panose="020F0600000000000000" pitchFamily="50" charset="-128"/>
                      </a:endParaRPr>
                    </a:p>
                    <a:p>
                      <a:r>
                        <a:rPr kumimoji="1" lang="en-US" altLang="ja-JP" sz="1200" dirty="0">
                          <a:latin typeface="HG丸ｺﾞｼｯｸM-PRO" panose="020F0600000000000000" pitchFamily="50" charset="-128"/>
                          <a:ea typeface="HG丸ｺﾞｼｯｸM-PRO" panose="020F0600000000000000" pitchFamily="50" charset="-128"/>
                        </a:rPr>
                        <a:t>※</a:t>
                      </a:r>
                      <a:r>
                        <a:rPr kumimoji="1" lang="ja-JP" altLang="en-US" sz="1200" dirty="0">
                          <a:latin typeface="HG丸ｺﾞｼｯｸM-PRO" panose="020F0600000000000000" pitchFamily="50" charset="-128"/>
                          <a:ea typeface="HG丸ｺﾞｼｯｸM-PRO" panose="020F0600000000000000" pitchFamily="50" charset="-128"/>
                        </a:rPr>
                        <a:t>資料がなくても相談は可能です</a:t>
                      </a:r>
                      <a:endParaRPr kumimoji="1" lang="en-US" altLang="ja-JP" sz="1200" dirty="0">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1743017"/>
                  </a:ext>
                </a:extLst>
              </a:tr>
            </a:tbl>
          </a:graphicData>
        </a:graphic>
      </p:graphicFrame>
      <p:cxnSp>
        <p:nvCxnSpPr>
          <p:cNvPr id="8" name="直線コネクタ 7"/>
          <p:cNvCxnSpPr/>
          <p:nvPr/>
        </p:nvCxnSpPr>
        <p:spPr>
          <a:xfrm>
            <a:off x="3215680" y="548678"/>
            <a:ext cx="0" cy="590465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92C5418F-4705-0FB8-3391-2200DCEEA54A}"/>
              </a:ext>
            </a:extLst>
          </p:cNvPr>
          <p:cNvSpPr>
            <a:spLocks noGrp="1"/>
          </p:cNvSpPr>
          <p:nvPr>
            <p:ph type="sldNum" sz="quarter" idx="12"/>
          </p:nvPr>
        </p:nvSpPr>
        <p:spPr/>
        <p:txBody>
          <a:bodyPr/>
          <a:lstStyle/>
          <a:p>
            <a:fld id="{E3C52A74-6BB8-425A-81FA-95938EE2CA9E}" type="slidenum">
              <a:rPr kumimoji="1" lang="ja-JP" altLang="en-US" smtClean="0"/>
              <a:t>118</a:t>
            </a:fld>
            <a:endParaRPr kumimoji="1" lang="ja-JP" altLang="en-US"/>
          </a:p>
        </p:txBody>
      </p:sp>
    </p:spTree>
    <p:extLst>
      <p:ext uri="{BB962C8B-B14F-4D97-AF65-F5344CB8AC3E}">
        <p14:creationId xmlns:p14="http://schemas.microsoft.com/office/powerpoint/2010/main" val="3935695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335360" y="1046409"/>
            <a:ext cx="11233248" cy="540000"/>
          </a:xfrm>
          <a:prstGeom prst="roundRect">
            <a:avLst>
              <a:gd name="adj" fmla="val 2560"/>
            </a:avLst>
          </a:prstGeom>
          <a:solidFill>
            <a:srgbClr val="92D050"/>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a:lnSpc>
                <a:spcPts val="3000"/>
              </a:lnSpc>
            </a:pPr>
            <a:r>
              <a:rPr lang="en-US" altLang="ja-JP" sz="2200" dirty="0">
                <a:solidFill>
                  <a:schemeClr val="bg1"/>
                </a:solidFill>
                <a:latin typeface="HG丸ｺﾞｼｯｸM-PRO" panose="020F0600000000000000" pitchFamily="50" charset="-128"/>
                <a:ea typeface="HG丸ｺﾞｼｯｸM-PRO" panose="020F0600000000000000" pitchFamily="50" charset="-128"/>
              </a:rPr>
              <a:t>(1) </a:t>
            </a:r>
            <a:r>
              <a:rPr lang="ja-JP" altLang="en-US" sz="2200" dirty="0">
                <a:solidFill>
                  <a:schemeClr val="bg1"/>
                </a:solidFill>
                <a:latin typeface="HG丸ｺﾞｼｯｸM-PRO" panose="020F0600000000000000" pitchFamily="50" charset="-128"/>
                <a:ea typeface="HG丸ｺﾞｼｯｸM-PRO" panose="020F0600000000000000" pitchFamily="50" charset="-128"/>
              </a:rPr>
              <a:t>世間相場*より少し高いなと思っていたが・・・。</a:t>
            </a:r>
            <a:endParaRPr lang="ja-JP" altLang="en-US" sz="2200" dirty="0">
              <a:solidFill>
                <a:schemeClr val="bg1"/>
              </a:solidFill>
              <a:latin typeface="Calibri"/>
              <a:ea typeface="ＭＳ Ｐゴシック" panose="020B0600070205080204" pitchFamily="50" charset="-128"/>
            </a:endParaRPr>
          </a:p>
        </p:txBody>
      </p:sp>
      <p:sp>
        <p:nvSpPr>
          <p:cNvPr id="11" name="角丸四角形 10"/>
          <p:cNvSpPr/>
          <p:nvPr/>
        </p:nvSpPr>
        <p:spPr>
          <a:xfrm>
            <a:off x="335356" y="4070745"/>
            <a:ext cx="11233252" cy="645994"/>
          </a:xfrm>
          <a:prstGeom prst="roundRect">
            <a:avLst>
              <a:gd name="adj" fmla="val 2560"/>
            </a:avLst>
          </a:prstGeom>
          <a:solidFill>
            <a:srgbClr val="92D050"/>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oAutofit/>
          </a:bodyPr>
          <a:lstStyle/>
          <a:p>
            <a:pPr>
              <a:lnSpc>
                <a:spcPts val="3000"/>
              </a:lnSpc>
            </a:pPr>
            <a:r>
              <a:rPr lang="en-US" altLang="ja-JP" sz="2200" dirty="0">
                <a:solidFill>
                  <a:schemeClr val="bg1"/>
                </a:solidFill>
                <a:latin typeface="HG丸ｺﾞｼｯｸM-PRO" panose="020F0600000000000000" pitchFamily="50" charset="-128"/>
                <a:ea typeface="HG丸ｺﾞｼｯｸM-PRO" panose="020F0600000000000000" pitchFamily="50" charset="-128"/>
              </a:rPr>
              <a:t>(2) </a:t>
            </a:r>
            <a:r>
              <a:rPr lang="ja-JP" altLang="en-US" sz="2200" dirty="0">
                <a:solidFill>
                  <a:schemeClr val="bg1"/>
                </a:solidFill>
                <a:latin typeface="HG丸ｺﾞｼｯｸM-PRO" panose="020F0600000000000000" pitchFamily="50" charset="-128"/>
                <a:ea typeface="HG丸ｺﾞｼｯｸM-PRO" panose="020F0600000000000000" pitchFamily="50" charset="-128"/>
              </a:rPr>
              <a:t>そういえば、求人票にも</a:t>
            </a:r>
            <a:r>
              <a:rPr lang="en-US" altLang="ja-JP" sz="2200" dirty="0">
                <a:solidFill>
                  <a:schemeClr val="bg1"/>
                </a:solidFill>
                <a:latin typeface="HG丸ｺﾞｼｯｸM-PRO" panose="020F0600000000000000" pitchFamily="50" charset="-128"/>
                <a:ea typeface="HG丸ｺﾞｼｯｸM-PRO" panose="020F0600000000000000" pitchFamily="50" charset="-128"/>
              </a:rPr>
              <a:t>｢</a:t>
            </a:r>
            <a:r>
              <a:rPr lang="ja-JP" altLang="en-US" sz="2200" dirty="0">
                <a:solidFill>
                  <a:schemeClr val="bg1"/>
                </a:solidFill>
                <a:latin typeface="HG丸ｺﾞｼｯｸM-PRO" panose="020F0600000000000000" pitchFamily="50" charset="-128"/>
                <a:ea typeface="HG丸ｺﾞｼｯｸM-PRO" panose="020F0600000000000000" pitchFamily="50" charset="-128"/>
              </a:rPr>
              <a:t>固定残業代</a:t>
            </a:r>
            <a:r>
              <a:rPr lang="en-US" altLang="ja-JP" sz="2200" dirty="0">
                <a:solidFill>
                  <a:schemeClr val="bg1"/>
                </a:solidFill>
                <a:latin typeface="HG丸ｺﾞｼｯｸM-PRO" panose="020F0600000000000000" pitchFamily="50" charset="-128"/>
                <a:ea typeface="HG丸ｺﾞｼｯｸM-PRO" panose="020F0600000000000000" pitchFamily="50" charset="-128"/>
              </a:rPr>
              <a:t>｣｢</a:t>
            </a:r>
            <a:r>
              <a:rPr lang="ja-JP" altLang="en-US" sz="2200" dirty="0">
                <a:solidFill>
                  <a:schemeClr val="bg1"/>
                </a:solidFill>
                <a:latin typeface="HG丸ｺﾞｼｯｸM-PRO" panose="020F0600000000000000" pitchFamily="50" charset="-128"/>
                <a:ea typeface="HG丸ｺﾞｼｯｸM-PRO" panose="020F0600000000000000" pitchFamily="50" charset="-128"/>
              </a:rPr>
              <a:t>残業代を含む</a:t>
            </a:r>
            <a:r>
              <a:rPr lang="en-US" altLang="ja-JP" sz="2200" dirty="0">
                <a:solidFill>
                  <a:schemeClr val="bg1"/>
                </a:solidFill>
                <a:latin typeface="HG丸ｺﾞｼｯｸM-PRO" panose="020F0600000000000000" pitchFamily="50" charset="-128"/>
                <a:ea typeface="HG丸ｺﾞｼｯｸM-PRO" panose="020F0600000000000000" pitchFamily="50" charset="-128"/>
              </a:rPr>
              <a:t>｣</a:t>
            </a:r>
            <a:r>
              <a:rPr lang="ja-JP" altLang="en-US" sz="2200" dirty="0">
                <a:solidFill>
                  <a:schemeClr val="bg1"/>
                </a:solidFill>
                <a:latin typeface="HG丸ｺﾞｼｯｸM-PRO" panose="020F0600000000000000" pitchFamily="50" charset="-128"/>
                <a:ea typeface="HG丸ｺﾞｼｯｸM-PRO" panose="020F0600000000000000" pitchFamily="50" charset="-128"/>
              </a:rPr>
              <a:t>と書かれていた。</a:t>
            </a:r>
            <a:endParaRPr lang="ja-JP" altLang="en-US" sz="2200" dirty="0">
              <a:solidFill>
                <a:schemeClr val="bg1"/>
              </a:solidFill>
              <a:latin typeface="Calibri"/>
              <a:ea typeface="ＭＳ Ｐゴシック" panose="020B0600070205080204" pitchFamily="50" charset="-128"/>
            </a:endParaRPr>
          </a:p>
        </p:txBody>
      </p:sp>
      <p:sp>
        <p:nvSpPr>
          <p:cNvPr id="12" name="角丸四角形 11"/>
          <p:cNvSpPr/>
          <p:nvPr/>
        </p:nvSpPr>
        <p:spPr>
          <a:xfrm>
            <a:off x="1192287" y="2776152"/>
            <a:ext cx="9276941" cy="998561"/>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oAutofit/>
          </a:bodyPr>
          <a:lstStyle/>
          <a:p>
            <a:pPr>
              <a:lnSpc>
                <a:spcPts val="2000"/>
              </a:lnSpc>
            </a:pPr>
            <a:r>
              <a:rPr lang="ja-JP" altLang="en-US" sz="1400" dirty="0">
                <a:solidFill>
                  <a:srgbClr val="FF0000"/>
                </a:solidFill>
                <a:latin typeface="HG丸ｺﾞｼｯｸM-PRO" panose="020F0600000000000000" pitchFamily="50" charset="-128"/>
                <a:ea typeface="HG丸ｺﾞｼｯｸM-PRO" panose="020F0600000000000000" pitchFamily="50" charset="-128"/>
              </a:rPr>
              <a:t>*</a:t>
            </a:r>
            <a:r>
              <a:rPr lang="ja-JP" altLang="en-US" sz="1400" dirty="0">
                <a:solidFill>
                  <a:schemeClr val="tx1"/>
                </a:solidFill>
                <a:latin typeface="HG丸ｺﾞｼｯｸM-PRO" panose="020F0600000000000000" pitchFamily="50" charset="-128"/>
                <a:ea typeface="HG丸ｺﾞｼｯｸM-PRO" panose="020F0600000000000000" pitchFamily="50" charset="-128"/>
              </a:rPr>
              <a:t>平成</a:t>
            </a:r>
            <a:r>
              <a:rPr lang="en-US" altLang="ja-JP" sz="1400" dirty="0">
                <a:solidFill>
                  <a:prstClr val="black"/>
                </a:solidFill>
                <a:latin typeface="HG丸ｺﾞｼｯｸM-PRO" panose="020F0600000000000000" pitchFamily="50" charset="-128"/>
                <a:ea typeface="HG丸ｺﾞｼｯｸM-PRO" panose="020F0600000000000000" pitchFamily="50" charset="-128"/>
              </a:rPr>
              <a:t>30</a:t>
            </a:r>
            <a:r>
              <a:rPr lang="ja-JP" altLang="en-US" sz="1400" dirty="0">
                <a:solidFill>
                  <a:prstClr val="black"/>
                </a:solidFill>
                <a:latin typeface="HG丸ｺﾞｼｯｸM-PRO" panose="020F0600000000000000" pitchFamily="50" charset="-128"/>
                <a:ea typeface="HG丸ｺﾞｼｯｸM-PRO" panose="020F0600000000000000" pitchFamily="50" charset="-128"/>
              </a:rPr>
              <a:t>年初任給の男女計全国平均は、</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nSpc>
                <a:spcPts val="2000"/>
              </a:lnSpc>
            </a:pPr>
            <a:r>
              <a:rPr lang="ja-JP" altLang="en-US" sz="1400" dirty="0">
                <a:solidFill>
                  <a:prstClr val="black"/>
                </a:solidFill>
                <a:latin typeface="HG丸ｺﾞｼｯｸM-PRO" panose="020F0600000000000000" pitchFamily="50" charset="-128"/>
                <a:ea typeface="HG丸ｺﾞｼｯｸM-PRO" panose="020F0600000000000000" pitchFamily="50" charset="-128"/>
              </a:rPr>
              <a:t>◆大学院修士課程修了 </a:t>
            </a:r>
            <a:r>
              <a:rPr lang="en-US" altLang="ja-JP" sz="1400" dirty="0">
                <a:solidFill>
                  <a:prstClr val="black"/>
                </a:solidFill>
                <a:latin typeface="HG丸ｺﾞｼｯｸM-PRO" panose="020F0600000000000000" pitchFamily="50" charset="-128"/>
                <a:ea typeface="HG丸ｺﾞｼｯｸM-PRO" panose="020F0600000000000000" pitchFamily="50" charset="-128"/>
              </a:rPr>
              <a:t>238.7</a:t>
            </a:r>
            <a:r>
              <a:rPr lang="ja-JP" altLang="en-US" sz="1400" dirty="0">
                <a:solidFill>
                  <a:prstClr val="black"/>
                </a:solidFill>
                <a:latin typeface="HG丸ｺﾞｼｯｸM-PRO" panose="020F0600000000000000" pitchFamily="50" charset="-128"/>
                <a:ea typeface="HG丸ｺﾞｼｯｸM-PRO" panose="020F0600000000000000" pitchFamily="50" charset="-128"/>
              </a:rPr>
              <a:t>千円 </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対前年＋</a:t>
            </a:r>
            <a:r>
              <a:rPr lang="en-US" altLang="ja-JP" sz="1400" dirty="0">
                <a:solidFill>
                  <a:prstClr val="black"/>
                </a:solidFill>
                <a:latin typeface="HG丸ｺﾞｼｯｸM-PRO" panose="020F0600000000000000" pitchFamily="50" charset="-128"/>
                <a:ea typeface="HG丸ｺﾞｼｯｸM-PRO" panose="020F0600000000000000" pitchFamily="50" charset="-128"/>
              </a:rPr>
              <a:t>2.3</a:t>
            </a:r>
            <a:r>
              <a:rPr lang="ja-JP" altLang="en-US" sz="1400" dirty="0">
                <a:solidFill>
                  <a:prstClr val="black"/>
                </a:solidFill>
                <a:latin typeface="HG丸ｺﾞｼｯｸM-PRO" panose="020F0600000000000000" pitchFamily="50" charset="-128"/>
                <a:ea typeface="HG丸ｺﾞｼｯｸM-PRO" panose="020F0600000000000000" pitchFamily="50" charset="-128"/>
              </a:rPr>
              <a:t>％</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err="1">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◆大学卒 </a:t>
            </a:r>
            <a:r>
              <a:rPr lang="en-US" altLang="ja-JP" sz="1400" dirty="0">
                <a:solidFill>
                  <a:prstClr val="black"/>
                </a:solidFill>
                <a:latin typeface="HG丸ｺﾞｼｯｸM-PRO" panose="020F0600000000000000" pitchFamily="50" charset="-128"/>
                <a:ea typeface="HG丸ｺﾞｼｯｸM-PRO" panose="020F0600000000000000" pitchFamily="50" charset="-128"/>
              </a:rPr>
              <a:t>206.7</a:t>
            </a:r>
            <a:r>
              <a:rPr lang="ja-JP" altLang="en-US" sz="1400" dirty="0">
                <a:solidFill>
                  <a:prstClr val="black"/>
                </a:solidFill>
                <a:latin typeface="HG丸ｺﾞｼｯｸM-PRO" panose="020F0600000000000000" pitchFamily="50" charset="-128"/>
                <a:ea typeface="HG丸ｺﾞｼｯｸM-PRO" panose="020F0600000000000000" pitchFamily="50" charset="-128"/>
              </a:rPr>
              <a:t>千円</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同</a:t>
            </a:r>
            <a:r>
              <a:rPr lang="en-US" altLang="ja-JP" sz="1400" dirty="0">
                <a:solidFill>
                  <a:prstClr val="black"/>
                </a:solidFill>
                <a:latin typeface="HG丸ｺﾞｼｯｸM-PRO" panose="020F0600000000000000" pitchFamily="50" charset="-128"/>
                <a:ea typeface="HG丸ｺﾞｼｯｸM-PRO" panose="020F0600000000000000" pitchFamily="50" charset="-128"/>
              </a:rPr>
              <a:t>0.3</a:t>
            </a:r>
            <a:r>
              <a:rPr lang="ja-JP" altLang="en-US" sz="1400" dirty="0">
                <a:solidFill>
                  <a:prstClr val="black"/>
                </a:solidFill>
                <a:latin typeface="HG丸ｺﾞｼｯｸM-PRO" panose="020F0600000000000000" pitchFamily="50" charset="-128"/>
                <a:ea typeface="HG丸ｺﾞｼｯｸM-PRO" panose="020F0600000000000000" pitchFamily="50" charset="-128"/>
              </a:rPr>
              <a:t>％</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p>
          <a:p>
            <a:pPr>
              <a:lnSpc>
                <a:spcPts val="2000"/>
              </a:lnSpc>
            </a:pPr>
            <a:r>
              <a:rPr lang="ja-JP" altLang="en-US" sz="1400" dirty="0">
                <a:solidFill>
                  <a:prstClr val="black"/>
                </a:solidFill>
                <a:latin typeface="HG丸ｺﾞｼｯｸM-PRO" panose="020F0600000000000000" pitchFamily="50" charset="-128"/>
                <a:ea typeface="HG丸ｺﾞｼｯｸM-PRO" panose="020F0600000000000000" pitchFamily="50" charset="-128"/>
              </a:rPr>
              <a:t>◆高専･短大卒</a:t>
            </a:r>
            <a:r>
              <a:rPr lang="en-US" altLang="ja-JP" sz="1400" dirty="0">
                <a:solidFill>
                  <a:prstClr val="black"/>
                </a:solidFill>
                <a:latin typeface="HG丸ｺﾞｼｯｸM-PRO" panose="020F0600000000000000" pitchFamily="50" charset="-128"/>
                <a:ea typeface="HG丸ｺﾞｼｯｸM-PRO" panose="020F0600000000000000" pitchFamily="50" charset="-128"/>
              </a:rPr>
              <a:t>181.4</a:t>
            </a:r>
            <a:r>
              <a:rPr lang="ja-JP" altLang="en-US" sz="1400" dirty="0">
                <a:solidFill>
                  <a:prstClr val="black"/>
                </a:solidFill>
                <a:latin typeface="HG丸ｺﾞｼｯｸM-PRO" panose="020F0600000000000000" pitchFamily="50" charset="-128"/>
                <a:ea typeface="HG丸ｺﾞｼｯｸM-PRO" panose="020F0600000000000000" pitchFamily="50" charset="-128"/>
              </a:rPr>
              <a:t>千円</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同</a:t>
            </a:r>
            <a:r>
              <a:rPr lang="en-US" altLang="ja-JP" sz="1400" dirty="0">
                <a:solidFill>
                  <a:prstClr val="black"/>
                </a:solidFill>
                <a:latin typeface="HG丸ｺﾞｼｯｸM-PRO" panose="020F0600000000000000" pitchFamily="50" charset="-128"/>
                <a:ea typeface="HG丸ｺﾞｼｯｸM-PRO" panose="020F0600000000000000" pitchFamily="50" charset="-128"/>
              </a:rPr>
              <a:t>1.2</a:t>
            </a:r>
            <a:r>
              <a:rPr lang="ja-JP" altLang="en-US" sz="1400" dirty="0">
                <a:solidFill>
                  <a:prstClr val="black"/>
                </a:solidFill>
                <a:latin typeface="HG丸ｺﾞｼｯｸM-PRO" panose="020F0600000000000000" pitchFamily="50" charset="-128"/>
                <a:ea typeface="HG丸ｺﾞｼｯｸM-PRO" panose="020F0600000000000000" pitchFamily="50" charset="-128"/>
              </a:rPr>
              <a:t>％</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err="1">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◆高校卒</a:t>
            </a:r>
            <a:r>
              <a:rPr lang="en-US" altLang="ja-JP" sz="1400" dirty="0">
                <a:solidFill>
                  <a:prstClr val="black"/>
                </a:solidFill>
                <a:latin typeface="HG丸ｺﾞｼｯｸM-PRO" panose="020F0600000000000000" pitchFamily="50" charset="-128"/>
                <a:ea typeface="HG丸ｺﾞｼｯｸM-PRO" panose="020F0600000000000000" pitchFamily="50" charset="-128"/>
              </a:rPr>
              <a:t>165.1</a:t>
            </a:r>
            <a:r>
              <a:rPr lang="ja-JP" altLang="en-US" sz="1400" dirty="0">
                <a:solidFill>
                  <a:prstClr val="black"/>
                </a:solidFill>
                <a:latin typeface="HG丸ｺﾞｼｯｸM-PRO" panose="020F0600000000000000" pitchFamily="50" charset="-128"/>
                <a:ea typeface="HG丸ｺﾞｼｯｸM-PRO" panose="020F0600000000000000" pitchFamily="50" charset="-128"/>
              </a:rPr>
              <a:t>千円</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同</a:t>
            </a:r>
            <a:r>
              <a:rPr lang="en-US" altLang="ja-JP" sz="1400" dirty="0">
                <a:solidFill>
                  <a:prstClr val="black"/>
                </a:solidFill>
                <a:latin typeface="HG丸ｺﾞｼｯｸM-PRO" panose="020F0600000000000000" pitchFamily="50" charset="-128"/>
                <a:ea typeface="HG丸ｺﾞｼｯｸM-PRO" panose="020F0600000000000000" pitchFamily="50" charset="-128"/>
              </a:rPr>
              <a:t>1.9</a:t>
            </a:r>
            <a:r>
              <a:rPr lang="ja-JP" altLang="en-US" sz="1400" dirty="0">
                <a:solidFill>
                  <a:prstClr val="black"/>
                </a:solidFill>
                <a:latin typeface="HG丸ｺﾞｼｯｸM-PRO" panose="020F0600000000000000" pitchFamily="50" charset="-128"/>
                <a:ea typeface="HG丸ｺﾞｼｯｸM-PRO" panose="020F0600000000000000" pitchFamily="50" charset="-128"/>
              </a:rPr>
              <a:t>％</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 </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nSpc>
                <a:spcPts val="2000"/>
              </a:lnSpc>
            </a:pP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賃金構造基本統計調査</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厚生労働省</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新卒者の</a:t>
            </a:r>
            <a:r>
              <a:rPr lang="en-US" altLang="ja-JP" sz="1400" dirty="0">
                <a:solidFill>
                  <a:prstClr val="black"/>
                </a:solidFill>
                <a:latin typeface="HG丸ｺﾞｼｯｸM-PRO" panose="020F0600000000000000" pitchFamily="50" charset="-128"/>
                <a:ea typeface="HG丸ｺﾞｼｯｸM-PRO" panose="020F0600000000000000" pitchFamily="50" charset="-128"/>
              </a:rPr>
              <a:t>6</a:t>
            </a:r>
            <a:r>
              <a:rPr lang="ja-JP" altLang="en-US" sz="1400" dirty="0">
                <a:solidFill>
                  <a:prstClr val="black"/>
                </a:solidFill>
                <a:latin typeface="HG丸ｺﾞｼｯｸM-PRO" panose="020F0600000000000000" pitchFamily="50" charset="-128"/>
                <a:ea typeface="HG丸ｺﾞｼｯｸM-PRO" panose="020F0600000000000000" pitchFamily="50" charset="-128"/>
              </a:rPr>
              <a:t>月分給与</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基本給＋諸手当－通勤手当。残業代を含まない</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endParaRPr lang="ja-JP" altLang="en-US" sz="1400" dirty="0">
              <a:solidFill>
                <a:prstClr val="white"/>
              </a:solidFill>
              <a:latin typeface="Calibri"/>
              <a:ea typeface="ＭＳ Ｐゴシック" panose="020B0600070205080204" pitchFamily="50" charset="-128"/>
            </a:endParaRPr>
          </a:p>
        </p:txBody>
      </p:sp>
      <p:sp>
        <p:nvSpPr>
          <p:cNvPr id="13" name="角丸四角形 12"/>
          <p:cNvSpPr/>
          <p:nvPr/>
        </p:nvSpPr>
        <p:spPr>
          <a:xfrm>
            <a:off x="551384" y="1691257"/>
            <a:ext cx="11017224" cy="1080120"/>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a:lnSpc>
                <a:spcPts val="26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給与の水準は、会社の業種･規模･地域等によって大きく異なる。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6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どことなく高い</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周りより高い</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err="1">
                <a:solidFill>
                  <a:prstClr val="black"/>
                </a:solidFill>
                <a:latin typeface="HG丸ｺﾞｼｯｸM-PRO" panose="020F0600000000000000" pitchFamily="50" charset="-128"/>
                <a:ea typeface="HG丸ｺﾞｼｯｸM-PRO" panose="020F0600000000000000" pitchFamily="50" charset="-128"/>
              </a:rPr>
              <a:t>には</a:t>
            </a:r>
            <a:r>
              <a:rPr lang="ja-JP" altLang="en-US" sz="2000" dirty="0">
                <a:solidFill>
                  <a:prstClr val="black"/>
                </a:solidFill>
                <a:latin typeface="HG丸ｺﾞｼｯｸM-PRO" panose="020F0600000000000000" pitchFamily="50" charset="-128"/>
                <a:ea typeface="HG丸ｺﾞｼｯｸM-PRO" panose="020F0600000000000000" pitchFamily="50" charset="-128"/>
              </a:rPr>
              <a:t>それなりの理由があるはず。</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6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固定残業代</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残業代</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を含むかどうか、特に確認が必要！</a:t>
            </a:r>
            <a:endParaRPr lang="ja-JP" altLang="en-US" sz="2000" dirty="0">
              <a:solidFill>
                <a:prstClr val="white"/>
              </a:solidFill>
              <a:latin typeface="Calibri"/>
              <a:ea typeface="ＭＳ Ｐゴシック" panose="020B0600070205080204" pitchFamily="50" charset="-128"/>
            </a:endParaRPr>
          </a:p>
        </p:txBody>
      </p:sp>
      <p:sp>
        <p:nvSpPr>
          <p:cNvPr id="14" name="角丸四角形 13"/>
          <p:cNvSpPr/>
          <p:nvPr/>
        </p:nvSpPr>
        <p:spPr>
          <a:xfrm>
            <a:off x="551384" y="4927987"/>
            <a:ext cx="11017224" cy="1584176"/>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a:lnSpc>
                <a:spcPts val="26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高そうに見えた初任給には、実は、</a:t>
            </a:r>
            <a:r>
              <a:rPr lang="en-US" altLang="ja-JP" sz="2000" dirty="0">
                <a:solidFill>
                  <a:prstClr val="black"/>
                </a:solidFill>
                <a:latin typeface="HG丸ｺﾞｼｯｸM-PRO" panose="020F0600000000000000" pitchFamily="50" charset="-128"/>
                <a:ea typeface="HG丸ｺﾞｼｯｸM-PRO" panose="020F0600000000000000" pitchFamily="50" charset="-128"/>
              </a:rPr>
              <a:t>30</a:t>
            </a:r>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en-US" altLang="ja-JP" sz="2000" dirty="0">
                <a:solidFill>
                  <a:prstClr val="black"/>
                </a:solidFill>
                <a:latin typeface="HG丸ｺﾞｼｯｸM-PRO" panose="020F0600000000000000" pitchFamily="50" charset="-128"/>
                <a:ea typeface="HG丸ｺﾞｼｯｸM-PRO" panose="020F0600000000000000" pitchFamily="50" charset="-128"/>
              </a:rPr>
              <a:t>80</a:t>
            </a:r>
            <a:r>
              <a:rPr lang="ja-JP" altLang="en-US" sz="2000" dirty="0">
                <a:solidFill>
                  <a:prstClr val="black"/>
                </a:solidFill>
                <a:latin typeface="HG丸ｺﾞｼｯｸM-PRO" panose="020F0600000000000000" pitchFamily="50" charset="-128"/>
                <a:ea typeface="HG丸ｺﾞｼｯｸM-PRO" panose="020F0600000000000000" pitchFamily="50" charset="-128"/>
              </a:rPr>
              <a:t>時間分の固定残業代が含まれていた。</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6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給与明細をもらって初めて分かった</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p>
          <a:p>
            <a:pPr>
              <a:lnSpc>
                <a:spcPts val="26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その後、その時間を超えて残業しても、残業代が追加して支払われることは全くなかった、</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6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という例もある。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0" y="635061"/>
            <a:ext cx="12192000" cy="12964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「固定残業代」には要注意！</a:t>
            </a:r>
          </a:p>
        </p:txBody>
      </p:sp>
      <p:sp>
        <p:nvSpPr>
          <p:cNvPr id="3" name="スライド番号プレースホルダー 2">
            <a:extLst>
              <a:ext uri="{FF2B5EF4-FFF2-40B4-BE49-F238E27FC236}">
                <a16:creationId xmlns:a16="http://schemas.microsoft.com/office/drawing/2014/main" id="{C5CA604B-C467-2A9F-7BD4-3325E96F94C1}"/>
              </a:ext>
            </a:extLst>
          </p:cNvPr>
          <p:cNvSpPr>
            <a:spLocks noGrp="1"/>
          </p:cNvSpPr>
          <p:nvPr>
            <p:ph type="sldNum" sz="quarter" idx="12"/>
          </p:nvPr>
        </p:nvSpPr>
        <p:spPr/>
        <p:txBody>
          <a:bodyPr/>
          <a:lstStyle/>
          <a:p>
            <a:fld id="{E3C52A74-6BB8-425A-81FA-95938EE2CA9E}" type="slidenum">
              <a:rPr lang="ja-JP" altLang="en-US" smtClean="0"/>
              <a:pPr/>
              <a:t>11</a:t>
            </a:fld>
            <a:endParaRPr lang="ja-JP" altLang="en-US" dirty="0"/>
          </a:p>
        </p:txBody>
      </p:sp>
    </p:spTree>
    <p:extLst>
      <p:ext uri="{BB962C8B-B14F-4D97-AF65-F5344CB8AC3E}">
        <p14:creationId xmlns:p14="http://schemas.microsoft.com/office/powerpoint/2010/main" val="32674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fade">
                                      <p:cBhvr>
                                        <p:cTn id="24" dur="500"/>
                                        <p:tgtEl>
                                          <p:spTgt spid="1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fade">
                                      <p:cBhvr>
                                        <p:cTn id="29" dur="500"/>
                                        <p:tgtEl>
                                          <p:spTgt spid="1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 calcmode="lin" valueType="num">
                                      <p:cBhvr additive="base">
                                        <p:cTn id="3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 calcmode="lin" valueType="num">
                                      <p:cBhvr additive="base">
                                        <p:cTn id="40"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 calcmode="lin" valueType="num">
                                      <p:cBhvr additive="base">
                                        <p:cTn id="46"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12">
                                            <p:txEl>
                                              <p:pRg st="3" end="3"/>
                                            </p:txEl>
                                          </p:spTgt>
                                        </p:tgtEl>
                                        <p:attrNameLst>
                                          <p:attrName>style.visibility</p:attrName>
                                        </p:attrNameLst>
                                      </p:cBhvr>
                                      <p:to>
                                        <p:strVal val="visible"/>
                                      </p:to>
                                    </p:set>
                                    <p:anim calcmode="lin" valueType="num">
                                      <p:cBhvr additive="base">
                                        <p:cTn id="52" dur="5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fade">
                                      <p:cBhvr>
                                        <p:cTn id="58" dur="500"/>
                                        <p:tgtEl>
                                          <p:spTgt spid="14">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xEl>
                                              <p:pRg st="1" end="1"/>
                                            </p:txEl>
                                          </p:spTgt>
                                        </p:tgtEl>
                                        <p:attrNameLst>
                                          <p:attrName>style.visibility</p:attrName>
                                        </p:attrNameLst>
                                      </p:cBhvr>
                                      <p:to>
                                        <p:strVal val="visible"/>
                                      </p:to>
                                    </p:set>
                                    <p:animEffect transition="in" filter="fade">
                                      <p:cBhvr>
                                        <p:cTn id="63" dur="500"/>
                                        <p:tgtEl>
                                          <p:spTgt spid="14">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4">
                                            <p:txEl>
                                              <p:pRg st="2" end="2"/>
                                            </p:txEl>
                                          </p:spTgt>
                                        </p:tgtEl>
                                        <p:attrNameLst>
                                          <p:attrName>style.visibility</p:attrName>
                                        </p:attrNameLst>
                                      </p:cBhvr>
                                      <p:to>
                                        <p:strVal val="visible"/>
                                      </p:to>
                                    </p:set>
                                    <p:animEffect transition="in" filter="fade">
                                      <p:cBhvr>
                                        <p:cTn id="68" dur="500"/>
                                        <p:tgtEl>
                                          <p:spTgt spid="14">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4">
                                            <p:txEl>
                                              <p:pRg st="3" end="3"/>
                                            </p:txEl>
                                          </p:spTgt>
                                        </p:tgtEl>
                                        <p:attrNameLst>
                                          <p:attrName>style.visibility</p:attrName>
                                        </p:attrNameLst>
                                      </p:cBhvr>
                                      <p:to>
                                        <p:strVal val="visible"/>
                                      </p:to>
                                    </p:set>
                                    <p:animEffect transition="in" filter="fade">
                                      <p:cBhvr>
                                        <p:cTn id="73"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build="p"/>
      <p:bldP spid="13" grpId="0" build="p"/>
      <p:bldP spid="14"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367808" y="836713"/>
            <a:ext cx="3494867" cy="584775"/>
          </a:xfrm>
          <a:prstGeom prst="rect">
            <a:avLst/>
          </a:prstGeom>
          <a:solidFill>
            <a:schemeClr val="accent4">
              <a:lumMod val="40000"/>
              <a:lumOff val="60000"/>
            </a:schemeClr>
          </a:solidFill>
          <a:ln>
            <a:solidFill>
              <a:srgbClr val="FFC000"/>
            </a:solidFill>
          </a:ln>
        </p:spPr>
        <p:txBody>
          <a:bodyPr wrap="square" rtlCol="0">
            <a:spAutoFit/>
          </a:bodyPr>
          <a:lstStyle/>
          <a:p>
            <a:r>
              <a:rPr kumimoji="1" lang="ja-JP" altLang="en-US" sz="3200" dirty="0">
                <a:latin typeface="HGP創英角ｺﾞｼｯｸUB" panose="020B0900000000000000" pitchFamily="50" charset="-128"/>
                <a:ea typeface="HGP創英角ｺﾞｼｯｸUB" panose="020B0900000000000000" pitchFamily="50" charset="-128"/>
              </a:rPr>
              <a:t>深掘り解説シート集</a:t>
            </a:r>
          </a:p>
        </p:txBody>
      </p:sp>
      <p:sp>
        <p:nvSpPr>
          <p:cNvPr id="4" name="テキスト ボックス 3"/>
          <p:cNvSpPr txBox="1"/>
          <p:nvPr/>
        </p:nvSpPr>
        <p:spPr>
          <a:xfrm>
            <a:off x="1752507" y="1844825"/>
            <a:ext cx="8725466" cy="4524315"/>
          </a:xfrm>
          <a:prstGeom prst="rect">
            <a:avLst/>
          </a:prstGeom>
          <a:noFill/>
        </p:spPr>
        <p:txBody>
          <a:bodyPr wrap="square" rtlCol="0">
            <a:spAutoFit/>
          </a:bodyPr>
          <a:lstStyle/>
          <a:p>
            <a:r>
              <a:rPr kumimoji="1" lang="ja-JP" altLang="en-US" sz="1800" dirty="0"/>
              <a:t>テーマ①～⑧に関連して、話題を拡げるときに活用できる素材を用意しています。</a:t>
            </a:r>
            <a:endParaRPr kumimoji="1" lang="en-US" altLang="ja-JP" sz="1800" dirty="0"/>
          </a:p>
          <a:p>
            <a:endParaRPr kumimoji="1" lang="en-US" altLang="ja-JP" sz="1800" dirty="0"/>
          </a:p>
          <a:p>
            <a:pPr lvl="4"/>
            <a:r>
              <a:rPr kumimoji="1" lang="ja-JP" altLang="en-US" sz="1800" dirty="0"/>
              <a:t>　・労働法とは</a:t>
            </a:r>
            <a:r>
              <a:rPr kumimoji="1" lang="en-US" altLang="ja-JP" sz="1800" dirty="0"/>
              <a:t>		</a:t>
            </a:r>
            <a:r>
              <a:rPr lang="ja-JP" altLang="en-US" sz="1800" dirty="0"/>
              <a:t>⑨</a:t>
            </a:r>
            <a:r>
              <a:rPr kumimoji="1" lang="ja-JP" altLang="en-US" sz="1800" dirty="0"/>
              <a:t>－１～５</a:t>
            </a:r>
            <a:endParaRPr kumimoji="1" lang="en-US" altLang="ja-JP" sz="1800" dirty="0"/>
          </a:p>
          <a:p>
            <a:pPr lvl="3"/>
            <a:r>
              <a:rPr kumimoji="1" lang="en-US" altLang="ja-JP" sz="1800" dirty="0"/>
              <a:t>	</a:t>
            </a:r>
            <a:r>
              <a:rPr kumimoji="1" lang="ja-JP" altLang="en-US" sz="1800" dirty="0"/>
              <a:t>　・労働関係の法律</a:t>
            </a:r>
            <a:r>
              <a:rPr kumimoji="1" lang="en-US" altLang="ja-JP" sz="1800" dirty="0"/>
              <a:t>	</a:t>
            </a:r>
            <a:r>
              <a:rPr kumimoji="1" lang="ja-JP" altLang="en-US" sz="1800" dirty="0"/>
              <a:t>⑨－６～８</a:t>
            </a:r>
            <a:endParaRPr lang="en-US" altLang="ja-JP" sz="1800" dirty="0"/>
          </a:p>
          <a:p>
            <a:pPr lvl="3"/>
            <a:r>
              <a:rPr kumimoji="1" lang="ja-JP" altLang="en-US" sz="1800" dirty="0"/>
              <a:t>　　　・選考の際の注意点</a:t>
            </a:r>
            <a:r>
              <a:rPr kumimoji="1" lang="en-US" altLang="ja-JP" sz="1800" dirty="0"/>
              <a:t>	</a:t>
            </a:r>
            <a:r>
              <a:rPr kumimoji="1" lang="ja-JP" altLang="en-US" sz="1800" dirty="0"/>
              <a:t>⑨－９～</a:t>
            </a:r>
            <a:r>
              <a:rPr kumimoji="1" lang="en-US" altLang="ja-JP" sz="1800" dirty="0">
                <a:latin typeface="+mn-ea"/>
              </a:rPr>
              <a:t>10</a:t>
            </a:r>
          </a:p>
          <a:p>
            <a:pPr lvl="3"/>
            <a:r>
              <a:rPr kumimoji="1" lang="ja-JP" altLang="en-US" sz="1800" dirty="0"/>
              <a:t>　　　・制裁</a:t>
            </a:r>
            <a:r>
              <a:rPr kumimoji="1" lang="en-US" altLang="ja-JP" sz="1800" dirty="0"/>
              <a:t>		</a:t>
            </a:r>
            <a:r>
              <a:rPr kumimoji="1" lang="ja-JP" altLang="en-US" sz="1800" dirty="0"/>
              <a:t>⑨－</a:t>
            </a:r>
            <a:r>
              <a:rPr kumimoji="1" lang="en-US" altLang="ja-JP" sz="1800" dirty="0">
                <a:latin typeface="+mn-ea"/>
              </a:rPr>
              <a:t>11</a:t>
            </a:r>
            <a:r>
              <a:rPr kumimoji="1" lang="ja-JP" altLang="en-US" sz="1800" dirty="0">
                <a:latin typeface="+mn-ea"/>
              </a:rPr>
              <a:t>～</a:t>
            </a:r>
            <a:r>
              <a:rPr kumimoji="1" lang="en-US" altLang="ja-JP" sz="1800" dirty="0">
                <a:latin typeface="+mn-ea"/>
              </a:rPr>
              <a:t>13</a:t>
            </a:r>
          </a:p>
          <a:p>
            <a:pPr lvl="3"/>
            <a:r>
              <a:rPr kumimoji="1" lang="ja-JP" altLang="en-US" sz="1800" dirty="0"/>
              <a:t>　　　・賃金</a:t>
            </a:r>
            <a:r>
              <a:rPr kumimoji="1" lang="en-US" altLang="ja-JP" sz="1800" dirty="0"/>
              <a:t>		</a:t>
            </a:r>
            <a:r>
              <a:rPr kumimoji="1" lang="ja-JP" altLang="en-US" sz="1800" dirty="0"/>
              <a:t>⑨－</a:t>
            </a:r>
            <a:r>
              <a:rPr kumimoji="1" lang="en-US" altLang="ja-JP" sz="1800" dirty="0">
                <a:latin typeface="+mn-ea"/>
              </a:rPr>
              <a:t>14</a:t>
            </a:r>
            <a:r>
              <a:rPr kumimoji="1" lang="ja-JP" altLang="en-US" sz="1800" dirty="0">
                <a:latin typeface="+mn-ea"/>
              </a:rPr>
              <a:t>～</a:t>
            </a:r>
            <a:r>
              <a:rPr kumimoji="1" lang="en-US" altLang="ja-JP" sz="1800" dirty="0">
                <a:latin typeface="+mn-ea"/>
              </a:rPr>
              <a:t>15</a:t>
            </a:r>
          </a:p>
          <a:p>
            <a:pPr lvl="3"/>
            <a:r>
              <a:rPr kumimoji="1" lang="ja-JP" altLang="en-US" sz="1800" dirty="0"/>
              <a:t>　　　・割増賃金</a:t>
            </a:r>
            <a:r>
              <a:rPr kumimoji="1" lang="en-US" altLang="ja-JP" sz="1800" dirty="0"/>
              <a:t>		</a:t>
            </a:r>
            <a:r>
              <a:rPr kumimoji="1" lang="ja-JP" altLang="en-US" sz="1800" dirty="0"/>
              <a:t>⑨－</a:t>
            </a:r>
            <a:r>
              <a:rPr kumimoji="1" lang="en-US" altLang="ja-JP" sz="1800" dirty="0">
                <a:latin typeface="+mn-ea"/>
              </a:rPr>
              <a:t>16</a:t>
            </a:r>
            <a:r>
              <a:rPr kumimoji="1" lang="ja-JP" altLang="en-US" sz="1800" dirty="0">
                <a:latin typeface="+mn-ea"/>
              </a:rPr>
              <a:t>～</a:t>
            </a:r>
            <a:r>
              <a:rPr kumimoji="1" lang="en-US" altLang="ja-JP" sz="1800" dirty="0">
                <a:latin typeface="+mn-ea"/>
              </a:rPr>
              <a:t>17</a:t>
            </a:r>
          </a:p>
          <a:p>
            <a:pPr lvl="3"/>
            <a:r>
              <a:rPr kumimoji="1" lang="ja-JP" altLang="en-US" sz="1800" dirty="0"/>
              <a:t>　　　・年次有給休暇</a:t>
            </a:r>
            <a:r>
              <a:rPr kumimoji="1" lang="en-US" altLang="ja-JP" sz="1800" dirty="0"/>
              <a:t>	</a:t>
            </a:r>
            <a:r>
              <a:rPr kumimoji="1" lang="ja-JP" altLang="en-US" sz="1800" dirty="0"/>
              <a:t>⑨－</a:t>
            </a:r>
            <a:r>
              <a:rPr kumimoji="1" lang="en-US" altLang="ja-JP" sz="1800" dirty="0">
                <a:latin typeface="+mn-ea"/>
              </a:rPr>
              <a:t>18</a:t>
            </a:r>
            <a:r>
              <a:rPr kumimoji="1" lang="ja-JP" altLang="en-US" sz="1800" dirty="0">
                <a:latin typeface="+mn-ea"/>
              </a:rPr>
              <a:t>～</a:t>
            </a:r>
            <a:r>
              <a:rPr kumimoji="1" lang="en-US" altLang="ja-JP" sz="1800" dirty="0">
                <a:latin typeface="+mn-ea"/>
              </a:rPr>
              <a:t>20</a:t>
            </a:r>
          </a:p>
          <a:p>
            <a:pPr lvl="3"/>
            <a:r>
              <a:rPr kumimoji="1" lang="ja-JP" altLang="en-US" sz="1800" dirty="0"/>
              <a:t>　　　・働き方改革</a:t>
            </a:r>
            <a:r>
              <a:rPr kumimoji="1" lang="en-US" altLang="ja-JP" sz="1800" dirty="0"/>
              <a:t>		</a:t>
            </a:r>
            <a:r>
              <a:rPr kumimoji="1" lang="ja-JP" altLang="en-US" sz="1800" dirty="0"/>
              <a:t>⑨－</a:t>
            </a:r>
            <a:r>
              <a:rPr kumimoji="1" lang="en-US" altLang="ja-JP" sz="1800" dirty="0">
                <a:latin typeface="+mn-ea"/>
              </a:rPr>
              <a:t>21</a:t>
            </a:r>
            <a:r>
              <a:rPr kumimoji="1" lang="ja-JP" altLang="en-US" sz="1800" dirty="0">
                <a:latin typeface="+mn-ea"/>
              </a:rPr>
              <a:t>～</a:t>
            </a:r>
            <a:r>
              <a:rPr lang="en-US" altLang="ja-JP" sz="1800" dirty="0">
                <a:latin typeface="+mn-ea"/>
              </a:rPr>
              <a:t>25</a:t>
            </a:r>
            <a:endParaRPr kumimoji="1" lang="en-US" altLang="ja-JP" sz="1800" dirty="0">
              <a:latin typeface="+mn-ea"/>
            </a:endParaRPr>
          </a:p>
          <a:p>
            <a:pPr lvl="3"/>
            <a:r>
              <a:rPr kumimoji="1" lang="ja-JP" altLang="en-US" sz="1800" dirty="0"/>
              <a:t>　　　・労使協定</a:t>
            </a:r>
            <a:r>
              <a:rPr kumimoji="1" lang="en-US" altLang="ja-JP" sz="1800" dirty="0"/>
              <a:t>		</a:t>
            </a:r>
            <a:r>
              <a:rPr kumimoji="1" lang="ja-JP" altLang="en-US" sz="1800" dirty="0"/>
              <a:t>⑨－</a:t>
            </a:r>
            <a:r>
              <a:rPr kumimoji="1" lang="en-US" altLang="ja-JP" sz="1800" dirty="0">
                <a:latin typeface="+mn-ea"/>
              </a:rPr>
              <a:t>26</a:t>
            </a:r>
            <a:r>
              <a:rPr kumimoji="1" lang="ja-JP" altLang="en-US" sz="1800" dirty="0">
                <a:latin typeface="+mn-ea"/>
              </a:rPr>
              <a:t>～</a:t>
            </a:r>
            <a:r>
              <a:rPr kumimoji="1" lang="en-US" altLang="ja-JP" sz="1800" dirty="0">
                <a:latin typeface="+mn-ea"/>
              </a:rPr>
              <a:t>27</a:t>
            </a:r>
          </a:p>
          <a:p>
            <a:pPr lvl="3"/>
            <a:r>
              <a:rPr kumimoji="1" lang="ja-JP" altLang="en-US" sz="1800" dirty="0">
                <a:latin typeface="+mn-ea"/>
              </a:rPr>
              <a:t>　　　・雇用保険</a:t>
            </a:r>
            <a:r>
              <a:rPr kumimoji="1" lang="en-US" altLang="ja-JP" sz="1800" dirty="0">
                <a:latin typeface="+mn-ea"/>
              </a:rPr>
              <a:t>		</a:t>
            </a:r>
            <a:r>
              <a:rPr kumimoji="1" lang="ja-JP" altLang="en-US" sz="1800" dirty="0">
                <a:latin typeface="+mn-ea"/>
              </a:rPr>
              <a:t>⑨－</a:t>
            </a:r>
            <a:r>
              <a:rPr kumimoji="1" lang="en-US" altLang="ja-JP" sz="1800" dirty="0">
                <a:latin typeface="+mn-ea"/>
              </a:rPr>
              <a:t>28</a:t>
            </a:r>
            <a:r>
              <a:rPr kumimoji="1" lang="ja-JP" altLang="en-US" sz="1800" dirty="0">
                <a:latin typeface="+mn-ea"/>
              </a:rPr>
              <a:t>～</a:t>
            </a:r>
            <a:r>
              <a:rPr kumimoji="1" lang="en-US" altLang="ja-JP" sz="1800" dirty="0">
                <a:latin typeface="+mn-ea"/>
              </a:rPr>
              <a:t>31</a:t>
            </a:r>
          </a:p>
          <a:p>
            <a:pPr lvl="3"/>
            <a:r>
              <a:rPr kumimoji="1" lang="ja-JP" altLang="en-US" sz="1800" dirty="0">
                <a:latin typeface="+mn-ea"/>
              </a:rPr>
              <a:t>　　　・オワハラ</a:t>
            </a:r>
            <a:r>
              <a:rPr kumimoji="1" lang="en-US" altLang="ja-JP" sz="1800" dirty="0">
                <a:latin typeface="+mn-ea"/>
              </a:rPr>
              <a:t>		</a:t>
            </a:r>
            <a:r>
              <a:rPr kumimoji="1" lang="ja-JP" altLang="en-US" sz="1800" dirty="0">
                <a:latin typeface="+mn-ea"/>
              </a:rPr>
              <a:t>⑨－</a:t>
            </a:r>
            <a:r>
              <a:rPr kumimoji="1" lang="en-US" altLang="ja-JP" sz="1800" dirty="0">
                <a:latin typeface="+mn-ea"/>
              </a:rPr>
              <a:t>32</a:t>
            </a:r>
            <a:r>
              <a:rPr kumimoji="1" lang="ja-JP" altLang="en-US" sz="1800" dirty="0">
                <a:latin typeface="+mn-ea"/>
              </a:rPr>
              <a:t>～</a:t>
            </a:r>
            <a:r>
              <a:rPr kumimoji="1" lang="en-US" altLang="ja-JP" sz="1800" dirty="0">
                <a:latin typeface="+mn-ea"/>
              </a:rPr>
              <a:t>33</a:t>
            </a:r>
          </a:p>
          <a:p>
            <a:pPr lvl="3"/>
            <a:r>
              <a:rPr kumimoji="1" lang="ja-JP" altLang="en-US" sz="1800" dirty="0">
                <a:latin typeface="+mn-ea"/>
              </a:rPr>
              <a:t>　　　・最低賃金</a:t>
            </a:r>
            <a:r>
              <a:rPr kumimoji="1" lang="en-US" altLang="ja-JP" sz="1800" dirty="0">
                <a:latin typeface="+mn-ea"/>
              </a:rPr>
              <a:t>		</a:t>
            </a:r>
            <a:r>
              <a:rPr kumimoji="1" lang="ja-JP" altLang="en-US" sz="1800" dirty="0">
                <a:latin typeface="+mn-ea"/>
              </a:rPr>
              <a:t>⑨－</a:t>
            </a:r>
            <a:r>
              <a:rPr kumimoji="1" lang="en-US" altLang="ja-JP" sz="1800" dirty="0">
                <a:latin typeface="+mn-ea"/>
              </a:rPr>
              <a:t>34</a:t>
            </a:r>
            <a:r>
              <a:rPr kumimoji="1" lang="ja-JP" altLang="en-US" sz="1800" dirty="0">
                <a:latin typeface="+mn-ea"/>
              </a:rPr>
              <a:t>～</a:t>
            </a:r>
            <a:r>
              <a:rPr kumimoji="1" lang="en-US" altLang="ja-JP" sz="1800" dirty="0">
                <a:latin typeface="+mn-ea"/>
              </a:rPr>
              <a:t>38</a:t>
            </a:r>
          </a:p>
          <a:p>
            <a:pPr lvl="3"/>
            <a:r>
              <a:rPr kumimoji="1" lang="ja-JP" altLang="en-US" sz="1800" dirty="0">
                <a:latin typeface="+mn-ea"/>
              </a:rPr>
              <a:t>　　　・相談窓口</a:t>
            </a:r>
            <a:r>
              <a:rPr kumimoji="1" lang="en-US" altLang="ja-JP" sz="1800" dirty="0">
                <a:latin typeface="+mn-ea"/>
              </a:rPr>
              <a:t>		</a:t>
            </a:r>
            <a:r>
              <a:rPr lang="ja-JP" altLang="en-US" sz="1800" dirty="0">
                <a:latin typeface="+mn-ea"/>
              </a:rPr>
              <a:t>⑨ －</a:t>
            </a:r>
            <a:r>
              <a:rPr lang="en-US" altLang="ja-JP" sz="1800" dirty="0">
                <a:latin typeface="+mn-ea"/>
              </a:rPr>
              <a:t>39</a:t>
            </a:r>
            <a:r>
              <a:rPr kumimoji="1" lang="ja-JP" altLang="en-US" sz="1800" dirty="0">
                <a:latin typeface="+mn-ea"/>
              </a:rPr>
              <a:t>～</a:t>
            </a:r>
            <a:r>
              <a:rPr kumimoji="1" lang="en-US" altLang="ja-JP" sz="1800" dirty="0">
                <a:latin typeface="+mn-ea"/>
              </a:rPr>
              <a:t>41</a:t>
            </a:r>
          </a:p>
          <a:p>
            <a:pPr lvl="3"/>
            <a:r>
              <a:rPr kumimoji="1" lang="ja-JP" altLang="en-US" sz="1800" dirty="0">
                <a:latin typeface="+mn-ea"/>
              </a:rPr>
              <a:t>　　　・障害者雇用</a:t>
            </a:r>
            <a:r>
              <a:rPr kumimoji="1" lang="en-US" altLang="ja-JP" sz="1800" dirty="0">
                <a:latin typeface="+mn-ea"/>
              </a:rPr>
              <a:t>		</a:t>
            </a:r>
            <a:r>
              <a:rPr kumimoji="1" lang="ja-JP" altLang="en-US" sz="1800" dirty="0">
                <a:latin typeface="+mn-ea"/>
              </a:rPr>
              <a:t>⑨－</a:t>
            </a:r>
            <a:r>
              <a:rPr kumimoji="1" lang="en-US" altLang="ja-JP" sz="1800" dirty="0">
                <a:latin typeface="+mn-ea"/>
              </a:rPr>
              <a:t>42</a:t>
            </a:r>
            <a:r>
              <a:rPr kumimoji="1" lang="ja-JP" altLang="en-US" sz="1800" dirty="0">
                <a:latin typeface="+mn-ea"/>
              </a:rPr>
              <a:t>～</a:t>
            </a:r>
            <a:r>
              <a:rPr kumimoji="1" lang="en-US" altLang="ja-JP" sz="1800" dirty="0">
                <a:latin typeface="+mn-ea"/>
              </a:rPr>
              <a:t>44</a:t>
            </a:r>
            <a:endParaRPr kumimoji="1" lang="ja-JP" altLang="en-US" sz="1800" dirty="0">
              <a:latin typeface="+mn-ea"/>
            </a:endParaRPr>
          </a:p>
        </p:txBody>
      </p:sp>
      <p:sp>
        <p:nvSpPr>
          <p:cNvPr id="2" name="スライド番号プレースホルダー 1">
            <a:extLst>
              <a:ext uri="{FF2B5EF4-FFF2-40B4-BE49-F238E27FC236}">
                <a16:creationId xmlns:a16="http://schemas.microsoft.com/office/drawing/2014/main" id="{6150666C-DF87-5302-BB97-9F0EA10BF2D7}"/>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119</a:t>
            </a:fld>
            <a:endParaRPr kumimoji="1" lang="ja-JP" altLang="en-US">
              <a:solidFill>
                <a:prstClr val="black">
                  <a:tint val="75000"/>
                </a:prstClr>
              </a:solidFill>
            </a:endParaRPr>
          </a:p>
        </p:txBody>
      </p:sp>
    </p:spTree>
    <p:extLst>
      <p:ext uri="{BB962C8B-B14F-4D97-AF65-F5344CB8AC3E}">
        <p14:creationId xmlns:p14="http://schemas.microsoft.com/office/powerpoint/2010/main" val="30984456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6F2B62E-914E-5C4E-B809-89EC50A20D12}"/>
              </a:ext>
            </a:extLst>
          </p:cNvPr>
          <p:cNvSpPr txBox="1">
            <a:spLocks/>
          </p:cNvSpPr>
          <p:nvPr/>
        </p:nvSpPr>
        <p:spPr>
          <a:xfrm>
            <a:off x="1631505" y="107975"/>
            <a:ext cx="2578357" cy="383590"/>
          </a:xfrm>
          <a:prstGeom prst="rect">
            <a:avLst/>
          </a:prstGeom>
        </p:spPr>
        <p:txBody>
          <a:bodyPr vert="horz" wrap="square" lIns="0" tIns="14120"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nSpc>
                <a:spcPct val="100000"/>
              </a:lnSpc>
              <a:spcBef>
                <a:spcPts val="111"/>
              </a:spcBef>
            </a:pPr>
            <a:r>
              <a:rPr lang="ja-JP" altLang="en-US" sz="2400" b="1" dirty="0">
                <a:latin typeface="HGMaruGothicMPRO" panose="020F0600000000000000" pitchFamily="34" charset="-128"/>
                <a:ea typeface="HGMaruGothicMPRO" panose="020F0600000000000000" pitchFamily="34" charset="-128"/>
              </a:rPr>
              <a:t>労働法とは</a:t>
            </a:r>
          </a:p>
        </p:txBody>
      </p:sp>
      <p:sp>
        <p:nvSpPr>
          <p:cNvPr id="5" name="object 5">
            <a:extLst>
              <a:ext uri="{FF2B5EF4-FFF2-40B4-BE49-F238E27FC236}">
                <a16:creationId xmlns:a16="http://schemas.microsoft.com/office/drawing/2014/main" id="{266BBD75-3AFE-E643-B8A9-58915F131E32}"/>
              </a:ext>
            </a:extLst>
          </p:cNvPr>
          <p:cNvSpPr txBox="1"/>
          <p:nvPr/>
        </p:nvSpPr>
        <p:spPr>
          <a:xfrm>
            <a:off x="2313643" y="2289139"/>
            <a:ext cx="7674231" cy="2721738"/>
          </a:xfrm>
          <a:prstGeom prst="rect">
            <a:avLst/>
          </a:prstGeom>
        </p:spPr>
        <p:txBody>
          <a:bodyPr vert="horz" wrap="square" lIns="0" tIns="10318" rIns="0" bIns="0" rtlCol="0">
            <a:spAutoFit/>
          </a:bodyPr>
          <a:lstStyle/>
          <a:p>
            <a:pPr marL="10861" marR="4344">
              <a:lnSpc>
                <a:spcPct val="123400"/>
              </a:lnSpc>
              <a:spcBef>
                <a:spcPts val="81"/>
              </a:spcBef>
              <a:tabLst>
                <a:tab pos="5007482" algn="l"/>
              </a:tabLst>
            </a:pPr>
            <a:r>
              <a:rPr sz="2865" dirty="0">
                <a:solidFill>
                  <a:srgbClr val="231F20"/>
                </a:solidFill>
                <a:latin typeface="HGMaruGothicMPRO" panose="020F0600000000000000" pitchFamily="34" charset="-128"/>
                <a:ea typeface="HGMaruGothicMPRO" panose="020F0600000000000000" pitchFamily="34" charset="-128"/>
                <a:cs typeface="A-OTF Shin Maru Go Pro"/>
              </a:rPr>
              <a:t>　「労働法」とは、労働基準法 や 最低賃金法をはじめ、労働契約法、男女雇用機会均等法、労働組合法など、働くことに関するたくさんの法律を、ひとまとめにして「労働法」と呼んでいます。</a:t>
            </a:r>
            <a:endParaRPr sz="2865" dirty="0">
              <a:latin typeface="HGMaruGothicMPRO" panose="020F0600000000000000" pitchFamily="34" charset="-128"/>
              <a:ea typeface="HGMaruGothicMPRO" panose="020F0600000000000000" pitchFamily="34" charset="-128"/>
              <a:cs typeface="A-OTF Shin Maru Go Pro"/>
            </a:endParaRPr>
          </a:p>
        </p:txBody>
      </p:sp>
      <p:sp>
        <p:nvSpPr>
          <p:cNvPr id="6" name="正方形/長方形 5"/>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132</a:t>
            </a:r>
            <a:endParaRPr lang="ja-JP" altLang="en-US" sz="1200" b="1" dirty="0"/>
          </a:p>
        </p:txBody>
      </p:sp>
    </p:spTree>
    <p:extLst>
      <p:ext uri="{BB962C8B-B14F-4D97-AF65-F5344CB8AC3E}">
        <p14:creationId xmlns:p14="http://schemas.microsoft.com/office/powerpoint/2010/main" val="2045137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9FD4C5A-5048-4649-8B55-335C30DF5CA3}"/>
              </a:ext>
            </a:extLst>
          </p:cNvPr>
          <p:cNvSpPr txBox="1">
            <a:spLocks/>
          </p:cNvSpPr>
          <p:nvPr/>
        </p:nvSpPr>
        <p:spPr>
          <a:xfrm>
            <a:off x="1674091" y="117440"/>
            <a:ext cx="5213997" cy="383590"/>
          </a:xfrm>
          <a:prstGeom prst="rect">
            <a:avLst/>
          </a:prstGeom>
        </p:spPr>
        <p:txBody>
          <a:bodyPr vert="horz" wrap="square" lIns="0" tIns="14120"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nSpc>
                <a:spcPct val="100000"/>
              </a:lnSpc>
              <a:spcBef>
                <a:spcPts val="111"/>
              </a:spcBef>
            </a:pPr>
            <a:r>
              <a:rPr lang="en-US" altLang="ja-JP" sz="2400" b="1" dirty="0">
                <a:latin typeface="HGMaruGothicMPRO" panose="020F0600000000000000" pitchFamily="34" charset="-128"/>
                <a:ea typeface="HGMaruGothicMPRO" panose="020F0600000000000000" pitchFamily="34" charset="-128"/>
              </a:rPr>
              <a:t>｢</a:t>
            </a:r>
            <a:r>
              <a:rPr lang="ja-JP" altLang="en-US" sz="2400" b="1" dirty="0">
                <a:latin typeface="HGMaruGothicMPRO" panose="020F0600000000000000" pitchFamily="34" charset="-128"/>
                <a:ea typeface="HGMaruGothicMPRO" panose="020F0600000000000000" pitchFamily="34" charset="-128"/>
              </a:rPr>
              <a:t>労働法</a:t>
            </a:r>
            <a:r>
              <a:rPr lang="en-US" altLang="ja-JP" sz="2400" b="1" dirty="0">
                <a:latin typeface="HGMaruGothicMPRO" panose="020F0600000000000000" pitchFamily="34" charset="-128"/>
                <a:ea typeface="HGMaruGothicMPRO" panose="020F0600000000000000" pitchFamily="34" charset="-128"/>
              </a:rPr>
              <a:t>｣</a:t>
            </a:r>
            <a:r>
              <a:rPr lang="ja-JP" altLang="en-US" sz="2400" b="1" dirty="0">
                <a:latin typeface="HGMaruGothicMPRO" panose="020F0600000000000000" pitchFamily="34" charset="-128"/>
                <a:ea typeface="HGMaruGothicMPRO" panose="020F0600000000000000" pitchFamily="34" charset="-128"/>
              </a:rPr>
              <a:t> と </a:t>
            </a:r>
            <a:r>
              <a:rPr lang="en-US" altLang="ja-JP" sz="2400" b="1" dirty="0">
                <a:latin typeface="HGMaruGothicMPRO" panose="020F0600000000000000" pitchFamily="34" charset="-128"/>
                <a:ea typeface="HGMaruGothicMPRO" panose="020F0600000000000000" pitchFamily="34" charset="-128"/>
              </a:rPr>
              <a:t>｢</a:t>
            </a:r>
            <a:r>
              <a:rPr lang="ja-JP" altLang="en-US" sz="2400" b="1" dirty="0">
                <a:latin typeface="HGMaruGothicMPRO" panose="020F0600000000000000" pitchFamily="34" charset="-128"/>
                <a:ea typeface="HGMaruGothicMPRO" panose="020F0600000000000000" pitchFamily="34" charset="-128"/>
              </a:rPr>
              <a:t>労働契約</a:t>
            </a:r>
            <a:r>
              <a:rPr lang="en-US" altLang="ja-JP" sz="2400" b="1" dirty="0">
                <a:latin typeface="HGMaruGothicMPRO" panose="020F0600000000000000" pitchFamily="34" charset="-128"/>
                <a:ea typeface="HGMaruGothicMPRO" panose="020F0600000000000000" pitchFamily="34" charset="-128"/>
              </a:rPr>
              <a:t>｣</a:t>
            </a:r>
            <a:r>
              <a:rPr lang="ja-JP" altLang="en-US" sz="2400" b="1" dirty="0">
                <a:latin typeface="HGMaruGothicMPRO" panose="020F0600000000000000" pitchFamily="34" charset="-128"/>
                <a:ea typeface="HGMaruGothicMPRO" panose="020F0600000000000000" pitchFamily="34" charset="-128"/>
              </a:rPr>
              <a:t> について</a:t>
            </a:r>
          </a:p>
        </p:txBody>
      </p:sp>
      <p:sp>
        <p:nvSpPr>
          <p:cNvPr id="5" name="object 5">
            <a:extLst>
              <a:ext uri="{FF2B5EF4-FFF2-40B4-BE49-F238E27FC236}">
                <a16:creationId xmlns:a16="http://schemas.microsoft.com/office/drawing/2014/main" id="{54C4E1E4-BB51-694D-A65A-91DA7C4CC9E4}"/>
              </a:ext>
            </a:extLst>
          </p:cNvPr>
          <p:cNvSpPr/>
          <p:nvPr/>
        </p:nvSpPr>
        <p:spPr>
          <a:xfrm>
            <a:off x="2055085" y="1818144"/>
            <a:ext cx="1347365" cy="539272"/>
          </a:xfrm>
          <a:custGeom>
            <a:avLst/>
            <a:gdLst/>
            <a:ahLst/>
            <a:cxnLst/>
            <a:rect l="l" t="t" r="r" b="b"/>
            <a:pathLst>
              <a:path w="1575435" h="630555">
                <a:moveTo>
                  <a:pt x="787501" y="0"/>
                </a:moveTo>
                <a:lnTo>
                  <a:pt x="719553" y="1156"/>
                </a:lnTo>
                <a:lnTo>
                  <a:pt x="653209" y="4562"/>
                </a:lnTo>
                <a:lnTo>
                  <a:pt x="588707" y="10122"/>
                </a:lnTo>
                <a:lnTo>
                  <a:pt x="526283" y="17743"/>
                </a:lnTo>
                <a:lnTo>
                  <a:pt x="466173" y="27330"/>
                </a:lnTo>
                <a:lnTo>
                  <a:pt x="408613" y="38788"/>
                </a:lnTo>
                <a:lnTo>
                  <a:pt x="353841" y="52023"/>
                </a:lnTo>
                <a:lnTo>
                  <a:pt x="302092" y="66940"/>
                </a:lnTo>
                <a:lnTo>
                  <a:pt x="253602" y="83444"/>
                </a:lnTo>
                <a:lnTo>
                  <a:pt x="208609" y="101441"/>
                </a:lnTo>
                <a:lnTo>
                  <a:pt x="167348" y="120837"/>
                </a:lnTo>
                <a:lnTo>
                  <a:pt x="130056" y="141536"/>
                </a:lnTo>
                <a:lnTo>
                  <a:pt x="96970" y="163445"/>
                </a:lnTo>
                <a:lnTo>
                  <a:pt x="44358" y="210513"/>
                </a:lnTo>
                <a:lnTo>
                  <a:pt x="11404" y="261282"/>
                </a:lnTo>
                <a:lnTo>
                  <a:pt x="0" y="314998"/>
                </a:lnTo>
                <a:lnTo>
                  <a:pt x="2890" y="342176"/>
                </a:lnTo>
                <a:lnTo>
                  <a:pt x="25306" y="394513"/>
                </a:lnTo>
                <a:lnTo>
                  <a:pt x="68325" y="443526"/>
                </a:lnTo>
                <a:lnTo>
                  <a:pt x="130056" y="488459"/>
                </a:lnTo>
                <a:lnTo>
                  <a:pt x="167348" y="509158"/>
                </a:lnTo>
                <a:lnTo>
                  <a:pt x="208609" y="528554"/>
                </a:lnTo>
                <a:lnTo>
                  <a:pt x="253602" y="546551"/>
                </a:lnTo>
                <a:lnTo>
                  <a:pt x="302092" y="563056"/>
                </a:lnTo>
                <a:lnTo>
                  <a:pt x="353841" y="577972"/>
                </a:lnTo>
                <a:lnTo>
                  <a:pt x="408613" y="591207"/>
                </a:lnTo>
                <a:lnTo>
                  <a:pt x="466173" y="602665"/>
                </a:lnTo>
                <a:lnTo>
                  <a:pt x="526283" y="612252"/>
                </a:lnTo>
                <a:lnTo>
                  <a:pt x="588707" y="619873"/>
                </a:lnTo>
                <a:lnTo>
                  <a:pt x="653209" y="625434"/>
                </a:lnTo>
                <a:lnTo>
                  <a:pt x="719553" y="628839"/>
                </a:lnTo>
                <a:lnTo>
                  <a:pt x="787501" y="629996"/>
                </a:lnTo>
                <a:lnTo>
                  <a:pt x="855450" y="628839"/>
                </a:lnTo>
                <a:lnTo>
                  <a:pt x="921793" y="625434"/>
                </a:lnTo>
                <a:lnTo>
                  <a:pt x="986295" y="619873"/>
                </a:lnTo>
                <a:lnTo>
                  <a:pt x="1048719" y="612252"/>
                </a:lnTo>
                <a:lnTo>
                  <a:pt x="1108830" y="602665"/>
                </a:lnTo>
                <a:lnTo>
                  <a:pt x="1166389" y="591207"/>
                </a:lnTo>
                <a:lnTo>
                  <a:pt x="1221161" y="577972"/>
                </a:lnTo>
                <a:lnTo>
                  <a:pt x="1272911" y="563056"/>
                </a:lnTo>
                <a:lnTo>
                  <a:pt x="1321400" y="546551"/>
                </a:lnTo>
                <a:lnTo>
                  <a:pt x="1366393" y="528554"/>
                </a:lnTo>
                <a:lnTo>
                  <a:pt x="1407654" y="509158"/>
                </a:lnTo>
                <a:lnTo>
                  <a:pt x="1444946" y="488459"/>
                </a:lnTo>
                <a:lnTo>
                  <a:pt x="1478032" y="466550"/>
                </a:lnTo>
                <a:lnTo>
                  <a:pt x="1530644" y="419483"/>
                </a:lnTo>
                <a:lnTo>
                  <a:pt x="1563598" y="368713"/>
                </a:lnTo>
                <a:lnTo>
                  <a:pt x="1575003" y="314998"/>
                </a:lnTo>
                <a:lnTo>
                  <a:pt x="1572112" y="287819"/>
                </a:lnTo>
                <a:lnTo>
                  <a:pt x="1549696" y="235482"/>
                </a:lnTo>
                <a:lnTo>
                  <a:pt x="1506677" y="186469"/>
                </a:lnTo>
                <a:lnTo>
                  <a:pt x="1444946" y="141536"/>
                </a:lnTo>
                <a:lnTo>
                  <a:pt x="1407654" y="120837"/>
                </a:lnTo>
                <a:lnTo>
                  <a:pt x="1366393" y="101441"/>
                </a:lnTo>
                <a:lnTo>
                  <a:pt x="1321400" y="83444"/>
                </a:lnTo>
                <a:lnTo>
                  <a:pt x="1272911" y="66940"/>
                </a:lnTo>
                <a:lnTo>
                  <a:pt x="1221161" y="52023"/>
                </a:lnTo>
                <a:lnTo>
                  <a:pt x="1166389" y="38788"/>
                </a:lnTo>
                <a:lnTo>
                  <a:pt x="1108830" y="27330"/>
                </a:lnTo>
                <a:lnTo>
                  <a:pt x="1048719" y="17743"/>
                </a:lnTo>
                <a:lnTo>
                  <a:pt x="986295" y="10122"/>
                </a:lnTo>
                <a:lnTo>
                  <a:pt x="921793" y="4562"/>
                </a:lnTo>
                <a:lnTo>
                  <a:pt x="855450" y="1156"/>
                </a:lnTo>
                <a:lnTo>
                  <a:pt x="787501" y="0"/>
                </a:lnTo>
                <a:close/>
              </a:path>
            </a:pathLst>
          </a:custGeom>
          <a:solidFill>
            <a:srgbClr val="6D6E71"/>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 name="object 6">
            <a:extLst>
              <a:ext uri="{FF2B5EF4-FFF2-40B4-BE49-F238E27FC236}">
                <a16:creationId xmlns:a16="http://schemas.microsoft.com/office/drawing/2014/main" id="{1A0E2770-5A7B-CE4F-A1C2-6AEE97B26E51}"/>
              </a:ext>
            </a:extLst>
          </p:cNvPr>
          <p:cNvSpPr/>
          <p:nvPr/>
        </p:nvSpPr>
        <p:spPr>
          <a:xfrm>
            <a:off x="2845771" y="2186541"/>
            <a:ext cx="190619" cy="233522"/>
          </a:xfrm>
          <a:custGeom>
            <a:avLst/>
            <a:gdLst/>
            <a:ahLst/>
            <a:cxnLst/>
            <a:rect l="l" t="t" r="r" b="b"/>
            <a:pathLst>
              <a:path w="222885" h="273050">
                <a:moveTo>
                  <a:pt x="222872" y="0"/>
                </a:moveTo>
                <a:lnTo>
                  <a:pt x="0" y="70878"/>
                </a:lnTo>
                <a:lnTo>
                  <a:pt x="222872" y="272478"/>
                </a:lnTo>
                <a:lnTo>
                  <a:pt x="222872" y="0"/>
                </a:lnTo>
                <a:close/>
              </a:path>
            </a:pathLst>
          </a:custGeom>
          <a:solidFill>
            <a:srgbClr val="6D6E71"/>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7" name="object 7">
            <a:extLst>
              <a:ext uri="{FF2B5EF4-FFF2-40B4-BE49-F238E27FC236}">
                <a16:creationId xmlns:a16="http://schemas.microsoft.com/office/drawing/2014/main" id="{BA81BB15-5BF3-A447-A177-68566D84A005}"/>
              </a:ext>
            </a:extLst>
          </p:cNvPr>
          <p:cNvSpPr txBox="1"/>
          <p:nvPr/>
        </p:nvSpPr>
        <p:spPr>
          <a:xfrm>
            <a:off x="2055093" y="3657330"/>
            <a:ext cx="8082020" cy="537180"/>
          </a:xfrm>
          <a:prstGeom prst="rect">
            <a:avLst/>
          </a:prstGeom>
          <a:solidFill>
            <a:srgbClr val="44C8F4"/>
          </a:solidFill>
        </p:spPr>
        <p:txBody>
          <a:bodyPr vert="horz" wrap="square" lIns="0" tIns="122192" rIns="0" bIns="123154" rtlCol="0">
            <a:spAutoFit/>
          </a:bodyPr>
          <a:lstStyle/>
          <a:p>
            <a:pPr marL="1049176">
              <a:spcBef>
                <a:spcPts val="962"/>
              </a:spcBef>
            </a:pPr>
            <a:r>
              <a:rPr sz="1881" b="1" dirty="0">
                <a:solidFill>
                  <a:srgbClr val="FFFFFF"/>
                </a:solidFill>
                <a:latin typeface="HGMaruGothicMPRO" panose="020F0600000000000000" pitchFamily="34" charset="-128"/>
                <a:ea typeface="HGMaruGothicMPRO" panose="020F0600000000000000" pitchFamily="34" charset="-128"/>
                <a:cs typeface="ShinMGoPro-DeBold"/>
              </a:rPr>
              <a:t>働く人を保護するために、国として一定のルールを規定</a:t>
            </a:r>
            <a:endParaRPr sz="1881" dirty="0">
              <a:latin typeface="HGMaruGothicMPRO" panose="020F0600000000000000" pitchFamily="34" charset="-128"/>
              <a:ea typeface="HGMaruGothicMPRO" panose="020F0600000000000000" pitchFamily="34" charset="-128"/>
              <a:cs typeface="ShinMGoPro-DeBold"/>
            </a:endParaRPr>
          </a:p>
        </p:txBody>
      </p:sp>
      <p:sp>
        <p:nvSpPr>
          <p:cNvPr id="8" name="object 8">
            <a:extLst>
              <a:ext uri="{FF2B5EF4-FFF2-40B4-BE49-F238E27FC236}">
                <a16:creationId xmlns:a16="http://schemas.microsoft.com/office/drawing/2014/main" id="{4B9EA04C-4F96-264C-9AE3-A86EB3550EC5}"/>
              </a:ext>
            </a:extLst>
          </p:cNvPr>
          <p:cNvSpPr txBox="1"/>
          <p:nvPr/>
        </p:nvSpPr>
        <p:spPr>
          <a:xfrm>
            <a:off x="2044235" y="4237417"/>
            <a:ext cx="8199700" cy="2041045"/>
          </a:xfrm>
          <a:prstGeom prst="rect">
            <a:avLst/>
          </a:prstGeom>
        </p:spPr>
        <p:txBody>
          <a:bodyPr vert="horz" wrap="square" lIns="0" tIns="68427" rIns="0" bIns="0" rtlCol="0">
            <a:spAutoFit/>
          </a:bodyPr>
          <a:lstStyle/>
          <a:p>
            <a:pPr marL="10861">
              <a:spcBef>
                <a:spcPts val="539"/>
              </a:spcBef>
            </a:pPr>
            <a:r>
              <a:rPr sz="2095" b="1" dirty="0">
                <a:solidFill>
                  <a:srgbClr val="231F20"/>
                </a:solidFill>
                <a:latin typeface="HGMaruGothicMPRO" panose="020F0600000000000000" pitchFamily="34" charset="-128"/>
                <a:ea typeface="HGMaruGothicMPRO" panose="020F0600000000000000" pitchFamily="34" charset="-128"/>
                <a:cs typeface="ShinMGoPro-DeBold"/>
              </a:rPr>
              <a:t>⇒国による最低基準の法定</a:t>
            </a:r>
            <a:endParaRPr sz="2095" dirty="0">
              <a:latin typeface="HGMaruGothicMPRO" panose="020F0600000000000000" pitchFamily="34" charset="-128"/>
              <a:ea typeface="HGMaruGothicMPRO" panose="020F0600000000000000" pitchFamily="34" charset="-128"/>
              <a:cs typeface="ShinMGoPro-DeBold"/>
            </a:endParaRPr>
          </a:p>
          <a:p>
            <a:pPr marL="174863">
              <a:spcBef>
                <a:spcPts val="334"/>
              </a:spcBef>
            </a:pPr>
            <a:r>
              <a:rPr sz="1454" b="1" dirty="0">
                <a:solidFill>
                  <a:srgbClr val="00AEEF"/>
                </a:solidFill>
                <a:latin typeface="HGMaruGothicMPRO" panose="020F0600000000000000" pitchFamily="34" charset="-128"/>
                <a:ea typeface="HGMaruGothicMPRO" panose="020F0600000000000000" pitchFamily="34" charset="-128"/>
                <a:cs typeface="ShinMGoPro-Medium"/>
              </a:rPr>
              <a:t>（憲法第27条。賃金、就業時間、休息その他の勤労条件に関する基準は、法律で定める。）</a:t>
            </a:r>
            <a:endParaRPr sz="1454" dirty="0">
              <a:latin typeface="HGMaruGothicMPRO" panose="020F0600000000000000" pitchFamily="34" charset="-128"/>
              <a:ea typeface="HGMaruGothicMPRO" panose="020F0600000000000000" pitchFamily="34" charset="-128"/>
              <a:cs typeface="ShinMGoPro-Medium"/>
            </a:endParaRPr>
          </a:p>
          <a:p>
            <a:pPr marL="10861">
              <a:spcBef>
                <a:spcPts val="1125"/>
              </a:spcBef>
            </a:pPr>
            <a:r>
              <a:rPr sz="2095" b="1" dirty="0">
                <a:solidFill>
                  <a:srgbClr val="231F20"/>
                </a:solidFill>
                <a:latin typeface="HGMaruGothicMPRO" panose="020F0600000000000000" pitchFamily="34" charset="-128"/>
                <a:ea typeface="HGMaruGothicMPRO" panose="020F0600000000000000" pitchFamily="34" charset="-128"/>
                <a:cs typeface="ShinMGoPro-DeBold"/>
              </a:rPr>
              <a:t>⇒働く人の交渉力の向上</a:t>
            </a:r>
            <a:endParaRPr sz="2095" dirty="0">
              <a:latin typeface="HGMaruGothicMPRO" panose="020F0600000000000000" pitchFamily="34" charset="-128"/>
              <a:ea typeface="HGMaruGothicMPRO" panose="020F0600000000000000" pitchFamily="34" charset="-128"/>
              <a:cs typeface="ShinMGoPro-DeBold"/>
            </a:endParaRPr>
          </a:p>
          <a:p>
            <a:pPr marL="174863">
              <a:spcBef>
                <a:spcPts val="227"/>
              </a:spcBef>
            </a:pPr>
            <a:r>
              <a:rPr sz="1454" b="1" dirty="0">
                <a:solidFill>
                  <a:srgbClr val="00AEEF"/>
                </a:solidFill>
                <a:latin typeface="HGMaruGothicMPRO" panose="020F0600000000000000" pitchFamily="34" charset="-128"/>
                <a:ea typeface="HGMaruGothicMPRO" panose="020F0600000000000000" pitchFamily="34" charset="-128"/>
                <a:cs typeface="ShinMGoPro-Medium"/>
              </a:rPr>
              <a:t>（憲法第28条。勤労者の団結する権利及び団体交渉その他の団体行動をする権利が保障され</a:t>
            </a:r>
            <a:endParaRPr sz="1454" dirty="0">
              <a:latin typeface="HGMaruGothicMPRO" panose="020F0600000000000000" pitchFamily="34" charset="-128"/>
              <a:ea typeface="HGMaruGothicMPRO" panose="020F0600000000000000" pitchFamily="34" charset="-128"/>
              <a:cs typeface="ShinMGoPro-Medium"/>
            </a:endParaRPr>
          </a:p>
          <a:p>
            <a:pPr marL="269354">
              <a:spcBef>
                <a:spcPts val="376"/>
              </a:spcBef>
            </a:pPr>
            <a:r>
              <a:rPr sz="1454" b="1" dirty="0">
                <a:solidFill>
                  <a:srgbClr val="00AEEF"/>
                </a:solidFill>
                <a:latin typeface="HGMaruGothicMPRO" panose="020F0600000000000000" pitchFamily="34" charset="-128"/>
                <a:ea typeface="HGMaruGothicMPRO" panose="020F0600000000000000" pitchFamily="34" charset="-128"/>
                <a:cs typeface="ShinMGoPro-Medium"/>
              </a:rPr>
              <a:t>ている。）</a:t>
            </a:r>
            <a:endParaRPr sz="1454" dirty="0">
              <a:latin typeface="HGMaruGothicMPRO" panose="020F0600000000000000" pitchFamily="34" charset="-128"/>
              <a:ea typeface="HGMaruGothicMPRO" panose="020F0600000000000000" pitchFamily="34" charset="-128"/>
              <a:cs typeface="ShinMGoPro-Medium"/>
            </a:endParaRPr>
          </a:p>
          <a:p>
            <a:pPr marL="10861">
              <a:spcBef>
                <a:spcPts val="594"/>
              </a:spcBef>
            </a:pPr>
            <a:r>
              <a:rPr sz="2095" dirty="0">
                <a:solidFill>
                  <a:srgbClr val="231F20"/>
                </a:solidFill>
                <a:latin typeface="HGMaruGothicMPRO" panose="020F0600000000000000" pitchFamily="34" charset="-128"/>
                <a:ea typeface="HGMaruGothicMPRO" panose="020F0600000000000000" pitchFamily="34" charset="-128"/>
                <a:cs typeface="A-OTF Shin Maru Go Pro"/>
              </a:rPr>
              <a:t>等々があります。</a:t>
            </a:r>
            <a:endParaRPr sz="2095" dirty="0">
              <a:latin typeface="HGMaruGothicMPRO" panose="020F0600000000000000" pitchFamily="34" charset="-128"/>
              <a:ea typeface="HGMaruGothicMPRO" panose="020F0600000000000000" pitchFamily="34" charset="-128"/>
              <a:cs typeface="A-OTF Shin Maru Go Pro"/>
            </a:endParaRPr>
          </a:p>
        </p:txBody>
      </p:sp>
      <p:sp>
        <p:nvSpPr>
          <p:cNvPr id="9" name="object 9">
            <a:extLst>
              <a:ext uri="{FF2B5EF4-FFF2-40B4-BE49-F238E27FC236}">
                <a16:creationId xmlns:a16="http://schemas.microsoft.com/office/drawing/2014/main" id="{D01B10D2-E1D2-F945-837A-C3FDF622058A}"/>
              </a:ext>
            </a:extLst>
          </p:cNvPr>
          <p:cNvSpPr/>
          <p:nvPr/>
        </p:nvSpPr>
        <p:spPr>
          <a:xfrm>
            <a:off x="2055086" y="3051989"/>
            <a:ext cx="1347365" cy="539272"/>
          </a:xfrm>
          <a:custGeom>
            <a:avLst/>
            <a:gdLst/>
            <a:ahLst/>
            <a:cxnLst/>
            <a:rect l="l" t="t" r="r" b="b"/>
            <a:pathLst>
              <a:path w="1575435" h="630554">
                <a:moveTo>
                  <a:pt x="787501" y="0"/>
                </a:moveTo>
                <a:lnTo>
                  <a:pt x="719553" y="1156"/>
                </a:lnTo>
                <a:lnTo>
                  <a:pt x="653209" y="4562"/>
                </a:lnTo>
                <a:lnTo>
                  <a:pt x="588707" y="10122"/>
                </a:lnTo>
                <a:lnTo>
                  <a:pt x="526283" y="17743"/>
                </a:lnTo>
                <a:lnTo>
                  <a:pt x="466173" y="27330"/>
                </a:lnTo>
                <a:lnTo>
                  <a:pt x="408613" y="38788"/>
                </a:lnTo>
                <a:lnTo>
                  <a:pt x="353841" y="52023"/>
                </a:lnTo>
                <a:lnTo>
                  <a:pt x="302092" y="66940"/>
                </a:lnTo>
                <a:lnTo>
                  <a:pt x="253602" y="83444"/>
                </a:lnTo>
                <a:lnTo>
                  <a:pt x="208609" y="101441"/>
                </a:lnTo>
                <a:lnTo>
                  <a:pt x="167348" y="120837"/>
                </a:lnTo>
                <a:lnTo>
                  <a:pt x="130056" y="141536"/>
                </a:lnTo>
                <a:lnTo>
                  <a:pt x="96970" y="163445"/>
                </a:lnTo>
                <a:lnTo>
                  <a:pt x="44358" y="210513"/>
                </a:lnTo>
                <a:lnTo>
                  <a:pt x="11404" y="261282"/>
                </a:lnTo>
                <a:lnTo>
                  <a:pt x="0" y="314998"/>
                </a:lnTo>
                <a:lnTo>
                  <a:pt x="2890" y="342176"/>
                </a:lnTo>
                <a:lnTo>
                  <a:pt x="25306" y="394513"/>
                </a:lnTo>
                <a:lnTo>
                  <a:pt x="68325" y="443526"/>
                </a:lnTo>
                <a:lnTo>
                  <a:pt x="130056" y="488459"/>
                </a:lnTo>
                <a:lnTo>
                  <a:pt x="167348" y="509158"/>
                </a:lnTo>
                <a:lnTo>
                  <a:pt x="208609" y="528554"/>
                </a:lnTo>
                <a:lnTo>
                  <a:pt x="253602" y="546551"/>
                </a:lnTo>
                <a:lnTo>
                  <a:pt x="302092" y="563056"/>
                </a:lnTo>
                <a:lnTo>
                  <a:pt x="353841" y="577972"/>
                </a:lnTo>
                <a:lnTo>
                  <a:pt x="408613" y="591207"/>
                </a:lnTo>
                <a:lnTo>
                  <a:pt x="466173" y="602665"/>
                </a:lnTo>
                <a:lnTo>
                  <a:pt x="526283" y="612252"/>
                </a:lnTo>
                <a:lnTo>
                  <a:pt x="588707" y="619873"/>
                </a:lnTo>
                <a:lnTo>
                  <a:pt x="653209" y="625434"/>
                </a:lnTo>
                <a:lnTo>
                  <a:pt x="719553" y="628839"/>
                </a:lnTo>
                <a:lnTo>
                  <a:pt x="787501" y="629996"/>
                </a:lnTo>
                <a:lnTo>
                  <a:pt x="855450" y="628839"/>
                </a:lnTo>
                <a:lnTo>
                  <a:pt x="921793" y="625434"/>
                </a:lnTo>
                <a:lnTo>
                  <a:pt x="986295" y="619873"/>
                </a:lnTo>
                <a:lnTo>
                  <a:pt x="1048719" y="612252"/>
                </a:lnTo>
                <a:lnTo>
                  <a:pt x="1108830" y="602665"/>
                </a:lnTo>
                <a:lnTo>
                  <a:pt x="1166389" y="591207"/>
                </a:lnTo>
                <a:lnTo>
                  <a:pt x="1221161" y="577972"/>
                </a:lnTo>
                <a:lnTo>
                  <a:pt x="1272911" y="563056"/>
                </a:lnTo>
                <a:lnTo>
                  <a:pt x="1321400" y="546551"/>
                </a:lnTo>
                <a:lnTo>
                  <a:pt x="1366393" y="528554"/>
                </a:lnTo>
                <a:lnTo>
                  <a:pt x="1407654" y="509158"/>
                </a:lnTo>
                <a:lnTo>
                  <a:pt x="1444946" y="488459"/>
                </a:lnTo>
                <a:lnTo>
                  <a:pt x="1478032" y="466550"/>
                </a:lnTo>
                <a:lnTo>
                  <a:pt x="1530644" y="419483"/>
                </a:lnTo>
                <a:lnTo>
                  <a:pt x="1563598" y="368713"/>
                </a:lnTo>
                <a:lnTo>
                  <a:pt x="1575003" y="314998"/>
                </a:lnTo>
                <a:lnTo>
                  <a:pt x="1572112" y="287819"/>
                </a:lnTo>
                <a:lnTo>
                  <a:pt x="1549696" y="235482"/>
                </a:lnTo>
                <a:lnTo>
                  <a:pt x="1506677" y="186469"/>
                </a:lnTo>
                <a:lnTo>
                  <a:pt x="1444946" y="141536"/>
                </a:lnTo>
                <a:lnTo>
                  <a:pt x="1407654" y="120837"/>
                </a:lnTo>
                <a:lnTo>
                  <a:pt x="1366393" y="101441"/>
                </a:lnTo>
                <a:lnTo>
                  <a:pt x="1321400" y="83444"/>
                </a:lnTo>
                <a:lnTo>
                  <a:pt x="1272911" y="66940"/>
                </a:lnTo>
                <a:lnTo>
                  <a:pt x="1221161" y="52023"/>
                </a:lnTo>
                <a:lnTo>
                  <a:pt x="1166389" y="38788"/>
                </a:lnTo>
                <a:lnTo>
                  <a:pt x="1108830" y="27330"/>
                </a:lnTo>
                <a:lnTo>
                  <a:pt x="1048719" y="17743"/>
                </a:lnTo>
                <a:lnTo>
                  <a:pt x="986295" y="10122"/>
                </a:lnTo>
                <a:lnTo>
                  <a:pt x="921793" y="4562"/>
                </a:lnTo>
                <a:lnTo>
                  <a:pt x="855450" y="1156"/>
                </a:lnTo>
                <a:lnTo>
                  <a:pt x="787501" y="0"/>
                </a:lnTo>
                <a:close/>
              </a:path>
            </a:pathLst>
          </a:custGeom>
          <a:solidFill>
            <a:srgbClr val="6D6E71"/>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70E65008-BA6D-AC4E-ADF7-355C5E597EA5}"/>
              </a:ext>
            </a:extLst>
          </p:cNvPr>
          <p:cNvSpPr txBox="1"/>
          <p:nvPr/>
        </p:nvSpPr>
        <p:spPr>
          <a:xfrm>
            <a:off x="2044234" y="1298117"/>
            <a:ext cx="8103743" cy="723482"/>
          </a:xfrm>
          <a:prstGeom prst="rect">
            <a:avLst/>
          </a:prstGeom>
        </p:spPr>
        <p:txBody>
          <a:bodyPr vert="horz" wrap="square" lIns="0" tIns="54307" rIns="0" bIns="0" rtlCol="0">
            <a:spAutoFit/>
          </a:bodyPr>
          <a:lstStyle/>
          <a:p>
            <a:pPr marL="10861">
              <a:spcBef>
                <a:spcPts val="428"/>
              </a:spcBef>
            </a:pPr>
            <a:r>
              <a:rPr sz="2095" dirty="0">
                <a:solidFill>
                  <a:srgbClr val="231F20"/>
                </a:solidFill>
                <a:latin typeface="HGMaruGothicMPRO" panose="020F0600000000000000" pitchFamily="34" charset="-128"/>
                <a:ea typeface="HGMaruGothicMPRO" panose="020F0600000000000000" pitchFamily="34" charset="-128"/>
                <a:cs typeface="A-OTF Shin Maru Go Pro"/>
              </a:rPr>
              <a:t>労働契約の内容は、原則、会社と働く人の合意で自由に決められる</a:t>
            </a:r>
            <a:endParaRPr sz="2095" dirty="0">
              <a:latin typeface="HGMaruGothicMPRO" panose="020F0600000000000000" pitchFamily="34" charset="-128"/>
              <a:ea typeface="HGMaruGothicMPRO" panose="020F0600000000000000" pitchFamily="34" charset="-128"/>
              <a:cs typeface="A-OTF Shin Maru Go Pro"/>
            </a:endParaRPr>
          </a:p>
          <a:p>
            <a:pPr algn="ctr">
              <a:lnSpc>
                <a:spcPts val="2258"/>
              </a:lnSpc>
              <a:spcBef>
                <a:spcPts val="350"/>
              </a:spcBef>
            </a:pPr>
            <a:r>
              <a:rPr sz="2095" b="1" dirty="0">
                <a:solidFill>
                  <a:srgbClr val="00AEEF"/>
                </a:solidFill>
                <a:latin typeface="HGMaruGothicMPRO" panose="020F0600000000000000" pitchFamily="34" charset="-128"/>
                <a:ea typeface="HGMaruGothicMPRO" panose="020F0600000000000000" pitchFamily="34" charset="-128"/>
                <a:cs typeface="ShinMGoPro-Medium"/>
              </a:rPr>
              <a:t>（契約自由の原則）</a:t>
            </a:r>
            <a:endParaRPr sz="1582" dirty="0">
              <a:latin typeface="HGMaruGothicMPRO" panose="020F0600000000000000" pitchFamily="34" charset="-128"/>
              <a:ea typeface="HGMaruGothicMPRO" panose="020F0600000000000000" pitchFamily="34" charset="-128"/>
              <a:cs typeface="ShinMGoPro-DeBold"/>
            </a:endParaRPr>
          </a:p>
        </p:txBody>
      </p:sp>
      <p:sp>
        <p:nvSpPr>
          <p:cNvPr id="11" name="object 11">
            <a:extLst>
              <a:ext uri="{FF2B5EF4-FFF2-40B4-BE49-F238E27FC236}">
                <a16:creationId xmlns:a16="http://schemas.microsoft.com/office/drawing/2014/main" id="{AC6DBA9B-CE83-AF4A-99FA-60229294B866}"/>
              </a:ext>
            </a:extLst>
          </p:cNvPr>
          <p:cNvSpPr/>
          <p:nvPr/>
        </p:nvSpPr>
        <p:spPr>
          <a:xfrm>
            <a:off x="2845771" y="3420387"/>
            <a:ext cx="190619" cy="233522"/>
          </a:xfrm>
          <a:custGeom>
            <a:avLst/>
            <a:gdLst/>
            <a:ahLst/>
            <a:cxnLst/>
            <a:rect l="l" t="t" r="r" b="b"/>
            <a:pathLst>
              <a:path w="222885" h="273050">
                <a:moveTo>
                  <a:pt x="222872" y="0"/>
                </a:moveTo>
                <a:lnTo>
                  <a:pt x="0" y="70878"/>
                </a:lnTo>
                <a:lnTo>
                  <a:pt x="222872" y="272478"/>
                </a:lnTo>
                <a:lnTo>
                  <a:pt x="222872" y="0"/>
                </a:lnTo>
                <a:close/>
              </a:path>
            </a:pathLst>
          </a:custGeom>
          <a:solidFill>
            <a:srgbClr val="6D6E71"/>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2" name="object 10">
            <a:extLst>
              <a:ext uri="{FF2B5EF4-FFF2-40B4-BE49-F238E27FC236}">
                <a16:creationId xmlns:a16="http://schemas.microsoft.com/office/drawing/2014/main" id="{2914A039-1E5D-3C41-B157-C050AEB1E699}"/>
              </a:ext>
            </a:extLst>
          </p:cNvPr>
          <p:cNvSpPr txBox="1"/>
          <p:nvPr/>
        </p:nvSpPr>
        <p:spPr>
          <a:xfrm>
            <a:off x="2044234" y="3140787"/>
            <a:ext cx="8103743" cy="298302"/>
          </a:xfrm>
          <a:prstGeom prst="rect">
            <a:avLst/>
          </a:prstGeom>
        </p:spPr>
        <p:txBody>
          <a:bodyPr vert="horz" wrap="square" lIns="0" tIns="54307" rIns="0" bIns="0" rtlCol="0">
            <a:spAutoFit/>
          </a:bodyPr>
          <a:lstStyle/>
          <a:p>
            <a:pPr marL="229711"/>
            <a:r>
              <a:rPr sz="1582" b="1" dirty="0">
                <a:solidFill>
                  <a:srgbClr val="FFFFFF"/>
                </a:solidFill>
                <a:latin typeface="HGMaruGothicMPRO" panose="020F0600000000000000" pitchFamily="34" charset="-128"/>
                <a:ea typeface="HGMaruGothicMPRO" panose="020F0600000000000000" pitchFamily="34" charset="-128"/>
                <a:cs typeface="ShinMGoPro-DeBold"/>
              </a:rPr>
              <a:t>そこで･･･</a:t>
            </a:r>
            <a:endParaRPr sz="1582" dirty="0">
              <a:latin typeface="HGMaruGothicMPRO" panose="020F0600000000000000" pitchFamily="34" charset="-128"/>
              <a:ea typeface="HGMaruGothicMPRO" panose="020F0600000000000000" pitchFamily="34" charset="-128"/>
              <a:cs typeface="ShinMGoPro-DeBold"/>
            </a:endParaRPr>
          </a:p>
        </p:txBody>
      </p:sp>
      <p:sp>
        <p:nvSpPr>
          <p:cNvPr id="13" name="object 10">
            <a:extLst>
              <a:ext uri="{FF2B5EF4-FFF2-40B4-BE49-F238E27FC236}">
                <a16:creationId xmlns:a16="http://schemas.microsoft.com/office/drawing/2014/main" id="{1CD51BEC-2BCB-054F-9B2C-52B518502741}"/>
              </a:ext>
            </a:extLst>
          </p:cNvPr>
          <p:cNvSpPr txBox="1"/>
          <p:nvPr/>
        </p:nvSpPr>
        <p:spPr>
          <a:xfrm>
            <a:off x="2044234" y="1934810"/>
            <a:ext cx="8103743" cy="260022"/>
          </a:xfrm>
          <a:prstGeom prst="rect">
            <a:avLst/>
          </a:prstGeom>
        </p:spPr>
        <p:txBody>
          <a:bodyPr vert="horz" wrap="square" lIns="0" tIns="54307" rIns="0" bIns="0" rtlCol="0">
            <a:spAutoFit/>
          </a:bodyPr>
          <a:lstStyle/>
          <a:p>
            <a:pPr marL="229711">
              <a:lnSpc>
                <a:spcPts val="1642"/>
              </a:lnSpc>
            </a:pPr>
            <a:r>
              <a:rPr sz="1582" b="1" dirty="0">
                <a:solidFill>
                  <a:srgbClr val="FFFFFF"/>
                </a:solidFill>
                <a:latin typeface="HGMaruGothicMPRO" panose="020F0600000000000000" pitchFamily="34" charset="-128"/>
                <a:ea typeface="HGMaruGothicMPRO" panose="020F0600000000000000" pitchFamily="34" charset="-128"/>
                <a:cs typeface="ShinMGoPro-DeBold"/>
              </a:rPr>
              <a:t>しかし･･･</a:t>
            </a:r>
            <a:endParaRPr sz="1582" dirty="0">
              <a:latin typeface="HGMaruGothicMPRO" panose="020F0600000000000000" pitchFamily="34" charset="-128"/>
              <a:ea typeface="HGMaruGothicMPRO" panose="020F0600000000000000" pitchFamily="34" charset="-128"/>
              <a:cs typeface="ShinMGoPro-DeBold"/>
            </a:endParaRPr>
          </a:p>
        </p:txBody>
      </p:sp>
      <p:sp>
        <p:nvSpPr>
          <p:cNvPr id="14" name="object 10">
            <a:extLst>
              <a:ext uri="{FF2B5EF4-FFF2-40B4-BE49-F238E27FC236}">
                <a16:creationId xmlns:a16="http://schemas.microsoft.com/office/drawing/2014/main" id="{20EE4C13-592C-564A-8C69-38AA8A3A6BDD}"/>
              </a:ext>
            </a:extLst>
          </p:cNvPr>
          <p:cNvSpPr txBox="1"/>
          <p:nvPr/>
        </p:nvSpPr>
        <p:spPr>
          <a:xfrm>
            <a:off x="2044234" y="2433092"/>
            <a:ext cx="8103743" cy="540548"/>
          </a:xfrm>
          <a:prstGeom prst="rect">
            <a:avLst/>
          </a:prstGeom>
        </p:spPr>
        <p:txBody>
          <a:bodyPr vert="horz" wrap="square" lIns="0" tIns="54307" rIns="0" bIns="0" rtlCol="0">
            <a:spAutoFit/>
          </a:bodyPr>
          <a:lstStyle/>
          <a:p>
            <a:pPr marL="51047" marR="125445">
              <a:lnSpc>
                <a:spcPct val="115500"/>
              </a:lnSpc>
              <a:spcBef>
                <a:spcPts val="1569"/>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労働契約を当事者同士で完全に自由に決定できるようにしてしまうと、会社より弱い立場にある事が多い働く人（個人）にとって不利な労働条件になってしまいがち</a:t>
            </a:r>
            <a:endParaRPr sz="1582" dirty="0">
              <a:latin typeface="HGMaruGothicMPRO" panose="020F0600000000000000" pitchFamily="34" charset="-128"/>
              <a:ea typeface="HGMaruGothicMPRO" panose="020F0600000000000000" pitchFamily="34" charset="-128"/>
              <a:cs typeface="ShinMGoPro-DeBold"/>
            </a:endParaRPr>
          </a:p>
        </p:txBody>
      </p:sp>
      <p:sp>
        <p:nvSpPr>
          <p:cNvPr id="15" name="正方形/長方形 14"/>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6"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133</a:t>
            </a:r>
            <a:endParaRPr lang="ja-JP" altLang="en-US" sz="1200" b="1" dirty="0"/>
          </a:p>
        </p:txBody>
      </p:sp>
    </p:spTree>
    <p:extLst>
      <p:ext uri="{BB962C8B-B14F-4D97-AF65-F5344CB8AC3E}">
        <p14:creationId xmlns:p14="http://schemas.microsoft.com/office/powerpoint/2010/main" val="20944210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E41F6C0D-A8BC-8349-A2D8-B87EED7E4318}"/>
              </a:ext>
            </a:extLst>
          </p:cNvPr>
          <p:cNvSpPr txBox="1"/>
          <p:nvPr/>
        </p:nvSpPr>
        <p:spPr>
          <a:xfrm>
            <a:off x="1699010" y="89928"/>
            <a:ext cx="5261086" cy="383590"/>
          </a:xfrm>
          <a:prstGeom prst="rect">
            <a:avLst/>
          </a:prstGeom>
        </p:spPr>
        <p:txBody>
          <a:bodyPr vert="horz" wrap="square" lIns="0" tIns="14120" rIns="0" bIns="0" rtlCol="0">
            <a:spAutoFit/>
          </a:bodyPr>
          <a:lstStyle/>
          <a:p>
            <a:pPr marL="10861">
              <a:spcBef>
                <a:spcPts val="111"/>
              </a:spcBef>
            </a:pPr>
            <a:r>
              <a:rPr sz="2400" b="1" dirty="0">
                <a:latin typeface="HGMaruGothicMPRO" panose="020F0600000000000000" pitchFamily="34" charset="-128"/>
                <a:ea typeface="HGMaruGothicMPRO" panose="020F0600000000000000" pitchFamily="34" charset="-128"/>
                <a:cs typeface="ShinMGoPro-DeBold"/>
              </a:rPr>
              <a:t>｢労働法｣ と ｢労働契約｣ について</a:t>
            </a:r>
            <a:endParaRPr sz="2400" dirty="0">
              <a:latin typeface="HGMaruGothicMPRO" panose="020F0600000000000000" pitchFamily="34" charset="-128"/>
              <a:ea typeface="HGMaruGothicMPRO" panose="020F0600000000000000" pitchFamily="34" charset="-128"/>
              <a:cs typeface="ShinMGoPro-DeBold"/>
            </a:endParaRPr>
          </a:p>
        </p:txBody>
      </p:sp>
      <p:sp>
        <p:nvSpPr>
          <p:cNvPr id="4" name="object 4">
            <a:extLst>
              <a:ext uri="{FF2B5EF4-FFF2-40B4-BE49-F238E27FC236}">
                <a16:creationId xmlns:a16="http://schemas.microsoft.com/office/drawing/2014/main" id="{AF4A6742-62B4-1840-B13B-21D348066326}"/>
              </a:ext>
            </a:extLst>
          </p:cNvPr>
          <p:cNvSpPr/>
          <p:nvPr/>
        </p:nvSpPr>
        <p:spPr>
          <a:xfrm>
            <a:off x="2146689" y="1489473"/>
            <a:ext cx="2694188" cy="1454893"/>
          </a:xfrm>
          <a:custGeom>
            <a:avLst/>
            <a:gdLst/>
            <a:ahLst/>
            <a:cxnLst/>
            <a:rect l="l" t="t" r="r" b="b"/>
            <a:pathLst>
              <a:path w="3150235" h="1701164">
                <a:moveTo>
                  <a:pt x="2848406" y="0"/>
                </a:moveTo>
                <a:lnTo>
                  <a:pt x="0" y="0"/>
                </a:lnTo>
                <a:lnTo>
                  <a:pt x="0" y="1700999"/>
                </a:lnTo>
                <a:lnTo>
                  <a:pt x="2848406" y="1700999"/>
                </a:lnTo>
                <a:lnTo>
                  <a:pt x="3150006" y="834047"/>
                </a:lnTo>
                <a:lnTo>
                  <a:pt x="2848406" y="0"/>
                </a:lnTo>
                <a:close/>
              </a:path>
            </a:pathLst>
          </a:custGeom>
          <a:solidFill>
            <a:srgbClr val="6D6E71"/>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 name="object 5">
            <a:extLst>
              <a:ext uri="{FF2B5EF4-FFF2-40B4-BE49-F238E27FC236}">
                <a16:creationId xmlns:a16="http://schemas.microsoft.com/office/drawing/2014/main" id="{B74C7C6C-4A4C-8646-9D2E-304AC4B904CD}"/>
              </a:ext>
            </a:extLst>
          </p:cNvPr>
          <p:cNvSpPr txBox="1"/>
          <p:nvPr/>
        </p:nvSpPr>
        <p:spPr>
          <a:xfrm>
            <a:off x="2380731" y="1572042"/>
            <a:ext cx="2131376" cy="1260213"/>
          </a:xfrm>
          <a:prstGeom prst="rect">
            <a:avLst/>
          </a:prstGeom>
        </p:spPr>
        <p:txBody>
          <a:bodyPr vert="horz" wrap="square" lIns="0" tIns="9775" rIns="0" bIns="0" rtlCol="0">
            <a:spAutoFit/>
          </a:bodyPr>
          <a:lstStyle/>
          <a:p>
            <a:pPr marL="10861" marR="4344">
              <a:lnSpc>
                <a:spcPct val="108100"/>
              </a:lnSpc>
              <a:spcBef>
                <a:spcPts val="77"/>
              </a:spcBef>
            </a:pPr>
            <a:r>
              <a:rPr sz="1881" b="1" dirty="0">
                <a:solidFill>
                  <a:srgbClr val="FFFFFF"/>
                </a:solidFill>
                <a:latin typeface="HGMaruGothicMPRO" panose="020F0600000000000000" pitchFamily="34" charset="-128"/>
                <a:ea typeface="HGMaruGothicMPRO" panose="020F0600000000000000" pitchFamily="34" charset="-128"/>
                <a:cs typeface="ShinMGoPro-Medium"/>
              </a:rPr>
              <a:t>労働契約の内容を完全に自由に決定できるようにしてしまうと ･･･</a:t>
            </a:r>
            <a:endParaRPr sz="1881" dirty="0">
              <a:latin typeface="HGMaruGothicMPRO" panose="020F0600000000000000" pitchFamily="34" charset="-128"/>
              <a:ea typeface="HGMaruGothicMPRO" panose="020F0600000000000000" pitchFamily="34" charset="-128"/>
              <a:cs typeface="ShinMGoPro-Medium"/>
            </a:endParaRPr>
          </a:p>
        </p:txBody>
      </p:sp>
      <p:sp>
        <p:nvSpPr>
          <p:cNvPr id="6" name="object 6">
            <a:extLst>
              <a:ext uri="{FF2B5EF4-FFF2-40B4-BE49-F238E27FC236}">
                <a16:creationId xmlns:a16="http://schemas.microsoft.com/office/drawing/2014/main" id="{9D68FEF3-FDDE-C440-A664-653C397B0040}"/>
              </a:ext>
            </a:extLst>
          </p:cNvPr>
          <p:cNvSpPr/>
          <p:nvPr/>
        </p:nvSpPr>
        <p:spPr>
          <a:xfrm>
            <a:off x="6096073" y="3240568"/>
            <a:ext cx="1616730" cy="646801"/>
          </a:xfrm>
          <a:custGeom>
            <a:avLst/>
            <a:gdLst/>
            <a:ahLst/>
            <a:cxnLst/>
            <a:rect l="l" t="t" r="r" b="b"/>
            <a:pathLst>
              <a:path w="1890395" h="756285">
                <a:moveTo>
                  <a:pt x="1763991" y="0"/>
                </a:moveTo>
                <a:lnTo>
                  <a:pt x="125996" y="0"/>
                </a:lnTo>
                <a:lnTo>
                  <a:pt x="53154" y="1968"/>
                </a:lnTo>
                <a:lnTo>
                  <a:pt x="15749" y="15749"/>
                </a:lnTo>
                <a:lnTo>
                  <a:pt x="1968" y="53154"/>
                </a:lnTo>
                <a:lnTo>
                  <a:pt x="0" y="125996"/>
                </a:lnTo>
                <a:lnTo>
                  <a:pt x="0" y="629996"/>
                </a:lnTo>
                <a:lnTo>
                  <a:pt x="1968" y="702845"/>
                </a:lnTo>
                <a:lnTo>
                  <a:pt x="15749" y="740254"/>
                </a:lnTo>
                <a:lnTo>
                  <a:pt x="53154" y="754036"/>
                </a:lnTo>
                <a:lnTo>
                  <a:pt x="125996" y="756005"/>
                </a:lnTo>
                <a:lnTo>
                  <a:pt x="1763991" y="756005"/>
                </a:lnTo>
                <a:lnTo>
                  <a:pt x="1836841" y="754036"/>
                </a:lnTo>
                <a:lnTo>
                  <a:pt x="1874250" y="740254"/>
                </a:lnTo>
                <a:lnTo>
                  <a:pt x="1888032" y="702845"/>
                </a:lnTo>
                <a:lnTo>
                  <a:pt x="1890001" y="629996"/>
                </a:lnTo>
                <a:lnTo>
                  <a:pt x="1890001" y="125996"/>
                </a:lnTo>
                <a:lnTo>
                  <a:pt x="1888032" y="53154"/>
                </a:lnTo>
                <a:lnTo>
                  <a:pt x="1874250" y="15749"/>
                </a:lnTo>
                <a:lnTo>
                  <a:pt x="1836841" y="1968"/>
                </a:lnTo>
                <a:lnTo>
                  <a:pt x="1763991" y="0"/>
                </a:lnTo>
                <a:close/>
              </a:path>
            </a:pathLst>
          </a:custGeom>
          <a:solidFill>
            <a:srgbClr val="6D6E71"/>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pSp>
        <p:nvGrpSpPr>
          <p:cNvPr id="57" name="グループ化 56">
            <a:extLst>
              <a:ext uri="{FF2B5EF4-FFF2-40B4-BE49-F238E27FC236}">
                <a16:creationId xmlns:a16="http://schemas.microsoft.com/office/drawing/2014/main" id="{12C10DC9-05B7-E248-B823-AAE511C90182}"/>
              </a:ext>
            </a:extLst>
          </p:cNvPr>
          <p:cNvGrpSpPr/>
          <p:nvPr/>
        </p:nvGrpSpPr>
        <p:grpSpPr>
          <a:xfrm>
            <a:off x="2860198" y="3204038"/>
            <a:ext cx="963227" cy="1727169"/>
            <a:chOff x="1562375" y="3516795"/>
            <a:chExt cx="1126273" cy="2019528"/>
          </a:xfrm>
        </p:grpSpPr>
        <p:sp>
          <p:nvSpPr>
            <p:cNvPr id="7" name="object 7">
              <a:extLst>
                <a:ext uri="{FF2B5EF4-FFF2-40B4-BE49-F238E27FC236}">
                  <a16:creationId xmlns:a16="http://schemas.microsoft.com/office/drawing/2014/main" id="{2565B4D6-5A30-C641-960B-449533E995F3}"/>
                </a:ext>
              </a:extLst>
            </p:cNvPr>
            <p:cNvSpPr/>
            <p:nvPr/>
          </p:nvSpPr>
          <p:spPr>
            <a:xfrm>
              <a:off x="1637987" y="4633342"/>
              <a:ext cx="948055" cy="902969"/>
            </a:xfrm>
            <a:custGeom>
              <a:avLst/>
              <a:gdLst/>
              <a:ahLst/>
              <a:cxnLst/>
              <a:rect l="l" t="t" r="r" b="b"/>
              <a:pathLst>
                <a:path w="948055" h="902970">
                  <a:moveTo>
                    <a:pt x="632447" y="0"/>
                  </a:moveTo>
                  <a:lnTo>
                    <a:pt x="314020" y="0"/>
                  </a:lnTo>
                  <a:lnTo>
                    <a:pt x="259520" y="27415"/>
                  </a:lnTo>
                  <a:lnTo>
                    <a:pt x="212076" y="57016"/>
                  </a:lnTo>
                  <a:lnTo>
                    <a:pt x="171360" y="88832"/>
                  </a:lnTo>
                  <a:lnTo>
                    <a:pt x="137045" y="122891"/>
                  </a:lnTo>
                  <a:lnTo>
                    <a:pt x="108805" y="159222"/>
                  </a:lnTo>
                  <a:lnTo>
                    <a:pt x="86313" y="197853"/>
                  </a:lnTo>
                  <a:lnTo>
                    <a:pt x="69241" y="238813"/>
                  </a:lnTo>
                  <a:lnTo>
                    <a:pt x="57264" y="282130"/>
                  </a:lnTo>
                  <a:lnTo>
                    <a:pt x="45744" y="338619"/>
                  </a:lnTo>
                  <a:lnTo>
                    <a:pt x="38852" y="376329"/>
                  </a:lnTo>
                  <a:lnTo>
                    <a:pt x="31642" y="420230"/>
                  </a:lnTo>
                  <a:lnTo>
                    <a:pt x="24441" y="470234"/>
                  </a:lnTo>
                  <a:lnTo>
                    <a:pt x="17574" y="526254"/>
                  </a:lnTo>
                  <a:lnTo>
                    <a:pt x="11370" y="588199"/>
                  </a:lnTo>
                  <a:lnTo>
                    <a:pt x="6155" y="655983"/>
                  </a:lnTo>
                  <a:lnTo>
                    <a:pt x="2256" y="729516"/>
                  </a:lnTo>
                  <a:lnTo>
                    <a:pt x="0" y="808710"/>
                  </a:lnTo>
                  <a:lnTo>
                    <a:pt x="843" y="871477"/>
                  </a:lnTo>
                  <a:lnTo>
                    <a:pt x="2485" y="902359"/>
                  </a:lnTo>
                  <a:lnTo>
                    <a:pt x="946428" y="902359"/>
                  </a:lnTo>
                  <a:lnTo>
                    <a:pt x="947403" y="861859"/>
                  </a:lnTo>
                  <a:lnTo>
                    <a:pt x="947559" y="789520"/>
                  </a:lnTo>
                  <a:lnTo>
                    <a:pt x="946348" y="709691"/>
                  </a:lnTo>
                  <a:lnTo>
                    <a:pt x="942992" y="636936"/>
                  </a:lnTo>
                  <a:lnTo>
                    <a:pt x="937912" y="571026"/>
                  </a:lnTo>
                  <a:lnTo>
                    <a:pt x="931526" y="511734"/>
                  </a:lnTo>
                  <a:lnTo>
                    <a:pt x="924253" y="458830"/>
                  </a:lnTo>
                  <a:lnTo>
                    <a:pt x="916512" y="412085"/>
                  </a:lnTo>
                  <a:lnTo>
                    <a:pt x="908721" y="371272"/>
                  </a:lnTo>
                  <a:lnTo>
                    <a:pt x="894667" y="306523"/>
                  </a:lnTo>
                  <a:lnTo>
                    <a:pt x="889241" y="282130"/>
                  </a:lnTo>
                  <a:lnTo>
                    <a:pt x="877260" y="238813"/>
                  </a:lnTo>
                  <a:lnTo>
                    <a:pt x="860188" y="197853"/>
                  </a:lnTo>
                  <a:lnTo>
                    <a:pt x="837695" y="159222"/>
                  </a:lnTo>
                  <a:lnTo>
                    <a:pt x="809455" y="122891"/>
                  </a:lnTo>
                  <a:lnTo>
                    <a:pt x="775138" y="88832"/>
                  </a:lnTo>
                  <a:lnTo>
                    <a:pt x="734416" y="57016"/>
                  </a:lnTo>
                  <a:lnTo>
                    <a:pt x="686962" y="27415"/>
                  </a:lnTo>
                  <a:lnTo>
                    <a:pt x="632447" y="0"/>
                  </a:lnTo>
                  <a:close/>
                </a:path>
              </a:pathLst>
            </a:custGeom>
            <a:solidFill>
              <a:srgbClr val="3A3D3D"/>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203F2484-9795-4440-87C4-D6945A2B8B07}"/>
                </a:ext>
              </a:extLst>
            </p:cNvPr>
            <p:cNvSpPr/>
            <p:nvPr/>
          </p:nvSpPr>
          <p:spPr>
            <a:xfrm>
              <a:off x="1637987" y="4633342"/>
              <a:ext cx="889635" cy="902969"/>
            </a:xfrm>
            <a:custGeom>
              <a:avLst/>
              <a:gdLst/>
              <a:ahLst/>
              <a:cxnLst/>
              <a:rect l="l" t="t" r="r" b="b"/>
              <a:pathLst>
                <a:path w="889635" h="902970">
                  <a:moveTo>
                    <a:pt x="889241" y="282130"/>
                  </a:moveTo>
                  <a:lnTo>
                    <a:pt x="877260" y="238813"/>
                  </a:lnTo>
                  <a:lnTo>
                    <a:pt x="860188" y="197853"/>
                  </a:lnTo>
                  <a:lnTo>
                    <a:pt x="837695" y="159222"/>
                  </a:lnTo>
                  <a:lnTo>
                    <a:pt x="809455" y="122891"/>
                  </a:lnTo>
                  <a:lnTo>
                    <a:pt x="775138" y="88832"/>
                  </a:lnTo>
                  <a:lnTo>
                    <a:pt x="734416" y="57016"/>
                  </a:lnTo>
                  <a:lnTo>
                    <a:pt x="686962" y="27415"/>
                  </a:lnTo>
                  <a:lnTo>
                    <a:pt x="632447" y="0"/>
                  </a:lnTo>
                  <a:lnTo>
                    <a:pt x="541426" y="0"/>
                  </a:lnTo>
                  <a:lnTo>
                    <a:pt x="493153" y="0"/>
                  </a:lnTo>
                  <a:lnTo>
                    <a:pt x="453364" y="0"/>
                  </a:lnTo>
                  <a:lnTo>
                    <a:pt x="405066" y="0"/>
                  </a:lnTo>
                  <a:lnTo>
                    <a:pt x="314020" y="0"/>
                  </a:lnTo>
                  <a:lnTo>
                    <a:pt x="259520" y="27415"/>
                  </a:lnTo>
                  <a:lnTo>
                    <a:pt x="212076" y="57016"/>
                  </a:lnTo>
                  <a:lnTo>
                    <a:pt x="171360" y="88832"/>
                  </a:lnTo>
                  <a:lnTo>
                    <a:pt x="137045" y="122891"/>
                  </a:lnTo>
                  <a:lnTo>
                    <a:pt x="108805" y="159222"/>
                  </a:lnTo>
                  <a:lnTo>
                    <a:pt x="86313" y="197853"/>
                  </a:lnTo>
                  <a:lnTo>
                    <a:pt x="69241" y="238813"/>
                  </a:lnTo>
                  <a:lnTo>
                    <a:pt x="57264" y="282130"/>
                  </a:lnTo>
                  <a:lnTo>
                    <a:pt x="45744" y="338619"/>
                  </a:lnTo>
                  <a:lnTo>
                    <a:pt x="38852" y="376329"/>
                  </a:lnTo>
                  <a:lnTo>
                    <a:pt x="31642" y="420230"/>
                  </a:lnTo>
                  <a:lnTo>
                    <a:pt x="24441" y="470234"/>
                  </a:lnTo>
                  <a:lnTo>
                    <a:pt x="17574" y="526254"/>
                  </a:lnTo>
                  <a:lnTo>
                    <a:pt x="11370" y="588199"/>
                  </a:lnTo>
                  <a:lnTo>
                    <a:pt x="6155" y="655983"/>
                  </a:lnTo>
                  <a:lnTo>
                    <a:pt x="2256" y="729516"/>
                  </a:lnTo>
                  <a:lnTo>
                    <a:pt x="0" y="808710"/>
                  </a:lnTo>
                  <a:lnTo>
                    <a:pt x="843" y="871477"/>
                  </a:lnTo>
                  <a:lnTo>
                    <a:pt x="2485" y="902359"/>
                  </a:lnTo>
                </a:path>
              </a:pathLst>
            </a:custGeom>
            <a:ln w="24523">
              <a:solidFill>
                <a:srgbClr val="3A3D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AA3F9CD9-2165-1544-BEFE-4A4CAAB44741}"/>
                </a:ext>
              </a:extLst>
            </p:cNvPr>
            <p:cNvSpPr/>
            <p:nvPr/>
          </p:nvSpPr>
          <p:spPr>
            <a:xfrm>
              <a:off x="2527228" y="4915472"/>
              <a:ext cx="58419" cy="620395"/>
            </a:xfrm>
            <a:custGeom>
              <a:avLst/>
              <a:gdLst/>
              <a:ahLst/>
              <a:cxnLst/>
              <a:rect l="l" t="t" r="r" b="b"/>
              <a:pathLst>
                <a:path w="58419" h="620395">
                  <a:moveTo>
                    <a:pt x="57187" y="620228"/>
                  </a:moveTo>
                  <a:lnTo>
                    <a:pt x="58162" y="579729"/>
                  </a:lnTo>
                  <a:lnTo>
                    <a:pt x="58318" y="507390"/>
                  </a:lnTo>
                  <a:lnTo>
                    <a:pt x="57106" y="427560"/>
                  </a:lnTo>
                  <a:lnTo>
                    <a:pt x="53751" y="354805"/>
                  </a:lnTo>
                  <a:lnTo>
                    <a:pt x="48671" y="288896"/>
                  </a:lnTo>
                  <a:lnTo>
                    <a:pt x="42285" y="229604"/>
                  </a:lnTo>
                  <a:lnTo>
                    <a:pt x="35012" y="176699"/>
                  </a:lnTo>
                  <a:lnTo>
                    <a:pt x="27270" y="129955"/>
                  </a:lnTo>
                  <a:lnTo>
                    <a:pt x="19480" y="89141"/>
                  </a:lnTo>
                  <a:lnTo>
                    <a:pt x="5425" y="24392"/>
                  </a:lnTo>
                  <a:lnTo>
                    <a:pt x="0" y="0"/>
                  </a:lnTo>
                </a:path>
              </a:pathLst>
            </a:custGeom>
            <a:ln w="24523">
              <a:solidFill>
                <a:srgbClr val="3A3D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7EFABC52-7E41-9649-940F-A2765F2C8579}"/>
                </a:ext>
              </a:extLst>
            </p:cNvPr>
            <p:cNvSpPr/>
            <p:nvPr/>
          </p:nvSpPr>
          <p:spPr>
            <a:xfrm>
              <a:off x="1754363" y="4931168"/>
              <a:ext cx="39370" cy="605155"/>
            </a:xfrm>
            <a:custGeom>
              <a:avLst/>
              <a:gdLst/>
              <a:ahLst/>
              <a:cxnLst/>
              <a:rect l="l" t="t" r="r" b="b"/>
              <a:pathLst>
                <a:path w="39369" h="605154">
                  <a:moveTo>
                    <a:pt x="38820" y="0"/>
                  </a:moveTo>
                  <a:lnTo>
                    <a:pt x="37420" y="22146"/>
                  </a:lnTo>
                  <a:lnTo>
                    <a:pt x="35045" y="56023"/>
                  </a:lnTo>
                  <a:lnTo>
                    <a:pt x="31882" y="99809"/>
                  </a:lnTo>
                  <a:lnTo>
                    <a:pt x="28116" y="151684"/>
                  </a:lnTo>
                  <a:lnTo>
                    <a:pt x="23936" y="209826"/>
                  </a:lnTo>
                  <a:lnTo>
                    <a:pt x="19527" y="272415"/>
                  </a:lnTo>
                  <a:lnTo>
                    <a:pt x="15076" y="337629"/>
                  </a:lnTo>
                  <a:lnTo>
                    <a:pt x="10771" y="403646"/>
                  </a:lnTo>
                  <a:lnTo>
                    <a:pt x="6797" y="468646"/>
                  </a:lnTo>
                  <a:lnTo>
                    <a:pt x="3341" y="530808"/>
                  </a:lnTo>
                  <a:lnTo>
                    <a:pt x="590" y="588311"/>
                  </a:lnTo>
                  <a:lnTo>
                    <a:pt x="0" y="604532"/>
                  </a:lnTo>
                </a:path>
              </a:pathLst>
            </a:custGeom>
            <a:ln w="25425">
              <a:solidFill>
                <a:srgbClr val="252828"/>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1" name="object 11">
              <a:extLst>
                <a:ext uri="{FF2B5EF4-FFF2-40B4-BE49-F238E27FC236}">
                  <a16:creationId xmlns:a16="http://schemas.microsoft.com/office/drawing/2014/main" id="{D54A7A5F-2EF4-CD43-9657-8BB1F39814D0}"/>
                </a:ext>
              </a:extLst>
            </p:cNvPr>
            <p:cNvSpPr/>
            <p:nvPr/>
          </p:nvSpPr>
          <p:spPr>
            <a:xfrm>
              <a:off x="2442643" y="4931168"/>
              <a:ext cx="39370" cy="605155"/>
            </a:xfrm>
            <a:custGeom>
              <a:avLst/>
              <a:gdLst/>
              <a:ahLst/>
              <a:cxnLst/>
              <a:rect l="l" t="t" r="r" b="b"/>
              <a:pathLst>
                <a:path w="39369" h="605154">
                  <a:moveTo>
                    <a:pt x="0" y="0"/>
                  </a:moveTo>
                  <a:lnTo>
                    <a:pt x="1394" y="22146"/>
                  </a:lnTo>
                  <a:lnTo>
                    <a:pt x="3766" y="56023"/>
                  </a:lnTo>
                  <a:lnTo>
                    <a:pt x="6927" y="99809"/>
                  </a:lnTo>
                  <a:lnTo>
                    <a:pt x="10692" y="151684"/>
                  </a:lnTo>
                  <a:lnTo>
                    <a:pt x="14873" y="209826"/>
                  </a:lnTo>
                  <a:lnTo>
                    <a:pt x="19282" y="272415"/>
                  </a:lnTo>
                  <a:lnTo>
                    <a:pt x="23735" y="337629"/>
                  </a:lnTo>
                  <a:lnTo>
                    <a:pt x="28042" y="403646"/>
                  </a:lnTo>
                  <a:lnTo>
                    <a:pt x="32018" y="468646"/>
                  </a:lnTo>
                  <a:lnTo>
                    <a:pt x="35475" y="530808"/>
                  </a:lnTo>
                  <a:lnTo>
                    <a:pt x="38228" y="588311"/>
                  </a:lnTo>
                  <a:lnTo>
                    <a:pt x="38819" y="604532"/>
                  </a:lnTo>
                </a:path>
              </a:pathLst>
            </a:custGeom>
            <a:ln w="25425">
              <a:solidFill>
                <a:srgbClr val="252828"/>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2" name="object 12">
              <a:extLst>
                <a:ext uri="{FF2B5EF4-FFF2-40B4-BE49-F238E27FC236}">
                  <a16:creationId xmlns:a16="http://schemas.microsoft.com/office/drawing/2014/main" id="{769FF608-2C3A-A74A-989A-A39183FC523D}"/>
                </a:ext>
              </a:extLst>
            </p:cNvPr>
            <p:cNvSpPr/>
            <p:nvPr/>
          </p:nvSpPr>
          <p:spPr>
            <a:xfrm>
              <a:off x="2080700" y="5393887"/>
              <a:ext cx="53340" cy="53340"/>
            </a:xfrm>
            <a:custGeom>
              <a:avLst/>
              <a:gdLst/>
              <a:ahLst/>
              <a:cxnLst/>
              <a:rect l="l" t="t" r="r" b="b"/>
              <a:pathLst>
                <a:path w="53339" h="53339">
                  <a:moveTo>
                    <a:pt x="26390" y="0"/>
                  </a:moveTo>
                  <a:lnTo>
                    <a:pt x="16121" y="2079"/>
                  </a:lnTo>
                  <a:lnTo>
                    <a:pt x="7732" y="7746"/>
                  </a:lnTo>
                  <a:lnTo>
                    <a:pt x="2075" y="16148"/>
                  </a:lnTo>
                  <a:lnTo>
                    <a:pt x="0" y="26428"/>
                  </a:lnTo>
                  <a:lnTo>
                    <a:pt x="2075" y="36710"/>
                  </a:lnTo>
                  <a:lnTo>
                    <a:pt x="7732" y="45102"/>
                  </a:lnTo>
                  <a:lnTo>
                    <a:pt x="16121" y="50758"/>
                  </a:lnTo>
                  <a:lnTo>
                    <a:pt x="26390" y="52831"/>
                  </a:lnTo>
                  <a:lnTo>
                    <a:pt x="36661" y="50758"/>
                  </a:lnTo>
                  <a:lnTo>
                    <a:pt x="45054" y="45102"/>
                  </a:lnTo>
                  <a:lnTo>
                    <a:pt x="50716" y="36710"/>
                  </a:lnTo>
                  <a:lnTo>
                    <a:pt x="52793" y="26428"/>
                  </a:lnTo>
                  <a:lnTo>
                    <a:pt x="50716" y="16148"/>
                  </a:lnTo>
                  <a:lnTo>
                    <a:pt x="45054" y="7746"/>
                  </a:lnTo>
                  <a:lnTo>
                    <a:pt x="36661" y="2079"/>
                  </a:lnTo>
                  <a:lnTo>
                    <a:pt x="26390" y="0"/>
                  </a:lnTo>
                  <a:close/>
                </a:path>
              </a:pathLst>
            </a:custGeom>
            <a:solidFill>
              <a:srgbClr val="252828"/>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3" name="object 13">
              <a:extLst>
                <a:ext uri="{FF2B5EF4-FFF2-40B4-BE49-F238E27FC236}">
                  <a16:creationId xmlns:a16="http://schemas.microsoft.com/office/drawing/2014/main" id="{A13DCE05-BF91-4143-8212-15AD50CDF51E}"/>
                </a:ext>
              </a:extLst>
            </p:cNvPr>
            <p:cNvSpPr/>
            <p:nvPr/>
          </p:nvSpPr>
          <p:spPr>
            <a:xfrm>
              <a:off x="1944579" y="4622176"/>
              <a:ext cx="339090" cy="596265"/>
            </a:xfrm>
            <a:custGeom>
              <a:avLst/>
              <a:gdLst/>
              <a:ahLst/>
              <a:cxnLst/>
              <a:rect l="l" t="t" r="r" b="b"/>
              <a:pathLst>
                <a:path w="339089" h="596264">
                  <a:moveTo>
                    <a:pt x="0" y="0"/>
                  </a:moveTo>
                  <a:lnTo>
                    <a:pt x="42602" y="235708"/>
                  </a:lnTo>
                  <a:lnTo>
                    <a:pt x="73933" y="376386"/>
                  </a:lnTo>
                  <a:lnTo>
                    <a:pt x="109406" y="477931"/>
                  </a:lnTo>
                  <a:lnTo>
                    <a:pt x="164439" y="596239"/>
                  </a:lnTo>
                  <a:lnTo>
                    <a:pt x="166674" y="594412"/>
                  </a:lnTo>
                  <a:lnTo>
                    <a:pt x="188079" y="548679"/>
                  </a:lnTo>
                  <a:lnTo>
                    <a:pt x="213777" y="477785"/>
                  </a:lnTo>
                  <a:lnTo>
                    <a:pt x="229808" y="428158"/>
                  </a:lnTo>
                  <a:lnTo>
                    <a:pt x="247852" y="368163"/>
                  </a:lnTo>
                  <a:lnTo>
                    <a:pt x="267825" y="297114"/>
                  </a:lnTo>
                  <a:lnTo>
                    <a:pt x="289647" y="214325"/>
                  </a:lnTo>
                  <a:lnTo>
                    <a:pt x="313234" y="119110"/>
                  </a:lnTo>
                  <a:lnTo>
                    <a:pt x="338505" y="10782"/>
                  </a:lnTo>
                  <a:lnTo>
                    <a:pt x="0"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4" name="object 14">
              <a:extLst>
                <a:ext uri="{FF2B5EF4-FFF2-40B4-BE49-F238E27FC236}">
                  <a16:creationId xmlns:a16="http://schemas.microsoft.com/office/drawing/2014/main" id="{E864BCC7-F6E9-C440-8D75-42EC4A828B35}"/>
                </a:ext>
              </a:extLst>
            </p:cNvPr>
            <p:cNvSpPr/>
            <p:nvPr/>
          </p:nvSpPr>
          <p:spPr>
            <a:xfrm>
              <a:off x="2036259" y="4692467"/>
              <a:ext cx="147320" cy="526415"/>
            </a:xfrm>
            <a:custGeom>
              <a:avLst/>
              <a:gdLst/>
              <a:ahLst/>
              <a:cxnLst/>
              <a:rect l="l" t="t" r="r" b="b"/>
              <a:pathLst>
                <a:path w="147319" h="526414">
                  <a:moveTo>
                    <a:pt x="128396" y="0"/>
                  </a:moveTo>
                  <a:lnTo>
                    <a:pt x="26733" y="0"/>
                  </a:lnTo>
                  <a:lnTo>
                    <a:pt x="60616" y="108584"/>
                  </a:lnTo>
                  <a:lnTo>
                    <a:pt x="0" y="356917"/>
                  </a:lnTo>
                  <a:lnTo>
                    <a:pt x="17718" y="407629"/>
                  </a:lnTo>
                  <a:lnTo>
                    <a:pt x="72765" y="525937"/>
                  </a:lnTo>
                  <a:lnTo>
                    <a:pt x="74995" y="524113"/>
                  </a:lnTo>
                  <a:lnTo>
                    <a:pt x="96391" y="478383"/>
                  </a:lnTo>
                  <a:lnTo>
                    <a:pt x="122087" y="407489"/>
                  </a:lnTo>
                  <a:lnTo>
                    <a:pt x="138119" y="357862"/>
                  </a:lnTo>
                  <a:lnTo>
                    <a:pt x="147189" y="327706"/>
                  </a:lnTo>
                  <a:lnTo>
                    <a:pt x="94348" y="108584"/>
                  </a:lnTo>
                  <a:lnTo>
                    <a:pt x="128396" y="0"/>
                  </a:lnTo>
                  <a:close/>
                </a:path>
              </a:pathLst>
            </a:custGeom>
            <a:solidFill>
              <a:srgbClr val="44ADE2"/>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5" name="object 15">
              <a:extLst>
                <a:ext uri="{FF2B5EF4-FFF2-40B4-BE49-F238E27FC236}">
                  <a16:creationId xmlns:a16="http://schemas.microsoft.com/office/drawing/2014/main" id="{121D2441-AFA0-1E49-A43B-0BF0E3F31E67}"/>
                </a:ext>
              </a:extLst>
            </p:cNvPr>
            <p:cNvSpPr/>
            <p:nvPr/>
          </p:nvSpPr>
          <p:spPr>
            <a:xfrm>
              <a:off x="2036259" y="4692467"/>
              <a:ext cx="60960" cy="357505"/>
            </a:xfrm>
            <a:custGeom>
              <a:avLst/>
              <a:gdLst/>
              <a:ahLst/>
              <a:cxnLst/>
              <a:rect l="l" t="t" r="r" b="b"/>
              <a:pathLst>
                <a:path w="60960" h="357504">
                  <a:moveTo>
                    <a:pt x="26733" y="0"/>
                  </a:moveTo>
                  <a:lnTo>
                    <a:pt x="60616" y="108584"/>
                  </a:lnTo>
                  <a:lnTo>
                    <a:pt x="0" y="356917"/>
                  </a:lnTo>
                </a:path>
              </a:pathLst>
            </a:custGeom>
            <a:ln w="25552">
              <a:solidFill>
                <a:srgbClr val="44ADE2"/>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6" name="object 16">
              <a:extLst>
                <a:ext uri="{FF2B5EF4-FFF2-40B4-BE49-F238E27FC236}">
                  <a16:creationId xmlns:a16="http://schemas.microsoft.com/office/drawing/2014/main" id="{30F802A0-7A11-2E4F-8E47-41C78EFEB4D5}"/>
                </a:ext>
              </a:extLst>
            </p:cNvPr>
            <p:cNvSpPr/>
            <p:nvPr/>
          </p:nvSpPr>
          <p:spPr>
            <a:xfrm>
              <a:off x="2062993" y="4692467"/>
              <a:ext cx="120650" cy="328295"/>
            </a:xfrm>
            <a:custGeom>
              <a:avLst/>
              <a:gdLst/>
              <a:ahLst/>
              <a:cxnLst/>
              <a:rect l="l" t="t" r="r" b="b"/>
              <a:pathLst>
                <a:path w="120650" h="328295">
                  <a:moveTo>
                    <a:pt x="120455" y="327706"/>
                  </a:moveTo>
                  <a:lnTo>
                    <a:pt x="67614" y="108584"/>
                  </a:lnTo>
                  <a:lnTo>
                    <a:pt x="101663" y="0"/>
                  </a:lnTo>
                  <a:lnTo>
                    <a:pt x="0" y="0"/>
                  </a:lnTo>
                </a:path>
              </a:pathLst>
            </a:custGeom>
            <a:ln w="25552">
              <a:solidFill>
                <a:srgbClr val="44ADE2"/>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7" name="object 17">
              <a:extLst>
                <a:ext uri="{FF2B5EF4-FFF2-40B4-BE49-F238E27FC236}">
                  <a16:creationId xmlns:a16="http://schemas.microsoft.com/office/drawing/2014/main" id="{446DEB10-1D80-124C-B5B2-260C72FD011A}"/>
                </a:ext>
              </a:extLst>
            </p:cNvPr>
            <p:cNvSpPr/>
            <p:nvPr/>
          </p:nvSpPr>
          <p:spPr>
            <a:xfrm>
              <a:off x="1853023" y="4683927"/>
              <a:ext cx="235585" cy="588645"/>
            </a:xfrm>
            <a:custGeom>
              <a:avLst/>
              <a:gdLst/>
              <a:ahLst/>
              <a:cxnLst/>
              <a:rect l="l" t="t" r="r" b="b"/>
              <a:pathLst>
                <a:path w="235585" h="588645">
                  <a:moveTo>
                    <a:pt x="36194" y="0"/>
                  </a:moveTo>
                  <a:lnTo>
                    <a:pt x="0" y="172478"/>
                  </a:lnTo>
                  <a:lnTo>
                    <a:pt x="129552" y="219341"/>
                  </a:lnTo>
                  <a:lnTo>
                    <a:pt x="13309" y="293865"/>
                  </a:lnTo>
                  <a:lnTo>
                    <a:pt x="114414" y="429631"/>
                  </a:lnTo>
                  <a:lnTo>
                    <a:pt x="171213" y="505553"/>
                  </a:lnTo>
                  <a:lnTo>
                    <a:pt x="204492" y="549231"/>
                  </a:lnTo>
                  <a:lnTo>
                    <a:pt x="235038" y="588264"/>
                  </a:lnTo>
                </a:path>
              </a:pathLst>
            </a:custGeom>
            <a:ln w="25425">
              <a:solidFill>
                <a:srgbClr val="252828"/>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8" name="object 18">
              <a:extLst>
                <a:ext uri="{FF2B5EF4-FFF2-40B4-BE49-F238E27FC236}">
                  <a16:creationId xmlns:a16="http://schemas.microsoft.com/office/drawing/2014/main" id="{5E67D3A1-7D87-D94B-A2CE-7A4D49998064}"/>
                </a:ext>
              </a:extLst>
            </p:cNvPr>
            <p:cNvSpPr/>
            <p:nvPr/>
          </p:nvSpPr>
          <p:spPr>
            <a:xfrm>
              <a:off x="2080695" y="4683927"/>
              <a:ext cx="288925" cy="636905"/>
            </a:xfrm>
            <a:custGeom>
              <a:avLst/>
              <a:gdLst/>
              <a:ahLst/>
              <a:cxnLst/>
              <a:rect l="l" t="t" r="r" b="b"/>
              <a:pathLst>
                <a:path w="288925" h="636904">
                  <a:moveTo>
                    <a:pt x="252450" y="0"/>
                  </a:moveTo>
                  <a:lnTo>
                    <a:pt x="288607" y="172478"/>
                  </a:lnTo>
                  <a:lnTo>
                    <a:pt x="159092" y="219341"/>
                  </a:lnTo>
                  <a:lnTo>
                    <a:pt x="275336" y="293865"/>
                  </a:lnTo>
                  <a:lnTo>
                    <a:pt x="180051" y="454948"/>
                  </a:lnTo>
                  <a:lnTo>
                    <a:pt x="119608" y="544355"/>
                  </a:lnTo>
                  <a:lnTo>
                    <a:pt x="68195" y="594226"/>
                  </a:lnTo>
                  <a:lnTo>
                    <a:pt x="0" y="636701"/>
                  </a:lnTo>
                  <a:lnTo>
                    <a:pt x="31038" y="564311"/>
                  </a:lnTo>
                </a:path>
              </a:pathLst>
            </a:custGeom>
            <a:ln w="25425">
              <a:solidFill>
                <a:srgbClr val="252828"/>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9" name="object 19">
              <a:extLst>
                <a:ext uri="{FF2B5EF4-FFF2-40B4-BE49-F238E27FC236}">
                  <a16:creationId xmlns:a16="http://schemas.microsoft.com/office/drawing/2014/main" id="{567D591D-9269-584F-8D12-FF25B9BBE361}"/>
                </a:ext>
              </a:extLst>
            </p:cNvPr>
            <p:cNvSpPr/>
            <p:nvPr/>
          </p:nvSpPr>
          <p:spPr>
            <a:xfrm>
              <a:off x="1685829" y="3600672"/>
              <a:ext cx="878840" cy="1068070"/>
            </a:xfrm>
            <a:custGeom>
              <a:avLst/>
              <a:gdLst/>
              <a:ahLst/>
              <a:cxnLst/>
              <a:rect l="l" t="t" r="r" b="b"/>
              <a:pathLst>
                <a:path w="878839" h="1068070">
                  <a:moveTo>
                    <a:pt x="439343" y="0"/>
                  </a:moveTo>
                  <a:lnTo>
                    <a:pt x="397033" y="2444"/>
                  </a:lnTo>
                  <a:lnTo>
                    <a:pt x="355860" y="9629"/>
                  </a:lnTo>
                  <a:lnTo>
                    <a:pt x="316009" y="21331"/>
                  </a:lnTo>
                  <a:lnTo>
                    <a:pt x="277664" y="37325"/>
                  </a:lnTo>
                  <a:lnTo>
                    <a:pt x="241009" y="57387"/>
                  </a:lnTo>
                  <a:lnTo>
                    <a:pt x="206228" y="81295"/>
                  </a:lnTo>
                  <a:lnTo>
                    <a:pt x="173506" y="108824"/>
                  </a:lnTo>
                  <a:lnTo>
                    <a:pt x="143025" y="139750"/>
                  </a:lnTo>
                  <a:lnTo>
                    <a:pt x="114972" y="173850"/>
                  </a:lnTo>
                  <a:lnTo>
                    <a:pt x="89529" y="210899"/>
                  </a:lnTo>
                  <a:lnTo>
                    <a:pt x="66881" y="250675"/>
                  </a:lnTo>
                  <a:lnTo>
                    <a:pt x="47212" y="292952"/>
                  </a:lnTo>
                  <a:lnTo>
                    <a:pt x="30707" y="337507"/>
                  </a:lnTo>
                  <a:lnTo>
                    <a:pt x="17549" y="384117"/>
                  </a:lnTo>
                  <a:lnTo>
                    <a:pt x="7922" y="432557"/>
                  </a:lnTo>
                  <a:lnTo>
                    <a:pt x="2011" y="482605"/>
                  </a:lnTo>
                  <a:lnTo>
                    <a:pt x="0" y="534035"/>
                  </a:lnTo>
                  <a:lnTo>
                    <a:pt x="1795" y="601803"/>
                  </a:lnTo>
                  <a:lnTo>
                    <a:pt x="7078" y="663973"/>
                  </a:lnTo>
                  <a:lnTo>
                    <a:pt x="15694" y="720754"/>
                  </a:lnTo>
                  <a:lnTo>
                    <a:pt x="27487" y="772355"/>
                  </a:lnTo>
                  <a:lnTo>
                    <a:pt x="42302" y="818985"/>
                  </a:lnTo>
                  <a:lnTo>
                    <a:pt x="59985" y="860854"/>
                  </a:lnTo>
                  <a:lnTo>
                    <a:pt x="80379" y="898171"/>
                  </a:lnTo>
                  <a:lnTo>
                    <a:pt x="103331" y="931146"/>
                  </a:lnTo>
                  <a:lnTo>
                    <a:pt x="128684" y="959986"/>
                  </a:lnTo>
                  <a:lnTo>
                    <a:pt x="185975" y="1006104"/>
                  </a:lnTo>
                  <a:lnTo>
                    <a:pt x="251011" y="1038198"/>
                  </a:lnTo>
                  <a:lnTo>
                    <a:pt x="322552" y="1057944"/>
                  </a:lnTo>
                  <a:lnTo>
                    <a:pt x="360373" y="1063709"/>
                  </a:lnTo>
                  <a:lnTo>
                    <a:pt x="399355" y="1067014"/>
                  </a:lnTo>
                  <a:lnTo>
                    <a:pt x="439343" y="1068070"/>
                  </a:lnTo>
                  <a:lnTo>
                    <a:pt x="481656" y="1066525"/>
                  </a:lnTo>
                  <a:lnTo>
                    <a:pt x="522831" y="1061816"/>
                  </a:lnTo>
                  <a:lnTo>
                    <a:pt x="562684" y="1053828"/>
                  </a:lnTo>
                  <a:lnTo>
                    <a:pt x="601031" y="1042448"/>
                  </a:lnTo>
                  <a:lnTo>
                    <a:pt x="637688" y="1027562"/>
                  </a:lnTo>
                  <a:lnTo>
                    <a:pt x="672471" y="1009057"/>
                  </a:lnTo>
                  <a:lnTo>
                    <a:pt x="705196" y="986817"/>
                  </a:lnTo>
                  <a:lnTo>
                    <a:pt x="735678" y="960730"/>
                  </a:lnTo>
                  <a:lnTo>
                    <a:pt x="763733" y="930682"/>
                  </a:lnTo>
                  <a:lnTo>
                    <a:pt x="789177" y="896558"/>
                  </a:lnTo>
                  <a:lnTo>
                    <a:pt x="811827" y="858246"/>
                  </a:lnTo>
                  <a:lnTo>
                    <a:pt x="831497" y="815631"/>
                  </a:lnTo>
                  <a:lnTo>
                    <a:pt x="848003" y="768600"/>
                  </a:lnTo>
                  <a:lnTo>
                    <a:pt x="861162" y="717039"/>
                  </a:lnTo>
                  <a:lnTo>
                    <a:pt x="870790" y="660833"/>
                  </a:lnTo>
                  <a:lnTo>
                    <a:pt x="876701" y="599870"/>
                  </a:lnTo>
                  <a:lnTo>
                    <a:pt x="878713" y="534035"/>
                  </a:lnTo>
                  <a:lnTo>
                    <a:pt x="876701" y="482605"/>
                  </a:lnTo>
                  <a:lnTo>
                    <a:pt x="870790" y="432557"/>
                  </a:lnTo>
                  <a:lnTo>
                    <a:pt x="861162" y="384117"/>
                  </a:lnTo>
                  <a:lnTo>
                    <a:pt x="848003" y="337507"/>
                  </a:lnTo>
                  <a:lnTo>
                    <a:pt x="831497" y="292952"/>
                  </a:lnTo>
                  <a:lnTo>
                    <a:pt x="811827" y="250675"/>
                  </a:lnTo>
                  <a:lnTo>
                    <a:pt x="789177" y="210899"/>
                  </a:lnTo>
                  <a:lnTo>
                    <a:pt x="763733" y="173850"/>
                  </a:lnTo>
                  <a:lnTo>
                    <a:pt x="735678" y="139750"/>
                  </a:lnTo>
                  <a:lnTo>
                    <a:pt x="705196" y="108824"/>
                  </a:lnTo>
                  <a:lnTo>
                    <a:pt x="672471" y="81295"/>
                  </a:lnTo>
                  <a:lnTo>
                    <a:pt x="637688" y="57387"/>
                  </a:lnTo>
                  <a:lnTo>
                    <a:pt x="601031" y="37325"/>
                  </a:lnTo>
                  <a:lnTo>
                    <a:pt x="562684" y="21331"/>
                  </a:lnTo>
                  <a:lnTo>
                    <a:pt x="522831" y="9629"/>
                  </a:lnTo>
                  <a:lnTo>
                    <a:pt x="481656" y="2444"/>
                  </a:lnTo>
                  <a:lnTo>
                    <a:pt x="439343"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0" name="object 20">
              <a:extLst>
                <a:ext uri="{FF2B5EF4-FFF2-40B4-BE49-F238E27FC236}">
                  <a16:creationId xmlns:a16="http://schemas.microsoft.com/office/drawing/2014/main" id="{DFCE7D23-264E-764E-8BB8-8005BE5892BF}"/>
                </a:ext>
              </a:extLst>
            </p:cNvPr>
            <p:cNvSpPr/>
            <p:nvPr/>
          </p:nvSpPr>
          <p:spPr>
            <a:xfrm>
              <a:off x="1562375" y="4186751"/>
              <a:ext cx="227329" cy="254635"/>
            </a:xfrm>
            <a:custGeom>
              <a:avLst/>
              <a:gdLst/>
              <a:ahLst/>
              <a:cxnLst/>
              <a:rect l="l" t="t" r="r" b="b"/>
              <a:pathLst>
                <a:path w="227330" h="254635">
                  <a:moveTo>
                    <a:pt x="80094" y="0"/>
                  </a:moveTo>
                  <a:lnTo>
                    <a:pt x="46172" y="10427"/>
                  </a:lnTo>
                  <a:lnTo>
                    <a:pt x="20446" y="33284"/>
                  </a:lnTo>
                  <a:lnTo>
                    <a:pt x="4521" y="66688"/>
                  </a:lnTo>
                  <a:lnTo>
                    <a:pt x="0" y="108755"/>
                  </a:lnTo>
                  <a:lnTo>
                    <a:pt x="6889" y="146538"/>
                  </a:lnTo>
                  <a:lnTo>
                    <a:pt x="50257" y="209642"/>
                  </a:lnTo>
                  <a:lnTo>
                    <a:pt x="84720" y="232475"/>
                  </a:lnTo>
                  <a:lnTo>
                    <a:pt x="126358" y="247835"/>
                  </a:lnTo>
                  <a:lnTo>
                    <a:pt x="174163" y="254478"/>
                  </a:lnTo>
                  <a:lnTo>
                    <a:pt x="227126" y="251160"/>
                  </a:lnTo>
                  <a:lnTo>
                    <a:pt x="166115" y="23970"/>
                  </a:lnTo>
                  <a:lnTo>
                    <a:pt x="120610" y="3886"/>
                  </a:lnTo>
                  <a:lnTo>
                    <a:pt x="80094"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1" name="object 21">
              <a:extLst>
                <a:ext uri="{FF2B5EF4-FFF2-40B4-BE49-F238E27FC236}">
                  <a16:creationId xmlns:a16="http://schemas.microsoft.com/office/drawing/2014/main" id="{FE5B4552-B249-164D-9927-F22ADFD35DDE}"/>
                </a:ext>
              </a:extLst>
            </p:cNvPr>
            <p:cNvSpPr/>
            <p:nvPr/>
          </p:nvSpPr>
          <p:spPr>
            <a:xfrm>
              <a:off x="2461319" y="4186751"/>
              <a:ext cx="227329" cy="254635"/>
            </a:xfrm>
            <a:custGeom>
              <a:avLst/>
              <a:gdLst/>
              <a:ahLst/>
              <a:cxnLst/>
              <a:rect l="l" t="t" r="r" b="b"/>
              <a:pathLst>
                <a:path w="227330" h="254635">
                  <a:moveTo>
                    <a:pt x="147045" y="0"/>
                  </a:moveTo>
                  <a:lnTo>
                    <a:pt x="106531" y="3886"/>
                  </a:lnTo>
                  <a:lnTo>
                    <a:pt x="61023" y="23970"/>
                  </a:lnTo>
                  <a:lnTo>
                    <a:pt x="0" y="251160"/>
                  </a:lnTo>
                  <a:lnTo>
                    <a:pt x="52955" y="254478"/>
                  </a:lnTo>
                  <a:lnTo>
                    <a:pt x="100758" y="247835"/>
                  </a:lnTo>
                  <a:lnTo>
                    <a:pt x="142398" y="232475"/>
                  </a:lnTo>
                  <a:lnTo>
                    <a:pt x="176868" y="209642"/>
                  </a:lnTo>
                  <a:lnTo>
                    <a:pt x="203158" y="180582"/>
                  </a:lnTo>
                  <a:lnTo>
                    <a:pt x="227164" y="108755"/>
                  </a:lnTo>
                  <a:lnTo>
                    <a:pt x="222624" y="66688"/>
                  </a:lnTo>
                  <a:lnTo>
                    <a:pt x="206691" y="33284"/>
                  </a:lnTo>
                  <a:lnTo>
                    <a:pt x="180965" y="10427"/>
                  </a:lnTo>
                  <a:lnTo>
                    <a:pt x="147045"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2" name="object 22">
              <a:extLst>
                <a:ext uri="{FF2B5EF4-FFF2-40B4-BE49-F238E27FC236}">
                  <a16:creationId xmlns:a16="http://schemas.microsoft.com/office/drawing/2014/main" id="{E2412039-5919-9D4B-AB6E-14A94BA4684E}"/>
                </a:ext>
              </a:extLst>
            </p:cNvPr>
            <p:cNvSpPr/>
            <p:nvPr/>
          </p:nvSpPr>
          <p:spPr>
            <a:xfrm>
              <a:off x="1752309" y="4299439"/>
              <a:ext cx="162648" cy="103200"/>
            </a:xfrm>
            <a:prstGeom prst="rect">
              <a:avLst/>
            </a:prstGeom>
            <a:blipFill>
              <a:blip r:embed="rId2"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3" name="object 23">
              <a:extLst>
                <a:ext uri="{FF2B5EF4-FFF2-40B4-BE49-F238E27FC236}">
                  <a16:creationId xmlns:a16="http://schemas.microsoft.com/office/drawing/2014/main" id="{C09A2CC9-E807-7243-8A93-002CDD1B05C8}"/>
                </a:ext>
              </a:extLst>
            </p:cNvPr>
            <p:cNvSpPr/>
            <p:nvPr/>
          </p:nvSpPr>
          <p:spPr>
            <a:xfrm>
              <a:off x="2325391" y="4299439"/>
              <a:ext cx="162648" cy="103200"/>
            </a:xfrm>
            <a:prstGeom prst="rect">
              <a:avLst/>
            </a:prstGeom>
            <a:blipFill>
              <a:blip r:embed="rId3"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4" name="object 24">
              <a:extLst>
                <a:ext uri="{FF2B5EF4-FFF2-40B4-BE49-F238E27FC236}">
                  <a16:creationId xmlns:a16="http://schemas.microsoft.com/office/drawing/2014/main" id="{0DF33D98-89E0-DF46-9E29-A90224476A58}"/>
                </a:ext>
              </a:extLst>
            </p:cNvPr>
            <p:cNvSpPr/>
            <p:nvPr/>
          </p:nvSpPr>
          <p:spPr>
            <a:xfrm>
              <a:off x="1627297" y="3516867"/>
              <a:ext cx="1016635" cy="671195"/>
            </a:xfrm>
            <a:custGeom>
              <a:avLst/>
              <a:gdLst/>
              <a:ahLst/>
              <a:cxnLst/>
              <a:rect l="l" t="t" r="r" b="b"/>
              <a:pathLst>
                <a:path w="1016635" h="671195">
                  <a:moveTo>
                    <a:pt x="503902" y="0"/>
                  </a:moveTo>
                  <a:lnTo>
                    <a:pt x="459302" y="992"/>
                  </a:lnTo>
                  <a:lnTo>
                    <a:pt x="414756" y="5373"/>
                  </a:lnTo>
                  <a:lnTo>
                    <a:pt x="370639" y="13190"/>
                  </a:lnTo>
                  <a:lnTo>
                    <a:pt x="327332" y="24494"/>
                  </a:lnTo>
                  <a:lnTo>
                    <a:pt x="285212" y="39332"/>
                  </a:lnTo>
                  <a:lnTo>
                    <a:pt x="244656" y="57753"/>
                  </a:lnTo>
                  <a:lnTo>
                    <a:pt x="206044" y="79806"/>
                  </a:lnTo>
                  <a:lnTo>
                    <a:pt x="169753" y="105541"/>
                  </a:lnTo>
                  <a:lnTo>
                    <a:pt x="136162" y="135006"/>
                  </a:lnTo>
                  <a:lnTo>
                    <a:pt x="105648" y="168250"/>
                  </a:lnTo>
                  <a:lnTo>
                    <a:pt x="78590" y="205321"/>
                  </a:lnTo>
                  <a:lnTo>
                    <a:pt x="55365" y="246269"/>
                  </a:lnTo>
                  <a:lnTo>
                    <a:pt x="4321" y="410043"/>
                  </a:lnTo>
                  <a:lnTo>
                    <a:pt x="0" y="545270"/>
                  </a:lnTo>
                  <a:lnTo>
                    <a:pt x="16442" y="637213"/>
                  </a:lnTo>
                  <a:lnTo>
                    <a:pt x="27692" y="671135"/>
                  </a:lnTo>
                  <a:lnTo>
                    <a:pt x="61017" y="670843"/>
                  </a:lnTo>
                  <a:lnTo>
                    <a:pt x="106483" y="423879"/>
                  </a:lnTo>
                  <a:lnTo>
                    <a:pt x="299173" y="391157"/>
                  </a:lnTo>
                  <a:lnTo>
                    <a:pt x="413088" y="361749"/>
                  </a:lnTo>
                  <a:lnTo>
                    <a:pt x="492943" y="319003"/>
                  </a:lnTo>
                  <a:lnTo>
                    <a:pt x="583457" y="246269"/>
                  </a:lnTo>
                  <a:lnTo>
                    <a:pt x="977074" y="246269"/>
                  </a:lnTo>
                  <a:lnTo>
                    <a:pt x="945881" y="202132"/>
                  </a:lnTo>
                  <a:lnTo>
                    <a:pt x="785806" y="83811"/>
                  </a:lnTo>
                  <a:lnTo>
                    <a:pt x="751426" y="62455"/>
                  </a:lnTo>
                  <a:lnTo>
                    <a:pt x="714452" y="44146"/>
                  </a:lnTo>
                  <a:lnTo>
                    <a:pt x="675262" y="28932"/>
                  </a:lnTo>
                  <a:lnTo>
                    <a:pt x="634233" y="16861"/>
                  </a:lnTo>
                  <a:lnTo>
                    <a:pt x="591745" y="7983"/>
                  </a:lnTo>
                  <a:lnTo>
                    <a:pt x="548175" y="2346"/>
                  </a:lnTo>
                  <a:lnTo>
                    <a:pt x="503902" y="0"/>
                  </a:lnTo>
                  <a:close/>
                </a:path>
                <a:path w="1016635" h="671195">
                  <a:moveTo>
                    <a:pt x="977074" y="246269"/>
                  </a:moveTo>
                  <a:lnTo>
                    <a:pt x="583457" y="246269"/>
                  </a:lnTo>
                  <a:lnTo>
                    <a:pt x="681716" y="340910"/>
                  </a:lnTo>
                  <a:lnTo>
                    <a:pt x="775376" y="409147"/>
                  </a:lnTo>
                  <a:lnTo>
                    <a:pt x="845475" y="450466"/>
                  </a:lnTo>
                  <a:lnTo>
                    <a:pt x="873055" y="464354"/>
                  </a:lnTo>
                  <a:lnTo>
                    <a:pt x="921632" y="665306"/>
                  </a:lnTo>
                  <a:lnTo>
                    <a:pt x="952099" y="665306"/>
                  </a:lnTo>
                  <a:lnTo>
                    <a:pt x="1013438" y="438364"/>
                  </a:lnTo>
                  <a:lnTo>
                    <a:pt x="1016561" y="302144"/>
                  </a:lnTo>
                  <a:lnTo>
                    <a:pt x="977074" y="246269"/>
                  </a:lnTo>
                  <a:close/>
                </a:path>
              </a:pathLst>
            </a:custGeom>
            <a:solidFill>
              <a:srgbClr val="372C2C"/>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5" name="object 25">
              <a:extLst>
                <a:ext uri="{FF2B5EF4-FFF2-40B4-BE49-F238E27FC236}">
                  <a16:creationId xmlns:a16="http://schemas.microsoft.com/office/drawing/2014/main" id="{E81BEB1B-439C-3340-BB4C-56EA24727694}"/>
                </a:ext>
              </a:extLst>
            </p:cNvPr>
            <p:cNvSpPr/>
            <p:nvPr/>
          </p:nvSpPr>
          <p:spPr>
            <a:xfrm>
              <a:off x="1718324" y="3516795"/>
              <a:ext cx="845819" cy="288925"/>
            </a:xfrm>
            <a:custGeom>
              <a:avLst/>
              <a:gdLst/>
              <a:ahLst/>
              <a:cxnLst/>
              <a:rect l="l" t="t" r="r" b="b"/>
              <a:pathLst>
                <a:path w="845819" h="288925">
                  <a:moveTo>
                    <a:pt x="85990" y="100256"/>
                  </a:moveTo>
                  <a:lnTo>
                    <a:pt x="52175" y="128363"/>
                  </a:lnTo>
                  <a:lnTo>
                    <a:pt x="18831" y="163275"/>
                  </a:lnTo>
                  <a:lnTo>
                    <a:pt x="0" y="188422"/>
                  </a:lnTo>
                  <a:lnTo>
                    <a:pt x="170813" y="251926"/>
                  </a:lnTo>
                  <a:lnTo>
                    <a:pt x="374662" y="288509"/>
                  </a:lnTo>
                  <a:lnTo>
                    <a:pt x="452290" y="278608"/>
                  </a:lnTo>
                  <a:lnTo>
                    <a:pt x="492440" y="246341"/>
                  </a:lnTo>
                  <a:lnTo>
                    <a:pt x="651957" y="246341"/>
                  </a:lnTo>
                  <a:lnTo>
                    <a:pt x="845333" y="195166"/>
                  </a:lnTo>
                  <a:lnTo>
                    <a:pt x="683073" y="174885"/>
                  </a:lnTo>
                  <a:lnTo>
                    <a:pt x="411381" y="174885"/>
                  </a:lnTo>
                  <a:lnTo>
                    <a:pt x="237745" y="147929"/>
                  </a:lnTo>
                  <a:lnTo>
                    <a:pt x="85990" y="100256"/>
                  </a:lnTo>
                  <a:close/>
                </a:path>
                <a:path w="845819" h="288925">
                  <a:moveTo>
                    <a:pt x="651957" y="246341"/>
                  </a:moveTo>
                  <a:lnTo>
                    <a:pt x="492440" y="246341"/>
                  </a:lnTo>
                  <a:lnTo>
                    <a:pt x="517327" y="270313"/>
                  </a:lnTo>
                  <a:lnTo>
                    <a:pt x="602353" y="259469"/>
                  </a:lnTo>
                  <a:lnTo>
                    <a:pt x="651957" y="246341"/>
                  </a:lnTo>
                  <a:close/>
                </a:path>
                <a:path w="845819" h="288925">
                  <a:moveTo>
                    <a:pt x="545255" y="157659"/>
                  </a:moveTo>
                  <a:lnTo>
                    <a:pt x="411381" y="174885"/>
                  </a:lnTo>
                  <a:lnTo>
                    <a:pt x="683073" y="174885"/>
                  </a:lnTo>
                  <a:lnTo>
                    <a:pt x="545255" y="157659"/>
                  </a:lnTo>
                  <a:close/>
                </a:path>
                <a:path w="845819" h="288925">
                  <a:moveTo>
                    <a:pt x="403768" y="0"/>
                  </a:moveTo>
                  <a:lnTo>
                    <a:pt x="355917" y="1935"/>
                  </a:lnTo>
                  <a:lnTo>
                    <a:pt x="308249" y="7781"/>
                  </a:lnTo>
                  <a:lnTo>
                    <a:pt x="261231" y="17598"/>
                  </a:lnTo>
                  <a:lnTo>
                    <a:pt x="215327" y="31446"/>
                  </a:lnTo>
                  <a:lnTo>
                    <a:pt x="171004" y="49387"/>
                  </a:lnTo>
                  <a:lnTo>
                    <a:pt x="128727" y="71479"/>
                  </a:lnTo>
                  <a:lnTo>
                    <a:pt x="88963" y="97785"/>
                  </a:lnTo>
                  <a:lnTo>
                    <a:pt x="85990" y="100256"/>
                  </a:lnTo>
                  <a:lnTo>
                    <a:pt x="545255" y="157659"/>
                  </a:lnTo>
                  <a:lnTo>
                    <a:pt x="592080" y="151634"/>
                  </a:lnTo>
                  <a:lnTo>
                    <a:pt x="734533" y="113262"/>
                  </a:lnTo>
                  <a:lnTo>
                    <a:pt x="694789" y="83883"/>
                  </a:lnTo>
                  <a:lnTo>
                    <a:pt x="653185" y="58606"/>
                  </a:lnTo>
                  <a:lnTo>
                    <a:pt x="607946" y="37734"/>
                  </a:lnTo>
                  <a:lnTo>
                    <a:pt x="559727" y="21353"/>
                  </a:lnTo>
                  <a:lnTo>
                    <a:pt x="509187" y="9547"/>
                  </a:lnTo>
                  <a:lnTo>
                    <a:pt x="456982" y="2400"/>
                  </a:lnTo>
                  <a:lnTo>
                    <a:pt x="403768" y="0"/>
                  </a:lnTo>
                  <a:close/>
                </a:path>
              </a:pathLst>
            </a:custGeom>
            <a:solidFill>
              <a:srgbClr val="65554C"/>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6" name="object 26">
              <a:extLst>
                <a:ext uri="{FF2B5EF4-FFF2-40B4-BE49-F238E27FC236}">
                  <a16:creationId xmlns:a16="http://schemas.microsoft.com/office/drawing/2014/main" id="{D9126212-10A5-394F-9C2E-F58CEA6C3CA5}"/>
                </a:ext>
              </a:extLst>
            </p:cNvPr>
            <p:cNvSpPr/>
            <p:nvPr/>
          </p:nvSpPr>
          <p:spPr>
            <a:xfrm>
              <a:off x="1627297" y="3516867"/>
              <a:ext cx="1016635" cy="671195"/>
            </a:xfrm>
            <a:custGeom>
              <a:avLst/>
              <a:gdLst/>
              <a:ahLst/>
              <a:cxnLst/>
              <a:rect l="l" t="t" r="r" b="b"/>
              <a:pathLst>
                <a:path w="1016635" h="671195">
                  <a:moveTo>
                    <a:pt x="27692" y="671135"/>
                  </a:moveTo>
                  <a:lnTo>
                    <a:pt x="61017" y="670843"/>
                  </a:lnTo>
                  <a:lnTo>
                    <a:pt x="106483" y="423879"/>
                  </a:lnTo>
                  <a:lnTo>
                    <a:pt x="299173" y="391157"/>
                  </a:lnTo>
                  <a:lnTo>
                    <a:pt x="413088" y="361749"/>
                  </a:lnTo>
                  <a:lnTo>
                    <a:pt x="492943" y="319003"/>
                  </a:lnTo>
                  <a:lnTo>
                    <a:pt x="583457" y="246269"/>
                  </a:lnTo>
                  <a:lnTo>
                    <a:pt x="681716" y="340910"/>
                  </a:lnTo>
                  <a:lnTo>
                    <a:pt x="775376" y="409147"/>
                  </a:lnTo>
                  <a:lnTo>
                    <a:pt x="845475" y="450466"/>
                  </a:lnTo>
                  <a:lnTo>
                    <a:pt x="873055" y="464354"/>
                  </a:lnTo>
                  <a:lnTo>
                    <a:pt x="921632" y="665306"/>
                  </a:lnTo>
                  <a:lnTo>
                    <a:pt x="952099" y="665306"/>
                  </a:lnTo>
                  <a:lnTo>
                    <a:pt x="1013438" y="438364"/>
                  </a:lnTo>
                  <a:lnTo>
                    <a:pt x="1016561" y="302144"/>
                  </a:lnTo>
                  <a:lnTo>
                    <a:pt x="945881" y="202132"/>
                  </a:lnTo>
                  <a:lnTo>
                    <a:pt x="785806" y="83811"/>
                  </a:lnTo>
                  <a:lnTo>
                    <a:pt x="751426" y="62455"/>
                  </a:lnTo>
                  <a:lnTo>
                    <a:pt x="714452" y="44146"/>
                  </a:lnTo>
                  <a:lnTo>
                    <a:pt x="675262" y="28932"/>
                  </a:lnTo>
                  <a:lnTo>
                    <a:pt x="634233" y="16861"/>
                  </a:lnTo>
                  <a:lnTo>
                    <a:pt x="591745" y="7983"/>
                  </a:lnTo>
                  <a:lnTo>
                    <a:pt x="548175" y="2346"/>
                  </a:lnTo>
                  <a:lnTo>
                    <a:pt x="503902" y="0"/>
                  </a:lnTo>
                  <a:lnTo>
                    <a:pt x="459302" y="992"/>
                  </a:lnTo>
                  <a:lnTo>
                    <a:pt x="414756" y="5373"/>
                  </a:lnTo>
                  <a:lnTo>
                    <a:pt x="370639" y="13190"/>
                  </a:lnTo>
                  <a:lnTo>
                    <a:pt x="327332" y="24494"/>
                  </a:lnTo>
                  <a:lnTo>
                    <a:pt x="285212" y="39332"/>
                  </a:lnTo>
                  <a:lnTo>
                    <a:pt x="244656" y="57753"/>
                  </a:lnTo>
                  <a:lnTo>
                    <a:pt x="206044" y="79806"/>
                  </a:lnTo>
                  <a:lnTo>
                    <a:pt x="169753" y="105541"/>
                  </a:lnTo>
                  <a:lnTo>
                    <a:pt x="136162" y="135006"/>
                  </a:lnTo>
                  <a:lnTo>
                    <a:pt x="105648" y="168250"/>
                  </a:lnTo>
                  <a:lnTo>
                    <a:pt x="78590" y="205321"/>
                  </a:lnTo>
                  <a:lnTo>
                    <a:pt x="55365" y="246269"/>
                  </a:lnTo>
                  <a:lnTo>
                    <a:pt x="4321" y="410043"/>
                  </a:lnTo>
                  <a:lnTo>
                    <a:pt x="0" y="545270"/>
                  </a:lnTo>
                  <a:lnTo>
                    <a:pt x="16442" y="637213"/>
                  </a:lnTo>
                  <a:lnTo>
                    <a:pt x="27692" y="671135"/>
                  </a:lnTo>
                  <a:close/>
                </a:path>
              </a:pathLst>
            </a:custGeom>
            <a:ln w="25425">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7" name="object 27">
              <a:extLst>
                <a:ext uri="{FF2B5EF4-FFF2-40B4-BE49-F238E27FC236}">
                  <a16:creationId xmlns:a16="http://schemas.microsoft.com/office/drawing/2014/main" id="{D08135C2-6A8F-0F4B-AE57-4669B87BE8CF}"/>
                </a:ext>
              </a:extLst>
            </p:cNvPr>
            <p:cNvSpPr/>
            <p:nvPr/>
          </p:nvSpPr>
          <p:spPr>
            <a:xfrm>
              <a:off x="1765344" y="3591638"/>
              <a:ext cx="220979" cy="212090"/>
            </a:xfrm>
            <a:custGeom>
              <a:avLst/>
              <a:gdLst/>
              <a:ahLst/>
              <a:cxnLst/>
              <a:rect l="l" t="t" r="r" b="b"/>
              <a:pathLst>
                <a:path w="220980" h="212089">
                  <a:moveTo>
                    <a:pt x="220421" y="0"/>
                  </a:moveTo>
                  <a:lnTo>
                    <a:pt x="127994" y="43037"/>
                  </a:lnTo>
                  <a:lnTo>
                    <a:pt x="74225" y="79455"/>
                  </a:lnTo>
                  <a:lnTo>
                    <a:pt x="38448" y="129121"/>
                  </a:lnTo>
                  <a:lnTo>
                    <a:pt x="0" y="211899"/>
                  </a:lnTo>
                </a:path>
              </a:pathLst>
            </a:custGeom>
            <a:ln w="33896">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8" name="object 28">
              <a:extLst>
                <a:ext uri="{FF2B5EF4-FFF2-40B4-BE49-F238E27FC236}">
                  <a16:creationId xmlns:a16="http://schemas.microsoft.com/office/drawing/2014/main" id="{4133E7D0-0849-8B47-B2E5-DDB9F6080B75}"/>
                </a:ext>
              </a:extLst>
            </p:cNvPr>
            <p:cNvSpPr/>
            <p:nvPr/>
          </p:nvSpPr>
          <p:spPr>
            <a:xfrm>
              <a:off x="1918168" y="3604305"/>
              <a:ext cx="184150" cy="207645"/>
            </a:xfrm>
            <a:custGeom>
              <a:avLst/>
              <a:gdLst/>
              <a:ahLst/>
              <a:cxnLst/>
              <a:rect l="l" t="t" r="r" b="b"/>
              <a:pathLst>
                <a:path w="184150" h="207645">
                  <a:moveTo>
                    <a:pt x="183997" y="0"/>
                  </a:moveTo>
                  <a:lnTo>
                    <a:pt x="122422" y="39104"/>
                  </a:lnTo>
                  <a:lnTo>
                    <a:pt x="82730" y="73710"/>
                  </a:lnTo>
                  <a:lnTo>
                    <a:pt x="47673" y="123233"/>
                  </a:lnTo>
                  <a:lnTo>
                    <a:pt x="0" y="207086"/>
                  </a:lnTo>
                </a:path>
              </a:pathLst>
            </a:custGeom>
            <a:ln w="33896">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9" name="object 29">
              <a:extLst>
                <a:ext uri="{FF2B5EF4-FFF2-40B4-BE49-F238E27FC236}">
                  <a16:creationId xmlns:a16="http://schemas.microsoft.com/office/drawing/2014/main" id="{03471F2E-48A7-3D48-B4EC-642047B88240}"/>
                </a:ext>
              </a:extLst>
            </p:cNvPr>
            <p:cNvSpPr/>
            <p:nvPr/>
          </p:nvSpPr>
          <p:spPr>
            <a:xfrm>
              <a:off x="2293822" y="3617083"/>
              <a:ext cx="180340" cy="260985"/>
            </a:xfrm>
            <a:custGeom>
              <a:avLst/>
              <a:gdLst/>
              <a:ahLst/>
              <a:cxnLst/>
              <a:rect l="l" t="t" r="r" b="b"/>
              <a:pathLst>
                <a:path w="180339" h="260985">
                  <a:moveTo>
                    <a:pt x="0" y="0"/>
                  </a:moveTo>
                  <a:lnTo>
                    <a:pt x="91756" y="76722"/>
                  </a:lnTo>
                  <a:lnTo>
                    <a:pt x="141122" y="129432"/>
                  </a:lnTo>
                  <a:lnTo>
                    <a:pt x="164999" y="182551"/>
                  </a:lnTo>
                  <a:lnTo>
                    <a:pt x="180289" y="260502"/>
                  </a:lnTo>
                </a:path>
              </a:pathLst>
            </a:custGeom>
            <a:ln w="33896">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0" name="object 30">
              <a:extLst>
                <a:ext uri="{FF2B5EF4-FFF2-40B4-BE49-F238E27FC236}">
                  <a16:creationId xmlns:a16="http://schemas.microsoft.com/office/drawing/2014/main" id="{EF401947-E3C5-F248-9706-D26FF5533484}"/>
                </a:ext>
              </a:extLst>
            </p:cNvPr>
            <p:cNvSpPr/>
            <p:nvPr/>
          </p:nvSpPr>
          <p:spPr>
            <a:xfrm>
              <a:off x="1866337" y="4149294"/>
              <a:ext cx="123558" cy="150152"/>
            </a:xfrm>
            <a:prstGeom prst="rect">
              <a:avLst/>
            </a:prstGeom>
            <a:blipFill>
              <a:blip r:embed="rId4"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1" name="object 31">
              <a:extLst>
                <a:ext uri="{FF2B5EF4-FFF2-40B4-BE49-F238E27FC236}">
                  <a16:creationId xmlns:a16="http://schemas.microsoft.com/office/drawing/2014/main" id="{3552F2DF-CEEF-1E4E-AA92-EFE180350CB3}"/>
                </a:ext>
              </a:extLst>
            </p:cNvPr>
            <p:cNvSpPr/>
            <p:nvPr/>
          </p:nvSpPr>
          <p:spPr>
            <a:xfrm>
              <a:off x="2256470" y="4149294"/>
              <a:ext cx="123545" cy="150152"/>
            </a:xfrm>
            <a:prstGeom prst="rect">
              <a:avLst/>
            </a:prstGeom>
            <a:blipFill>
              <a:blip r:embed="rId5"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2" name="object 32">
              <a:extLst>
                <a:ext uri="{FF2B5EF4-FFF2-40B4-BE49-F238E27FC236}">
                  <a16:creationId xmlns:a16="http://schemas.microsoft.com/office/drawing/2014/main" id="{436D79B4-62CF-2A4C-B557-37E4BC8B37E6}"/>
                </a:ext>
              </a:extLst>
            </p:cNvPr>
            <p:cNvSpPr/>
            <p:nvPr/>
          </p:nvSpPr>
          <p:spPr>
            <a:xfrm>
              <a:off x="1889218" y="4041112"/>
              <a:ext cx="111125" cy="27940"/>
            </a:xfrm>
            <a:custGeom>
              <a:avLst/>
              <a:gdLst/>
              <a:ahLst/>
              <a:cxnLst/>
              <a:rect l="l" t="t" r="r" b="b"/>
              <a:pathLst>
                <a:path w="111125" h="27939">
                  <a:moveTo>
                    <a:pt x="0" y="0"/>
                  </a:moveTo>
                  <a:lnTo>
                    <a:pt x="110718" y="27571"/>
                  </a:lnTo>
                </a:path>
              </a:pathLst>
            </a:custGeom>
            <a:ln w="25425">
              <a:solidFill>
                <a:srgbClr val="5F43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3" name="object 33">
              <a:extLst>
                <a:ext uri="{FF2B5EF4-FFF2-40B4-BE49-F238E27FC236}">
                  <a16:creationId xmlns:a16="http://schemas.microsoft.com/office/drawing/2014/main" id="{91DDFAF9-BFC7-A54A-987B-E296DDF91803}"/>
                </a:ext>
              </a:extLst>
            </p:cNvPr>
            <p:cNvSpPr/>
            <p:nvPr/>
          </p:nvSpPr>
          <p:spPr>
            <a:xfrm>
              <a:off x="2240640" y="4041112"/>
              <a:ext cx="117475" cy="27940"/>
            </a:xfrm>
            <a:custGeom>
              <a:avLst/>
              <a:gdLst/>
              <a:ahLst/>
              <a:cxnLst/>
              <a:rect l="l" t="t" r="r" b="b"/>
              <a:pathLst>
                <a:path w="117475" h="27939">
                  <a:moveTo>
                    <a:pt x="117322" y="0"/>
                  </a:moveTo>
                  <a:lnTo>
                    <a:pt x="0" y="27571"/>
                  </a:lnTo>
                </a:path>
              </a:pathLst>
            </a:custGeom>
            <a:ln w="25425">
              <a:solidFill>
                <a:srgbClr val="5F43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4" name="object 34">
              <a:extLst>
                <a:ext uri="{FF2B5EF4-FFF2-40B4-BE49-F238E27FC236}">
                  <a16:creationId xmlns:a16="http://schemas.microsoft.com/office/drawing/2014/main" id="{07A6A636-A499-2F4F-82FB-9F550B7B2C7A}"/>
                </a:ext>
              </a:extLst>
            </p:cNvPr>
            <p:cNvSpPr/>
            <p:nvPr/>
          </p:nvSpPr>
          <p:spPr>
            <a:xfrm>
              <a:off x="2099739" y="4300601"/>
              <a:ext cx="19050" cy="80645"/>
            </a:xfrm>
            <a:custGeom>
              <a:avLst/>
              <a:gdLst/>
              <a:ahLst/>
              <a:cxnLst/>
              <a:rect l="l" t="t" r="r" b="b"/>
              <a:pathLst>
                <a:path w="19050" h="80645">
                  <a:moveTo>
                    <a:pt x="9296" y="0"/>
                  </a:moveTo>
                  <a:lnTo>
                    <a:pt x="0" y="61544"/>
                  </a:lnTo>
                  <a:lnTo>
                    <a:pt x="18503" y="80454"/>
                  </a:lnTo>
                </a:path>
              </a:pathLst>
            </a:custGeom>
            <a:ln w="25425">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5" name="object 35">
              <a:extLst>
                <a:ext uri="{FF2B5EF4-FFF2-40B4-BE49-F238E27FC236}">
                  <a16:creationId xmlns:a16="http://schemas.microsoft.com/office/drawing/2014/main" id="{518AC85B-B898-C946-8B1C-D7FB4FD444D5}"/>
                </a:ext>
              </a:extLst>
            </p:cNvPr>
            <p:cNvSpPr/>
            <p:nvPr/>
          </p:nvSpPr>
          <p:spPr>
            <a:xfrm>
              <a:off x="2019040" y="4489088"/>
              <a:ext cx="221615" cy="24130"/>
            </a:xfrm>
            <a:custGeom>
              <a:avLst/>
              <a:gdLst/>
              <a:ahLst/>
              <a:cxnLst/>
              <a:rect l="l" t="t" r="r" b="b"/>
              <a:pathLst>
                <a:path w="221614" h="24129">
                  <a:moveTo>
                    <a:pt x="0" y="0"/>
                  </a:moveTo>
                  <a:lnTo>
                    <a:pt x="34997" y="15806"/>
                  </a:lnTo>
                  <a:lnTo>
                    <a:pt x="81575" y="23710"/>
                  </a:lnTo>
                  <a:lnTo>
                    <a:pt x="132813" y="23710"/>
                  </a:lnTo>
                  <a:lnTo>
                    <a:pt x="181788" y="15806"/>
                  </a:lnTo>
                  <a:lnTo>
                    <a:pt x="221576" y="0"/>
                  </a:lnTo>
                </a:path>
              </a:pathLst>
            </a:custGeom>
            <a:ln w="25425">
              <a:solidFill>
                <a:srgbClr val="5F43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pSp>
      <p:sp>
        <p:nvSpPr>
          <p:cNvPr id="36" name="object 36">
            <a:extLst>
              <a:ext uri="{FF2B5EF4-FFF2-40B4-BE49-F238E27FC236}">
                <a16:creationId xmlns:a16="http://schemas.microsoft.com/office/drawing/2014/main" id="{F7B09120-6128-0A48-AAC8-C4EF1E0C30C8}"/>
              </a:ext>
            </a:extLst>
          </p:cNvPr>
          <p:cNvSpPr txBox="1"/>
          <p:nvPr/>
        </p:nvSpPr>
        <p:spPr>
          <a:xfrm>
            <a:off x="3798243" y="5129434"/>
            <a:ext cx="1723927" cy="1251386"/>
          </a:xfrm>
          <a:prstGeom prst="rect">
            <a:avLst/>
          </a:prstGeom>
        </p:spPr>
        <p:txBody>
          <a:bodyPr vert="horz" wrap="square" lIns="0" tIns="44531" rIns="0" bIns="0" rtlCol="0">
            <a:spAutoFit/>
          </a:bodyPr>
          <a:lstStyle/>
          <a:p>
            <a:pPr marL="243830" indent="-232969">
              <a:spcBef>
                <a:spcPts val="350"/>
              </a:spcBef>
              <a:buChar char="○"/>
              <a:tabLst>
                <a:tab pos="244373" algn="l"/>
              </a:tabLst>
            </a:pPr>
            <a:r>
              <a:rPr sz="1368" dirty="0">
                <a:solidFill>
                  <a:srgbClr val="231F20"/>
                </a:solidFill>
                <a:latin typeface="HGMaruGothicMPRO" panose="020F0600000000000000" pitchFamily="34" charset="-128"/>
                <a:ea typeface="HGMaruGothicMPRO" panose="020F0600000000000000" pitchFamily="34" charset="-128"/>
                <a:cs typeface="A-OTF Shin Maru Go Pro"/>
              </a:rPr>
              <a:t>正社員</a:t>
            </a:r>
            <a:endParaRPr sz="1368" dirty="0">
              <a:latin typeface="HGMaruGothicMPRO" panose="020F0600000000000000" pitchFamily="34" charset="-128"/>
              <a:ea typeface="HGMaruGothicMPRO" panose="020F0600000000000000" pitchFamily="34" charset="-128"/>
              <a:cs typeface="A-OTF Shin Maru Go Pro"/>
            </a:endParaRPr>
          </a:p>
          <a:p>
            <a:pPr marL="243830" indent="-232969">
              <a:spcBef>
                <a:spcPts val="265"/>
              </a:spcBef>
              <a:buChar char="○"/>
              <a:tabLst>
                <a:tab pos="244373" algn="l"/>
              </a:tabLst>
            </a:pPr>
            <a:r>
              <a:rPr sz="1368" dirty="0">
                <a:solidFill>
                  <a:srgbClr val="231F20"/>
                </a:solidFill>
                <a:latin typeface="HGMaruGothicMPRO" panose="020F0600000000000000" pitchFamily="34" charset="-128"/>
                <a:ea typeface="HGMaruGothicMPRO" panose="020F0600000000000000" pitchFamily="34" charset="-128"/>
                <a:cs typeface="A-OTF Shin Maru Go Pro"/>
              </a:rPr>
              <a:t>派遣社員</a:t>
            </a:r>
            <a:endParaRPr sz="1368" dirty="0">
              <a:latin typeface="HGMaruGothicMPRO" panose="020F0600000000000000" pitchFamily="34" charset="-128"/>
              <a:ea typeface="HGMaruGothicMPRO" panose="020F0600000000000000" pitchFamily="34" charset="-128"/>
              <a:cs typeface="A-OTF Shin Maru Go Pro"/>
            </a:endParaRPr>
          </a:p>
          <a:p>
            <a:pPr marL="243830" indent="-232969">
              <a:spcBef>
                <a:spcPts val="269"/>
              </a:spcBef>
              <a:buChar char="○"/>
              <a:tabLst>
                <a:tab pos="244373" algn="l"/>
              </a:tabLst>
            </a:pPr>
            <a:r>
              <a:rPr sz="1368" dirty="0">
                <a:solidFill>
                  <a:srgbClr val="231F20"/>
                </a:solidFill>
                <a:latin typeface="HGMaruGothicMPRO" panose="020F0600000000000000" pitchFamily="34" charset="-128"/>
                <a:ea typeface="HGMaruGothicMPRO" panose="020F0600000000000000" pitchFamily="34" charset="-128"/>
                <a:cs typeface="A-OTF Shin Maru Go Pro"/>
              </a:rPr>
              <a:t>有期契約社員</a:t>
            </a:r>
            <a:endParaRPr sz="1368" dirty="0">
              <a:latin typeface="HGMaruGothicMPRO" panose="020F0600000000000000" pitchFamily="34" charset="-128"/>
              <a:ea typeface="HGMaruGothicMPRO" panose="020F0600000000000000" pitchFamily="34" charset="-128"/>
              <a:cs typeface="A-OTF Shin Maru Go Pro"/>
            </a:endParaRPr>
          </a:p>
          <a:p>
            <a:pPr marL="243830" indent="-232969">
              <a:spcBef>
                <a:spcPts val="269"/>
              </a:spcBef>
              <a:buChar char="○"/>
              <a:tabLst>
                <a:tab pos="244373" algn="l"/>
              </a:tabLst>
            </a:pPr>
            <a:r>
              <a:rPr sz="1368" dirty="0">
                <a:solidFill>
                  <a:srgbClr val="231F20"/>
                </a:solidFill>
                <a:latin typeface="HGMaruGothicMPRO" panose="020F0600000000000000" pitchFamily="34" charset="-128"/>
                <a:ea typeface="HGMaruGothicMPRO" panose="020F0600000000000000" pitchFamily="34" charset="-128"/>
                <a:cs typeface="A-OTF Shin Maru Go Pro"/>
              </a:rPr>
              <a:t>パートタイマー</a:t>
            </a:r>
            <a:endParaRPr sz="1368" dirty="0">
              <a:latin typeface="HGMaruGothicMPRO" panose="020F0600000000000000" pitchFamily="34" charset="-128"/>
              <a:ea typeface="HGMaruGothicMPRO" panose="020F0600000000000000" pitchFamily="34" charset="-128"/>
              <a:cs typeface="A-OTF Shin Maru Go Pro"/>
            </a:endParaRPr>
          </a:p>
          <a:p>
            <a:pPr marL="243830" indent="-232969">
              <a:spcBef>
                <a:spcPts val="265"/>
              </a:spcBef>
              <a:buChar char="○"/>
              <a:tabLst>
                <a:tab pos="244373" algn="l"/>
              </a:tabLst>
            </a:pPr>
            <a:r>
              <a:rPr sz="1368" dirty="0">
                <a:solidFill>
                  <a:srgbClr val="231F20"/>
                </a:solidFill>
                <a:latin typeface="HGMaruGothicMPRO" panose="020F0600000000000000" pitchFamily="34" charset="-128"/>
                <a:ea typeface="HGMaruGothicMPRO" panose="020F0600000000000000" pitchFamily="34" charset="-128"/>
                <a:cs typeface="A-OTF Shin Maru Go Pro"/>
              </a:rPr>
              <a:t>アルバイト</a:t>
            </a:r>
            <a:endParaRPr sz="1368" dirty="0">
              <a:latin typeface="HGMaruGothicMPRO" panose="020F0600000000000000" pitchFamily="34" charset="-128"/>
              <a:ea typeface="HGMaruGothicMPRO" panose="020F0600000000000000" pitchFamily="34" charset="-128"/>
              <a:cs typeface="A-OTF Shin Maru Go Pro"/>
            </a:endParaRPr>
          </a:p>
        </p:txBody>
      </p:sp>
      <p:sp>
        <p:nvSpPr>
          <p:cNvPr id="37" name="object 37">
            <a:extLst>
              <a:ext uri="{FF2B5EF4-FFF2-40B4-BE49-F238E27FC236}">
                <a16:creationId xmlns:a16="http://schemas.microsoft.com/office/drawing/2014/main" id="{A4FEC738-D091-F34E-B850-B11FDB9D9852}"/>
              </a:ext>
            </a:extLst>
          </p:cNvPr>
          <p:cNvSpPr/>
          <p:nvPr/>
        </p:nvSpPr>
        <p:spPr>
          <a:xfrm>
            <a:off x="2154329" y="5531392"/>
            <a:ext cx="1309350" cy="469759"/>
          </a:xfrm>
          <a:custGeom>
            <a:avLst/>
            <a:gdLst/>
            <a:ahLst/>
            <a:cxnLst/>
            <a:rect l="l" t="t" r="r" b="b"/>
            <a:pathLst>
              <a:path w="1530985" h="549275">
                <a:moveTo>
                  <a:pt x="102057" y="0"/>
                </a:moveTo>
                <a:lnTo>
                  <a:pt x="43055" y="1594"/>
                </a:lnTo>
                <a:lnTo>
                  <a:pt x="12757" y="12757"/>
                </a:lnTo>
                <a:lnTo>
                  <a:pt x="1594" y="43055"/>
                </a:lnTo>
                <a:lnTo>
                  <a:pt x="0" y="102057"/>
                </a:lnTo>
                <a:lnTo>
                  <a:pt x="0" y="447078"/>
                </a:lnTo>
                <a:lnTo>
                  <a:pt x="1594" y="506079"/>
                </a:lnTo>
                <a:lnTo>
                  <a:pt x="12757" y="536378"/>
                </a:lnTo>
                <a:lnTo>
                  <a:pt x="43055" y="547540"/>
                </a:lnTo>
                <a:lnTo>
                  <a:pt x="102057" y="549135"/>
                </a:lnTo>
                <a:lnTo>
                  <a:pt x="1428838" y="549135"/>
                </a:lnTo>
                <a:lnTo>
                  <a:pt x="1487840" y="547540"/>
                </a:lnTo>
                <a:lnTo>
                  <a:pt x="1518138" y="536378"/>
                </a:lnTo>
                <a:lnTo>
                  <a:pt x="1529301" y="506079"/>
                </a:lnTo>
                <a:lnTo>
                  <a:pt x="1530896" y="447078"/>
                </a:lnTo>
                <a:lnTo>
                  <a:pt x="1530896" y="102057"/>
                </a:lnTo>
                <a:lnTo>
                  <a:pt x="1529301" y="43055"/>
                </a:lnTo>
                <a:lnTo>
                  <a:pt x="1518138" y="12757"/>
                </a:lnTo>
                <a:lnTo>
                  <a:pt x="1487840" y="1594"/>
                </a:lnTo>
                <a:lnTo>
                  <a:pt x="1428838" y="0"/>
                </a:lnTo>
                <a:lnTo>
                  <a:pt x="102057" y="0"/>
                </a:lnTo>
                <a:close/>
              </a:path>
            </a:pathLst>
          </a:custGeom>
          <a:ln w="17856">
            <a:solidFill>
              <a:srgbClr val="231F2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8" name="object 38">
            <a:extLst>
              <a:ext uri="{FF2B5EF4-FFF2-40B4-BE49-F238E27FC236}">
                <a16:creationId xmlns:a16="http://schemas.microsoft.com/office/drawing/2014/main" id="{079C1A36-EA7C-8B4C-8EF0-51F693FD4EDA}"/>
              </a:ext>
            </a:extLst>
          </p:cNvPr>
          <p:cNvSpPr txBox="1"/>
          <p:nvPr/>
        </p:nvSpPr>
        <p:spPr>
          <a:xfrm>
            <a:off x="2161965" y="5586236"/>
            <a:ext cx="1294144" cy="341066"/>
          </a:xfrm>
          <a:prstGeom prst="rect">
            <a:avLst/>
          </a:prstGeom>
        </p:spPr>
        <p:txBody>
          <a:bodyPr vert="horz" wrap="square" lIns="0" tIns="11948" rIns="0" bIns="0" rtlCol="0">
            <a:spAutoFit/>
          </a:bodyPr>
          <a:lstStyle/>
          <a:p>
            <a:pPr marL="237314">
              <a:spcBef>
                <a:spcPts val="94"/>
              </a:spcBef>
            </a:pPr>
            <a:r>
              <a:rPr sz="2138" b="1" dirty="0">
                <a:solidFill>
                  <a:srgbClr val="231F20"/>
                </a:solidFill>
                <a:latin typeface="HGMaruGothicMPRO" panose="020F0600000000000000" pitchFamily="34" charset="-128"/>
                <a:ea typeface="HGMaruGothicMPRO" panose="020F0600000000000000" pitchFamily="34" charset="-128"/>
                <a:cs typeface="ShinMGoPro-Medium"/>
              </a:rPr>
              <a:t>働く人</a:t>
            </a:r>
            <a:endParaRPr sz="2138" dirty="0">
              <a:latin typeface="HGMaruGothicMPRO" panose="020F0600000000000000" pitchFamily="34" charset="-128"/>
              <a:ea typeface="HGMaruGothicMPRO" panose="020F0600000000000000" pitchFamily="34" charset="-128"/>
              <a:cs typeface="ShinMGoPro-Medium"/>
            </a:endParaRPr>
          </a:p>
        </p:txBody>
      </p:sp>
      <p:sp>
        <p:nvSpPr>
          <p:cNvPr id="39" name="object 39">
            <a:extLst>
              <a:ext uri="{FF2B5EF4-FFF2-40B4-BE49-F238E27FC236}">
                <a16:creationId xmlns:a16="http://schemas.microsoft.com/office/drawing/2014/main" id="{47F358F5-F6A3-8F45-8DD9-651F39C2CDDA}"/>
              </a:ext>
            </a:extLst>
          </p:cNvPr>
          <p:cNvSpPr/>
          <p:nvPr/>
        </p:nvSpPr>
        <p:spPr>
          <a:xfrm>
            <a:off x="6011223" y="5355343"/>
            <a:ext cx="4027976" cy="1010660"/>
          </a:xfrm>
          <a:custGeom>
            <a:avLst/>
            <a:gdLst/>
            <a:ahLst/>
            <a:cxnLst/>
            <a:rect l="l" t="t" r="r" b="b"/>
            <a:pathLst>
              <a:path w="4709795" h="1181734">
                <a:moveTo>
                  <a:pt x="4402112" y="0"/>
                </a:moveTo>
                <a:lnTo>
                  <a:pt x="307124" y="0"/>
                </a:lnTo>
                <a:lnTo>
                  <a:pt x="298447" y="253"/>
                </a:lnTo>
                <a:lnTo>
                  <a:pt x="253847" y="5339"/>
                </a:lnTo>
                <a:lnTo>
                  <a:pt x="186265" y="23379"/>
                </a:lnTo>
                <a:lnTo>
                  <a:pt x="148861" y="39824"/>
                </a:lnTo>
                <a:lnTo>
                  <a:pt x="111718" y="62587"/>
                </a:lnTo>
                <a:lnTo>
                  <a:pt x="76839" y="92695"/>
                </a:lnTo>
                <a:lnTo>
                  <a:pt x="46225" y="131177"/>
                </a:lnTo>
                <a:lnTo>
                  <a:pt x="21879" y="179057"/>
                </a:lnTo>
                <a:lnTo>
                  <a:pt x="5803" y="237364"/>
                </a:lnTo>
                <a:lnTo>
                  <a:pt x="0" y="307124"/>
                </a:lnTo>
                <a:lnTo>
                  <a:pt x="0" y="874115"/>
                </a:lnTo>
                <a:lnTo>
                  <a:pt x="5339" y="927391"/>
                </a:lnTo>
                <a:lnTo>
                  <a:pt x="23379" y="994974"/>
                </a:lnTo>
                <a:lnTo>
                  <a:pt x="39824" y="1032378"/>
                </a:lnTo>
                <a:lnTo>
                  <a:pt x="62587" y="1069521"/>
                </a:lnTo>
                <a:lnTo>
                  <a:pt x="92695" y="1104400"/>
                </a:lnTo>
                <a:lnTo>
                  <a:pt x="131177" y="1135014"/>
                </a:lnTo>
                <a:lnTo>
                  <a:pt x="179057" y="1159360"/>
                </a:lnTo>
                <a:lnTo>
                  <a:pt x="237364" y="1175436"/>
                </a:lnTo>
                <a:lnTo>
                  <a:pt x="307124" y="1181239"/>
                </a:lnTo>
                <a:lnTo>
                  <a:pt x="4402112" y="1181239"/>
                </a:lnTo>
                <a:lnTo>
                  <a:pt x="4455388" y="1175899"/>
                </a:lnTo>
                <a:lnTo>
                  <a:pt x="4522970" y="1157860"/>
                </a:lnTo>
                <a:lnTo>
                  <a:pt x="4560374" y="1141415"/>
                </a:lnTo>
                <a:lnTo>
                  <a:pt x="4597517" y="1118652"/>
                </a:lnTo>
                <a:lnTo>
                  <a:pt x="4632396" y="1088543"/>
                </a:lnTo>
                <a:lnTo>
                  <a:pt x="4663010" y="1050062"/>
                </a:lnTo>
                <a:lnTo>
                  <a:pt x="4687356" y="1002182"/>
                </a:lnTo>
                <a:lnTo>
                  <a:pt x="4703432" y="943875"/>
                </a:lnTo>
                <a:lnTo>
                  <a:pt x="4709236" y="874115"/>
                </a:lnTo>
                <a:lnTo>
                  <a:pt x="4709236" y="307124"/>
                </a:lnTo>
                <a:lnTo>
                  <a:pt x="4703896" y="253847"/>
                </a:lnTo>
                <a:lnTo>
                  <a:pt x="4685856" y="186265"/>
                </a:lnTo>
                <a:lnTo>
                  <a:pt x="4669412" y="148861"/>
                </a:lnTo>
                <a:lnTo>
                  <a:pt x="4646649" y="111718"/>
                </a:lnTo>
                <a:lnTo>
                  <a:pt x="4616540" y="76839"/>
                </a:lnTo>
                <a:lnTo>
                  <a:pt x="4578059" y="46225"/>
                </a:lnTo>
                <a:lnTo>
                  <a:pt x="4530178" y="21879"/>
                </a:lnTo>
                <a:lnTo>
                  <a:pt x="4471871" y="5803"/>
                </a:lnTo>
                <a:lnTo>
                  <a:pt x="4402112" y="0"/>
                </a:lnTo>
                <a:close/>
              </a:path>
            </a:pathLst>
          </a:custGeom>
          <a:solidFill>
            <a:srgbClr val="E3F2E7"/>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0" name="object 40">
            <a:extLst>
              <a:ext uri="{FF2B5EF4-FFF2-40B4-BE49-F238E27FC236}">
                <a16:creationId xmlns:a16="http://schemas.microsoft.com/office/drawing/2014/main" id="{3C6DDDB4-1BC1-8745-A1E6-B4F4C4E9203A}"/>
              </a:ext>
            </a:extLst>
          </p:cNvPr>
          <p:cNvSpPr/>
          <p:nvPr/>
        </p:nvSpPr>
        <p:spPr>
          <a:xfrm>
            <a:off x="6011223" y="5355343"/>
            <a:ext cx="4027976" cy="1010660"/>
          </a:xfrm>
          <a:custGeom>
            <a:avLst/>
            <a:gdLst/>
            <a:ahLst/>
            <a:cxnLst/>
            <a:rect l="l" t="t" r="r" b="b"/>
            <a:pathLst>
              <a:path w="4709795" h="1181734">
                <a:moveTo>
                  <a:pt x="307124" y="0"/>
                </a:moveTo>
                <a:lnTo>
                  <a:pt x="253847" y="5339"/>
                </a:lnTo>
                <a:lnTo>
                  <a:pt x="186265" y="23379"/>
                </a:lnTo>
                <a:lnTo>
                  <a:pt x="148861" y="39824"/>
                </a:lnTo>
                <a:lnTo>
                  <a:pt x="111718" y="62587"/>
                </a:lnTo>
                <a:lnTo>
                  <a:pt x="76839" y="92695"/>
                </a:lnTo>
                <a:lnTo>
                  <a:pt x="46225" y="131177"/>
                </a:lnTo>
                <a:lnTo>
                  <a:pt x="21879" y="179057"/>
                </a:lnTo>
                <a:lnTo>
                  <a:pt x="5803" y="237364"/>
                </a:lnTo>
                <a:lnTo>
                  <a:pt x="0" y="307124"/>
                </a:lnTo>
                <a:lnTo>
                  <a:pt x="0" y="874115"/>
                </a:lnTo>
                <a:lnTo>
                  <a:pt x="5339" y="927391"/>
                </a:lnTo>
                <a:lnTo>
                  <a:pt x="23379" y="994974"/>
                </a:lnTo>
                <a:lnTo>
                  <a:pt x="39824" y="1032378"/>
                </a:lnTo>
                <a:lnTo>
                  <a:pt x="62587" y="1069521"/>
                </a:lnTo>
                <a:lnTo>
                  <a:pt x="92695" y="1104400"/>
                </a:lnTo>
                <a:lnTo>
                  <a:pt x="131177" y="1135014"/>
                </a:lnTo>
                <a:lnTo>
                  <a:pt x="179057" y="1159360"/>
                </a:lnTo>
                <a:lnTo>
                  <a:pt x="237364" y="1175436"/>
                </a:lnTo>
                <a:lnTo>
                  <a:pt x="307124" y="1181239"/>
                </a:lnTo>
                <a:lnTo>
                  <a:pt x="4402112" y="1181239"/>
                </a:lnTo>
                <a:lnTo>
                  <a:pt x="4455388" y="1175899"/>
                </a:lnTo>
                <a:lnTo>
                  <a:pt x="4522970" y="1157860"/>
                </a:lnTo>
                <a:lnTo>
                  <a:pt x="4560374" y="1141415"/>
                </a:lnTo>
                <a:lnTo>
                  <a:pt x="4597517" y="1118652"/>
                </a:lnTo>
                <a:lnTo>
                  <a:pt x="4632396" y="1088543"/>
                </a:lnTo>
                <a:lnTo>
                  <a:pt x="4663010" y="1050062"/>
                </a:lnTo>
                <a:lnTo>
                  <a:pt x="4687356" y="1002182"/>
                </a:lnTo>
                <a:lnTo>
                  <a:pt x="4703432" y="943875"/>
                </a:lnTo>
                <a:lnTo>
                  <a:pt x="4709236" y="874115"/>
                </a:lnTo>
                <a:lnTo>
                  <a:pt x="4709236" y="307124"/>
                </a:lnTo>
                <a:lnTo>
                  <a:pt x="4703896" y="253847"/>
                </a:lnTo>
                <a:lnTo>
                  <a:pt x="4685856" y="186265"/>
                </a:lnTo>
                <a:lnTo>
                  <a:pt x="4669412" y="148861"/>
                </a:lnTo>
                <a:lnTo>
                  <a:pt x="4646649" y="111718"/>
                </a:lnTo>
                <a:lnTo>
                  <a:pt x="4616540" y="76839"/>
                </a:lnTo>
                <a:lnTo>
                  <a:pt x="4578059" y="46225"/>
                </a:lnTo>
                <a:lnTo>
                  <a:pt x="4530178" y="21879"/>
                </a:lnTo>
                <a:lnTo>
                  <a:pt x="4471871" y="5803"/>
                </a:lnTo>
                <a:lnTo>
                  <a:pt x="4402112" y="0"/>
                </a:lnTo>
                <a:lnTo>
                  <a:pt x="307124" y="0"/>
                </a:lnTo>
                <a:close/>
              </a:path>
            </a:pathLst>
          </a:custGeom>
          <a:ln w="15748">
            <a:solidFill>
              <a:srgbClr val="00AEEF"/>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1" name="object 41">
            <a:extLst>
              <a:ext uri="{FF2B5EF4-FFF2-40B4-BE49-F238E27FC236}">
                <a16:creationId xmlns:a16="http://schemas.microsoft.com/office/drawing/2014/main" id="{A1EA767B-86F6-344F-9A0F-B8684EAFCF33}"/>
              </a:ext>
            </a:extLst>
          </p:cNvPr>
          <p:cNvSpPr txBox="1"/>
          <p:nvPr/>
        </p:nvSpPr>
        <p:spPr>
          <a:xfrm>
            <a:off x="6451601" y="5504089"/>
            <a:ext cx="3307892" cy="688839"/>
          </a:xfrm>
          <a:prstGeom prst="rect">
            <a:avLst/>
          </a:prstGeom>
        </p:spPr>
        <p:txBody>
          <a:bodyPr vert="horz" wrap="square" lIns="0" tIns="9775" rIns="0" bIns="0" rtlCol="0">
            <a:spAutoFit/>
          </a:bodyPr>
          <a:lstStyle/>
          <a:p>
            <a:pPr marL="10861" marR="4344">
              <a:lnSpc>
                <a:spcPct val="125600"/>
              </a:lnSpc>
              <a:spcBef>
                <a:spcPts val="77"/>
              </a:spcBef>
            </a:pPr>
            <a:r>
              <a:rPr sz="1881" dirty="0">
                <a:solidFill>
                  <a:srgbClr val="231F20"/>
                </a:solidFill>
                <a:latin typeface="HGMaruGothicMPRO" panose="020F0600000000000000" pitchFamily="34" charset="-128"/>
                <a:ea typeface="HGMaruGothicMPRO" panose="020F0600000000000000" pitchFamily="34" charset="-128"/>
                <a:cs typeface="A-OTF Shin Maru Go Pro"/>
              </a:rPr>
              <a:t>労働法</a:t>
            </a:r>
            <a:r>
              <a:rPr sz="1881" b="1" dirty="0">
                <a:solidFill>
                  <a:srgbClr val="00AEEF"/>
                </a:solidFill>
                <a:latin typeface="HGMaruGothicMPRO" panose="020F0600000000000000" pitchFamily="34" charset="-128"/>
                <a:ea typeface="HGMaruGothicMPRO" panose="020F0600000000000000" pitchFamily="34" charset="-128"/>
                <a:cs typeface="ShinMGoPro-Medium"/>
              </a:rPr>
              <a:t>により皆さんの権利が保護されています…!!</a:t>
            </a:r>
            <a:endParaRPr sz="1881" dirty="0">
              <a:latin typeface="HGMaruGothicMPRO" panose="020F0600000000000000" pitchFamily="34" charset="-128"/>
              <a:ea typeface="HGMaruGothicMPRO" panose="020F0600000000000000" pitchFamily="34" charset="-128"/>
              <a:cs typeface="ShinMGoPro-Medium"/>
            </a:endParaRPr>
          </a:p>
        </p:txBody>
      </p:sp>
      <p:sp>
        <p:nvSpPr>
          <p:cNvPr id="42" name="object 42">
            <a:extLst>
              <a:ext uri="{FF2B5EF4-FFF2-40B4-BE49-F238E27FC236}">
                <a16:creationId xmlns:a16="http://schemas.microsoft.com/office/drawing/2014/main" id="{0965B156-50C2-F14B-9F0A-D24B6677E208}"/>
              </a:ext>
            </a:extLst>
          </p:cNvPr>
          <p:cNvSpPr/>
          <p:nvPr/>
        </p:nvSpPr>
        <p:spPr>
          <a:xfrm>
            <a:off x="5335537" y="5587950"/>
            <a:ext cx="893899" cy="545246"/>
          </a:xfrm>
          <a:custGeom>
            <a:avLst/>
            <a:gdLst/>
            <a:ahLst/>
            <a:cxnLst/>
            <a:rect l="l" t="t" r="r" b="b"/>
            <a:pathLst>
              <a:path w="1045210" h="637540">
                <a:moveTo>
                  <a:pt x="573544" y="0"/>
                </a:moveTo>
                <a:lnTo>
                  <a:pt x="573544" y="165696"/>
                </a:lnTo>
                <a:lnTo>
                  <a:pt x="0" y="165696"/>
                </a:lnTo>
                <a:lnTo>
                  <a:pt x="0" y="471589"/>
                </a:lnTo>
                <a:lnTo>
                  <a:pt x="573544" y="471589"/>
                </a:lnTo>
                <a:lnTo>
                  <a:pt x="573544" y="637285"/>
                </a:lnTo>
                <a:lnTo>
                  <a:pt x="1045133" y="318642"/>
                </a:lnTo>
                <a:lnTo>
                  <a:pt x="573544" y="0"/>
                </a:lnTo>
                <a:close/>
              </a:path>
            </a:pathLst>
          </a:custGeom>
          <a:solidFill>
            <a:srgbClr val="6D6E71"/>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3" name="object 43">
            <a:extLst>
              <a:ext uri="{FF2B5EF4-FFF2-40B4-BE49-F238E27FC236}">
                <a16:creationId xmlns:a16="http://schemas.microsoft.com/office/drawing/2014/main" id="{50D6A04E-53BF-6E44-9EF7-1F946110DB28}"/>
              </a:ext>
            </a:extLst>
          </p:cNvPr>
          <p:cNvSpPr/>
          <p:nvPr/>
        </p:nvSpPr>
        <p:spPr>
          <a:xfrm>
            <a:off x="4512107" y="3032804"/>
            <a:ext cx="1368545" cy="1062252"/>
          </a:xfrm>
          <a:custGeom>
            <a:avLst/>
            <a:gdLst/>
            <a:ahLst/>
            <a:cxnLst/>
            <a:rect l="l" t="t" r="r" b="b"/>
            <a:pathLst>
              <a:path w="1600200" h="1242060">
                <a:moveTo>
                  <a:pt x="721931" y="0"/>
                </a:moveTo>
                <a:lnTo>
                  <a:pt x="0" y="620928"/>
                </a:lnTo>
                <a:lnTo>
                  <a:pt x="721931" y="1241869"/>
                </a:lnTo>
                <a:lnTo>
                  <a:pt x="721931" y="918984"/>
                </a:lnTo>
                <a:lnTo>
                  <a:pt x="1599971" y="918984"/>
                </a:lnTo>
                <a:lnTo>
                  <a:pt x="1599971" y="322872"/>
                </a:lnTo>
                <a:lnTo>
                  <a:pt x="721931" y="322872"/>
                </a:lnTo>
                <a:lnTo>
                  <a:pt x="721931" y="0"/>
                </a:lnTo>
                <a:close/>
              </a:path>
            </a:pathLst>
          </a:custGeom>
          <a:solidFill>
            <a:srgbClr val="00AEE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4" name="object 44">
            <a:extLst>
              <a:ext uri="{FF2B5EF4-FFF2-40B4-BE49-F238E27FC236}">
                <a16:creationId xmlns:a16="http://schemas.microsoft.com/office/drawing/2014/main" id="{0D7E9525-6184-9E4E-9813-8CB45EFA589E}"/>
              </a:ext>
            </a:extLst>
          </p:cNvPr>
          <p:cNvSpPr txBox="1"/>
          <p:nvPr/>
        </p:nvSpPr>
        <p:spPr>
          <a:xfrm>
            <a:off x="4967156" y="3377605"/>
            <a:ext cx="734954" cy="353790"/>
          </a:xfrm>
          <a:prstGeom prst="rect">
            <a:avLst/>
          </a:prstGeom>
        </p:spPr>
        <p:txBody>
          <a:bodyPr vert="horz" wrap="square" lIns="0" tIns="11405" rIns="0" bIns="0" rtlCol="0">
            <a:spAutoFit/>
          </a:bodyPr>
          <a:lstStyle/>
          <a:p>
            <a:pPr marL="10861">
              <a:spcBef>
                <a:spcPts val="90"/>
              </a:spcBef>
            </a:pPr>
            <a:r>
              <a:rPr sz="2224" b="1" dirty="0">
                <a:solidFill>
                  <a:srgbClr val="FFFFFF"/>
                </a:solidFill>
                <a:latin typeface="HGMaruGothicMPRO" panose="020F0600000000000000" pitchFamily="34" charset="-128"/>
                <a:ea typeface="HGMaruGothicMPRO" panose="020F0600000000000000" pitchFamily="34" charset="-128"/>
                <a:cs typeface="ShinMGoPro-Medium"/>
              </a:rPr>
              <a:t>保護</a:t>
            </a:r>
            <a:endParaRPr sz="2224" dirty="0">
              <a:latin typeface="HGMaruGothicMPRO" panose="020F0600000000000000" pitchFamily="34" charset="-128"/>
              <a:ea typeface="HGMaruGothicMPRO" panose="020F0600000000000000" pitchFamily="34" charset="-128"/>
              <a:cs typeface="ShinMGoPro-Medium"/>
            </a:endParaRPr>
          </a:p>
        </p:txBody>
      </p:sp>
      <p:sp>
        <p:nvSpPr>
          <p:cNvPr id="45" name="object 45">
            <a:extLst>
              <a:ext uri="{FF2B5EF4-FFF2-40B4-BE49-F238E27FC236}">
                <a16:creationId xmlns:a16="http://schemas.microsoft.com/office/drawing/2014/main" id="{D1CEFE17-3CA2-254A-91D1-10F9E70E1951}"/>
              </a:ext>
            </a:extLst>
          </p:cNvPr>
          <p:cNvSpPr/>
          <p:nvPr/>
        </p:nvSpPr>
        <p:spPr>
          <a:xfrm>
            <a:off x="7874198" y="3291329"/>
            <a:ext cx="1567853" cy="545246"/>
          </a:xfrm>
          <a:custGeom>
            <a:avLst/>
            <a:gdLst/>
            <a:ahLst/>
            <a:cxnLst/>
            <a:rect l="l" t="t" r="r" b="b"/>
            <a:pathLst>
              <a:path w="1833245" h="637539">
                <a:moveTo>
                  <a:pt x="471589" y="0"/>
                </a:moveTo>
                <a:lnTo>
                  <a:pt x="0" y="318642"/>
                </a:lnTo>
                <a:lnTo>
                  <a:pt x="471589" y="637285"/>
                </a:lnTo>
                <a:lnTo>
                  <a:pt x="471589" y="471589"/>
                </a:lnTo>
                <a:lnTo>
                  <a:pt x="1832635" y="471589"/>
                </a:lnTo>
                <a:lnTo>
                  <a:pt x="1832635" y="165696"/>
                </a:lnTo>
                <a:lnTo>
                  <a:pt x="471589" y="165696"/>
                </a:lnTo>
                <a:lnTo>
                  <a:pt x="471589" y="0"/>
                </a:lnTo>
                <a:close/>
              </a:path>
            </a:pathLst>
          </a:custGeom>
          <a:solidFill>
            <a:srgbClr val="6D6E71"/>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6" name="object 46">
            <a:extLst>
              <a:ext uri="{FF2B5EF4-FFF2-40B4-BE49-F238E27FC236}">
                <a16:creationId xmlns:a16="http://schemas.microsoft.com/office/drawing/2014/main" id="{9B61D22C-BE93-3B4F-9BBD-6D33BF8E8981}"/>
              </a:ext>
            </a:extLst>
          </p:cNvPr>
          <p:cNvSpPr/>
          <p:nvPr/>
        </p:nvSpPr>
        <p:spPr>
          <a:xfrm>
            <a:off x="9328857" y="2741098"/>
            <a:ext cx="269908" cy="954180"/>
          </a:xfrm>
          <a:custGeom>
            <a:avLst/>
            <a:gdLst/>
            <a:ahLst/>
            <a:cxnLst/>
            <a:rect l="l" t="t" r="r" b="b"/>
            <a:pathLst>
              <a:path w="315595" h="1115695">
                <a:moveTo>
                  <a:pt x="175298" y="0"/>
                </a:moveTo>
                <a:lnTo>
                  <a:pt x="139700" y="0"/>
                </a:lnTo>
                <a:lnTo>
                  <a:pt x="58935" y="2182"/>
                </a:lnTo>
                <a:lnTo>
                  <a:pt x="17462" y="17462"/>
                </a:lnTo>
                <a:lnTo>
                  <a:pt x="2182" y="58935"/>
                </a:lnTo>
                <a:lnTo>
                  <a:pt x="0" y="139699"/>
                </a:lnTo>
                <a:lnTo>
                  <a:pt x="0" y="975410"/>
                </a:lnTo>
                <a:lnTo>
                  <a:pt x="2182" y="1056174"/>
                </a:lnTo>
                <a:lnTo>
                  <a:pt x="17462" y="1097648"/>
                </a:lnTo>
                <a:lnTo>
                  <a:pt x="58935" y="1112927"/>
                </a:lnTo>
                <a:lnTo>
                  <a:pt x="139700" y="1115110"/>
                </a:lnTo>
                <a:lnTo>
                  <a:pt x="175298" y="1115110"/>
                </a:lnTo>
                <a:lnTo>
                  <a:pt x="256062" y="1112927"/>
                </a:lnTo>
                <a:lnTo>
                  <a:pt x="297535" y="1097648"/>
                </a:lnTo>
                <a:lnTo>
                  <a:pt x="312815" y="1056174"/>
                </a:lnTo>
                <a:lnTo>
                  <a:pt x="314998" y="975410"/>
                </a:lnTo>
                <a:lnTo>
                  <a:pt x="314998" y="139699"/>
                </a:lnTo>
                <a:lnTo>
                  <a:pt x="312815" y="58935"/>
                </a:lnTo>
                <a:lnTo>
                  <a:pt x="297535" y="17462"/>
                </a:lnTo>
                <a:lnTo>
                  <a:pt x="256062" y="2182"/>
                </a:lnTo>
                <a:lnTo>
                  <a:pt x="175298" y="0"/>
                </a:lnTo>
                <a:close/>
              </a:path>
            </a:pathLst>
          </a:custGeom>
          <a:solidFill>
            <a:srgbClr val="6D6E71"/>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7" name="object 47">
            <a:extLst>
              <a:ext uri="{FF2B5EF4-FFF2-40B4-BE49-F238E27FC236}">
                <a16:creationId xmlns:a16="http://schemas.microsoft.com/office/drawing/2014/main" id="{7F494218-1DFB-F24B-9DED-13821AF1CA86}"/>
              </a:ext>
            </a:extLst>
          </p:cNvPr>
          <p:cNvSpPr/>
          <p:nvPr/>
        </p:nvSpPr>
        <p:spPr>
          <a:xfrm>
            <a:off x="5203024" y="1496211"/>
            <a:ext cx="4836069" cy="1441316"/>
          </a:xfrm>
          <a:custGeom>
            <a:avLst/>
            <a:gdLst/>
            <a:ahLst/>
            <a:cxnLst/>
            <a:rect l="l" t="t" r="r" b="b"/>
            <a:pathLst>
              <a:path w="5654675" h="1685289">
                <a:moveTo>
                  <a:pt x="5347119" y="0"/>
                </a:moveTo>
                <a:lnTo>
                  <a:pt x="307124" y="0"/>
                </a:lnTo>
                <a:lnTo>
                  <a:pt x="298447" y="253"/>
                </a:lnTo>
                <a:lnTo>
                  <a:pt x="253847" y="5339"/>
                </a:lnTo>
                <a:lnTo>
                  <a:pt x="186265" y="23379"/>
                </a:lnTo>
                <a:lnTo>
                  <a:pt x="148861" y="39824"/>
                </a:lnTo>
                <a:lnTo>
                  <a:pt x="111718" y="62587"/>
                </a:lnTo>
                <a:lnTo>
                  <a:pt x="76839" y="92695"/>
                </a:lnTo>
                <a:lnTo>
                  <a:pt x="46225" y="131177"/>
                </a:lnTo>
                <a:lnTo>
                  <a:pt x="21879" y="179057"/>
                </a:lnTo>
                <a:lnTo>
                  <a:pt x="5803" y="237364"/>
                </a:lnTo>
                <a:lnTo>
                  <a:pt x="0" y="307124"/>
                </a:lnTo>
                <a:lnTo>
                  <a:pt x="0" y="1378115"/>
                </a:lnTo>
                <a:lnTo>
                  <a:pt x="5339" y="1431391"/>
                </a:lnTo>
                <a:lnTo>
                  <a:pt x="23379" y="1498973"/>
                </a:lnTo>
                <a:lnTo>
                  <a:pt x="39824" y="1536377"/>
                </a:lnTo>
                <a:lnTo>
                  <a:pt x="62587" y="1573520"/>
                </a:lnTo>
                <a:lnTo>
                  <a:pt x="92695" y="1608399"/>
                </a:lnTo>
                <a:lnTo>
                  <a:pt x="131177" y="1639013"/>
                </a:lnTo>
                <a:lnTo>
                  <a:pt x="179057" y="1663359"/>
                </a:lnTo>
                <a:lnTo>
                  <a:pt x="237364" y="1679435"/>
                </a:lnTo>
                <a:lnTo>
                  <a:pt x="307124" y="1685239"/>
                </a:lnTo>
                <a:lnTo>
                  <a:pt x="5347119" y="1685239"/>
                </a:lnTo>
                <a:lnTo>
                  <a:pt x="5400395" y="1679899"/>
                </a:lnTo>
                <a:lnTo>
                  <a:pt x="5467977" y="1661859"/>
                </a:lnTo>
                <a:lnTo>
                  <a:pt x="5505381" y="1645415"/>
                </a:lnTo>
                <a:lnTo>
                  <a:pt x="5542524" y="1622652"/>
                </a:lnTo>
                <a:lnTo>
                  <a:pt x="5577403" y="1592543"/>
                </a:lnTo>
                <a:lnTo>
                  <a:pt x="5608017" y="1554062"/>
                </a:lnTo>
                <a:lnTo>
                  <a:pt x="5632363" y="1506181"/>
                </a:lnTo>
                <a:lnTo>
                  <a:pt x="5648439" y="1447874"/>
                </a:lnTo>
                <a:lnTo>
                  <a:pt x="5654243" y="1378115"/>
                </a:lnTo>
                <a:lnTo>
                  <a:pt x="5654243" y="307124"/>
                </a:lnTo>
                <a:lnTo>
                  <a:pt x="5648903" y="253847"/>
                </a:lnTo>
                <a:lnTo>
                  <a:pt x="5630863" y="186265"/>
                </a:lnTo>
                <a:lnTo>
                  <a:pt x="5614419" y="148861"/>
                </a:lnTo>
                <a:lnTo>
                  <a:pt x="5591656" y="111718"/>
                </a:lnTo>
                <a:lnTo>
                  <a:pt x="5561547" y="76839"/>
                </a:lnTo>
                <a:lnTo>
                  <a:pt x="5523066" y="46225"/>
                </a:lnTo>
                <a:lnTo>
                  <a:pt x="5475185" y="21879"/>
                </a:lnTo>
                <a:lnTo>
                  <a:pt x="5416878" y="5803"/>
                </a:lnTo>
                <a:lnTo>
                  <a:pt x="5347119" y="0"/>
                </a:lnTo>
                <a:close/>
              </a:path>
            </a:pathLst>
          </a:custGeom>
          <a:solidFill>
            <a:srgbClr val="E3F2E7"/>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8" name="object 48">
            <a:extLst>
              <a:ext uri="{FF2B5EF4-FFF2-40B4-BE49-F238E27FC236}">
                <a16:creationId xmlns:a16="http://schemas.microsoft.com/office/drawing/2014/main" id="{9AFB331B-EC6D-184E-96E9-AA7198C74C54}"/>
              </a:ext>
            </a:extLst>
          </p:cNvPr>
          <p:cNvSpPr/>
          <p:nvPr/>
        </p:nvSpPr>
        <p:spPr>
          <a:xfrm>
            <a:off x="5203024" y="1496211"/>
            <a:ext cx="4836069" cy="1441316"/>
          </a:xfrm>
          <a:custGeom>
            <a:avLst/>
            <a:gdLst/>
            <a:ahLst/>
            <a:cxnLst/>
            <a:rect l="l" t="t" r="r" b="b"/>
            <a:pathLst>
              <a:path w="5654675" h="1685289">
                <a:moveTo>
                  <a:pt x="307124" y="0"/>
                </a:moveTo>
                <a:lnTo>
                  <a:pt x="253847" y="5339"/>
                </a:lnTo>
                <a:lnTo>
                  <a:pt x="186265" y="23379"/>
                </a:lnTo>
                <a:lnTo>
                  <a:pt x="148861" y="39824"/>
                </a:lnTo>
                <a:lnTo>
                  <a:pt x="111718" y="62587"/>
                </a:lnTo>
                <a:lnTo>
                  <a:pt x="76839" y="92695"/>
                </a:lnTo>
                <a:lnTo>
                  <a:pt x="46225" y="131177"/>
                </a:lnTo>
                <a:lnTo>
                  <a:pt x="21879" y="179057"/>
                </a:lnTo>
                <a:lnTo>
                  <a:pt x="5803" y="237364"/>
                </a:lnTo>
                <a:lnTo>
                  <a:pt x="0" y="307124"/>
                </a:lnTo>
                <a:lnTo>
                  <a:pt x="0" y="1378115"/>
                </a:lnTo>
                <a:lnTo>
                  <a:pt x="5339" y="1431391"/>
                </a:lnTo>
                <a:lnTo>
                  <a:pt x="23379" y="1498973"/>
                </a:lnTo>
                <a:lnTo>
                  <a:pt x="39824" y="1536377"/>
                </a:lnTo>
                <a:lnTo>
                  <a:pt x="62587" y="1573520"/>
                </a:lnTo>
                <a:lnTo>
                  <a:pt x="92695" y="1608399"/>
                </a:lnTo>
                <a:lnTo>
                  <a:pt x="131177" y="1639013"/>
                </a:lnTo>
                <a:lnTo>
                  <a:pt x="179057" y="1663359"/>
                </a:lnTo>
                <a:lnTo>
                  <a:pt x="237364" y="1679435"/>
                </a:lnTo>
                <a:lnTo>
                  <a:pt x="307124" y="1685239"/>
                </a:lnTo>
                <a:lnTo>
                  <a:pt x="5347119" y="1685239"/>
                </a:lnTo>
                <a:lnTo>
                  <a:pt x="5400395" y="1679899"/>
                </a:lnTo>
                <a:lnTo>
                  <a:pt x="5467977" y="1661859"/>
                </a:lnTo>
                <a:lnTo>
                  <a:pt x="5505381" y="1645415"/>
                </a:lnTo>
                <a:lnTo>
                  <a:pt x="5542524" y="1622652"/>
                </a:lnTo>
                <a:lnTo>
                  <a:pt x="5577403" y="1592543"/>
                </a:lnTo>
                <a:lnTo>
                  <a:pt x="5608017" y="1554062"/>
                </a:lnTo>
                <a:lnTo>
                  <a:pt x="5632363" y="1506181"/>
                </a:lnTo>
                <a:lnTo>
                  <a:pt x="5648439" y="1447874"/>
                </a:lnTo>
                <a:lnTo>
                  <a:pt x="5654243" y="1378115"/>
                </a:lnTo>
                <a:lnTo>
                  <a:pt x="5654243" y="307124"/>
                </a:lnTo>
                <a:lnTo>
                  <a:pt x="5648903" y="253847"/>
                </a:lnTo>
                <a:lnTo>
                  <a:pt x="5630863" y="186265"/>
                </a:lnTo>
                <a:lnTo>
                  <a:pt x="5614419" y="148861"/>
                </a:lnTo>
                <a:lnTo>
                  <a:pt x="5591656" y="111718"/>
                </a:lnTo>
                <a:lnTo>
                  <a:pt x="5561547" y="76839"/>
                </a:lnTo>
                <a:lnTo>
                  <a:pt x="5523066" y="46225"/>
                </a:lnTo>
                <a:lnTo>
                  <a:pt x="5475185" y="21879"/>
                </a:lnTo>
                <a:lnTo>
                  <a:pt x="5416878" y="5803"/>
                </a:lnTo>
                <a:lnTo>
                  <a:pt x="5347119" y="0"/>
                </a:lnTo>
                <a:lnTo>
                  <a:pt x="307124" y="0"/>
                </a:lnTo>
                <a:close/>
              </a:path>
            </a:pathLst>
          </a:custGeom>
          <a:ln w="15748">
            <a:solidFill>
              <a:srgbClr val="00AEEF"/>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9" name="object 49">
            <a:extLst>
              <a:ext uri="{FF2B5EF4-FFF2-40B4-BE49-F238E27FC236}">
                <a16:creationId xmlns:a16="http://schemas.microsoft.com/office/drawing/2014/main" id="{01714772-15E5-0340-BBD6-575EF5955DCC}"/>
              </a:ext>
            </a:extLst>
          </p:cNvPr>
          <p:cNvSpPr txBox="1"/>
          <p:nvPr/>
        </p:nvSpPr>
        <p:spPr>
          <a:xfrm>
            <a:off x="5522169" y="1626515"/>
            <a:ext cx="4237324" cy="1053554"/>
          </a:xfrm>
          <a:prstGeom prst="rect">
            <a:avLst/>
          </a:prstGeom>
        </p:spPr>
        <p:txBody>
          <a:bodyPr vert="horz" wrap="square" lIns="0" tIns="9775" rIns="0" bIns="0" rtlCol="0">
            <a:spAutoFit/>
          </a:bodyPr>
          <a:lstStyle/>
          <a:p>
            <a:pPr marL="131962" marR="4344" indent="-121644">
              <a:lnSpc>
                <a:spcPct val="125600"/>
              </a:lnSpc>
              <a:spcBef>
                <a:spcPts val="77"/>
              </a:spcBef>
            </a:pPr>
            <a:r>
              <a:rPr sz="1881" dirty="0">
                <a:solidFill>
                  <a:srgbClr val="231F20"/>
                </a:solidFill>
                <a:latin typeface="HGMaruGothicMPRO" panose="020F0600000000000000" pitchFamily="34" charset="-128"/>
                <a:ea typeface="HGMaruGothicMPRO" panose="020F0600000000000000" pitchFamily="34" charset="-128"/>
                <a:cs typeface="A-OTF Shin Maru Go Pro"/>
              </a:rPr>
              <a:t>「会社」よりも、弱い立場にある事が多い</a:t>
            </a:r>
            <a:r>
              <a:rPr sz="1881" b="1" dirty="0">
                <a:solidFill>
                  <a:srgbClr val="00AEEF"/>
                </a:solidFill>
                <a:latin typeface="HGMaruGothicMPRO" panose="020F0600000000000000" pitchFamily="34" charset="-128"/>
                <a:ea typeface="HGMaruGothicMPRO" panose="020F0600000000000000" pitchFamily="34" charset="-128"/>
                <a:cs typeface="ShinMGoPro-Medium"/>
              </a:rPr>
              <a:t>「働く人」にとって、劣悪な労働条件の契約になってしまうかも…</a:t>
            </a:r>
            <a:endParaRPr sz="1881" dirty="0">
              <a:latin typeface="HGMaruGothicMPRO" panose="020F0600000000000000" pitchFamily="34" charset="-128"/>
              <a:ea typeface="HGMaruGothicMPRO" panose="020F0600000000000000" pitchFamily="34" charset="-128"/>
              <a:cs typeface="ShinMGoPro-Medium"/>
            </a:endParaRPr>
          </a:p>
        </p:txBody>
      </p:sp>
      <p:sp>
        <p:nvSpPr>
          <p:cNvPr id="50" name="object 50">
            <a:extLst>
              <a:ext uri="{FF2B5EF4-FFF2-40B4-BE49-F238E27FC236}">
                <a16:creationId xmlns:a16="http://schemas.microsoft.com/office/drawing/2014/main" id="{966576FC-514F-3E48-B7EC-98DFA4EDEDF1}"/>
              </a:ext>
            </a:extLst>
          </p:cNvPr>
          <p:cNvSpPr/>
          <p:nvPr/>
        </p:nvSpPr>
        <p:spPr>
          <a:xfrm>
            <a:off x="8439843" y="3074728"/>
            <a:ext cx="1818753" cy="893356"/>
          </a:xfrm>
          <a:custGeom>
            <a:avLst/>
            <a:gdLst/>
            <a:ahLst/>
            <a:cxnLst/>
            <a:rect l="l" t="t" r="r" b="b"/>
            <a:pathLst>
              <a:path w="2126615" h="1044575">
                <a:moveTo>
                  <a:pt x="1308277" y="892797"/>
                </a:moveTo>
                <a:lnTo>
                  <a:pt x="817994" y="892797"/>
                </a:lnTo>
                <a:lnTo>
                  <a:pt x="894740" y="1044409"/>
                </a:lnTo>
                <a:lnTo>
                  <a:pt x="1063129" y="911860"/>
                </a:lnTo>
                <a:lnTo>
                  <a:pt x="1298625" y="911860"/>
                </a:lnTo>
                <a:lnTo>
                  <a:pt x="1308277" y="892797"/>
                </a:lnTo>
                <a:close/>
              </a:path>
              <a:path w="2126615" h="1044575">
                <a:moveTo>
                  <a:pt x="1298625" y="911860"/>
                </a:moveTo>
                <a:lnTo>
                  <a:pt x="1063129" y="911860"/>
                </a:lnTo>
                <a:lnTo>
                  <a:pt x="1231506" y="1044409"/>
                </a:lnTo>
                <a:lnTo>
                  <a:pt x="1298625" y="911860"/>
                </a:lnTo>
                <a:close/>
              </a:path>
              <a:path w="2126615" h="1044575">
                <a:moveTo>
                  <a:pt x="1529410" y="837450"/>
                </a:moveTo>
                <a:lnTo>
                  <a:pt x="596836" y="837450"/>
                </a:lnTo>
                <a:lnTo>
                  <a:pt x="574471" y="993267"/>
                </a:lnTo>
                <a:lnTo>
                  <a:pt x="817994" y="892797"/>
                </a:lnTo>
                <a:lnTo>
                  <a:pt x="1537363" y="892797"/>
                </a:lnTo>
                <a:lnTo>
                  <a:pt x="1529410" y="837450"/>
                </a:lnTo>
                <a:close/>
              </a:path>
              <a:path w="2126615" h="1044575">
                <a:moveTo>
                  <a:pt x="1537363" y="892797"/>
                </a:moveTo>
                <a:lnTo>
                  <a:pt x="1308277" y="892797"/>
                </a:lnTo>
                <a:lnTo>
                  <a:pt x="1551800" y="993267"/>
                </a:lnTo>
                <a:lnTo>
                  <a:pt x="1537363" y="892797"/>
                </a:lnTo>
                <a:close/>
              </a:path>
              <a:path w="2126615" h="1044575">
                <a:moveTo>
                  <a:pt x="1704924" y="751230"/>
                </a:moveTo>
                <a:lnTo>
                  <a:pt x="421322" y="751230"/>
                </a:lnTo>
                <a:lnTo>
                  <a:pt x="302006" y="896035"/>
                </a:lnTo>
                <a:lnTo>
                  <a:pt x="596836" y="837450"/>
                </a:lnTo>
                <a:lnTo>
                  <a:pt x="1775975" y="837450"/>
                </a:lnTo>
                <a:lnTo>
                  <a:pt x="1704924" y="751230"/>
                </a:lnTo>
                <a:close/>
              </a:path>
              <a:path w="2126615" h="1044575">
                <a:moveTo>
                  <a:pt x="1775975" y="837450"/>
                </a:moveTo>
                <a:lnTo>
                  <a:pt x="1529410" y="837450"/>
                </a:lnTo>
                <a:lnTo>
                  <a:pt x="1824253" y="896035"/>
                </a:lnTo>
                <a:lnTo>
                  <a:pt x="1775975" y="837450"/>
                </a:lnTo>
                <a:close/>
              </a:path>
              <a:path w="2126615" h="1044575">
                <a:moveTo>
                  <a:pt x="104063" y="282181"/>
                </a:moveTo>
                <a:lnTo>
                  <a:pt x="308660" y="401764"/>
                </a:lnTo>
                <a:lnTo>
                  <a:pt x="0" y="439508"/>
                </a:lnTo>
                <a:lnTo>
                  <a:pt x="269824" y="522198"/>
                </a:lnTo>
                <a:lnTo>
                  <a:pt x="0" y="604901"/>
                </a:lnTo>
                <a:lnTo>
                  <a:pt x="308660" y="642620"/>
                </a:lnTo>
                <a:lnTo>
                  <a:pt x="104063" y="762228"/>
                </a:lnTo>
                <a:lnTo>
                  <a:pt x="421322" y="751230"/>
                </a:lnTo>
                <a:lnTo>
                  <a:pt x="2003369" y="751230"/>
                </a:lnTo>
                <a:lnTo>
                  <a:pt x="1817585" y="642620"/>
                </a:lnTo>
                <a:lnTo>
                  <a:pt x="2126246" y="604901"/>
                </a:lnTo>
                <a:lnTo>
                  <a:pt x="1856422" y="522198"/>
                </a:lnTo>
                <a:lnTo>
                  <a:pt x="2126246" y="439508"/>
                </a:lnTo>
                <a:lnTo>
                  <a:pt x="1817585" y="401764"/>
                </a:lnTo>
                <a:lnTo>
                  <a:pt x="2003387" y="293166"/>
                </a:lnTo>
                <a:lnTo>
                  <a:pt x="421322" y="293166"/>
                </a:lnTo>
                <a:lnTo>
                  <a:pt x="104063" y="282181"/>
                </a:lnTo>
                <a:close/>
              </a:path>
              <a:path w="2126615" h="1044575">
                <a:moveTo>
                  <a:pt x="2003369" y="751230"/>
                </a:moveTo>
                <a:lnTo>
                  <a:pt x="1704924" y="751230"/>
                </a:lnTo>
                <a:lnTo>
                  <a:pt x="2022182" y="762228"/>
                </a:lnTo>
                <a:lnTo>
                  <a:pt x="2003369" y="751230"/>
                </a:lnTo>
                <a:close/>
              </a:path>
              <a:path w="2126615" h="1044575">
                <a:moveTo>
                  <a:pt x="302006" y="148348"/>
                </a:moveTo>
                <a:lnTo>
                  <a:pt x="421322" y="293166"/>
                </a:lnTo>
                <a:lnTo>
                  <a:pt x="1704924" y="293166"/>
                </a:lnTo>
                <a:lnTo>
                  <a:pt x="1775948" y="206971"/>
                </a:lnTo>
                <a:lnTo>
                  <a:pt x="596836" y="206971"/>
                </a:lnTo>
                <a:lnTo>
                  <a:pt x="302006" y="148348"/>
                </a:lnTo>
                <a:close/>
              </a:path>
              <a:path w="2126615" h="1044575">
                <a:moveTo>
                  <a:pt x="2022182" y="282181"/>
                </a:moveTo>
                <a:lnTo>
                  <a:pt x="1704924" y="293166"/>
                </a:lnTo>
                <a:lnTo>
                  <a:pt x="2003387" y="293166"/>
                </a:lnTo>
                <a:lnTo>
                  <a:pt x="2022182" y="282181"/>
                </a:lnTo>
                <a:close/>
              </a:path>
              <a:path w="2126615" h="1044575">
                <a:moveTo>
                  <a:pt x="574471" y="51117"/>
                </a:moveTo>
                <a:lnTo>
                  <a:pt x="596836" y="206971"/>
                </a:lnTo>
                <a:lnTo>
                  <a:pt x="1529410" y="206971"/>
                </a:lnTo>
                <a:lnTo>
                  <a:pt x="1537361" y="151625"/>
                </a:lnTo>
                <a:lnTo>
                  <a:pt x="817994" y="151625"/>
                </a:lnTo>
                <a:lnTo>
                  <a:pt x="574471" y="51117"/>
                </a:lnTo>
                <a:close/>
              </a:path>
              <a:path w="2126615" h="1044575">
                <a:moveTo>
                  <a:pt x="1824253" y="148348"/>
                </a:moveTo>
                <a:lnTo>
                  <a:pt x="1529410" y="206971"/>
                </a:lnTo>
                <a:lnTo>
                  <a:pt x="1775948" y="206971"/>
                </a:lnTo>
                <a:lnTo>
                  <a:pt x="1824253" y="148348"/>
                </a:lnTo>
                <a:close/>
              </a:path>
              <a:path w="2126615" h="1044575">
                <a:moveTo>
                  <a:pt x="894740" y="0"/>
                </a:moveTo>
                <a:lnTo>
                  <a:pt x="817994" y="151625"/>
                </a:lnTo>
                <a:lnTo>
                  <a:pt x="1308277" y="151625"/>
                </a:lnTo>
                <a:lnTo>
                  <a:pt x="1298619" y="132549"/>
                </a:lnTo>
                <a:lnTo>
                  <a:pt x="1063129" y="132549"/>
                </a:lnTo>
                <a:lnTo>
                  <a:pt x="894740" y="0"/>
                </a:lnTo>
                <a:close/>
              </a:path>
              <a:path w="2126615" h="1044575">
                <a:moveTo>
                  <a:pt x="1551800" y="51117"/>
                </a:moveTo>
                <a:lnTo>
                  <a:pt x="1308277" y="151625"/>
                </a:lnTo>
                <a:lnTo>
                  <a:pt x="1537361" y="151625"/>
                </a:lnTo>
                <a:lnTo>
                  <a:pt x="1551800" y="51117"/>
                </a:lnTo>
                <a:close/>
              </a:path>
              <a:path w="2126615" h="1044575">
                <a:moveTo>
                  <a:pt x="1231506" y="0"/>
                </a:moveTo>
                <a:lnTo>
                  <a:pt x="1063129" y="132549"/>
                </a:lnTo>
                <a:lnTo>
                  <a:pt x="1298619" y="132549"/>
                </a:lnTo>
                <a:lnTo>
                  <a:pt x="1231506" y="0"/>
                </a:lnTo>
                <a:close/>
              </a:path>
            </a:pathLst>
          </a:custGeom>
          <a:solidFill>
            <a:srgbClr val="00AEE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1" name="object 51">
            <a:extLst>
              <a:ext uri="{FF2B5EF4-FFF2-40B4-BE49-F238E27FC236}">
                <a16:creationId xmlns:a16="http://schemas.microsoft.com/office/drawing/2014/main" id="{268763AF-7CF2-1D49-93A9-47CBA116999B}"/>
              </a:ext>
            </a:extLst>
          </p:cNvPr>
          <p:cNvSpPr txBox="1"/>
          <p:nvPr/>
        </p:nvSpPr>
        <p:spPr>
          <a:xfrm>
            <a:off x="8799402" y="3376852"/>
            <a:ext cx="1239691" cy="271480"/>
          </a:xfrm>
          <a:prstGeom prst="rect">
            <a:avLst/>
          </a:prstGeom>
        </p:spPr>
        <p:txBody>
          <a:bodyPr vert="horz" wrap="square" lIns="0" tIns="14663" rIns="0" bIns="0" rtlCol="0">
            <a:spAutoFit/>
          </a:bodyPr>
          <a:lstStyle/>
          <a:p>
            <a:pPr marL="10861">
              <a:spcBef>
                <a:spcPts val="115"/>
              </a:spcBef>
            </a:pPr>
            <a:r>
              <a:rPr sz="1668" b="1" dirty="0">
                <a:solidFill>
                  <a:srgbClr val="FFFFFF"/>
                </a:solidFill>
                <a:latin typeface="HGMaruGothicMPRO" panose="020F0600000000000000" pitchFamily="34" charset="-128"/>
                <a:ea typeface="HGMaruGothicMPRO" panose="020F0600000000000000" pitchFamily="34" charset="-128"/>
                <a:cs typeface="ShinMGoPro-Medium"/>
              </a:rPr>
              <a:t>これを防ぐ</a:t>
            </a:r>
            <a:endParaRPr sz="1668" dirty="0">
              <a:latin typeface="HGMaruGothicMPRO" panose="020F0600000000000000" pitchFamily="34" charset="-128"/>
              <a:ea typeface="HGMaruGothicMPRO" panose="020F0600000000000000" pitchFamily="34" charset="-128"/>
              <a:cs typeface="ShinMGoPro-Medium"/>
            </a:endParaRPr>
          </a:p>
        </p:txBody>
      </p:sp>
      <p:sp>
        <p:nvSpPr>
          <p:cNvPr id="53" name="object 53">
            <a:extLst>
              <a:ext uri="{FF2B5EF4-FFF2-40B4-BE49-F238E27FC236}">
                <a16:creationId xmlns:a16="http://schemas.microsoft.com/office/drawing/2014/main" id="{2BC9B523-30C7-3E4F-B367-60BECA0FE8E3}"/>
              </a:ext>
            </a:extLst>
          </p:cNvPr>
          <p:cNvSpPr/>
          <p:nvPr/>
        </p:nvSpPr>
        <p:spPr>
          <a:xfrm>
            <a:off x="3678222" y="5207175"/>
            <a:ext cx="96667" cy="1086690"/>
          </a:xfrm>
          <a:custGeom>
            <a:avLst/>
            <a:gdLst/>
            <a:ahLst/>
            <a:cxnLst/>
            <a:rect l="l" t="t" r="r" b="b"/>
            <a:pathLst>
              <a:path w="113030" h="1270634">
                <a:moveTo>
                  <a:pt x="110248" y="0"/>
                </a:moveTo>
                <a:lnTo>
                  <a:pt x="0" y="110248"/>
                </a:lnTo>
                <a:lnTo>
                  <a:pt x="0" y="1157630"/>
                </a:lnTo>
                <a:lnTo>
                  <a:pt x="112471" y="1270101"/>
                </a:lnTo>
              </a:path>
            </a:pathLst>
          </a:custGeom>
          <a:ln w="15748">
            <a:solidFill>
              <a:srgbClr val="231F2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4" name="object 54">
            <a:extLst>
              <a:ext uri="{FF2B5EF4-FFF2-40B4-BE49-F238E27FC236}">
                <a16:creationId xmlns:a16="http://schemas.microsoft.com/office/drawing/2014/main" id="{C630B25F-B06A-6F4F-B178-BFF82C6F8F56}"/>
              </a:ext>
            </a:extLst>
          </p:cNvPr>
          <p:cNvSpPr txBox="1"/>
          <p:nvPr/>
        </p:nvSpPr>
        <p:spPr>
          <a:xfrm>
            <a:off x="6388282" y="3344201"/>
            <a:ext cx="2254404" cy="1687708"/>
          </a:xfrm>
          <a:prstGeom prst="rect">
            <a:avLst/>
          </a:prstGeom>
        </p:spPr>
        <p:txBody>
          <a:bodyPr vert="horz" wrap="square" lIns="0" tIns="10861" rIns="0" bIns="0" rtlCol="0">
            <a:spAutoFit/>
          </a:bodyPr>
          <a:lstStyle/>
          <a:p>
            <a:pPr marL="10861">
              <a:spcBef>
                <a:spcPts val="86"/>
              </a:spcBef>
            </a:pPr>
            <a:r>
              <a:rPr sz="2651" b="1" dirty="0">
                <a:solidFill>
                  <a:srgbClr val="FFFFFF"/>
                </a:solidFill>
                <a:latin typeface="HGMaruGothicMPRO" panose="020F0600000000000000" pitchFamily="34" charset="-128"/>
                <a:ea typeface="HGMaruGothicMPRO" panose="020F0600000000000000" pitchFamily="34" charset="-128"/>
                <a:cs typeface="ShinMGoPro-Medium"/>
              </a:rPr>
              <a:t>労働法</a:t>
            </a:r>
            <a:endParaRPr sz="2651" dirty="0">
              <a:latin typeface="HGMaruGothicMPRO" panose="020F0600000000000000" pitchFamily="34" charset="-128"/>
              <a:ea typeface="HGMaruGothicMPRO" panose="020F0600000000000000" pitchFamily="34" charset="-128"/>
              <a:cs typeface="ShinMGoPro-Medium"/>
            </a:endParaRPr>
          </a:p>
          <a:p>
            <a:pPr marL="284016" indent="-269354">
              <a:spcBef>
                <a:spcPts val="1728"/>
              </a:spcBef>
              <a:buChar char="○"/>
              <a:tabLst>
                <a:tab pos="284559" algn="l"/>
              </a:tabLst>
            </a:pPr>
            <a:r>
              <a:rPr sz="1582" dirty="0">
                <a:solidFill>
                  <a:srgbClr val="231F20"/>
                </a:solidFill>
                <a:latin typeface="HGMaruGothicMPRO" panose="020F0600000000000000" pitchFamily="34" charset="-128"/>
                <a:ea typeface="HGMaruGothicMPRO" panose="020F0600000000000000" pitchFamily="34" charset="-128"/>
                <a:cs typeface="A-OTF Shin Maru Go Pro"/>
              </a:rPr>
              <a:t>労働基準法</a:t>
            </a:r>
            <a:endParaRPr sz="1582" dirty="0">
              <a:latin typeface="HGMaruGothicMPRO" panose="020F0600000000000000" pitchFamily="34" charset="-128"/>
              <a:ea typeface="HGMaruGothicMPRO" panose="020F0600000000000000" pitchFamily="34" charset="-128"/>
              <a:cs typeface="A-OTF Shin Maru Go Pro"/>
            </a:endParaRPr>
          </a:p>
          <a:p>
            <a:pPr marL="284016" indent="-269354">
              <a:spcBef>
                <a:spcPts val="221"/>
              </a:spcBef>
              <a:buChar char="○"/>
              <a:tabLst>
                <a:tab pos="284559" algn="l"/>
              </a:tabLst>
            </a:pPr>
            <a:r>
              <a:rPr sz="1582" dirty="0">
                <a:solidFill>
                  <a:srgbClr val="231F20"/>
                </a:solidFill>
                <a:latin typeface="HGMaruGothicMPRO" panose="020F0600000000000000" pitchFamily="34" charset="-128"/>
                <a:ea typeface="HGMaruGothicMPRO" panose="020F0600000000000000" pitchFamily="34" charset="-128"/>
                <a:cs typeface="A-OTF Shin Maru Go Pro"/>
              </a:rPr>
              <a:t>最低賃金法</a:t>
            </a:r>
            <a:endParaRPr sz="1582" dirty="0">
              <a:latin typeface="HGMaruGothicMPRO" panose="020F0600000000000000" pitchFamily="34" charset="-128"/>
              <a:ea typeface="HGMaruGothicMPRO" panose="020F0600000000000000" pitchFamily="34" charset="-128"/>
              <a:cs typeface="A-OTF Shin Maru Go Pro"/>
            </a:endParaRPr>
          </a:p>
          <a:p>
            <a:pPr marL="284016" indent="-269354">
              <a:spcBef>
                <a:spcPts val="221"/>
              </a:spcBef>
              <a:buChar char="○"/>
              <a:tabLst>
                <a:tab pos="284559" algn="l"/>
              </a:tabLst>
            </a:pPr>
            <a:r>
              <a:rPr sz="1582" dirty="0">
                <a:solidFill>
                  <a:srgbClr val="231F20"/>
                </a:solidFill>
                <a:latin typeface="HGMaruGothicMPRO" panose="020F0600000000000000" pitchFamily="34" charset="-128"/>
                <a:ea typeface="HGMaruGothicMPRO" panose="020F0600000000000000" pitchFamily="34" charset="-128"/>
                <a:cs typeface="A-OTF Shin Maru Go Pro"/>
              </a:rPr>
              <a:t>労働契約法</a:t>
            </a:r>
            <a:endParaRPr sz="1582" dirty="0">
              <a:latin typeface="HGMaruGothicMPRO" panose="020F0600000000000000" pitchFamily="34" charset="-128"/>
              <a:ea typeface="HGMaruGothicMPRO" panose="020F0600000000000000" pitchFamily="34" charset="-128"/>
              <a:cs typeface="A-OTF Shin Maru Go Pro"/>
            </a:endParaRPr>
          </a:p>
          <a:p>
            <a:pPr marL="284016" indent="-269354">
              <a:spcBef>
                <a:spcPts val="217"/>
              </a:spcBef>
              <a:buChar char="○"/>
              <a:tabLst>
                <a:tab pos="284559" algn="l"/>
              </a:tabLst>
            </a:pPr>
            <a:r>
              <a:rPr sz="1582" dirty="0">
                <a:solidFill>
                  <a:srgbClr val="231F20"/>
                </a:solidFill>
                <a:latin typeface="HGMaruGothicMPRO" panose="020F0600000000000000" pitchFamily="34" charset="-128"/>
                <a:ea typeface="HGMaruGothicMPRO" panose="020F0600000000000000" pitchFamily="34" charset="-128"/>
                <a:cs typeface="A-OTF Shin Maru Go Pro"/>
              </a:rPr>
              <a:t>男女雇用機会均等法</a:t>
            </a:r>
            <a:endParaRPr sz="1582" dirty="0">
              <a:latin typeface="HGMaruGothicMPRO" panose="020F0600000000000000" pitchFamily="34" charset="-128"/>
              <a:ea typeface="HGMaruGothicMPRO" panose="020F0600000000000000" pitchFamily="34" charset="-128"/>
              <a:cs typeface="A-OTF Shin Maru Go Pro"/>
            </a:endParaRPr>
          </a:p>
        </p:txBody>
      </p:sp>
      <p:sp>
        <p:nvSpPr>
          <p:cNvPr id="55" name="object 55">
            <a:extLst>
              <a:ext uri="{FF2B5EF4-FFF2-40B4-BE49-F238E27FC236}">
                <a16:creationId xmlns:a16="http://schemas.microsoft.com/office/drawing/2014/main" id="{AAF89159-2B14-4041-9D5B-9978351EF03E}"/>
              </a:ext>
            </a:extLst>
          </p:cNvPr>
          <p:cNvSpPr/>
          <p:nvPr/>
        </p:nvSpPr>
        <p:spPr>
          <a:xfrm>
            <a:off x="6271185" y="3979440"/>
            <a:ext cx="96667" cy="1086690"/>
          </a:xfrm>
          <a:custGeom>
            <a:avLst/>
            <a:gdLst/>
            <a:ahLst/>
            <a:cxnLst/>
            <a:rect l="l" t="t" r="r" b="b"/>
            <a:pathLst>
              <a:path w="113029" h="1270635">
                <a:moveTo>
                  <a:pt x="110248" y="0"/>
                </a:moveTo>
                <a:lnTo>
                  <a:pt x="0" y="110248"/>
                </a:lnTo>
                <a:lnTo>
                  <a:pt x="0" y="1157630"/>
                </a:lnTo>
                <a:lnTo>
                  <a:pt x="112471" y="1270101"/>
                </a:lnTo>
              </a:path>
            </a:pathLst>
          </a:custGeom>
          <a:ln w="15748">
            <a:solidFill>
              <a:srgbClr val="231F2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6" name="object 56">
            <a:extLst>
              <a:ext uri="{FF2B5EF4-FFF2-40B4-BE49-F238E27FC236}">
                <a16:creationId xmlns:a16="http://schemas.microsoft.com/office/drawing/2014/main" id="{439E29AE-D71A-FD43-B434-33158F864963}"/>
              </a:ext>
            </a:extLst>
          </p:cNvPr>
          <p:cNvSpPr txBox="1"/>
          <p:nvPr/>
        </p:nvSpPr>
        <p:spPr>
          <a:xfrm>
            <a:off x="7149106" y="4976789"/>
            <a:ext cx="160108" cy="729397"/>
          </a:xfrm>
          <a:prstGeom prst="rect">
            <a:avLst/>
          </a:prstGeom>
        </p:spPr>
        <p:txBody>
          <a:bodyPr vert="eaVert" wrap="square" lIns="0" tIns="0" rIns="0" bIns="0" rtlCol="0">
            <a:spAutoFit/>
          </a:bodyPr>
          <a:lstStyle/>
          <a:p>
            <a:pPr marL="10861">
              <a:lnSpc>
                <a:spcPct val="65000"/>
              </a:lnSpc>
            </a:pPr>
            <a:r>
              <a:rPr lang="ja-JP" altLang="en-US" sz="1411" spc="-770" dirty="0">
                <a:solidFill>
                  <a:srgbClr val="231F20"/>
                </a:solidFill>
                <a:latin typeface="HGMaruGothicMPRO" panose="020F0600000000000000" pitchFamily="34" charset="-128"/>
                <a:ea typeface="HGMaruGothicMPRO" panose="020F0600000000000000" pitchFamily="34" charset="-128"/>
                <a:cs typeface="A-OTF Shin Maru Go Pro"/>
              </a:rPr>
              <a:t>・ ・・</a:t>
            </a:r>
            <a:endParaRPr sz="1411" spc="-770" dirty="0">
              <a:latin typeface="HGMaruGothicMPRO" panose="020F0600000000000000" pitchFamily="34" charset="-128"/>
              <a:ea typeface="HGMaruGothicMPRO" panose="020F0600000000000000" pitchFamily="34" charset="-128"/>
              <a:cs typeface="A-OTF Shin Maru Go Pro"/>
            </a:endParaRPr>
          </a:p>
        </p:txBody>
      </p:sp>
      <p:sp>
        <p:nvSpPr>
          <p:cNvPr id="58" name="正方形/長方形 57"/>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59"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134</a:t>
            </a:r>
            <a:endParaRPr lang="ja-JP" altLang="en-US" sz="1200" b="1" dirty="0"/>
          </a:p>
        </p:txBody>
      </p:sp>
    </p:spTree>
    <p:extLst>
      <p:ext uri="{BB962C8B-B14F-4D97-AF65-F5344CB8AC3E}">
        <p14:creationId xmlns:p14="http://schemas.microsoft.com/office/powerpoint/2010/main" val="17124055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9B906105-2A1B-B14F-960D-0589378508EA}"/>
              </a:ext>
            </a:extLst>
          </p:cNvPr>
          <p:cNvSpPr txBox="1"/>
          <p:nvPr/>
        </p:nvSpPr>
        <p:spPr>
          <a:xfrm>
            <a:off x="1948922" y="789492"/>
            <a:ext cx="6326413" cy="816465"/>
          </a:xfrm>
          <a:prstGeom prst="rect">
            <a:avLst/>
          </a:prstGeom>
        </p:spPr>
        <p:txBody>
          <a:bodyPr vert="horz" wrap="square" lIns="0" tIns="14120" rIns="0" bIns="0" rtlCol="0">
            <a:spAutoFit/>
          </a:bodyPr>
          <a:lstStyle/>
          <a:p>
            <a:pPr marL="10861">
              <a:spcBef>
                <a:spcPts val="111"/>
              </a:spcBef>
            </a:pPr>
            <a:endParaRPr sz="1881" dirty="0">
              <a:latin typeface="HGMaruGothicMPRO" panose="020F0600000000000000" pitchFamily="34" charset="-128"/>
              <a:ea typeface="HGMaruGothicMPRO" panose="020F0600000000000000" pitchFamily="34" charset="-128"/>
              <a:cs typeface="ShinMGoPro-DeBold"/>
            </a:endParaRPr>
          </a:p>
          <a:p>
            <a:pPr marL="105895">
              <a:spcBef>
                <a:spcPts val="2112"/>
              </a:spcBef>
            </a:pPr>
            <a:r>
              <a:rPr sz="1582" dirty="0">
                <a:solidFill>
                  <a:srgbClr val="231F20"/>
                </a:solidFill>
                <a:latin typeface="HGMaruGothicMPRO" panose="020F0600000000000000" pitchFamily="34" charset="-128"/>
                <a:ea typeface="HGMaruGothicMPRO" panose="020F0600000000000000" pitchFamily="34" charset="-128"/>
                <a:cs typeface="A-OTF Shin Maru Go Pro"/>
              </a:rPr>
              <a:t>雇用期間・勤務地・業務内容・時間・給料などの労働条件</a:t>
            </a:r>
            <a:endParaRPr sz="1582" dirty="0">
              <a:latin typeface="HGMaruGothicMPRO" panose="020F0600000000000000" pitchFamily="34" charset="-128"/>
              <a:ea typeface="HGMaruGothicMPRO" panose="020F0600000000000000" pitchFamily="34" charset="-128"/>
              <a:cs typeface="A-OTF Shin Maru Go Pro"/>
            </a:endParaRPr>
          </a:p>
        </p:txBody>
      </p:sp>
      <p:sp>
        <p:nvSpPr>
          <p:cNvPr id="5" name="object 5">
            <a:extLst>
              <a:ext uri="{FF2B5EF4-FFF2-40B4-BE49-F238E27FC236}">
                <a16:creationId xmlns:a16="http://schemas.microsoft.com/office/drawing/2014/main" id="{02136AF1-EC9C-7947-8A85-5A4F4861DAB5}"/>
              </a:ext>
            </a:extLst>
          </p:cNvPr>
          <p:cNvSpPr txBox="1"/>
          <p:nvPr/>
        </p:nvSpPr>
        <p:spPr>
          <a:xfrm>
            <a:off x="2082029" y="5002426"/>
            <a:ext cx="8028256" cy="1218575"/>
          </a:xfrm>
          <a:prstGeom prst="rect">
            <a:avLst/>
          </a:prstGeom>
          <a:solidFill>
            <a:srgbClr val="FFFDE8"/>
          </a:solidFill>
          <a:ln w="63004">
            <a:solidFill>
              <a:srgbClr val="00AEEF"/>
            </a:solidFill>
          </a:ln>
        </p:spPr>
        <p:txBody>
          <a:bodyPr vert="horz" wrap="square" lIns="0" tIns="153942" rIns="0" bIns="153942" rtlCol="0">
            <a:spAutoFit/>
          </a:bodyPr>
          <a:lstStyle/>
          <a:p>
            <a:pPr marL="2195016">
              <a:spcBef>
                <a:spcPts val="1330"/>
              </a:spcBef>
            </a:pPr>
            <a:r>
              <a:rPr sz="3164" dirty="0">
                <a:solidFill>
                  <a:srgbClr val="231F20"/>
                </a:solidFill>
                <a:latin typeface="HGMaruGothicMPRO" panose="020F0600000000000000" pitchFamily="34" charset="-128"/>
                <a:ea typeface="HGMaruGothicMPRO" panose="020F0600000000000000" pitchFamily="34" charset="-128"/>
                <a:cs typeface="A-OTF Shin Maru Go Pro"/>
              </a:rPr>
              <a:t>「労働契約」の締結</a:t>
            </a:r>
            <a:endParaRPr sz="3164" dirty="0">
              <a:latin typeface="HGMaruGothicMPRO" panose="020F0600000000000000" pitchFamily="34" charset="-128"/>
              <a:ea typeface="HGMaruGothicMPRO" panose="020F0600000000000000" pitchFamily="34" charset="-128"/>
              <a:cs typeface="A-OTF Shin Maru Go Pro"/>
            </a:endParaRPr>
          </a:p>
          <a:p>
            <a:pPr marL="1724190">
              <a:spcBef>
                <a:spcPts val="145"/>
              </a:spcBef>
            </a:pPr>
            <a:r>
              <a:rPr lang="ja-JP" altLang="en-US" sz="2095">
                <a:solidFill>
                  <a:srgbClr val="231F20"/>
                </a:solidFill>
                <a:latin typeface="HGMaruGothicMPRO" panose="020F0600000000000000" pitchFamily="34" charset="-128"/>
                <a:ea typeface="HGMaruGothicMPRO" panose="020F0600000000000000" pitchFamily="34" charset="-128"/>
                <a:cs typeface="A-OTF Shin Maru Go Pro"/>
              </a:rPr>
              <a:t>⇒</a:t>
            </a:r>
            <a:r>
              <a:rPr sz="2095" dirty="0">
                <a:solidFill>
                  <a:srgbClr val="231F20"/>
                </a:solidFill>
                <a:latin typeface="HGMaruGothicMPRO" panose="020F0600000000000000" pitchFamily="34" charset="-128"/>
                <a:ea typeface="HGMaruGothicMPRO" panose="020F0600000000000000" pitchFamily="34" charset="-128"/>
                <a:cs typeface="A-OTF Shin Maru Go Pro"/>
              </a:rPr>
              <a:t> </a:t>
            </a:r>
            <a:r>
              <a:rPr sz="2095" u="sng" dirty="0">
                <a:solidFill>
                  <a:srgbClr val="231F20"/>
                </a:solidFill>
                <a:uFill>
                  <a:solidFill>
                    <a:srgbClr val="231F20"/>
                  </a:solidFill>
                </a:uFill>
                <a:latin typeface="HGMaruGothicMPRO" panose="020F0600000000000000" pitchFamily="34" charset="-128"/>
                <a:ea typeface="HGMaruGothicMPRO" panose="020F0600000000000000" pitchFamily="34" charset="-128"/>
                <a:cs typeface="A-OTF Shin Maru Go Pro"/>
              </a:rPr>
              <a:t>働く人</a:t>
            </a:r>
            <a:r>
              <a:rPr sz="2095" dirty="0">
                <a:solidFill>
                  <a:srgbClr val="231F20"/>
                </a:solidFill>
                <a:latin typeface="HGMaruGothicMPRO" panose="020F0600000000000000" pitchFamily="34" charset="-128"/>
                <a:ea typeface="HGMaruGothicMPRO" panose="020F0600000000000000" pitchFamily="34" charset="-128"/>
                <a:cs typeface="A-OTF Shin Maru Go Pro"/>
              </a:rPr>
              <a:t>と</a:t>
            </a:r>
            <a:r>
              <a:rPr sz="2095" u="sng" dirty="0">
                <a:solidFill>
                  <a:srgbClr val="231F20"/>
                </a:solidFill>
                <a:uFill>
                  <a:solidFill>
                    <a:srgbClr val="231F20"/>
                  </a:solidFill>
                </a:uFill>
                <a:latin typeface="HGMaruGothicMPRO" panose="020F0600000000000000" pitchFamily="34" charset="-128"/>
                <a:ea typeface="HGMaruGothicMPRO" panose="020F0600000000000000" pitchFamily="34" charset="-128"/>
                <a:cs typeface="A-OTF Shin Maru Go Pro"/>
              </a:rPr>
              <a:t>会社</a:t>
            </a:r>
            <a:r>
              <a:rPr sz="2095" dirty="0">
                <a:solidFill>
                  <a:srgbClr val="231F20"/>
                </a:solidFill>
                <a:latin typeface="HGMaruGothicMPRO" panose="020F0600000000000000" pitchFamily="34" charset="-128"/>
                <a:ea typeface="HGMaruGothicMPRO" panose="020F0600000000000000" pitchFamily="34" charset="-128"/>
                <a:cs typeface="A-OTF Shin Maru Go Pro"/>
              </a:rPr>
              <a:t>で</a:t>
            </a:r>
            <a:r>
              <a:rPr sz="2095" dirty="0">
                <a:solidFill>
                  <a:srgbClr val="00AEEF"/>
                </a:solidFill>
                <a:latin typeface="HGMaruGothicMPRO" panose="020F0600000000000000" pitchFamily="34" charset="-128"/>
                <a:ea typeface="HGMaruGothicMPRO" panose="020F0600000000000000" pitchFamily="34" charset="-128"/>
                <a:cs typeface="A-OTF Shin Maru Go Pro"/>
              </a:rPr>
              <a:t> </a:t>
            </a:r>
            <a:r>
              <a:rPr sz="2651" b="1" u="sng" dirty="0">
                <a:solidFill>
                  <a:srgbClr val="00AEEF"/>
                </a:solidFill>
                <a:uFill>
                  <a:solidFill>
                    <a:srgbClr val="00AEEF"/>
                  </a:solidFill>
                </a:uFill>
                <a:latin typeface="HGMaruGothicMPRO" panose="020F0600000000000000" pitchFamily="34" charset="-128"/>
                <a:ea typeface="HGMaruGothicMPRO" panose="020F0600000000000000" pitchFamily="34" charset="-128"/>
                <a:cs typeface="ShinMGoPro-Medium"/>
              </a:rPr>
              <a:t>合意して</a:t>
            </a:r>
            <a:r>
              <a:rPr sz="2651" b="1" dirty="0">
                <a:solidFill>
                  <a:srgbClr val="00AEEF"/>
                </a:solidFill>
                <a:latin typeface="HGMaruGothicMPRO" panose="020F0600000000000000" pitchFamily="34" charset="-128"/>
                <a:ea typeface="HGMaruGothicMPRO" panose="020F0600000000000000" pitchFamily="34" charset="-128"/>
                <a:cs typeface="ShinMGoPro-Medium"/>
              </a:rPr>
              <a:t> </a:t>
            </a:r>
            <a:r>
              <a:rPr sz="2095" dirty="0">
                <a:solidFill>
                  <a:srgbClr val="231F20"/>
                </a:solidFill>
                <a:latin typeface="HGMaruGothicMPRO" panose="020F0600000000000000" pitchFamily="34" charset="-128"/>
                <a:ea typeface="HGMaruGothicMPRO" panose="020F0600000000000000" pitchFamily="34" charset="-128"/>
                <a:cs typeface="A-OTF Shin Maru Go Pro"/>
              </a:rPr>
              <a:t>決める</a:t>
            </a:r>
            <a:endParaRPr sz="2095" dirty="0">
              <a:latin typeface="HGMaruGothicMPRO" panose="020F0600000000000000" pitchFamily="34" charset="-128"/>
              <a:ea typeface="HGMaruGothicMPRO" panose="020F0600000000000000" pitchFamily="34" charset="-128"/>
              <a:cs typeface="A-OTF Shin Maru Go Pro"/>
            </a:endParaRPr>
          </a:p>
        </p:txBody>
      </p:sp>
      <p:sp>
        <p:nvSpPr>
          <p:cNvPr id="6" name="object 6">
            <a:extLst>
              <a:ext uri="{FF2B5EF4-FFF2-40B4-BE49-F238E27FC236}">
                <a16:creationId xmlns:a16="http://schemas.microsoft.com/office/drawing/2014/main" id="{DB744216-8658-804E-9643-2E422FF08D99}"/>
              </a:ext>
            </a:extLst>
          </p:cNvPr>
          <p:cNvSpPr/>
          <p:nvPr/>
        </p:nvSpPr>
        <p:spPr>
          <a:xfrm>
            <a:off x="2055100" y="1710041"/>
            <a:ext cx="1778022" cy="852082"/>
          </a:xfrm>
          <a:custGeom>
            <a:avLst/>
            <a:gdLst/>
            <a:ahLst/>
            <a:cxnLst/>
            <a:rect l="l" t="t" r="r" b="b"/>
            <a:pathLst>
              <a:path w="2078989" h="996314">
                <a:moveTo>
                  <a:pt x="1039494" y="0"/>
                </a:moveTo>
                <a:lnTo>
                  <a:pt x="976171" y="909"/>
                </a:lnTo>
                <a:lnTo>
                  <a:pt x="913850" y="3601"/>
                </a:lnTo>
                <a:lnTo>
                  <a:pt x="852642" y="8025"/>
                </a:lnTo>
                <a:lnTo>
                  <a:pt x="792655" y="14128"/>
                </a:lnTo>
                <a:lnTo>
                  <a:pt x="733998" y="21858"/>
                </a:lnTo>
                <a:lnTo>
                  <a:pt x="676778" y="31162"/>
                </a:lnTo>
                <a:lnTo>
                  <a:pt x="621106" y="41990"/>
                </a:lnTo>
                <a:lnTo>
                  <a:pt x="567090" y="54289"/>
                </a:lnTo>
                <a:lnTo>
                  <a:pt x="514839" y="68006"/>
                </a:lnTo>
                <a:lnTo>
                  <a:pt x="464460" y="83089"/>
                </a:lnTo>
                <a:lnTo>
                  <a:pt x="416064" y="99487"/>
                </a:lnTo>
                <a:lnTo>
                  <a:pt x="369759" y="117148"/>
                </a:lnTo>
                <a:lnTo>
                  <a:pt x="325652" y="136018"/>
                </a:lnTo>
                <a:lnTo>
                  <a:pt x="283855" y="156047"/>
                </a:lnTo>
                <a:lnTo>
                  <a:pt x="244474" y="177181"/>
                </a:lnTo>
                <a:lnTo>
                  <a:pt x="207618" y="199369"/>
                </a:lnTo>
                <a:lnTo>
                  <a:pt x="173397" y="222560"/>
                </a:lnTo>
                <a:lnTo>
                  <a:pt x="141920" y="246699"/>
                </a:lnTo>
                <a:lnTo>
                  <a:pt x="87628" y="297619"/>
                </a:lnTo>
                <a:lnTo>
                  <a:pt x="45614" y="351713"/>
                </a:lnTo>
                <a:lnTo>
                  <a:pt x="16747" y="408563"/>
                </a:lnTo>
                <a:lnTo>
                  <a:pt x="1897" y="467752"/>
                </a:lnTo>
                <a:lnTo>
                  <a:pt x="0" y="498094"/>
                </a:lnTo>
                <a:lnTo>
                  <a:pt x="1897" y="528437"/>
                </a:lnTo>
                <a:lnTo>
                  <a:pt x="16747" y="587628"/>
                </a:lnTo>
                <a:lnTo>
                  <a:pt x="45614" y="644479"/>
                </a:lnTo>
                <a:lnTo>
                  <a:pt x="87628" y="698573"/>
                </a:lnTo>
                <a:lnTo>
                  <a:pt x="141920" y="749493"/>
                </a:lnTo>
                <a:lnTo>
                  <a:pt x="173397" y="773633"/>
                </a:lnTo>
                <a:lnTo>
                  <a:pt x="207618" y="796823"/>
                </a:lnTo>
                <a:lnTo>
                  <a:pt x="244474" y="819011"/>
                </a:lnTo>
                <a:lnTo>
                  <a:pt x="283855" y="840145"/>
                </a:lnTo>
                <a:lnTo>
                  <a:pt x="325652" y="860174"/>
                </a:lnTo>
                <a:lnTo>
                  <a:pt x="369759" y="879044"/>
                </a:lnTo>
                <a:lnTo>
                  <a:pt x="416064" y="896704"/>
                </a:lnTo>
                <a:lnTo>
                  <a:pt x="464460" y="913101"/>
                </a:lnTo>
                <a:lnTo>
                  <a:pt x="514839" y="928184"/>
                </a:lnTo>
                <a:lnTo>
                  <a:pt x="567090" y="941901"/>
                </a:lnTo>
                <a:lnTo>
                  <a:pt x="621106" y="954199"/>
                </a:lnTo>
                <a:lnTo>
                  <a:pt x="676778" y="965026"/>
                </a:lnTo>
                <a:lnTo>
                  <a:pt x="733998" y="974331"/>
                </a:lnTo>
                <a:lnTo>
                  <a:pt x="792655" y="982060"/>
                </a:lnTo>
                <a:lnTo>
                  <a:pt x="852642" y="988163"/>
                </a:lnTo>
                <a:lnTo>
                  <a:pt x="913850" y="992586"/>
                </a:lnTo>
                <a:lnTo>
                  <a:pt x="976171" y="995278"/>
                </a:lnTo>
                <a:lnTo>
                  <a:pt x="1039494" y="996188"/>
                </a:lnTo>
                <a:lnTo>
                  <a:pt x="1102818" y="995278"/>
                </a:lnTo>
                <a:lnTo>
                  <a:pt x="1165139" y="992586"/>
                </a:lnTo>
                <a:lnTo>
                  <a:pt x="1226347" y="988163"/>
                </a:lnTo>
                <a:lnTo>
                  <a:pt x="1286334" y="982060"/>
                </a:lnTo>
                <a:lnTo>
                  <a:pt x="1344991" y="974331"/>
                </a:lnTo>
                <a:lnTo>
                  <a:pt x="1402211" y="965026"/>
                </a:lnTo>
                <a:lnTo>
                  <a:pt x="1457883" y="954199"/>
                </a:lnTo>
                <a:lnTo>
                  <a:pt x="1511899" y="941901"/>
                </a:lnTo>
                <a:lnTo>
                  <a:pt x="1564150" y="928184"/>
                </a:lnTo>
                <a:lnTo>
                  <a:pt x="1614529" y="913101"/>
                </a:lnTo>
                <a:lnTo>
                  <a:pt x="1662925" y="896704"/>
                </a:lnTo>
                <a:lnTo>
                  <a:pt x="1709230" y="879044"/>
                </a:lnTo>
                <a:lnTo>
                  <a:pt x="1753337" y="860174"/>
                </a:lnTo>
                <a:lnTo>
                  <a:pt x="1795134" y="840145"/>
                </a:lnTo>
                <a:lnTo>
                  <a:pt x="1834515" y="819011"/>
                </a:lnTo>
                <a:lnTo>
                  <a:pt x="1871371" y="796823"/>
                </a:lnTo>
                <a:lnTo>
                  <a:pt x="1905592" y="773633"/>
                </a:lnTo>
                <a:lnTo>
                  <a:pt x="1937069" y="749493"/>
                </a:lnTo>
                <a:lnTo>
                  <a:pt x="1991361" y="698573"/>
                </a:lnTo>
                <a:lnTo>
                  <a:pt x="2033375" y="644479"/>
                </a:lnTo>
                <a:lnTo>
                  <a:pt x="2062242" y="587628"/>
                </a:lnTo>
                <a:lnTo>
                  <a:pt x="2077092" y="528437"/>
                </a:lnTo>
                <a:lnTo>
                  <a:pt x="2078989" y="498094"/>
                </a:lnTo>
                <a:lnTo>
                  <a:pt x="2077092" y="467752"/>
                </a:lnTo>
                <a:lnTo>
                  <a:pt x="2062242" y="408563"/>
                </a:lnTo>
                <a:lnTo>
                  <a:pt x="2033375" y="351713"/>
                </a:lnTo>
                <a:lnTo>
                  <a:pt x="1991361" y="297619"/>
                </a:lnTo>
                <a:lnTo>
                  <a:pt x="1937069" y="246699"/>
                </a:lnTo>
                <a:lnTo>
                  <a:pt x="1905592" y="222560"/>
                </a:lnTo>
                <a:lnTo>
                  <a:pt x="1871371" y="199369"/>
                </a:lnTo>
                <a:lnTo>
                  <a:pt x="1834515" y="177181"/>
                </a:lnTo>
                <a:lnTo>
                  <a:pt x="1795134" y="156047"/>
                </a:lnTo>
                <a:lnTo>
                  <a:pt x="1753337" y="136018"/>
                </a:lnTo>
                <a:lnTo>
                  <a:pt x="1709230" y="117148"/>
                </a:lnTo>
                <a:lnTo>
                  <a:pt x="1662925" y="99487"/>
                </a:lnTo>
                <a:lnTo>
                  <a:pt x="1614529" y="83089"/>
                </a:lnTo>
                <a:lnTo>
                  <a:pt x="1564150" y="68006"/>
                </a:lnTo>
                <a:lnTo>
                  <a:pt x="1511899" y="54289"/>
                </a:lnTo>
                <a:lnTo>
                  <a:pt x="1457883" y="41990"/>
                </a:lnTo>
                <a:lnTo>
                  <a:pt x="1402211" y="31162"/>
                </a:lnTo>
                <a:lnTo>
                  <a:pt x="1344991" y="21858"/>
                </a:lnTo>
                <a:lnTo>
                  <a:pt x="1286334" y="14128"/>
                </a:lnTo>
                <a:lnTo>
                  <a:pt x="1226347" y="8025"/>
                </a:lnTo>
                <a:lnTo>
                  <a:pt x="1165139" y="3601"/>
                </a:lnTo>
                <a:lnTo>
                  <a:pt x="1102818" y="909"/>
                </a:lnTo>
                <a:lnTo>
                  <a:pt x="1039494" y="0"/>
                </a:lnTo>
                <a:close/>
              </a:path>
            </a:pathLst>
          </a:custGeom>
          <a:solidFill>
            <a:srgbClr val="6D6E71"/>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7" name="object 7">
            <a:extLst>
              <a:ext uri="{FF2B5EF4-FFF2-40B4-BE49-F238E27FC236}">
                <a16:creationId xmlns:a16="http://schemas.microsoft.com/office/drawing/2014/main" id="{523780B3-8893-1E4A-9BC1-965C38EE3C0E}"/>
              </a:ext>
            </a:extLst>
          </p:cNvPr>
          <p:cNvSpPr/>
          <p:nvPr/>
        </p:nvSpPr>
        <p:spPr>
          <a:xfrm>
            <a:off x="3151548" y="2384216"/>
            <a:ext cx="229720" cy="296518"/>
          </a:xfrm>
          <a:custGeom>
            <a:avLst/>
            <a:gdLst/>
            <a:ahLst/>
            <a:cxnLst/>
            <a:rect l="l" t="t" r="r" b="b"/>
            <a:pathLst>
              <a:path w="268605" h="346710">
                <a:moveTo>
                  <a:pt x="218884" y="0"/>
                </a:moveTo>
                <a:lnTo>
                  <a:pt x="0" y="103949"/>
                </a:lnTo>
                <a:lnTo>
                  <a:pt x="268541" y="346506"/>
                </a:lnTo>
                <a:lnTo>
                  <a:pt x="218884" y="0"/>
                </a:lnTo>
                <a:close/>
              </a:path>
            </a:pathLst>
          </a:custGeom>
          <a:solidFill>
            <a:srgbClr val="6D6E71"/>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DF6720F1-6249-FF4B-89BE-652CE9034725}"/>
              </a:ext>
            </a:extLst>
          </p:cNvPr>
          <p:cNvSpPr txBox="1"/>
          <p:nvPr/>
        </p:nvSpPr>
        <p:spPr>
          <a:xfrm>
            <a:off x="2364411" y="1944672"/>
            <a:ext cx="1522934" cy="336654"/>
          </a:xfrm>
          <a:prstGeom prst="rect">
            <a:avLst/>
          </a:prstGeom>
        </p:spPr>
        <p:txBody>
          <a:bodyPr vert="horz" wrap="square" lIns="0" tIns="14120" rIns="0" bIns="0" rtlCol="0">
            <a:spAutoFit/>
          </a:bodyPr>
          <a:lstStyle/>
          <a:p>
            <a:pPr marL="10861">
              <a:spcBef>
                <a:spcPts val="111"/>
              </a:spcBef>
            </a:pPr>
            <a:r>
              <a:rPr sz="2095" b="1" dirty="0">
                <a:solidFill>
                  <a:srgbClr val="FFFFFF"/>
                </a:solidFill>
                <a:latin typeface="HGMaruGothicMPRO" panose="020F0600000000000000" pitchFamily="34" charset="-128"/>
                <a:ea typeface="HGMaruGothicMPRO" panose="020F0600000000000000" pitchFamily="34" charset="-128"/>
                <a:cs typeface="ShinMGoPro-Medium"/>
              </a:rPr>
              <a:t>雇います！</a:t>
            </a:r>
            <a:endParaRPr sz="2095" dirty="0">
              <a:latin typeface="HGMaruGothicMPRO" panose="020F0600000000000000" pitchFamily="34" charset="-128"/>
              <a:ea typeface="HGMaruGothicMPRO" panose="020F0600000000000000" pitchFamily="34" charset="-128"/>
              <a:cs typeface="ShinMGoPro-Medium"/>
            </a:endParaRPr>
          </a:p>
        </p:txBody>
      </p:sp>
      <p:sp>
        <p:nvSpPr>
          <p:cNvPr id="9" name="object 9">
            <a:extLst>
              <a:ext uri="{FF2B5EF4-FFF2-40B4-BE49-F238E27FC236}">
                <a16:creationId xmlns:a16="http://schemas.microsoft.com/office/drawing/2014/main" id="{81D82912-5BED-AD43-92E5-11A90B98DD06}"/>
              </a:ext>
            </a:extLst>
          </p:cNvPr>
          <p:cNvSpPr/>
          <p:nvPr/>
        </p:nvSpPr>
        <p:spPr>
          <a:xfrm>
            <a:off x="8359025" y="1710041"/>
            <a:ext cx="1778022" cy="852082"/>
          </a:xfrm>
          <a:custGeom>
            <a:avLst/>
            <a:gdLst/>
            <a:ahLst/>
            <a:cxnLst/>
            <a:rect l="l" t="t" r="r" b="b"/>
            <a:pathLst>
              <a:path w="2078990" h="996314">
                <a:moveTo>
                  <a:pt x="1039495" y="0"/>
                </a:moveTo>
                <a:lnTo>
                  <a:pt x="976171" y="909"/>
                </a:lnTo>
                <a:lnTo>
                  <a:pt x="913850" y="3601"/>
                </a:lnTo>
                <a:lnTo>
                  <a:pt x="852642" y="8025"/>
                </a:lnTo>
                <a:lnTo>
                  <a:pt x="792655" y="14128"/>
                </a:lnTo>
                <a:lnTo>
                  <a:pt x="733998" y="21858"/>
                </a:lnTo>
                <a:lnTo>
                  <a:pt x="676778" y="31162"/>
                </a:lnTo>
                <a:lnTo>
                  <a:pt x="621106" y="41990"/>
                </a:lnTo>
                <a:lnTo>
                  <a:pt x="567090" y="54289"/>
                </a:lnTo>
                <a:lnTo>
                  <a:pt x="514839" y="68006"/>
                </a:lnTo>
                <a:lnTo>
                  <a:pt x="464460" y="83089"/>
                </a:lnTo>
                <a:lnTo>
                  <a:pt x="416064" y="99487"/>
                </a:lnTo>
                <a:lnTo>
                  <a:pt x="369759" y="117148"/>
                </a:lnTo>
                <a:lnTo>
                  <a:pt x="325652" y="136018"/>
                </a:lnTo>
                <a:lnTo>
                  <a:pt x="283855" y="156047"/>
                </a:lnTo>
                <a:lnTo>
                  <a:pt x="244474" y="177181"/>
                </a:lnTo>
                <a:lnTo>
                  <a:pt x="207618" y="199369"/>
                </a:lnTo>
                <a:lnTo>
                  <a:pt x="173397" y="222560"/>
                </a:lnTo>
                <a:lnTo>
                  <a:pt x="141920" y="246699"/>
                </a:lnTo>
                <a:lnTo>
                  <a:pt x="87628" y="297619"/>
                </a:lnTo>
                <a:lnTo>
                  <a:pt x="45614" y="351713"/>
                </a:lnTo>
                <a:lnTo>
                  <a:pt x="16747" y="408563"/>
                </a:lnTo>
                <a:lnTo>
                  <a:pt x="1897" y="467752"/>
                </a:lnTo>
                <a:lnTo>
                  <a:pt x="0" y="498094"/>
                </a:lnTo>
                <a:lnTo>
                  <a:pt x="1897" y="528437"/>
                </a:lnTo>
                <a:lnTo>
                  <a:pt x="16747" y="587628"/>
                </a:lnTo>
                <a:lnTo>
                  <a:pt x="45614" y="644479"/>
                </a:lnTo>
                <a:lnTo>
                  <a:pt x="87628" y="698573"/>
                </a:lnTo>
                <a:lnTo>
                  <a:pt x="141920" y="749493"/>
                </a:lnTo>
                <a:lnTo>
                  <a:pt x="173397" y="773633"/>
                </a:lnTo>
                <a:lnTo>
                  <a:pt x="207618" y="796823"/>
                </a:lnTo>
                <a:lnTo>
                  <a:pt x="244474" y="819011"/>
                </a:lnTo>
                <a:lnTo>
                  <a:pt x="283855" y="840145"/>
                </a:lnTo>
                <a:lnTo>
                  <a:pt x="325652" y="860174"/>
                </a:lnTo>
                <a:lnTo>
                  <a:pt x="369759" y="879044"/>
                </a:lnTo>
                <a:lnTo>
                  <a:pt x="416064" y="896704"/>
                </a:lnTo>
                <a:lnTo>
                  <a:pt x="464460" y="913101"/>
                </a:lnTo>
                <a:lnTo>
                  <a:pt x="514839" y="928184"/>
                </a:lnTo>
                <a:lnTo>
                  <a:pt x="567090" y="941901"/>
                </a:lnTo>
                <a:lnTo>
                  <a:pt x="621106" y="954199"/>
                </a:lnTo>
                <a:lnTo>
                  <a:pt x="676778" y="965026"/>
                </a:lnTo>
                <a:lnTo>
                  <a:pt x="733998" y="974331"/>
                </a:lnTo>
                <a:lnTo>
                  <a:pt x="792655" y="982060"/>
                </a:lnTo>
                <a:lnTo>
                  <a:pt x="852642" y="988163"/>
                </a:lnTo>
                <a:lnTo>
                  <a:pt x="913850" y="992586"/>
                </a:lnTo>
                <a:lnTo>
                  <a:pt x="976171" y="995278"/>
                </a:lnTo>
                <a:lnTo>
                  <a:pt x="1039495" y="996188"/>
                </a:lnTo>
                <a:lnTo>
                  <a:pt x="1102818" y="995278"/>
                </a:lnTo>
                <a:lnTo>
                  <a:pt x="1165139" y="992586"/>
                </a:lnTo>
                <a:lnTo>
                  <a:pt x="1226347" y="988163"/>
                </a:lnTo>
                <a:lnTo>
                  <a:pt x="1286334" y="982060"/>
                </a:lnTo>
                <a:lnTo>
                  <a:pt x="1344991" y="974331"/>
                </a:lnTo>
                <a:lnTo>
                  <a:pt x="1402211" y="965026"/>
                </a:lnTo>
                <a:lnTo>
                  <a:pt x="1457883" y="954199"/>
                </a:lnTo>
                <a:lnTo>
                  <a:pt x="1511899" y="941901"/>
                </a:lnTo>
                <a:lnTo>
                  <a:pt x="1564150" y="928184"/>
                </a:lnTo>
                <a:lnTo>
                  <a:pt x="1614529" y="913101"/>
                </a:lnTo>
                <a:lnTo>
                  <a:pt x="1662925" y="896704"/>
                </a:lnTo>
                <a:lnTo>
                  <a:pt x="1709230" y="879044"/>
                </a:lnTo>
                <a:lnTo>
                  <a:pt x="1753337" y="860174"/>
                </a:lnTo>
                <a:lnTo>
                  <a:pt x="1795134" y="840145"/>
                </a:lnTo>
                <a:lnTo>
                  <a:pt x="1834515" y="819011"/>
                </a:lnTo>
                <a:lnTo>
                  <a:pt x="1871371" y="796823"/>
                </a:lnTo>
                <a:lnTo>
                  <a:pt x="1905592" y="773633"/>
                </a:lnTo>
                <a:lnTo>
                  <a:pt x="1937069" y="749493"/>
                </a:lnTo>
                <a:lnTo>
                  <a:pt x="1991361" y="698573"/>
                </a:lnTo>
                <a:lnTo>
                  <a:pt x="2033375" y="644479"/>
                </a:lnTo>
                <a:lnTo>
                  <a:pt x="2062242" y="587628"/>
                </a:lnTo>
                <a:lnTo>
                  <a:pt x="2077092" y="528437"/>
                </a:lnTo>
                <a:lnTo>
                  <a:pt x="2078990" y="498094"/>
                </a:lnTo>
                <a:lnTo>
                  <a:pt x="2077092" y="467752"/>
                </a:lnTo>
                <a:lnTo>
                  <a:pt x="2062242" y="408563"/>
                </a:lnTo>
                <a:lnTo>
                  <a:pt x="2033375" y="351713"/>
                </a:lnTo>
                <a:lnTo>
                  <a:pt x="1991361" y="297619"/>
                </a:lnTo>
                <a:lnTo>
                  <a:pt x="1937069" y="246699"/>
                </a:lnTo>
                <a:lnTo>
                  <a:pt x="1905592" y="222560"/>
                </a:lnTo>
                <a:lnTo>
                  <a:pt x="1871371" y="199369"/>
                </a:lnTo>
                <a:lnTo>
                  <a:pt x="1834515" y="177181"/>
                </a:lnTo>
                <a:lnTo>
                  <a:pt x="1795134" y="156047"/>
                </a:lnTo>
                <a:lnTo>
                  <a:pt x="1753337" y="136018"/>
                </a:lnTo>
                <a:lnTo>
                  <a:pt x="1709230" y="117148"/>
                </a:lnTo>
                <a:lnTo>
                  <a:pt x="1662925" y="99487"/>
                </a:lnTo>
                <a:lnTo>
                  <a:pt x="1614529" y="83089"/>
                </a:lnTo>
                <a:lnTo>
                  <a:pt x="1564150" y="68006"/>
                </a:lnTo>
                <a:lnTo>
                  <a:pt x="1511899" y="54289"/>
                </a:lnTo>
                <a:lnTo>
                  <a:pt x="1457883" y="41990"/>
                </a:lnTo>
                <a:lnTo>
                  <a:pt x="1402211" y="31162"/>
                </a:lnTo>
                <a:lnTo>
                  <a:pt x="1344991" y="21858"/>
                </a:lnTo>
                <a:lnTo>
                  <a:pt x="1286334" y="14128"/>
                </a:lnTo>
                <a:lnTo>
                  <a:pt x="1226347" y="8025"/>
                </a:lnTo>
                <a:lnTo>
                  <a:pt x="1165139" y="3601"/>
                </a:lnTo>
                <a:lnTo>
                  <a:pt x="1102818" y="909"/>
                </a:lnTo>
                <a:lnTo>
                  <a:pt x="1039495" y="0"/>
                </a:lnTo>
                <a:close/>
              </a:path>
            </a:pathLst>
          </a:custGeom>
          <a:solidFill>
            <a:srgbClr val="6D6E71"/>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FC992FC0-DE04-3F41-B9FE-FF8ED812B891}"/>
              </a:ext>
            </a:extLst>
          </p:cNvPr>
          <p:cNvSpPr/>
          <p:nvPr/>
        </p:nvSpPr>
        <p:spPr>
          <a:xfrm>
            <a:off x="8823738" y="2452579"/>
            <a:ext cx="316612" cy="228091"/>
          </a:xfrm>
          <a:custGeom>
            <a:avLst/>
            <a:gdLst/>
            <a:ahLst/>
            <a:cxnLst/>
            <a:rect l="l" t="t" r="r" b="b"/>
            <a:pathLst>
              <a:path w="370204" h="266700">
                <a:moveTo>
                  <a:pt x="133870" y="0"/>
                </a:moveTo>
                <a:lnTo>
                  <a:pt x="0" y="266573"/>
                </a:lnTo>
                <a:lnTo>
                  <a:pt x="370116" y="55118"/>
                </a:lnTo>
                <a:lnTo>
                  <a:pt x="133870" y="0"/>
                </a:lnTo>
                <a:close/>
              </a:path>
            </a:pathLst>
          </a:custGeom>
          <a:solidFill>
            <a:srgbClr val="6D6E71"/>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1" name="object 11">
            <a:extLst>
              <a:ext uri="{FF2B5EF4-FFF2-40B4-BE49-F238E27FC236}">
                <a16:creationId xmlns:a16="http://schemas.microsoft.com/office/drawing/2014/main" id="{B2AB47CA-B7E0-854D-AD09-66357121814E}"/>
              </a:ext>
            </a:extLst>
          </p:cNvPr>
          <p:cNvSpPr txBox="1"/>
          <p:nvPr/>
        </p:nvSpPr>
        <p:spPr>
          <a:xfrm>
            <a:off x="8675880" y="1944672"/>
            <a:ext cx="1561134" cy="336654"/>
          </a:xfrm>
          <a:prstGeom prst="rect">
            <a:avLst/>
          </a:prstGeom>
        </p:spPr>
        <p:txBody>
          <a:bodyPr vert="horz" wrap="square" lIns="0" tIns="14120" rIns="0" bIns="0" rtlCol="0">
            <a:spAutoFit/>
          </a:bodyPr>
          <a:lstStyle/>
          <a:p>
            <a:pPr marL="10861">
              <a:spcBef>
                <a:spcPts val="111"/>
              </a:spcBef>
            </a:pPr>
            <a:r>
              <a:rPr sz="2095" b="1" dirty="0">
                <a:solidFill>
                  <a:srgbClr val="FFFFFF"/>
                </a:solidFill>
                <a:latin typeface="HGMaruGothicMPRO" panose="020F0600000000000000" pitchFamily="34" charset="-128"/>
                <a:ea typeface="HGMaruGothicMPRO" panose="020F0600000000000000" pitchFamily="34" charset="-128"/>
                <a:cs typeface="ShinMGoPro-Medium"/>
              </a:rPr>
              <a:t>働きます！</a:t>
            </a:r>
            <a:endParaRPr sz="2095" dirty="0">
              <a:latin typeface="HGMaruGothicMPRO" panose="020F0600000000000000" pitchFamily="34" charset="-128"/>
              <a:ea typeface="HGMaruGothicMPRO" panose="020F0600000000000000" pitchFamily="34" charset="-128"/>
              <a:cs typeface="ShinMGoPro-Medium"/>
            </a:endParaRPr>
          </a:p>
        </p:txBody>
      </p:sp>
      <p:sp>
        <p:nvSpPr>
          <p:cNvPr id="12" name="object 12">
            <a:extLst>
              <a:ext uri="{FF2B5EF4-FFF2-40B4-BE49-F238E27FC236}">
                <a16:creationId xmlns:a16="http://schemas.microsoft.com/office/drawing/2014/main" id="{921D85B3-7F86-034B-AADE-A2E7BA2C8ED9}"/>
              </a:ext>
            </a:extLst>
          </p:cNvPr>
          <p:cNvSpPr/>
          <p:nvPr/>
        </p:nvSpPr>
        <p:spPr>
          <a:xfrm>
            <a:off x="7977427" y="3607308"/>
            <a:ext cx="810809" cy="772250"/>
          </a:xfrm>
          <a:custGeom>
            <a:avLst/>
            <a:gdLst/>
            <a:ahLst/>
            <a:cxnLst/>
            <a:rect l="l" t="t" r="r" b="b"/>
            <a:pathLst>
              <a:path w="948054" h="902970">
                <a:moveTo>
                  <a:pt x="632447" y="0"/>
                </a:moveTo>
                <a:lnTo>
                  <a:pt x="314032" y="0"/>
                </a:lnTo>
                <a:lnTo>
                  <a:pt x="259529" y="27415"/>
                </a:lnTo>
                <a:lnTo>
                  <a:pt x="212081" y="57016"/>
                </a:lnTo>
                <a:lnTo>
                  <a:pt x="171363" y="88832"/>
                </a:lnTo>
                <a:lnTo>
                  <a:pt x="137047" y="122891"/>
                </a:lnTo>
                <a:lnTo>
                  <a:pt x="108806" y="159222"/>
                </a:lnTo>
                <a:lnTo>
                  <a:pt x="86313" y="197853"/>
                </a:lnTo>
                <a:lnTo>
                  <a:pt x="69241" y="238813"/>
                </a:lnTo>
                <a:lnTo>
                  <a:pt x="57264" y="282130"/>
                </a:lnTo>
                <a:lnTo>
                  <a:pt x="45744" y="338619"/>
                </a:lnTo>
                <a:lnTo>
                  <a:pt x="38852" y="376329"/>
                </a:lnTo>
                <a:lnTo>
                  <a:pt x="31642" y="420230"/>
                </a:lnTo>
                <a:lnTo>
                  <a:pt x="24441" y="470234"/>
                </a:lnTo>
                <a:lnTo>
                  <a:pt x="17574" y="526254"/>
                </a:lnTo>
                <a:lnTo>
                  <a:pt x="11370" y="588199"/>
                </a:lnTo>
                <a:lnTo>
                  <a:pt x="6155" y="655983"/>
                </a:lnTo>
                <a:lnTo>
                  <a:pt x="2256" y="729516"/>
                </a:lnTo>
                <a:lnTo>
                  <a:pt x="0" y="808710"/>
                </a:lnTo>
                <a:lnTo>
                  <a:pt x="843" y="871477"/>
                </a:lnTo>
                <a:lnTo>
                  <a:pt x="2485" y="902366"/>
                </a:lnTo>
                <a:lnTo>
                  <a:pt x="946428" y="902366"/>
                </a:lnTo>
                <a:lnTo>
                  <a:pt x="947403" y="861859"/>
                </a:lnTo>
                <a:lnTo>
                  <a:pt x="947559" y="789520"/>
                </a:lnTo>
                <a:lnTo>
                  <a:pt x="946348" y="709691"/>
                </a:lnTo>
                <a:lnTo>
                  <a:pt x="942992" y="636936"/>
                </a:lnTo>
                <a:lnTo>
                  <a:pt x="937912" y="571026"/>
                </a:lnTo>
                <a:lnTo>
                  <a:pt x="931526" y="511734"/>
                </a:lnTo>
                <a:lnTo>
                  <a:pt x="924253" y="458830"/>
                </a:lnTo>
                <a:lnTo>
                  <a:pt x="916512" y="412085"/>
                </a:lnTo>
                <a:lnTo>
                  <a:pt x="908721" y="371272"/>
                </a:lnTo>
                <a:lnTo>
                  <a:pt x="894667" y="306523"/>
                </a:lnTo>
                <a:lnTo>
                  <a:pt x="889241" y="282130"/>
                </a:lnTo>
                <a:lnTo>
                  <a:pt x="877260" y="238813"/>
                </a:lnTo>
                <a:lnTo>
                  <a:pt x="860188" y="197853"/>
                </a:lnTo>
                <a:lnTo>
                  <a:pt x="837695" y="159222"/>
                </a:lnTo>
                <a:lnTo>
                  <a:pt x="809455" y="122891"/>
                </a:lnTo>
                <a:lnTo>
                  <a:pt x="775138" y="88832"/>
                </a:lnTo>
                <a:lnTo>
                  <a:pt x="734416" y="57016"/>
                </a:lnTo>
                <a:lnTo>
                  <a:pt x="686962" y="27415"/>
                </a:lnTo>
                <a:lnTo>
                  <a:pt x="632447" y="0"/>
                </a:lnTo>
                <a:close/>
              </a:path>
            </a:pathLst>
          </a:custGeom>
          <a:solidFill>
            <a:srgbClr val="3A3D3D"/>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3" name="object 13">
            <a:extLst>
              <a:ext uri="{FF2B5EF4-FFF2-40B4-BE49-F238E27FC236}">
                <a16:creationId xmlns:a16="http://schemas.microsoft.com/office/drawing/2014/main" id="{C64A4BB3-A4E4-A64B-AEA7-8416F8341562}"/>
              </a:ext>
            </a:extLst>
          </p:cNvPr>
          <p:cNvSpPr/>
          <p:nvPr/>
        </p:nvSpPr>
        <p:spPr>
          <a:xfrm>
            <a:off x="7977426" y="3607308"/>
            <a:ext cx="760846" cy="772250"/>
          </a:xfrm>
          <a:custGeom>
            <a:avLst/>
            <a:gdLst/>
            <a:ahLst/>
            <a:cxnLst/>
            <a:rect l="l" t="t" r="r" b="b"/>
            <a:pathLst>
              <a:path w="889634" h="902970">
                <a:moveTo>
                  <a:pt x="889241" y="282130"/>
                </a:moveTo>
                <a:lnTo>
                  <a:pt x="877260" y="238813"/>
                </a:lnTo>
                <a:lnTo>
                  <a:pt x="860188" y="197853"/>
                </a:lnTo>
                <a:lnTo>
                  <a:pt x="837695" y="159222"/>
                </a:lnTo>
                <a:lnTo>
                  <a:pt x="809455" y="122891"/>
                </a:lnTo>
                <a:lnTo>
                  <a:pt x="775138" y="88832"/>
                </a:lnTo>
                <a:lnTo>
                  <a:pt x="734416" y="57016"/>
                </a:lnTo>
                <a:lnTo>
                  <a:pt x="686962" y="27415"/>
                </a:lnTo>
                <a:lnTo>
                  <a:pt x="632447" y="0"/>
                </a:lnTo>
                <a:lnTo>
                  <a:pt x="541426" y="0"/>
                </a:lnTo>
                <a:lnTo>
                  <a:pt x="493153" y="0"/>
                </a:lnTo>
                <a:lnTo>
                  <a:pt x="453364" y="0"/>
                </a:lnTo>
                <a:lnTo>
                  <a:pt x="405066" y="0"/>
                </a:lnTo>
                <a:lnTo>
                  <a:pt x="314032" y="0"/>
                </a:lnTo>
                <a:lnTo>
                  <a:pt x="259529" y="27415"/>
                </a:lnTo>
                <a:lnTo>
                  <a:pt x="212081" y="57016"/>
                </a:lnTo>
                <a:lnTo>
                  <a:pt x="171363" y="88832"/>
                </a:lnTo>
                <a:lnTo>
                  <a:pt x="137047" y="122891"/>
                </a:lnTo>
                <a:lnTo>
                  <a:pt x="108806" y="159222"/>
                </a:lnTo>
                <a:lnTo>
                  <a:pt x="86313" y="197853"/>
                </a:lnTo>
                <a:lnTo>
                  <a:pt x="69241" y="238813"/>
                </a:lnTo>
                <a:lnTo>
                  <a:pt x="57264" y="282130"/>
                </a:lnTo>
                <a:lnTo>
                  <a:pt x="45744" y="338619"/>
                </a:lnTo>
                <a:lnTo>
                  <a:pt x="38852" y="376329"/>
                </a:lnTo>
                <a:lnTo>
                  <a:pt x="31642" y="420230"/>
                </a:lnTo>
                <a:lnTo>
                  <a:pt x="24441" y="470234"/>
                </a:lnTo>
                <a:lnTo>
                  <a:pt x="17574" y="526254"/>
                </a:lnTo>
                <a:lnTo>
                  <a:pt x="11370" y="588199"/>
                </a:lnTo>
                <a:lnTo>
                  <a:pt x="6155" y="655983"/>
                </a:lnTo>
                <a:lnTo>
                  <a:pt x="2256" y="729516"/>
                </a:lnTo>
                <a:lnTo>
                  <a:pt x="0" y="808710"/>
                </a:lnTo>
                <a:lnTo>
                  <a:pt x="843" y="871477"/>
                </a:lnTo>
                <a:lnTo>
                  <a:pt x="2485" y="902366"/>
                </a:lnTo>
              </a:path>
            </a:pathLst>
          </a:custGeom>
          <a:ln w="24523">
            <a:solidFill>
              <a:srgbClr val="3A3D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4" name="object 14">
            <a:extLst>
              <a:ext uri="{FF2B5EF4-FFF2-40B4-BE49-F238E27FC236}">
                <a16:creationId xmlns:a16="http://schemas.microsoft.com/office/drawing/2014/main" id="{D84082E5-91B5-494C-8EF9-AEBEF6A438F9}"/>
              </a:ext>
            </a:extLst>
          </p:cNvPr>
          <p:cNvSpPr/>
          <p:nvPr/>
        </p:nvSpPr>
        <p:spPr>
          <a:xfrm>
            <a:off x="8737936" y="3848596"/>
            <a:ext cx="49962" cy="530583"/>
          </a:xfrm>
          <a:custGeom>
            <a:avLst/>
            <a:gdLst/>
            <a:ahLst/>
            <a:cxnLst/>
            <a:rect l="l" t="t" r="r" b="b"/>
            <a:pathLst>
              <a:path w="58420" h="620395">
                <a:moveTo>
                  <a:pt x="57187" y="620236"/>
                </a:moveTo>
                <a:lnTo>
                  <a:pt x="58162" y="579729"/>
                </a:lnTo>
                <a:lnTo>
                  <a:pt x="58318" y="507390"/>
                </a:lnTo>
                <a:lnTo>
                  <a:pt x="57106" y="427560"/>
                </a:lnTo>
                <a:lnTo>
                  <a:pt x="53751" y="354805"/>
                </a:lnTo>
                <a:lnTo>
                  <a:pt x="48671" y="288896"/>
                </a:lnTo>
                <a:lnTo>
                  <a:pt x="42285" y="229604"/>
                </a:lnTo>
                <a:lnTo>
                  <a:pt x="35012" y="176699"/>
                </a:lnTo>
                <a:lnTo>
                  <a:pt x="27270" y="129955"/>
                </a:lnTo>
                <a:lnTo>
                  <a:pt x="19480" y="89141"/>
                </a:lnTo>
                <a:lnTo>
                  <a:pt x="5425" y="24392"/>
                </a:lnTo>
                <a:lnTo>
                  <a:pt x="0" y="0"/>
                </a:lnTo>
              </a:path>
            </a:pathLst>
          </a:custGeom>
          <a:ln w="24523">
            <a:solidFill>
              <a:srgbClr val="3A3D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5" name="object 15">
            <a:extLst>
              <a:ext uri="{FF2B5EF4-FFF2-40B4-BE49-F238E27FC236}">
                <a16:creationId xmlns:a16="http://schemas.microsoft.com/office/drawing/2014/main" id="{A7F07D1C-FEF0-2540-9BCD-113CAB08ADB1}"/>
              </a:ext>
            </a:extLst>
          </p:cNvPr>
          <p:cNvSpPr/>
          <p:nvPr/>
        </p:nvSpPr>
        <p:spPr>
          <a:xfrm>
            <a:off x="8076955" y="3862019"/>
            <a:ext cx="33671" cy="517549"/>
          </a:xfrm>
          <a:custGeom>
            <a:avLst/>
            <a:gdLst/>
            <a:ahLst/>
            <a:cxnLst/>
            <a:rect l="l" t="t" r="r" b="b"/>
            <a:pathLst>
              <a:path w="39370" h="605154">
                <a:moveTo>
                  <a:pt x="38820" y="0"/>
                </a:moveTo>
                <a:lnTo>
                  <a:pt x="37421" y="22146"/>
                </a:lnTo>
                <a:lnTo>
                  <a:pt x="35046" y="56023"/>
                </a:lnTo>
                <a:lnTo>
                  <a:pt x="31882" y="99809"/>
                </a:lnTo>
                <a:lnTo>
                  <a:pt x="28117" y="151684"/>
                </a:lnTo>
                <a:lnTo>
                  <a:pt x="23936" y="209826"/>
                </a:lnTo>
                <a:lnTo>
                  <a:pt x="19527" y="272415"/>
                </a:lnTo>
                <a:lnTo>
                  <a:pt x="15077" y="337629"/>
                </a:lnTo>
                <a:lnTo>
                  <a:pt x="10771" y="403646"/>
                </a:lnTo>
                <a:lnTo>
                  <a:pt x="6797" y="468646"/>
                </a:lnTo>
                <a:lnTo>
                  <a:pt x="3341" y="530808"/>
                </a:lnTo>
                <a:lnTo>
                  <a:pt x="591" y="588311"/>
                </a:lnTo>
                <a:lnTo>
                  <a:pt x="0" y="604541"/>
                </a:lnTo>
              </a:path>
            </a:pathLst>
          </a:custGeom>
          <a:ln w="25425">
            <a:solidFill>
              <a:srgbClr val="252828"/>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6" name="object 16">
            <a:extLst>
              <a:ext uri="{FF2B5EF4-FFF2-40B4-BE49-F238E27FC236}">
                <a16:creationId xmlns:a16="http://schemas.microsoft.com/office/drawing/2014/main" id="{0ABD155C-8D2A-984A-A7DF-715838C1C7A7}"/>
              </a:ext>
            </a:extLst>
          </p:cNvPr>
          <p:cNvSpPr/>
          <p:nvPr/>
        </p:nvSpPr>
        <p:spPr>
          <a:xfrm>
            <a:off x="8665595" y="3862019"/>
            <a:ext cx="33671" cy="517549"/>
          </a:xfrm>
          <a:custGeom>
            <a:avLst/>
            <a:gdLst/>
            <a:ahLst/>
            <a:cxnLst/>
            <a:rect l="l" t="t" r="r" b="b"/>
            <a:pathLst>
              <a:path w="39370" h="605154">
                <a:moveTo>
                  <a:pt x="0" y="0"/>
                </a:moveTo>
                <a:lnTo>
                  <a:pt x="1394" y="22146"/>
                </a:lnTo>
                <a:lnTo>
                  <a:pt x="3766" y="56023"/>
                </a:lnTo>
                <a:lnTo>
                  <a:pt x="6927" y="99809"/>
                </a:lnTo>
                <a:lnTo>
                  <a:pt x="10692" y="151684"/>
                </a:lnTo>
                <a:lnTo>
                  <a:pt x="14873" y="209826"/>
                </a:lnTo>
                <a:lnTo>
                  <a:pt x="19282" y="272415"/>
                </a:lnTo>
                <a:lnTo>
                  <a:pt x="23735" y="337629"/>
                </a:lnTo>
                <a:lnTo>
                  <a:pt x="28042" y="403646"/>
                </a:lnTo>
                <a:lnTo>
                  <a:pt x="32018" y="468646"/>
                </a:lnTo>
                <a:lnTo>
                  <a:pt x="35475" y="530808"/>
                </a:lnTo>
                <a:lnTo>
                  <a:pt x="38228" y="588311"/>
                </a:lnTo>
                <a:lnTo>
                  <a:pt x="38819" y="604541"/>
                </a:lnTo>
              </a:path>
            </a:pathLst>
          </a:custGeom>
          <a:ln w="25425">
            <a:solidFill>
              <a:srgbClr val="252828"/>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7" name="object 17">
            <a:extLst>
              <a:ext uri="{FF2B5EF4-FFF2-40B4-BE49-F238E27FC236}">
                <a16:creationId xmlns:a16="http://schemas.microsoft.com/office/drawing/2014/main" id="{5502982F-42B1-DE47-ABEA-6042A1D73F00}"/>
              </a:ext>
            </a:extLst>
          </p:cNvPr>
          <p:cNvSpPr/>
          <p:nvPr/>
        </p:nvSpPr>
        <p:spPr>
          <a:xfrm>
            <a:off x="8356050" y="4257751"/>
            <a:ext cx="45618" cy="45618"/>
          </a:xfrm>
          <a:custGeom>
            <a:avLst/>
            <a:gdLst/>
            <a:ahLst/>
            <a:cxnLst/>
            <a:rect l="l" t="t" r="r" b="b"/>
            <a:pathLst>
              <a:path w="53340" h="53339">
                <a:moveTo>
                  <a:pt x="26390" y="0"/>
                </a:moveTo>
                <a:lnTo>
                  <a:pt x="16121" y="2079"/>
                </a:lnTo>
                <a:lnTo>
                  <a:pt x="7732" y="7747"/>
                </a:lnTo>
                <a:lnTo>
                  <a:pt x="2075" y="16148"/>
                </a:lnTo>
                <a:lnTo>
                  <a:pt x="0" y="26428"/>
                </a:lnTo>
                <a:lnTo>
                  <a:pt x="2075" y="36710"/>
                </a:lnTo>
                <a:lnTo>
                  <a:pt x="7732" y="45102"/>
                </a:lnTo>
                <a:lnTo>
                  <a:pt x="16121" y="50758"/>
                </a:lnTo>
                <a:lnTo>
                  <a:pt x="26390" y="52832"/>
                </a:lnTo>
                <a:lnTo>
                  <a:pt x="36661" y="50758"/>
                </a:lnTo>
                <a:lnTo>
                  <a:pt x="45054" y="45102"/>
                </a:lnTo>
                <a:lnTo>
                  <a:pt x="50716" y="36710"/>
                </a:lnTo>
                <a:lnTo>
                  <a:pt x="52793" y="26428"/>
                </a:lnTo>
                <a:lnTo>
                  <a:pt x="50716" y="16148"/>
                </a:lnTo>
                <a:lnTo>
                  <a:pt x="45054" y="7747"/>
                </a:lnTo>
                <a:lnTo>
                  <a:pt x="36661" y="2079"/>
                </a:lnTo>
                <a:lnTo>
                  <a:pt x="26390" y="0"/>
                </a:lnTo>
                <a:close/>
              </a:path>
            </a:pathLst>
          </a:custGeom>
          <a:solidFill>
            <a:srgbClr val="252828"/>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8" name="object 18">
            <a:extLst>
              <a:ext uri="{FF2B5EF4-FFF2-40B4-BE49-F238E27FC236}">
                <a16:creationId xmlns:a16="http://schemas.microsoft.com/office/drawing/2014/main" id="{44B53780-F23E-B348-AA64-FBA742672057}"/>
              </a:ext>
            </a:extLst>
          </p:cNvPr>
          <p:cNvSpPr/>
          <p:nvPr/>
        </p:nvSpPr>
        <p:spPr>
          <a:xfrm>
            <a:off x="8239635" y="3597759"/>
            <a:ext cx="290001" cy="509946"/>
          </a:xfrm>
          <a:custGeom>
            <a:avLst/>
            <a:gdLst/>
            <a:ahLst/>
            <a:cxnLst/>
            <a:rect l="l" t="t" r="r" b="b"/>
            <a:pathLst>
              <a:path w="339090" h="596264">
                <a:moveTo>
                  <a:pt x="0" y="0"/>
                </a:moveTo>
                <a:lnTo>
                  <a:pt x="42602" y="235708"/>
                </a:lnTo>
                <a:lnTo>
                  <a:pt x="73933" y="376386"/>
                </a:lnTo>
                <a:lnTo>
                  <a:pt x="109406" y="477931"/>
                </a:lnTo>
                <a:lnTo>
                  <a:pt x="164439" y="596239"/>
                </a:lnTo>
                <a:lnTo>
                  <a:pt x="166674" y="594412"/>
                </a:lnTo>
                <a:lnTo>
                  <a:pt x="188079" y="548679"/>
                </a:lnTo>
                <a:lnTo>
                  <a:pt x="213777" y="477785"/>
                </a:lnTo>
                <a:lnTo>
                  <a:pt x="229808" y="428158"/>
                </a:lnTo>
                <a:lnTo>
                  <a:pt x="247852" y="368163"/>
                </a:lnTo>
                <a:lnTo>
                  <a:pt x="267825" y="297114"/>
                </a:lnTo>
                <a:lnTo>
                  <a:pt x="289647" y="214325"/>
                </a:lnTo>
                <a:lnTo>
                  <a:pt x="313234" y="119110"/>
                </a:lnTo>
                <a:lnTo>
                  <a:pt x="338505" y="10782"/>
                </a:lnTo>
                <a:lnTo>
                  <a:pt x="0"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9" name="object 19">
            <a:extLst>
              <a:ext uri="{FF2B5EF4-FFF2-40B4-BE49-F238E27FC236}">
                <a16:creationId xmlns:a16="http://schemas.microsoft.com/office/drawing/2014/main" id="{9AA296EC-5750-484A-BE4A-DCA5761951B4}"/>
              </a:ext>
            </a:extLst>
          </p:cNvPr>
          <p:cNvSpPr/>
          <p:nvPr/>
        </p:nvSpPr>
        <p:spPr>
          <a:xfrm>
            <a:off x="8318043" y="3657873"/>
            <a:ext cx="125993" cy="450208"/>
          </a:xfrm>
          <a:custGeom>
            <a:avLst/>
            <a:gdLst/>
            <a:ahLst/>
            <a:cxnLst/>
            <a:rect l="l" t="t" r="r" b="b"/>
            <a:pathLst>
              <a:path w="147320" h="526414">
                <a:moveTo>
                  <a:pt x="128396" y="0"/>
                </a:moveTo>
                <a:lnTo>
                  <a:pt x="26732" y="0"/>
                </a:lnTo>
                <a:lnTo>
                  <a:pt x="60616" y="108585"/>
                </a:lnTo>
                <a:lnTo>
                  <a:pt x="0" y="356915"/>
                </a:lnTo>
                <a:lnTo>
                  <a:pt x="17721" y="407642"/>
                </a:lnTo>
                <a:lnTo>
                  <a:pt x="72761" y="525957"/>
                </a:lnTo>
                <a:lnTo>
                  <a:pt x="74991" y="524127"/>
                </a:lnTo>
                <a:lnTo>
                  <a:pt x="96390" y="478386"/>
                </a:lnTo>
                <a:lnTo>
                  <a:pt x="122090" y="407490"/>
                </a:lnTo>
                <a:lnTo>
                  <a:pt x="138123" y="357864"/>
                </a:lnTo>
                <a:lnTo>
                  <a:pt x="147191" y="327716"/>
                </a:lnTo>
                <a:lnTo>
                  <a:pt x="94347" y="108585"/>
                </a:lnTo>
                <a:lnTo>
                  <a:pt x="128396" y="0"/>
                </a:lnTo>
                <a:close/>
              </a:path>
            </a:pathLst>
          </a:custGeom>
          <a:solidFill>
            <a:srgbClr val="44ADE2"/>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0" name="object 20">
            <a:extLst>
              <a:ext uri="{FF2B5EF4-FFF2-40B4-BE49-F238E27FC236}">
                <a16:creationId xmlns:a16="http://schemas.microsoft.com/office/drawing/2014/main" id="{20392DAD-8394-8D4D-8D69-EF8774D245E0}"/>
              </a:ext>
            </a:extLst>
          </p:cNvPr>
          <p:cNvSpPr/>
          <p:nvPr/>
        </p:nvSpPr>
        <p:spPr>
          <a:xfrm>
            <a:off x="8318043" y="3657873"/>
            <a:ext cx="52135" cy="305750"/>
          </a:xfrm>
          <a:custGeom>
            <a:avLst/>
            <a:gdLst/>
            <a:ahLst/>
            <a:cxnLst/>
            <a:rect l="l" t="t" r="r" b="b"/>
            <a:pathLst>
              <a:path w="60959" h="357504">
                <a:moveTo>
                  <a:pt x="26732" y="0"/>
                </a:moveTo>
                <a:lnTo>
                  <a:pt x="60616" y="108585"/>
                </a:lnTo>
                <a:lnTo>
                  <a:pt x="0" y="356915"/>
                </a:lnTo>
              </a:path>
            </a:pathLst>
          </a:custGeom>
          <a:ln w="25552">
            <a:solidFill>
              <a:srgbClr val="44ADE2"/>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1" name="object 21">
            <a:extLst>
              <a:ext uri="{FF2B5EF4-FFF2-40B4-BE49-F238E27FC236}">
                <a16:creationId xmlns:a16="http://schemas.microsoft.com/office/drawing/2014/main" id="{FA761AE1-8658-6541-82E1-BBF3EE46C856}"/>
              </a:ext>
            </a:extLst>
          </p:cNvPr>
          <p:cNvSpPr/>
          <p:nvPr/>
        </p:nvSpPr>
        <p:spPr>
          <a:xfrm>
            <a:off x="8340905" y="3657874"/>
            <a:ext cx="103184" cy="280769"/>
          </a:xfrm>
          <a:custGeom>
            <a:avLst/>
            <a:gdLst/>
            <a:ahLst/>
            <a:cxnLst/>
            <a:rect l="l" t="t" r="r" b="b"/>
            <a:pathLst>
              <a:path w="120650" h="328295">
                <a:moveTo>
                  <a:pt x="120458" y="327716"/>
                </a:moveTo>
                <a:lnTo>
                  <a:pt x="67614" y="108585"/>
                </a:lnTo>
                <a:lnTo>
                  <a:pt x="101663" y="0"/>
                </a:lnTo>
                <a:lnTo>
                  <a:pt x="0" y="0"/>
                </a:lnTo>
              </a:path>
            </a:pathLst>
          </a:custGeom>
          <a:ln w="25552">
            <a:solidFill>
              <a:srgbClr val="44ADE2"/>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2" name="object 22">
            <a:extLst>
              <a:ext uri="{FF2B5EF4-FFF2-40B4-BE49-F238E27FC236}">
                <a16:creationId xmlns:a16="http://schemas.microsoft.com/office/drawing/2014/main" id="{2E0A383F-6A6B-574E-AE31-8938ECD51E3B}"/>
              </a:ext>
            </a:extLst>
          </p:cNvPr>
          <p:cNvSpPr/>
          <p:nvPr/>
        </p:nvSpPr>
        <p:spPr>
          <a:xfrm>
            <a:off x="8161334" y="3650571"/>
            <a:ext cx="201480" cy="503429"/>
          </a:xfrm>
          <a:custGeom>
            <a:avLst/>
            <a:gdLst/>
            <a:ahLst/>
            <a:cxnLst/>
            <a:rect l="l" t="t" r="r" b="b"/>
            <a:pathLst>
              <a:path w="235584" h="588645">
                <a:moveTo>
                  <a:pt x="36195" y="0"/>
                </a:moveTo>
                <a:lnTo>
                  <a:pt x="0" y="172478"/>
                </a:lnTo>
                <a:lnTo>
                  <a:pt x="129552" y="219341"/>
                </a:lnTo>
                <a:lnTo>
                  <a:pt x="13309" y="293865"/>
                </a:lnTo>
                <a:lnTo>
                  <a:pt x="114414" y="429631"/>
                </a:lnTo>
                <a:lnTo>
                  <a:pt x="171213" y="505553"/>
                </a:lnTo>
                <a:lnTo>
                  <a:pt x="204492" y="549231"/>
                </a:lnTo>
                <a:lnTo>
                  <a:pt x="235038" y="588264"/>
                </a:lnTo>
              </a:path>
            </a:pathLst>
          </a:custGeom>
          <a:ln w="25425">
            <a:solidFill>
              <a:srgbClr val="252828"/>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3" name="object 23">
            <a:extLst>
              <a:ext uri="{FF2B5EF4-FFF2-40B4-BE49-F238E27FC236}">
                <a16:creationId xmlns:a16="http://schemas.microsoft.com/office/drawing/2014/main" id="{4A458BC7-2603-304C-AF97-A5C7332A218E}"/>
              </a:ext>
            </a:extLst>
          </p:cNvPr>
          <p:cNvSpPr/>
          <p:nvPr/>
        </p:nvSpPr>
        <p:spPr>
          <a:xfrm>
            <a:off x="8356045" y="3650571"/>
            <a:ext cx="247098" cy="544703"/>
          </a:xfrm>
          <a:custGeom>
            <a:avLst/>
            <a:gdLst/>
            <a:ahLst/>
            <a:cxnLst/>
            <a:rect l="l" t="t" r="r" b="b"/>
            <a:pathLst>
              <a:path w="288925" h="636904">
                <a:moveTo>
                  <a:pt x="252450" y="0"/>
                </a:moveTo>
                <a:lnTo>
                  <a:pt x="288607" y="172478"/>
                </a:lnTo>
                <a:lnTo>
                  <a:pt x="159092" y="219341"/>
                </a:lnTo>
                <a:lnTo>
                  <a:pt x="275336" y="293865"/>
                </a:lnTo>
                <a:lnTo>
                  <a:pt x="180051" y="454948"/>
                </a:lnTo>
                <a:lnTo>
                  <a:pt x="119608" y="544355"/>
                </a:lnTo>
                <a:lnTo>
                  <a:pt x="68195" y="594226"/>
                </a:lnTo>
                <a:lnTo>
                  <a:pt x="0" y="636701"/>
                </a:lnTo>
                <a:lnTo>
                  <a:pt x="31038" y="564311"/>
                </a:lnTo>
              </a:path>
            </a:pathLst>
          </a:custGeom>
          <a:ln w="25425">
            <a:solidFill>
              <a:srgbClr val="252828"/>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4" name="object 24">
            <a:extLst>
              <a:ext uri="{FF2B5EF4-FFF2-40B4-BE49-F238E27FC236}">
                <a16:creationId xmlns:a16="http://schemas.microsoft.com/office/drawing/2014/main" id="{882AE0D2-7303-7D46-B9AD-565B02CDA113}"/>
              </a:ext>
            </a:extLst>
          </p:cNvPr>
          <p:cNvSpPr/>
          <p:nvPr/>
        </p:nvSpPr>
        <p:spPr>
          <a:xfrm>
            <a:off x="8018342" y="2724132"/>
            <a:ext cx="751614" cy="913450"/>
          </a:xfrm>
          <a:custGeom>
            <a:avLst/>
            <a:gdLst/>
            <a:ahLst/>
            <a:cxnLst/>
            <a:rect l="l" t="t" r="r" b="b"/>
            <a:pathLst>
              <a:path w="878840" h="1068070">
                <a:moveTo>
                  <a:pt x="439343" y="0"/>
                </a:moveTo>
                <a:lnTo>
                  <a:pt x="397033" y="2444"/>
                </a:lnTo>
                <a:lnTo>
                  <a:pt x="355860" y="9629"/>
                </a:lnTo>
                <a:lnTo>
                  <a:pt x="316009" y="21331"/>
                </a:lnTo>
                <a:lnTo>
                  <a:pt x="277664" y="37325"/>
                </a:lnTo>
                <a:lnTo>
                  <a:pt x="241009" y="57387"/>
                </a:lnTo>
                <a:lnTo>
                  <a:pt x="206228" y="81295"/>
                </a:lnTo>
                <a:lnTo>
                  <a:pt x="173506" y="108824"/>
                </a:lnTo>
                <a:lnTo>
                  <a:pt x="143025" y="139750"/>
                </a:lnTo>
                <a:lnTo>
                  <a:pt x="114972" y="173850"/>
                </a:lnTo>
                <a:lnTo>
                  <a:pt x="89529" y="210899"/>
                </a:lnTo>
                <a:lnTo>
                  <a:pt x="66881" y="250675"/>
                </a:lnTo>
                <a:lnTo>
                  <a:pt x="47212" y="292952"/>
                </a:lnTo>
                <a:lnTo>
                  <a:pt x="30707" y="337507"/>
                </a:lnTo>
                <a:lnTo>
                  <a:pt x="17549" y="384117"/>
                </a:lnTo>
                <a:lnTo>
                  <a:pt x="7922" y="432557"/>
                </a:lnTo>
                <a:lnTo>
                  <a:pt x="2011" y="482605"/>
                </a:lnTo>
                <a:lnTo>
                  <a:pt x="0" y="534035"/>
                </a:lnTo>
                <a:lnTo>
                  <a:pt x="1795" y="601803"/>
                </a:lnTo>
                <a:lnTo>
                  <a:pt x="7078" y="663973"/>
                </a:lnTo>
                <a:lnTo>
                  <a:pt x="15694" y="720754"/>
                </a:lnTo>
                <a:lnTo>
                  <a:pt x="27487" y="772355"/>
                </a:lnTo>
                <a:lnTo>
                  <a:pt x="42302" y="818985"/>
                </a:lnTo>
                <a:lnTo>
                  <a:pt x="59985" y="860854"/>
                </a:lnTo>
                <a:lnTo>
                  <a:pt x="80379" y="898171"/>
                </a:lnTo>
                <a:lnTo>
                  <a:pt x="103331" y="931146"/>
                </a:lnTo>
                <a:lnTo>
                  <a:pt x="128684" y="959986"/>
                </a:lnTo>
                <a:lnTo>
                  <a:pt x="185975" y="1006104"/>
                </a:lnTo>
                <a:lnTo>
                  <a:pt x="251011" y="1038198"/>
                </a:lnTo>
                <a:lnTo>
                  <a:pt x="322552" y="1057944"/>
                </a:lnTo>
                <a:lnTo>
                  <a:pt x="360373" y="1063709"/>
                </a:lnTo>
                <a:lnTo>
                  <a:pt x="399355" y="1067014"/>
                </a:lnTo>
                <a:lnTo>
                  <a:pt x="439343" y="1068070"/>
                </a:lnTo>
                <a:lnTo>
                  <a:pt x="481656" y="1066525"/>
                </a:lnTo>
                <a:lnTo>
                  <a:pt x="522831" y="1061816"/>
                </a:lnTo>
                <a:lnTo>
                  <a:pt x="562684" y="1053828"/>
                </a:lnTo>
                <a:lnTo>
                  <a:pt x="601031" y="1042448"/>
                </a:lnTo>
                <a:lnTo>
                  <a:pt x="637688" y="1027562"/>
                </a:lnTo>
                <a:lnTo>
                  <a:pt x="672471" y="1009057"/>
                </a:lnTo>
                <a:lnTo>
                  <a:pt x="705196" y="986817"/>
                </a:lnTo>
                <a:lnTo>
                  <a:pt x="735678" y="960730"/>
                </a:lnTo>
                <a:lnTo>
                  <a:pt x="763733" y="930682"/>
                </a:lnTo>
                <a:lnTo>
                  <a:pt x="789177" y="896558"/>
                </a:lnTo>
                <a:lnTo>
                  <a:pt x="811827" y="858246"/>
                </a:lnTo>
                <a:lnTo>
                  <a:pt x="831497" y="815631"/>
                </a:lnTo>
                <a:lnTo>
                  <a:pt x="848003" y="768600"/>
                </a:lnTo>
                <a:lnTo>
                  <a:pt x="861162" y="717039"/>
                </a:lnTo>
                <a:lnTo>
                  <a:pt x="870790" y="660833"/>
                </a:lnTo>
                <a:lnTo>
                  <a:pt x="876701" y="599870"/>
                </a:lnTo>
                <a:lnTo>
                  <a:pt x="878712" y="534035"/>
                </a:lnTo>
                <a:lnTo>
                  <a:pt x="876701" y="482605"/>
                </a:lnTo>
                <a:lnTo>
                  <a:pt x="870790" y="432557"/>
                </a:lnTo>
                <a:lnTo>
                  <a:pt x="861162" y="384117"/>
                </a:lnTo>
                <a:lnTo>
                  <a:pt x="848003" y="337507"/>
                </a:lnTo>
                <a:lnTo>
                  <a:pt x="831497" y="292952"/>
                </a:lnTo>
                <a:lnTo>
                  <a:pt x="811827" y="250675"/>
                </a:lnTo>
                <a:lnTo>
                  <a:pt x="789177" y="210899"/>
                </a:lnTo>
                <a:lnTo>
                  <a:pt x="763733" y="173850"/>
                </a:lnTo>
                <a:lnTo>
                  <a:pt x="735678" y="139750"/>
                </a:lnTo>
                <a:lnTo>
                  <a:pt x="705196" y="108824"/>
                </a:lnTo>
                <a:lnTo>
                  <a:pt x="672471" y="81295"/>
                </a:lnTo>
                <a:lnTo>
                  <a:pt x="637688" y="57387"/>
                </a:lnTo>
                <a:lnTo>
                  <a:pt x="601031" y="37325"/>
                </a:lnTo>
                <a:lnTo>
                  <a:pt x="562684" y="21331"/>
                </a:lnTo>
                <a:lnTo>
                  <a:pt x="522831" y="9629"/>
                </a:lnTo>
                <a:lnTo>
                  <a:pt x="481656" y="2444"/>
                </a:lnTo>
                <a:lnTo>
                  <a:pt x="439343"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5" name="object 25">
            <a:extLst>
              <a:ext uri="{FF2B5EF4-FFF2-40B4-BE49-F238E27FC236}">
                <a16:creationId xmlns:a16="http://schemas.microsoft.com/office/drawing/2014/main" id="{9489EE1E-7A57-4C40-9095-1BEB5461FED7}"/>
              </a:ext>
            </a:extLst>
          </p:cNvPr>
          <p:cNvSpPr/>
          <p:nvPr/>
        </p:nvSpPr>
        <p:spPr>
          <a:xfrm>
            <a:off x="7912763" y="3225369"/>
            <a:ext cx="194419" cy="217772"/>
          </a:xfrm>
          <a:custGeom>
            <a:avLst/>
            <a:gdLst/>
            <a:ahLst/>
            <a:cxnLst/>
            <a:rect l="l" t="t" r="r" b="b"/>
            <a:pathLst>
              <a:path w="227329" h="254635">
                <a:moveTo>
                  <a:pt x="80094" y="0"/>
                </a:moveTo>
                <a:lnTo>
                  <a:pt x="46172" y="10427"/>
                </a:lnTo>
                <a:lnTo>
                  <a:pt x="20447" y="33284"/>
                </a:lnTo>
                <a:lnTo>
                  <a:pt x="4521" y="66688"/>
                </a:lnTo>
                <a:lnTo>
                  <a:pt x="0" y="108755"/>
                </a:lnTo>
                <a:lnTo>
                  <a:pt x="6889" y="146538"/>
                </a:lnTo>
                <a:lnTo>
                  <a:pt x="50257" y="209642"/>
                </a:lnTo>
                <a:lnTo>
                  <a:pt x="84720" y="232475"/>
                </a:lnTo>
                <a:lnTo>
                  <a:pt x="126358" y="247835"/>
                </a:lnTo>
                <a:lnTo>
                  <a:pt x="174163" y="254478"/>
                </a:lnTo>
                <a:lnTo>
                  <a:pt x="227126" y="251160"/>
                </a:lnTo>
                <a:lnTo>
                  <a:pt x="166116" y="23970"/>
                </a:lnTo>
                <a:lnTo>
                  <a:pt x="120610" y="3886"/>
                </a:lnTo>
                <a:lnTo>
                  <a:pt x="80094"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6" name="object 26">
            <a:extLst>
              <a:ext uri="{FF2B5EF4-FFF2-40B4-BE49-F238E27FC236}">
                <a16:creationId xmlns:a16="http://schemas.microsoft.com/office/drawing/2014/main" id="{59D64453-6C1C-094B-AD30-65EC35F676AE}"/>
              </a:ext>
            </a:extLst>
          </p:cNvPr>
          <p:cNvSpPr/>
          <p:nvPr/>
        </p:nvSpPr>
        <p:spPr>
          <a:xfrm>
            <a:off x="8681569" y="3225369"/>
            <a:ext cx="194419" cy="217772"/>
          </a:xfrm>
          <a:custGeom>
            <a:avLst/>
            <a:gdLst/>
            <a:ahLst/>
            <a:cxnLst/>
            <a:rect l="l" t="t" r="r" b="b"/>
            <a:pathLst>
              <a:path w="227329" h="254635">
                <a:moveTo>
                  <a:pt x="147045" y="0"/>
                </a:moveTo>
                <a:lnTo>
                  <a:pt x="106531" y="3886"/>
                </a:lnTo>
                <a:lnTo>
                  <a:pt x="61023" y="23970"/>
                </a:lnTo>
                <a:lnTo>
                  <a:pt x="0" y="251160"/>
                </a:lnTo>
                <a:lnTo>
                  <a:pt x="52955" y="254478"/>
                </a:lnTo>
                <a:lnTo>
                  <a:pt x="100758" y="247835"/>
                </a:lnTo>
                <a:lnTo>
                  <a:pt x="142398" y="232475"/>
                </a:lnTo>
                <a:lnTo>
                  <a:pt x="176868" y="209642"/>
                </a:lnTo>
                <a:lnTo>
                  <a:pt x="203158" y="180582"/>
                </a:lnTo>
                <a:lnTo>
                  <a:pt x="227164" y="108755"/>
                </a:lnTo>
                <a:lnTo>
                  <a:pt x="222624" y="66688"/>
                </a:lnTo>
                <a:lnTo>
                  <a:pt x="206691" y="33284"/>
                </a:lnTo>
                <a:lnTo>
                  <a:pt x="180965" y="10427"/>
                </a:lnTo>
                <a:lnTo>
                  <a:pt x="147045"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7" name="object 27">
            <a:extLst>
              <a:ext uri="{FF2B5EF4-FFF2-40B4-BE49-F238E27FC236}">
                <a16:creationId xmlns:a16="http://schemas.microsoft.com/office/drawing/2014/main" id="{FF665B7D-C995-B94C-80F2-C5488E092494}"/>
              </a:ext>
            </a:extLst>
          </p:cNvPr>
          <p:cNvSpPr/>
          <p:nvPr/>
        </p:nvSpPr>
        <p:spPr>
          <a:xfrm>
            <a:off x="8075198" y="3321742"/>
            <a:ext cx="139102" cy="88260"/>
          </a:xfrm>
          <a:prstGeom prst="rect">
            <a:avLst/>
          </a:prstGeom>
          <a:blipFill>
            <a:blip r:embed="rId2"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8" name="object 28">
            <a:extLst>
              <a:ext uri="{FF2B5EF4-FFF2-40B4-BE49-F238E27FC236}">
                <a16:creationId xmlns:a16="http://schemas.microsoft.com/office/drawing/2014/main" id="{81F4D6C7-622F-1D45-8E61-41FE71150928}"/>
              </a:ext>
            </a:extLst>
          </p:cNvPr>
          <p:cNvSpPr/>
          <p:nvPr/>
        </p:nvSpPr>
        <p:spPr>
          <a:xfrm>
            <a:off x="8565318" y="3321742"/>
            <a:ext cx="139102" cy="88260"/>
          </a:xfrm>
          <a:prstGeom prst="rect">
            <a:avLst/>
          </a:prstGeom>
          <a:blipFill>
            <a:blip r:embed="rId3"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9" name="object 29">
            <a:extLst>
              <a:ext uri="{FF2B5EF4-FFF2-40B4-BE49-F238E27FC236}">
                <a16:creationId xmlns:a16="http://schemas.microsoft.com/office/drawing/2014/main" id="{D8045D4B-8311-1541-B455-E83C602474FC}"/>
              </a:ext>
            </a:extLst>
          </p:cNvPr>
          <p:cNvSpPr/>
          <p:nvPr/>
        </p:nvSpPr>
        <p:spPr>
          <a:xfrm>
            <a:off x="7968284" y="2652462"/>
            <a:ext cx="869461" cy="574029"/>
          </a:xfrm>
          <a:custGeom>
            <a:avLst/>
            <a:gdLst/>
            <a:ahLst/>
            <a:cxnLst/>
            <a:rect l="l" t="t" r="r" b="b"/>
            <a:pathLst>
              <a:path w="1016634" h="671195">
                <a:moveTo>
                  <a:pt x="503902" y="0"/>
                </a:moveTo>
                <a:lnTo>
                  <a:pt x="459302" y="992"/>
                </a:lnTo>
                <a:lnTo>
                  <a:pt x="414756" y="5373"/>
                </a:lnTo>
                <a:lnTo>
                  <a:pt x="370639" y="13190"/>
                </a:lnTo>
                <a:lnTo>
                  <a:pt x="327332" y="24494"/>
                </a:lnTo>
                <a:lnTo>
                  <a:pt x="285212" y="39332"/>
                </a:lnTo>
                <a:lnTo>
                  <a:pt x="244656" y="57753"/>
                </a:lnTo>
                <a:lnTo>
                  <a:pt x="206044" y="79806"/>
                </a:lnTo>
                <a:lnTo>
                  <a:pt x="169753" y="105541"/>
                </a:lnTo>
                <a:lnTo>
                  <a:pt x="136162" y="135006"/>
                </a:lnTo>
                <a:lnTo>
                  <a:pt x="105648" y="168250"/>
                </a:lnTo>
                <a:lnTo>
                  <a:pt x="78590" y="205321"/>
                </a:lnTo>
                <a:lnTo>
                  <a:pt x="55365" y="246269"/>
                </a:lnTo>
                <a:lnTo>
                  <a:pt x="4321" y="410043"/>
                </a:lnTo>
                <a:lnTo>
                  <a:pt x="0" y="545270"/>
                </a:lnTo>
                <a:lnTo>
                  <a:pt x="16442" y="637213"/>
                </a:lnTo>
                <a:lnTo>
                  <a:pt x="27692" y="671135"/>
                </a:lnTo>
                <a:lnTo>
                  <a:pt x="61017" y="670843"/>
                </a:lnTo>
                <a:lnTo>
                  <a:pt x="106483" y="423879"/>
                </a:lnTo>
                <a:lnTo>
                  <a:pt x="299173" y="391157"/>
                </a:lnTo>
                <a:lnTo>
                  <a:pt x="413088" y="361749"/>
                </a:lnTo>
                <a:lnTo>
                  <a:pt x="492943" y="319003"/>
                </a:lnTo>
                <a:lnTo>
                  <a:pt x="583457" y="246269"/>
                </a:lnTo>
                <a:lnTo>
                  <a:pt x="977074" y="246269"/>
                </a:lnTo>
                <a:lnTo>
                  <a:pt x="945881" y="202132"/>
                </a:lnTo>
                <a:lnTo>
                  <a:pt x="785806" y="83811"/>
                </a:lnTo>
                <a:lnTo>
                  <a:pt x="751426" y="62455"/>
                </a:lnTo>
                <a:lnTo>
                  <a:pt x="714452" y="44146"/>
                </a:lnTo>
                <a:lnTo>
                  <a:pt x="675262" y="28932"/>
                </a:lnTo>
                <a:lnTo>
                  <a:pt x="634233" y="16861"/>
                </a:lnTo>
                <a:lnTo>
                  <a:pt x="591745" y="7983"/>
                </a:lnTo>
                <a:lnTo>
                  <a:pt x="548175" y="2346"/>
                </a:lnTo>
                <a:lnTo>
                  <a:pt x="503902" y="0"/>
                </a:lnTo>
                <a:close/>
              </a:path>
              <a:path w="1016634" h="671195">
                <a:moveTo>
                  <a:pt x="977074" y="246269"/>
                </a:moveTo>
                <a:lnTo>
                  <a:pt x="583457" y="246269"/>
                </a:lnTo>
                <a:lnTo>
                  <a:pt x="681716" y="340910"/>
                </a:lnTo>
                <a:lnTo>
                  <a:pt x="775376" y="409147"/>
                </a:lnTo>
                <a:lnTo>
                  <a:pt x="845475" y="450466"/>
                </a:lnTo>
                <a:lnTo>
                  <a:pt x="873055" y="464354"/>
                </a:lnTo>
                <a:lnTo>
                  <a:pt x="921632" y="665306"/>
                </a:lnTo>
                <a:lnTo>
                  <a:pt x="952099" y="665306"/>
                </a:lnTo>
                <a:lnTo>
                  <a:pt x="1013438" y="438364"/>
                </a:lnTo>
                <a:lnTo>
                  <a:pt x="1016561" y="302144"/>
                </a:lnTo>
                <a:lnTo>
                  <a:pt x="977074" y="246269"/>
                </a:lnTo>
                <a:close/>
              </a:path>
            </a:pathLst>
          </a:custGeom>
          <a:solidFill>
            <a:srgbClr val="372C2C"/>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0" name="object 30">
            <a:extLst>
              <a:ext uri="{FF2B5EF4-FFF2-40B4-BE49-F238E27FC236}">
                <a16:creationId xmlns:a16="http://schemas.microsoft.com/office/drawing/2014/main" id="{06D8ABB5-2C03-064D-BCED-45EF00AFED71}"/>
              </a:ext>
            </a:extLst>
          </p:cNvPr>
          <p:cNvSpPr/>
          <p:nvPr/>
        </p:nvSpPr>
        <p:spPr>
          <a:xfrm>
            <a:off x="8046142" y="2652394"/>
            <a:ext cx="723373" cy="247098"/>
          </a:xfrm>
          <a:custGeom>
            <a:avLst/>
            <a:gdLst/>
            <a:ahLst/>
            <a:cxnLst/>
            <a:rect l="l" t="t" r="r" b="b"/>
            <a:pathLst>
              <a:path w="845820" h="288925">
                <a:moveTo>
                  <a:pt x="85987" y="100262"/>
                </a:moveTo>
                <a:lnTo>
                  <a:pt x="52170" y="128374"/>
                </a:lnTo>
                <a:lnTo>
                  <a:pt x="18826" y="163287"/>
                </a:lnTo>
                <a:lnTo>
                  <a:pt x="0" y="188429"/>
                </a:lnTo>
                <a:lnTo>
                  <a:pt x="170804" y="251930"/>
                </a:lnTo>
                <a:lnTo>
                  <a:pt x="374653" y="288512"/>
                </a:lnTo>
                <a:lnTo>
                  <a:pt x="452285" y="278611"/>
                </a:lnTo>
                <a:lnTo>
                  <a:pt x="492427" y="246354"/>
                </a:lnTo>
                <a:lnTo>
                  <a:pt x="651914" y="246354"/>
                </a:lnTo>
                <a:lnTo>
                  <a:pt x="845319" y="195171"/>
                </a:lnTo>
                <a:lnTo>
                  <a:pt x="683050" y="174889"/>
                </a:lnTo>
                <a:lnTo>
                  <a:pt x="411372" y="174889"/>
                </a:lnTo>
                <a:lnTo>
                  <a:pt x="237736" y="147933"/>
                </a:lnTo>
                <a:lnTo>
                  <a:pt x="85987" y="100262"/>
                </a:lnTo>
                <a:close/>
              </a:path>
              <a:path w="845820" h="288925">
                <a:moveTo>
                  <a:pt x="651914" y="246354"/>
                </a:moveTo>
                <a:lnTo>
                  <a:pt x="492427" y="246354"/>
                </a:lnTo>
                <a:lnTo>
                  <a:pt x="517308" y="270318"/>
                </a:lnTo>
                <a:lnTo>
                  <a:pt x="602344" y="259473"/>
                </a:lnTo>
                <a:lnTo>
                  <a:pt x="651914" y="246354"/>
                </a:lnTo>
                <a:close/>
              </a:path>
              <a:path w="845820" h="288925">
                <a:moveTo>
                  <a:pt x="545239" y="157664"/>
                </a:moveTo>
                <a:lnTo>
                  <a:pt x="411372" y="174889"/>
                </a:lnTo>
                <a:lnTo>
                  <a:pt x="683050" y="174889"/>
                </a:lnTo>
                <a:lnTo>
                  <a:pt x="545239" y="157664"/>
                </a:lnTo>
                <a:close/>
              </a:path>
              <a:path w="845820" h="288925">
                <a:moveTo>
                  <a:pt x="403768" y="0"/>
                </a:moveTo>
                <a:lnTo>
                  <a:pt x="355917" y="1935"/>
                </a:lnTo>
                <a:lnTo>
                  <a:pt x="308248" y="7782"/>
                </a:lnTo>
                <a:lnTo>
                  <a:pt x="261229" y="17600"/>
                </a:lnTo>
                <a:lnTo>
                  <a:pt x="215324" y="31450"/>
                </a:lnTo>
                <a:lnTo>
                  <a:pt x="171000" y="49392"/>
                </a:lnTo>
                <a:lnTo>
                  <a:pt x="128722" y="71487"/>
                </a:lnTo>
                <a:lnTo>
                  <a:pt x="88957" y="97794"/>
                </a:lnTo>
                <a:lnTo>
                  <a:pt x="85987" y="100262"/>
                </a:lnTo>
                <a:lnTo>
                  <a:pt x="545239" y="157664"/>
                </a:lnTo>
                <a:lnTo>
                  <a:pt x="592071" y="151638"/>
                </a:lnTo>
                <a:lnTo>
                  <a:pt x="734514" y="113269"/>
                </a:lnTo>
                <a:lnTo>
                  <a:pt x="694776" y="83896"/>
                </a:lnTo>
                <a:lnTo>
                  <a:pt x="653172" y="58618"/>
                </a:lnTo>
                <a:lnTo>
                  <a:pt x="607933" y="37744"/>
                </a:lnTo>
                <a:lnTo>
                  <a:pt x="559716" y="21359"/>
                </a:lnTo>
                <a:lnTo>
                  <a:pt x="509178" y="9550"/>
                </a:lnTo>
                <a:lnTo>
                  <a:pt x="456976" y="2401"/>
                </a:lnTo>
                <a:lnTo>
                  <a:pt x="403768" y="0"/>
                </a:lnTo>
                <a:close/>
              </a:path>
            </a:pathLst>
          </a:custGeom>
          <a:solidFill>
            <a:srgbClr val="65554C"/>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1" name="object 31">
            <a:extLst>
              <a:ext uri="{FF2B5EF4-FFF2-40B4-BE49-F238E27FC236}">
                <a16:creationId xmlns:a16="http://schemas.microsoft.com/office/drawing/2014/main" id="{D0C1F9A5-B448-E846-90ED-89FDBF8F580F}"/>
              </a:ext>
            </a:extLst>
          </p:cNvPr>
          <p:cNvSpPr/>
          <p:nvPr/>
        </p:nvSpPr>
        <p:spPr>
          <a:xfrm>
            <a:off x="7968284" y="2652462"/>
            <a:ext cx="869461" cy="574029"/>
          </a:xfrm>
          <a:custGeom>
            <a:avLst/>
            <a:gdLst/>
            <a:ahLst/>
            <a:cxnLst/>
            <a:rect l="l" t="t" r="r" b="b"/>
            <a:pathLst>
              <a:path w="1016634" h="671195">
                <a:moveTo>
                  <a:pt x="27692" y="671135"/>
                </a:moveTo>
                <a:lnTo>
                  <a:pt x="61017" y="670843"/>
                </a:lnTo>
                <a:lnTo>
                  <a:pt x="106483" y="423879"/>
                </a:lnTo>
                <a:lnTo>
                  <a:pt x="299173" y="391157"/>
                </a:lnTo>
                <a:lnTo>
                  <a:pt x="413088" y="361749"/>
                </a:lnTo>
                <a:lnTo>
                  <a:pt x="492943" y="319003"/>
                </a:lnTo>
                <a:lnTo>
                  <a:pt x="583457" y="246269"/>
                </a:lnTo>
                <a:lnTo>
                  <a:pt x="681716" y="340910"/>
                </a:lnTo>
                <a:lnTo>
                  <a:pt x="775376" y="409147"/>
                </a:lnTo>
                <a:lnTo>
                  <a:pt x="845475" y="450466"/>
                </a:lnTo>
                <a:lnTo>
                  <a:pt x="873055" y="464354"/>
                </a:lnTo>
                <a:lnTo>
                  <a:pt x="921632" y="665306"/>
                </a:lnTo>
                <a:lnTo>
                  <a:pt x="952099" y="665306"/>
                </a:lnTo>
                <a:lnTo>
                  <a:pt x="1013438" y="438364"/>
                </a:lnTo>
                <a:lnTo>
                  <a:pt x="1016561" y="302144"/>
                </a:lnTo>
                <a:lnTo>
                  <a:pt x="945881" y="202132"/>
                </a:lnTo>
                <a:lnTo>
                  <a:pt x="785806" y="83811"/>
                </a:lnTo>
                <a:lnTo>
                  <a:pt x="751426" y="62455"/>
                </a:lnTo>
                <a:lnTo>
                  <a:pt x="714452" y="44146"/>
                </a:lnTo>
                <a:lnTo>
                  <a:pt x="675262" y="28932"/>
                </a:lnTo>
                <a:lnTo>
                  <a:pt x="634233" y="16861"/>
                </a:lnTo>
                <a:lnTo>
                  <a:pt x="591745" y="7983"/>
                </a:lnTo>
                <a:lnTo>
                  <a:pt x="548175" y="2346"/>
                </a:lnTo>
                <a:lnTo>
                  <a:pt x="503902" y="0"/>
                </a:lnTo>
                <a:lnTo>
                  <a:pt x="459302" y="992"/>
                </a:lnTo>
                <a:lnTo>
                  <a:pt x="414756" y="5373"/>
                </a:lnTo>
                <a:lnTo>
                  <a:pt x="370639" y="13190"/>
                </a:lnTo>
                <a:lnTo>
                  <a:pt x="327332" y="24494"/>
                </a:lnTo>
                <a:lnTo>
                  <a:pt x="285212" y="39332"/>
                </a:lnTo>
                <a:lnTo>
                  <a:pt x="244656" y="57753"/>
                </a:lnTo>
                <a:lnTo>
                  <a:pt x="206044" y="79806"/>
                </a:lnTo>
                <a:lnTo>
                  <a:pt x="169753" y="105541"/>
                </a:lnTo>
                <a:lnTo>
                  <a:pt x="136162" y="135006"/>
                </a:lnTo>
                <a:lnTo>
                  <a:pt x="105648" y="168250"/>
                </a:lnTo>
                <a:lnTo>
                  <a:pt x="78590" y="205321"/>
                </a:lnTo>
                <a:lnTo>
                  <a:pt x="55365" y="246269"/>
                </a:lnTo>
                <a:lnTo>
                  <a:pt x="4321" y="410043"/>
                </a:lnTo>
                <a:lnTo>
                  <a:pt x="0" y="545270"/>
                </a:lnTo>
                <a:lnTo>
                  <a:pt x="16442" y="637213"/>
                </a:lnTo>
                <a:lnTo>
                  <a:pt x="27692" y="671135"/>
                </a:lnTo>
                <a:close/>
              </a:path>
            </a:pathLst>
          </a:custGeom>
          <a:ln w="25425">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2" name="object 32">
            <a:extLst>
              <a:ext uri="{FF2B5EF4-FFF2-40B4-BE49-F238E27FC236}">
                <a16:creationId xmlns:a16="http://schemas.microsoft.com/office/drawing/2014/main" id="{2577F7D7-227C-F94C-825B-57F63958CEAC}"/>
              </a:ext>
            </a:extLst>
          </p:cNvPr>
          <p:cNvSpPr/>
          <p:nvPr/>
        </p:nvSpPr>
        <p:spPr>
          <a:xfrm>
            <a:off x="8086347" y="2716408"/>
            <a:ext cx="188989" cy="181387"/>
          </a:xfrm>
          <a:custGeom>
            <a:avLst/>
            <a:gdLst/>
            <a:ahLst/>
            <a:cxnLst/>
            <a:rect l="l" t="t" r="r" b="b"/>
            <a:pathLst>
              <a:path w="220979" h="212089">
                <a:moveTo>
                  <a:pt x="220421" y="0"/>
                </a:moveTo>
                <a:lnTo>
                  <a:pt x="127994" y="43037"/>
                </a:lnTo>
                <a:lnTo>
                  <a:pt x="74225" y="79455"/>
                </a:lnTo>
                <a:lnTo>
                  <a:pt x="38448" y="129121"/>
                </a:lnTo>
                <a:lnTo>
                  <a:pt x="0" y="211899"/>
                </a:lnTo>
              </a:path>
            </a:pathLst>
          </a:custGeom>
          <a:ln w="33896">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3" name="object 33">
            <a:extLst>
              <a:ext uri="{FF2B5EF4-FFF2-40B4-BE49-F238E27FC236}">
                <a16:creationId xmlns:a16="http://schemas.microsoft.com/office/drawing/2014/main" id="{FF3ABA69-7916-824A-B7EA-C0E896688F68}"/>
              </a:ext>
            </a:extLst>
          </p:cNvPr>
          <p:cNvSpPr/>
          <p:nvPr/>
        </p:nvSpPr>
        <p:spPr>
          <a:xfrm>
            <a:off x="8217047" y="2727242"/>
            <a:ext cx="157491" cy="177585"/>
          </a:xfrm>
          <a:custGeom>
            <a:avLst/>
            <a:gdLst/>
            <a:ahLst/>
            <a:cxnLst/>
            <a:rect l="l" t="t" r="r" b="b"/>
            <a:pathLst>
              <a:path w="184150" h="207644">
                <a:moveTo>
                  <a:pt x="183997" y="0"/>
                </a:moveTo>
                <a:lnTo>
                  <a:pt x="122422" y="39104"/>
                </a:lnTo>
                <a:lnTo>
                  <a:pt x="82730" y="73710"/>
                </a:lnTo>
                <a:lnTo>
                  <a:pt x="47673" y="123233"/>
                </a:lnTo>
                <a:lnTo>
                  <a:pt x="0" y="207086"/>
                </a:lnTo>
              </a:path>
            </a:pathLst>
          </a:custGeom>
          <a:ln w="33896">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4" name="object 34">
            <a:extLst>
              <a:ext uri="{FF2B5EF4-FFF2-40B4-BE49-F238E27FC236}">
                <a16:creationId xmlns:a16="http://schemas.microsoft.com/office/drawing/2014/main" id="{256BA09B-5AC4-D041-88FB-C3642DC2A5CB}"/>
              </a:ext>
            </a:extLst>
          </p:cNvPr>
          <p:cNvSpPr/>
          <p:nvPr/>
        </p:nvSpPr>
        <p:spPr>
          <a:xfrm>
            <a:off x="8538319" y="2738168"/>
            <a:ext cx="154233" cy="223203"/>
          </a:xfrm>
          <a:custGeom>
            <a:avLst/>
            <a:gdLst/>
            <a:ahLst/>
            <a:cxnLst/>
            <a:rect l="l" t="t" r="r" b="b"/>
            <a:pathLst>
              <a:path w="180340" h="260985">
                <a:moveTo>
                  <a:pt x="0" y="0"/>
                </a:moveTo>
                <a:lnTo>
                  <a:pt x="91756" y="76722"/>
                </a:lnTo>
                <a:lnTo>
                  <a:pt x="141122" y="129432"/>
                </a:lnTo>
                <a:lnTo>
                  <a:pt x="164999" y="182551"/>
                </a:lnTo>
                <a:lnTo>
                  <a:pt x="180289" y="260502"/>
                </a:lnTo>
              </a:path>
            </a:pathLst>
          </a:custGeom>
          <a:ln w="33896">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5" name="object 35">
            <a:extLst>
              <a:ext uri="{FF2B5EF4-FFF2-40B4-BE49-F238E27FC236}">
                <a16:creationId xmlns:a16="http://schemas.microsoft.com/office/drawing/2014/main" id="{950C8712-17E6-3C4B-ABCC-6BEBDAE90ACB}"/>
              </a:ext>
            </a:extLst>
          </p:cNvPr>
          <p:cNvSpPr/>
          <p:nvPr/>
        </p:nvSpPr>
        <p:spPr>
          <a:xfrm>
            <a:off x="8172718" y="3193335"/>
            <a:ext cx="105671" cy="128415"/>
          </a:xfrm>
          <a:prstGeom prst="rect">
            <a:avLst/>
          </a:prstGeom>
          <a:blipFill>
            <a:blip r:embed="rId4"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6" name="object 36">
            <a:extLst>
              <a:ext uri="{FF2B5EF4-FFF2-40B4-BE49-F238E27FC236}">
                <a16:creationId xmlns:a16="http://schemas.microsoft.com/office/drawing/2014/main" id="{9E487CBD-47E9-2148-82A3-CDF906B14A6D}"/>
              </a:ext>
            </a:extLst>
          </p:cNvPr>
          <p:cNvSpPr/>
          <p:nvPr/>
        </p:nvSpPr>
        <p:spPr>
          <a:xfrm>
            <a:off x="8506373" y="3193335"/>
            <a:ext cx="105660" cy="128415"/>
          </a:xfrm>
          <a:prstGeom prst="rect">
            <a:avLst/>
          </a:prstGeom>
          <a:blipFill>
            <a:blip r:embed="rId5"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7" name="object 37">
            <a:extLst>
              <a:ext uri="{FF2B5EF4-FFF2-40B4-BE49-F238E27FC236}">
                <a16:creationId xmlns:a16="http://schemas.microsoft.com/office/drawing/2014/main" id="{0F0990A0-D3EF-D34F-82FA-586BC7C09A73}"/>
              </a:ext>
            </a:extLst>
          </p:cNvPr>
          <p:cNvSpPr/>
          <p:nvPr/>
        </p:nvSpPr>
        <p:spPr>
          <a:xfrm>
            <a:off x="8192289" y="3100812"/>
            <a:ext cx="95038" cy="23895"/>
          </a:xfrm>
          <a:custGeom>
            <a:avLst/>
            <a:gdLst/>
            <a:ahLst/>
            <a:cxnLst/>
            <a:rect l="l" t="t" r="r" b="b"/>
            <a:pathLst>
              <a:path w="111125" h="27939">
                <a:moveTo>
                  <a:pt x="0" y="0"/>
                </a:moveTo>
                <a:lnTo>
                  <a:pt x="110718" y="27571"/>
                </a:lnTo>
              </a:path>
            </a:pathLst>
          </a:custGeom>
          <a:ln w="25425">
            <a:solidFill>
              <a:srgbClr val="5F43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8" name="object 38">
            <a:extLst>
              <a:ext uri="{FF2B5EF4-FFF2-40B4-BE49-F238E27FC236}">
                <a16:creationId xmlns:a16="http://schemas.microsoft.com/office/drawing/2014/main" id="{22E1ACB8-FF73-6D4C-B515-9755444AC400}"/>
              </a:ext>
            </a:extLst>
          </p:cNvPr>
          <p:cNvSpPr/>
          <p:nvPr/>
        </p:nvSpPr>
        <p:spPr>
          <a:xfrm>
            <a:off x="8492827" y="3100812"/>
            <a:ext cx="100469" cy="23895"/>
          </a:xfrm>
          <a:custGeom>
            <a:avLst/>
            <a:gdLst/>
            <a:ahLst/>
            <a:cxnLst/>
            <a:rect l="l" t="t" r="r" b="b"/>
            <a:pathLst>
              <a:path w="117475" h="27939">
                <a:moveTo>
                  <a:pt x="117335" y="0"/>
                </a:moveTo>
                <a:lnTo>
                  <a:pt x="0" y="27571"/>
                </a:lnTo>
              </a:path>
            </a:pathLst>
          </a:custGeom>
          <a:ln w="25425">
            <a:solidFill>
              <a:srgbClr val="5F43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9" name="object 39">
            <a:extLst>
              <a:ext uri="{FF2B5EF4-FFF2-40B4-BE49-F238E27FC236}">
                <a16:creationId xmlns:a16="http://schemas.microsoft.com/office/drawing/2014/main" id="{8E441921-603F-BE40-A9DA-5D253AB29D85}"/>
              </a:ext>
            </a:extLst>
          </p:cNvPr>
          <p:cNvSpPr/>
          <p:nvPr/>
        </p:nvSpPr>
        <p:spPr>
          <a:xfrm>
            <a:off x="8372332" y="3322736"/>
            <a:ext cx="16292" cy="68970"/>
          </a:xfrm>
          <a:custGeom>
            <a:avLst/>
            <a:gdLst/>
            <a:ahLst/>
            <a:cxnLst/>
            <a:rect l="l" t="t" r="r" b="b"/>
            <a:pathLst>
              <a:path w="19050" h="80645">
                <a:moveTo>
                  <a:pt x="9296" y="0"/>
                </a:moveTo>
                <a:lnTo>
                  <a:pt x="0" y="61544"/>
                </a:lnTo>
                <a:lnTo>
                  <a:pt x="18503" y="80454"/>
                </a:lnTo>
              </a:path>
            </a:pathLst>
          </a:custGeom>
          <a:ln w="25425">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0" name="object 40">
            <a:extLst>
              <a:ext uri="{FF2B5EF4-FFF2-40B4-BE49-F238E27FC236}">
                <a16:creationId xmlns:a16="http://schemas.microsoft.com/office/drawing/2014/main" id="{FBE0686E-5CF3-BC4C-A04B-3FAD797C2FFA}"/>
              </a:ext>
            </a:extLst>
          </p:cNvPr>
          <p:cNvSpPr/>
          <p:nvPr/>
        </p:nvSpPr>
        <p:spPr>
          <a:xfrm>
            <a:off x="8303317" y="3483937"/>
            <a:ext cx="189533" cy="20637"/>
          </a:xfrm>
          <a:custGeom>
            <a:avLst/>
            <a:gdLst/>
            <a:ahLst/>
            <a:cxnLst/>
            <a:rect l="l" t="t" r="r" b="b"/>
            <a:pathLst>
              <a:path w="221615" h="24129">
                <a:moveTo>
                  <a:pt x="0" y="0"/>
                </a:moveTo>
                <a:lnTo>
                  <a:pt x="34997" y="15806"/>
                </a:lnTo>
                <a:lnTo>
                  <a:pt x="81575" y="23710"/>
                </a:lnTo>
                <a:lnTo>
                  <a:pt x="132813" y="23710"/>
                </a:lnTo>
                <a:lnTo>
                  <a:pt x="181788" y="15806"/>
                </a:lnTo>
                <a:lnTo>
                  <a:pt x="221576" y="0"/>
                </a:lnTo>
              </a:path>
            </a:pathLst>
          </a:custGeom>
          <a:ln w="25425">
            <a:solidFill>
              <a:srgbClr val="5F43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1" name="object 41">
            <a:extLst>
              <a:ext uri="{FF2B5EF4-FFF2-40B4-BE49-F238E27FC236}">
                <a16:creationId xmlns:a16="http://schemas.microsoft.com/office/drawing/2014/main" id="{FA0DE1CB-677D-A549-96D8-C836EA8A2D94}"/>
              </a:ext>
            </a:extLst>
          </p:cNvPr>
          <p:cNvSpPr/>
          <p:nvPr/>
        </p:nvSpPr>
        <p:spPr>
          <a:xfrm>
            <a:off x="3093397" y="2780007"/>
            <a:ext cx="1105155" cy="155319"/>
          </a:xfrm>
          <a:custGeom>
            <a:avLst/>
            <a:gdLst/>
            <a:ahLst/>
            <a:cxnLst/>
            <a:rect l="l" t="t" r="r" b="b"/>
            <a:pathLst>
              <a:path w="1292225" h="181610">
                <a:moveTo>
                  <a:pt x="0" y="181000"/>
                </a:moveTo>
                <a:lnTo>
                  <a:pt x="1291818" y="181000"/>
                </a:lnTo>
                <a:lnTo>
                  <a:pt x="1291818" y="0"/>
                </a:lnTo>
                <a:lnTo>
                  <a:pt x="0" y="0"/>
                </a:lnTo>
                <a:lnTo>
                  <a:pt x="0" y="181000"/>
                </a:lnTo>
                <a:close/>
              </a:path>
            </a:pathLst>
          </a:custGeom>
          <a:solidFill>
            <a:srgbClr val="A9A5A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2" name="object 42">
            <a:extLst>
              <a:ext uri="{FF2B5EF4-FFF2-40B4-BE49-F238E27FC236}">
                <a16:creationId xmlns:a16="http://schemas.microsoft.com/office/drawing/2014/main" id="{EDC3AC98-3B36-A846-91C7-8E1B2FAFCE76}"/>
              </a:ext>
            </a:extLst>
          </p:cNvPr>
          <p:cNvSpPr/>
          <p:nvPr/>
        </p:nvSpPr>
        <p:spPr>
          <a:xfrm>
            <a:off x="3093397" y="3131548"/>
            <a:ext cx="1105155" cy="177042"/>
          </a:xfrm>
          <a:custGeom>
            <a:avLst/>
            <a:gdLst/>
            <a:ahLst/>
            <a:cxnLst/>
            <a:rect l="l" t="t" r="r" b="b"/>
            <a:pathLst>
              <a:path w="1292225" h="207010">
                <a:moveTo>
                  <a:pt x="0" y="206387"/>
                </a:moveTo>
                <a:lnTo>
                  <a:pt x="1291818" y="206387"/>
                </a:lnTo>
                <a:lnTo>
                  <a:pt x="1291818" y="0"/>
                </a:lnTo>
                <a:lnTo>
                  <a:pt x="0" y="0"/>
                </a:lnTo>
                <a:lnTo>
                  <a:pt x="0" y="206387"/>
                </a:lnTo>
                <a:close/>
              </a:path>
            </a:pathLst>
          </a:custGeom>
          <a:solidFill>
            <a:srgbClr val="A9A5A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3" name="object 43">
            <a:extLst>
              <a:ext uri="{FF2B5EF4-FFF2-40B4-BE49-F238E27FC236}">
                <a16:creationId xmlns:a16="http://schemas.microsoft.com/office/drawing/2014/main" id="{2301B05A-B823-8D43-9286-EF60158D9BB0}"/>
              </a:ext>
            </a:extLst>
          </p:cNvPr>
          <p:cNvSpPr/>
          <p:nvPr/>
        </p:nvSpPr>
        <p:spPr>
          <a:xfrm>
            <a:off x="3093397" y="3504759"/>
            <a:ext cx="1105155" cy="177042"/>
          </a:xfrm>
          <a:custGeom>
            <a:avLst/>
            <a:gdLst/>
            <a:ahLst/>
            <a:cxnLst/>
            <a:rect l="l" t="t" r="r" b="b"/>
            <a:pathLst>
              <a:path w="1292225" h="207010">
                <a:moveTo>
                  <a:pt x="0" y="206425"/>
                </a:moveTo>
                <a:lnTo>
                  <a:pt x="1291818" y="206425"/>
                </a:lnTo>
                <a:lnTo>
                  <a:pt x="1291818" y="0"/>
                </a:lnTo>
                <a:lnTo>
                  <a:pt x="0" y="0"/>
                </a:lnTo>
                <a:lnTo>
                  <a:pt x="0" y="206425"/>
                </a:lnTo>
                <a:close/>
              </a:path>
            </a:pathLst>
          </a:custGeom>
          <a:solidFill>
            <a:srgbClr val="A9A5A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4" name="object 44">
            <a:extLst>
              <a:ext uri="{FF2B5EF4-FFF2-40B4-BE49-F238E27FC236}">
                <a16:creationId xmlns:a16="http://schemas.microsoft.com/office/drawing/2014/main" id="{6C598DFD-F842-FE47-A3BF-461F5AE5FDD6}"/>
              </a:ext>
            </a:extLst>
          </p:cNvPr>
          <p:cNvSpPr/>
          <p:nvPr/>
        </p:nvSpPr>
        <p:spPr>
          <a:xfrm>
            <a:off x="3093397" y="3878046"/>
            <a:ext cx="1105155" cy="462699"/>
          </a:xfrm>
          <a:custGeom>
            <a:avLst/>
            <a:gdLst/>
            <a:ahLst/>
            <a:cxnLst/>
            <a:rect l="l" t="t" r="r" b="b"/>
            <a:pathLst>
              <a:path w="1292225" h="541020">
                <a:moveTo>
                  <a:pt x="0" y="540613"/>
                </a:moveTo>
                <a:lnTo>
                  <a:pt x="1291818" y="540613"/>
                </a:lnTo>
                <a:lnTo>
                  <a:pt x="1291818" y="0"/>
                </a:lnTo>
                <a:lnTo>
                  <a:pt x="0" y="0"/>
                </a:lnTo>
                <a:lnTo>
                  <a:pt x="0" y="540613"/>
                </a:lnTo>
                <a:close/>
              </a:path>
            </a:pathLst>
          </a:custGeom>
          <a:solidFill>
            <a:srgbClr val="A9A5A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5" name="object 45">
            <a:extLst>
              <a:ext uri="{FF2B5EF4-FFF2-40B4-BE49-F238E27FC236}">
                <a16:creationId xmlns:a16="http://schemas.microsoft.com/office/drawing/2014/main" id="{C6336FB7-948D-864C-9A90-11EADD387C9A}"/>
              </a:ext>
            </a:extLst>
          </p:cNvPr>
          <p:cNvSpPr/>
          <p:nvPr/>
        </p:nvSpPr>
        <p:spPr>
          <a:xfrm>
            <a:off x="3093397" y="2780012"/>
            <a:ext cx="1105155" cy="1560792"/>
          </a:xfrm>
          <a:custGeom>
            <a:avLst/>
            <a:gdLst/>
            <a:ahLst/>
            <a:cxnLst/>
            <a:rect l="l" t="t" r="r" b="b"/>
            <a:pathLst>
              <a:path w="1292225" h="1824989">
                <a:moveTo>
                  <a:pt x="1291818" y="0"/>
                </a:moveTo>
                <a:lnTo>
                  <a:pt x="0" y="0"/>
                </a:lnTo>
                <a:lnTo>
                  <a:pt x="0" y="1824520"/>
                </a:lnTo>
                <a:lnTo>
                  <a:pt x="1291818" y="1824520"/>
                </a:lnTo>
                <a:lnTo>
                  <a:pt x="1291818" y="0"/>
                </a:lnTo>
                <a:close/>
              </a:path>
            </a:pathLst>
          </a:custGeom>
          <a:ln w="21894">
            <a:solidFill>
              <a:srgbClr val="A9A5AB"/>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aphicFrame>
        <p:nvGraphicFramePr>
          <p:cNvPr id="46" name="object 46">
            <a:extLst>
              <a:ext uri="{FF2B5EF4-FFF2-40B4-BE49-F238E27FC236}">
                <a16:creationId xmlns:a16="http://schemas.microsoft.com/office/drawing/2014/main" id="{7C0ECAEC-26ED-7241-BAC5-C8C11E85D85F}"/>
              </a:ext>
            </a:extLst>
          </p:cNvPr>
          <p:cNvGraphicFramePr>
            <a:graphicFrameLocks noGrp="1"/>
          </p:cNvGraphicFramePr>
          <p:nvPr/>
        </p:nvGraphicFramePr>
        <p:xfrm>
          <a:off x="3093395" y="2934804"/>
          <a:ext cx="1104610" cy="205825"/>
        </p:xfrm>
        <a:graphic>
          <a:graphicData uri="http://schemas.openxmlformats.org/drawingml/2006/table">
            <a:tbl>
              <a:tblPr firstRow="1" bandRow="1">
                <a:tableStyleId>{2D5ABB26-0587-4C30-8999-92F81FD0307C}</a:tableStyleId>
              </a:tblPr>
              <a:tblGrid>
                <a:gridCol w="224832">
                  <a:extLst>
                    <a:ext uri="{9D8B030D-6E8A-4147-A177-3AD203B41FA5}">
                      <a16:colId xmlns:a16="http://schemas.microsoft.com/office/drawing/2014/main" val="20000"/>
                    </a:ext>
                  </a:extLst>
                </a:gridCol>
                <a:gridCol w="337249">
                  <a:extLst>
                    <a:ext uri="{9D8B030D-6E8A-4147-A177-3AD203B41FA5}">
                      <a16:colId xmlns:a16="http://schemas.microsoft.com/office/drawing/2014/main" val="20001"/>
                    </a:ext>
                  </a:extLst>
                </a:gridCol>
                <a:gridCol w="337248">
                  <a:extLst>
                    <a:ext uri="{9D8B030D-6E8A-4147-A177-3AD203B41FA5}">
                      <a16:colId xmlns:a16="http://schemas.microsoft.com/office/drawing/2014/main" val="20002"/>
                    </a:ext>
                  </a:extLst>
                </a:gridCol>
                <a:gridCol w="205281">
                  <a:extLst>
                    <a:ext uri="{9D8B030D-6E8A-4147-A177-3AD203B41FA5}">
                      <a16:colId xmlns:a16="http://schemas.microsoft.com/office/drawing/2014/main" val="20003"/>
                    </a:ext>
                  </a:extLst>
                </a:gridCol>
              </a:tblGrid>
              <a:tr h="205825">
                <a:tc>
                  <a:txBody>
                    <a:bodyPr/>
                    <a:lstStyle/>
                    <a:p>
                      <a:pPr>
                        <a:lnSpc>
                          <a:spcPct val="100000"/>
                        </a:lnSpc>
                      </a:pPr>
                      <a:endParaRPr sz="1200">
                        <a:latin typeface="Times New Roman"/>
                        <a:cs typeface="Times New Roman"/>
                      </a:endParaRPr>
                    </a:p>
                  </a:txBody>
                  <a:tcPr marL="0" marR="0" marT="0" marB="0">
                    <a:lnR w="53975">
                      <a:solidFill>
                        <a:srgbClr val="92C5EB"/>
                      </a:solidFill>
                      <a:prstDash val="solid"/>
                    </a:lnR>
                    <a:solidFill>
                      <a:srgbClr val="4BA6DD"/>
                    </a:solidFill>
                  </a:tcPr>
                </a:tc>
                <a:tc>
                  <a:txBody>
                    <a:bodyPr/>
                    <a:lstStyle/>
                    <a:p>
                      <a:pPr>
                        <a:lnSpc>
                          <a:spcPct val="100000"/>
                        </a:lnSpc>
                      </a:pPr>
                      <a:endParaRPr sz="1200">
                        <a:latin typeface="Times New Roman"/>
                        <a:cs typeface="Times New Roman"/>
                      </a:endParaRPr>
                    </a:p>
                  </a:txBody>
                  <a:tcPr marL="0" marR="0" marT="0" marB="0">
                    <a:lnL w="53975">
                      <a:solidFill>
                        <a:srgbClr val="92C5EB"/>
                      </a:solidFill>
                      <a:prstDash val="solid"/>
                    </a:lnL>
                    <a:lnR w="53975">
                      <a:solidFill>
                        <a:srgbClr val="92C5EB"/>
                      </a:solidFill>
                      <a:prstDash val="solid"/>
                    </a:lnR>
                    <a:solidFill>
                      <a:srgbClr val="4BA6DD"/>
                    </a:solidFill>
                  </a:tcPr>
                </a:tc>
                <a:tc>
                  <a:txBody>
                    <a:bodyPr/>
                    <a:lstStyle/>
                    <a:p>
                      <a:pPr>
                        <a:lnSpc>
                          <a:spcPct val="100000"/>
                        </a:lnSpc>
                      </a:pPr>
                      <a:endParaRPr sz="1200">
                        <a:latin typeface="Times New Roman"/>
                        <a:cs typeface="Times New Roman"/>
                      </a:endParaRPr>
                    </a:p>
                  </a:txBody>
                  <a:tcPr marL="0" marR="0" marT="0" marB="0">
                    <a:lnL w="53975">
                      <a:solidFill>
                        <a:srgbClr val="92C5EB"/>
                      </a:solidFill>
                      <a:prstDash val="solid"/>
                    </a:lnL>
                    <a:lnR w="53975">
                      <a:solidFill>
                        <a:srgbClr val="92C5EB"/>
                      </a:solidFill>
                      <a:prstDash val="solid"/>
                    </a:lnR>
                    <a:solidFill>
                      <a:srgbClr val="4BA6DD"/>
                    </a:solidFill>
                  </a:tcPr>
                </a:tc>
                <a:tc>
                  <a:txBody>
                    <a:bodyPr/>
                    <a:lstStyle/>
                    <a:p>
                      <a:pPr>
                        <a:lnSpc>
                          <a:spcPct val="100000"/>
                        </a:lnSpc>
                      </a:pPr>
                      <a:endParaRPr sz="1200" dirty="0">
                        <a:latin typeface="Times New Roman"/>
                        <a:cs typeface="Times New Roman"/>
                      </a:endParaRPr>
                    </a:p>
                  </a:txBody>
                  <a:tcPr marL="0" marR="0" marT="0" marB="0">
                    <a:lnL w="53975">
                      <a:solidFill>
                        <a:srgbClr val="92C5EB"/>
                      </a:solidFill>
                      <a:prstDash val="solid"/>
                    </a:lnL>
                    <a:solidFill>
                      <a:srgbClr val="4BA6DD"/>
                    </a:solidFill>
                  </a:tcPr>
                </a:tc>
                <a:extLst>
                  <a:ext uri="{0D108BD9-81ED-4DB2-BD59-A6C34878D82A}">
                    <a16:rowId xmlns:a16="http://schemas.microsoft.com/office/drawing/2014/main" val="10000"/>
                  </a:ext>
                </a:extLst>
              </a:tr>
            </a:tbl>
          </a:graphicData>
        </a:graphic>
      </p:graphicFrame>
      <p:graphicFrame>
        <p:nvGraphicFramePr>
          <p:cNvPr id="47" name="object 47">
            <a:extLst>
              <a:ext uri="{FF2B5EF4-FFF2-40B4-BE49-F238E27FC236}">
                <a16:creationId xmlns:a16="http://schemas.microsoft.com/office/drawing/2014/main" id="{2E1302E3-0DD4-424B-AB52-017A342630A0}"/>
              </a:ext>
            </a:extLst>
          </p:cNvPr>
          <p:cNvGraphicFramePr>
            <a:graphicFrameLocks noGrp="1"/>
          </p:cNvGraphicFramePr>
          <p:nvPr/>
        </p:nvGraphicFramePr>
        <p:xfrm>
          <a:off x="3093395" y="3308058"/>
          <a:ext cx="1104610" cy="205825"/>
        </p:xfrm>
        <a:graphic>
          <a:graphicData uri="http://schemas.openxmlformats.org/drawingml/2006/table">
            <a:tbl>
              <a:tblPr firstRow="1" bandRow="1">
                <a:tableStyleId>{2D5ABB26-0587-4C30-8999-92F81FD0307C}</a:tableStyleId>
              </a:tblPr>
              <a:tblGrid>
                <a:gridCol w="224832">
                  <a:extLst>
                    <a:ext uri="{9D8B030D-6E8A-4147-A177-3AD203B41FA5}">
                      <a16:colId xmlns:a16="http://schemas.microsoft.com/office/drawing/2014/main" val="20000"/>
                    </a:ext>
                  </a:extLst>
                </a:gridCol>
                <a:gridCol w="337249">
                  <a:extLst>
                    <a:ext uri="{9D8B030D-6E8A-4147-A177-3AD203B41FA5}">
                      <a16:colId xmlns:a16="http://schemas.microsoft.com/office/drawing/2014/main" val="20001"/>
                    </a:ext>
                  </a:extLst>
                </a:gridCol>
                <a:gridCol w="337248">
                  <a:extLst>
                    <a:ext uri="{9D8B030D-6E8A-4147-A177-3AD203B41FA5}">
                      <a16:colId xmlns:a16="http://schemas.microsoft.com/office/drawing/2014/main" val="20002"/>
                    </a:ext>
                  </a:extLst>
                </a:gridCol>
                <a:gridCol w="205281">
                  <a:extLst>
                    <a:ext uri="{9D8B030D-6E8A-4147-A177-3AD203B41FA5}">
                      <a16:colId xmlns:a16="http://schemas.microsoft.com/office/drawing/2014/main" val="20003"/>
                    </a:ext>
                  </a:extLst>
                </a:gridCol>
              </a:tblGrid>
              <a:tr h="205825">
                <a:tc>
                  <a:txBody>
                    <a:bodyPr/>
                    <a:lstStyle/>
                    <a:p>
                      <a:pPr>
                        <a:lnSpc>
                          <a:spcPct val="100000"/>
                        </a:lnSpc>
                      </a:pPr>
                      <a:endParaRPr sz="1200">
                        <a:latin typeface="Times New Roman"/>
                        <a:cs typeface="Times New Roman"/>
                      </a:endParaRPr>
                    </a:p>
                  </a:txBody>
                  <a:tcPr marL="0" marR="0" marT="0" marB="0">
                    <a:lnR w="53975">
                      <a:solidFill>
                        <a:srgbClr val="92C5EB"/>
                      </a:solidFill>
                      <a:prstDash val="solid"/>
                    </a:lnR>
                    <a:solidFill>
                      <a:srgbClr val="4BA6DD"/>
                    </a:solidFill>
                  </a:tcPr>
                </a:tc>
                <a:tc>
                  <a:txBody>
                    <a:bodyPr/>
                    <a:lstStyle/>
                    <a:p>
                      <a:pPr>
                        <a:lnSpc>
                          <a:spcPct val="100000"/>
                        </a:lnSpc>
                      </a:pPr>
                      <a:endParaRPr sz="1200">
                        <a:latin typeface="Times New Roman"/>
                        <a:cs typeface="Times New Roman"/>
                      </a:endParaRPr>
                    </a:p>
                  </a:txBody>
                  <a:tcPr marL="0" marR="0" marT="0" marB="0">
                    <a:lnL w="53975">
                      <a:solidFill>
                        <a:srgbClr val="92C5EB"/>
                      </a:solidFill>
                      <a:prstDash val="solid"/>
                    </a:lnL>
                    <a:lnR w="53975">
                      <a:solidFill>
                        <a:srgbClr val="92C5EB"/>
                      </a:solidFill>
                      <a:prstDash val="solid"/>
                    </a:lnR>
                    <a:solidFill>
                      <a:srgbClr val="4BA6DD"/>
                    </a:solidFill>
                  </a:tcPr>
                </a:tc>
                <a:tc>
                  <a:txBody>
                    <a:bodyPr/>
                    <a:lstStyle/>
                    <a:p>
                      <a:pPr>
                        <a:lnSpc>
                          <a:spcPct val="100000"/>
                        </a:lnSpc>
                      </a:pPr>
                      <a:endParaRPr sz="1200">
                        <a:latin typeface="Times New Roman"/>
                        <a:cs typeface="Times New Roman"/>
                      </a:endParaRPr>
                    </a:p>
                  </a:txBody>
                  <a:tcPr marL="0" marR="0" marT="0" marB="0">
                    <a:lnL w="53975">
                      <a:solidFill>
                        <a:srgbClr val="92C5EB"/>
                      </a:solidFill>
                      <a:prstDash val="solid"/>
                    </a:lnL>
                    <a:lnR w="53975">
                      <a:solidFill>
                        <a:srgbClr val="92C5EB"/>
                      </a:solidFill>
                      <a:prstDash val="solid"/>
                    </a:lnR>
                    <a:solidFill>
                      <a:srgbClr val="4BA6DD"/>
                    </a:solidFill>
                  </a:tcPr>
                </a:tc>
                <a:tc>
                  <a:txBody>
                    <a:bodyPr/>
                    <a:lstStyle/>
                    <a:p>
                      <a:pPr>
                        <a:lnSpc>
                          <a:spcPct val="100000"/>
                        </a:lnSpc>
                      </a:pPr>
                      <a:endParaRPr sz="1200" dirty="0">
                        <a:latin typeface="Times New Roman"/>
                        <a:cs typeface="Times New Roman"/>
                      </a:endParaRPr>
                    </a:p>
                  </a:txBody>
                  <a:tcPr marL="0" marR="0" marT="0" marB="0">
                    <a:lnL w="53975">
                      <a:solidFill>
                        <a:srgbClr val="92C5EB"/>
                      </a:solidFill>
                      <a:prstDash val="solid"/>
                    </a:lnL>
                    <a:solidFill>
                      <a:srgbClr val="4BA6DD"/>
                    </a:solidFill>
                  </a:tcPr>
                </a:tc>
                <a:extLst>
                  <a:ext uri="{0D108BD9-81ED-4DB2-BD59-A6C34878D82A}">
                    <a16:rowId xmlns:a16="http://schemas.microsoft.com/office/drawing/2014/main" val="10000"/>
                  </a:ext>
                </a:extLst>
              </a:tr>
            </a:tbl>
          </a:graphicData>
        </a:graphic>
      </p:graphicFrame>
      <p:graphicFrame>
        <p:nvGraphicFramePr>
          <p:cNvPr id="48" name="object 48">
            <a:extLst>
              <a:ext uri="{FF2B5EF4-FFF2-40B4-BE49-F238E27FC236}">
                <a16:creationId xmlns:a16="http://schemas.microsoft.com/office/drawing/2014/main" id="{24EFE8DF-21F9-1542-9FDF-DD0C54CACA88}"/>
              </a:ext>
            </a:extLst>
          </p:cNvPr>
          <p:cNvGraphicFramePr>
            <a:graphicFrameLocks noGrp="1"/>
          </p:cNvGraphicFramePr>
          <p:nvPr/>
        </p:nvGraphicFramePr>
        <p:xfrm>
          <a:off x="3093395" y="3681302"/>
          <a:ext cx="1104610" cy="205825"/>
        </p:xfrm>
        <a:graphic>
          <a:graphicData uri="http://schemas.openxmlformats.org/drawingml/2006/table">
            <a:tbl>
              <a:tblPr firstRow="1" bandRow="1">
                <a:tableStyleId>{2D5ABB26-0587-4C30-8999-92F81FD0307C}</a:tableStyleId>
              </a:tblPr>
              <a:tblGrid>
                <a:gridCol w="224832">
                  <a:extLst>
                    <a:ext uri="{9D8B030D-6E8A-4147-A177-3AD203B41FA5}">
                      <a16:colId xmlns:a16="http://schemas.microsoft.com/office/drawing/2014/main" val="20000"/>
                    </a:ext>
                  </a:extLst>
                </a:gridCol>
                <a:gridCol w="337249">
                  <a:extLst>
                    <a:ext uri="{9D8B030D-6E8A-4147-A177-3AD203B41FA5}">
                      <a16:colId xmlns:a16="http://schemas.microsoft.com/office/drawing/2014/main" val="20001"/>
                    </a:ext>
                  </a:extLst>
                </a:gridCol>
                <a:gridCol w="337248">
                  <a:extLst>
                    <a:ext uri="{9D8B030D-6E8A-4147-A177-3AD203B41FA5}">
                      <a16:colId xmlns:a16="http://schemas.microsoft.com/office/drawing/2014/main" val="20002"/>
                    </a:ext>
                  </a:extLst>
                </a:gridCol>
                <a:gridCol w="205281">
                  <a:extLst>
                    <a:ext uri="{9D8B030D-6E8A-4147-A177-3AD203B41FA5}">
                      <a16:colId xmlns:a16="http://schemas.microsoft.com/office/drawing/2014/main" val="20003"/>
                    </a:ext>
                  </a:extLst>
                </a:gridCol>
              </a:tblGrid>
              <a:tr h="205825">
                <a:tc>
                  <a:txBody>
                    <a:bodyPr/>
                    <a:lstStyle/>
                    <a:p>
                      <a:pPr>
                        <a:lnSpc>
                          <a:spcPct val="100000"/>
                        </a:lnSpc>
                      </a:pPr>
                      <a:endParaRPr sz="1200">
                        <a:latin typeface="Times New Roman"/>
                        <a:cs typeface="Times New Roman"/>
                      </a:endParaRPr>
                    </a:p>
                  </a:txBody>
                  <a:tcPr marL="0" marR="0" marT="0" marB="0">
                    <a:lnR w="53975">
                      <a:solidFill>
                        <a:srgbClr val="92C5EB"/>
                      </a:solidFill>
                      <a:prstDash val="solid"/>
                    </a:lnR>
                    <a:solidFill>
                      <a:srgbClr val="4BA6DD"/>
                    </a:solidFill>
                  </a:tcPr>
                </a:tc>
                <a:tc>
                  <a:txBody>
                    <a:bodyPr/>
                    <a:lstStyle/>
                    <a:p>
                      <a:pPr>
                        <a:lnSpc>
                          <a:spcPct val="100000"/>
                        </a:lnSpc>
                      </a:pPr>
                      <a:endParaRPr sz="1200">
                        <a:latin typeface="Times New Roman"/>
                        <a:cs typeface="Times New Roman"/>
                      </a:endParaRPr>
                    </a:p>
                  </a:txBody>
                  <a:tcPr marL="0" marR="0" marT="0" marB="0">
                    <a:lnL w="53975">
                      <a:solidFill>
                        <a:srgbClr val="92C5EB"/>
                      </a:solidFill>
                      <a:prstDash val="solid"/>
                    </a:lnL>
                    <a:lnR w="53975">
                      <a:solidFill>
                        <a:srgbClr val="92C5EB"/>
                      </a:solidFill>
                      <a:prstDash val="solid"/>
                    </a:lnR>
                    <a:solidFill>
                      <a:srgbClr val="4BA6DD"/>
                    </a:solidFill>
                  </a:tcPr>
                </a:tc>
                <a:tc>
                  <a:txBody>
                    <a:bodyPr/>
                    <a:lstStyle/>
                    <a:p>
                      <a:pPr>
                        <a:lnSpc>
                          <a:spcPct val="100000"/>
                        </a:lnSpc>
                      </a:pPr>
                      <a:endParaRPr sz="1200">
                        <a:latin typeface="Times New Roman"/>
                        <a:cs typeface="Times New Roman"/>
                      </a:endParaRPr>
                    </a:p>
                  </a:txBody>
                  <a:tcPr marL="0" marR="0" marT="0" marB="0">
                    <a:lnL w="53975">
                      <a:solidFill>
                        <a:srgbClr val="92C5EB"/>
                      </a:solidFill>
                      <a:prstDash val="solid"/>
                    </a:lnL>
                    <a:lnR w="53975">
                      <a:solidFill>
                        <a:srgbClr val="92C5EB"/>
                      </a:solidFill>
                      <a:prstDash val="solid"/>
                    </a:lnR>
                    <a:solidFill>
                      <a:srgbClr val="4BA6DD"/>
                    </a:solidFill>
                  </a:tcPr>
                </a:tc>
                <a:tc>
                  <a:txBody>
                    <a:bodyPr/>
                    <a:lstStyle/>
                    <a:p>
                      <a:pPr>
                        <a:lnSpc>
                          <a:spcPct val="100000"/>
                        </a:lnSpc>
                      </a:pPr>
                      <a:endParaRPr sz="1200" dirty="0">
                        <a:latin typeface="Times New Roman"/>
                        <a:cs typeface="Times New Roman"/>
                      </a:endParaRPr>
                    </a:p>
                  </a:txBody>
                  <a:tcPr marL="0" marR="0" marT="0" marB="0">
                    <a:lnL w="53975">
                      <a:solidFill>
                        <a:srgbClr val="92C5EB"/>
                      </a:solidFill>
                      <a:prstDash val="solid"/>
                    </a:lnL>
                    <a:solidFill>
                      <a:srgbClr val="4BA6DD"/>
                    </a:solidFill>
                  </a:tcPr>
                </a:tc>
                <a:extLst>
                  <a:ext uri="{0D108BD9-81ED-4DB2-BD59-A6C34878D82A}">
                    <a16:rowId xmlns:a16="http://schemas.microsoft.com/office/drawing/2014/main" val="10000"/>
                  </a:ext>
                </a:extLst>
              </a:tr>
            </a:tbl>
          </a:graphicData>
        </a:graphic>
      </p:graphicFrame>
      <p:sp>
        <p:nvSpPr>
          <p:cNvPr id="49" name="object 49">
            <a:extLst>
              <a:ext uri="{FF2B5EF4-FFF2-40B4-BE49-F238E27FC236}">
                <a16:creationId xmlns:a16="http://schemas.microsoft.com/office/drawing/2014/main" id="{C4172EB8-D4F2-4E4B-9FE4-06B0C00C5EB6}"/>
              </a:ext>
            </a:extLst>
          </p:cNvPr>
          <p:cNvSpPr/>
          <p:nvPr/>
        </p:nvSpPr>
        <p:spPr>
          <a:xfrm>
            <a:off x="3474145" y="4045824"/>
            <a:ext cx="356255" cy="294889"/>
          </a:xfrm>
          <a:custGeom>
            <a:avLst/>
            <a:gdLst/>
            <a:ahLst/>
            <a:cxnLst/>
            <a:rect l="l" t="t" r="r" b="b"/>
            <a:pathLst>
              <a:path w="416560" h="344804">
                <a:moveTo>
                  <a:pt x="0" y="344462"/>
                </a:moveTo>
                <a:lnTo>
                  <a:pt x="416013" y="344462"/>
                </a:lnTo>
                <a:lnTo>
                  <a:pt x="416013" y="0"/>
                </a:lnTo>
                <a:lnTo>
                  <a:pt x="0" y="0"/>
                </a:lnTo>
                <a:lnTo>
                  <a:pt x="0" y="344462"/>
                </a:lnTo>
                <a:close/>
              </a:path>
            </a:pathLst>
          </a:custGeom>
          <a:solidFill>
            <a:srgbClr val="90817C"/>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0" name="object 50">
            <a:extLst>
              <a:ext uri="{FF2B5EF4-FFF2-40B4-BE49-F238E27FC236}">
                <a16:creationId xmlns:a16="http://schemas.microsoft.com/office/drawing/2014/main" id="{83CE6813-3E28-054F-91FD-9E0FA95F3865}"/>
              </a:ext>
            </a:extLst>
          </p:cNvPr>
          <p:cNvSpPr/>
          <p:nvPr/>
        </p:nvSpPr>
        <p:spPr>
          <a:xfrm>
            <a:off x="3474137" y="4045811"/>
            <a:ext cx="356255" cy="294889"/>
          </a:xfrm>
          <a:custGeom>
            <a:avLst/>
            <a:gdLst/>
            <a:ahLst/>
            <a:cxnLst/>
            <a:rect l="l" t="t" r="r" b="b"/>
            <a:pathLst>
              <a:path w="416560" h="344804">
                <a:moveTo>
                  <a:pt x="416013" y="0"/>
                </a:moveTo>
                <a:lnTo>
                  <a:pt x="0" y="0"/>
                </a:lnTo>
                <a:lnTo>
                  <a:pt x="0" y="344474"/>
                </a:lnTo>
                <a:lnTo>
                  <a:pt x="416013" y="344474"/>
                </a:lnTo>
                <a:lnTo>
                  <a:pt x="416013" y="0"/>
                </a:lnTo>
                <a:close/>
              </a:path>
            </a:pathLst>
          </a:custGeom>
          <a:ln w="21894">
            <a:solidFill>
              <a:srgbClr val="90817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1" name="object 51">
            <a:extLst>
              <a:ext uri="{FF2B5EF4-FFF2-40B4-BE49-F238E27FC236}">
                <a16:creationId xmlns:a16="http://schemas.microsoft.com/office/drawing/2014/main" id="{13F78B2A-74C8-2F4A-87AE-2C5E7699F626}"/>
              </a:ext>
            </a:extLst>
          </p:cNvPr>
          <p:cNvSpPr/>
          <p:nvPr/>
        </p:nvSpPr>
        <p:spPr>
          <a:xfrm>
            <a:off x="4347804" y="4053282"/>
            <a:ext cx="116218" cy="287286"/>
          </a:xfrm>
          <a:custGeom>
            <a:avLst/>
            <a:gdLst/>
            <a:ahLst/>
            <a:cxnLst/>
            <a:rect l="l" t="t" r="r" b="b"/>
            <a:pathLst>
              <a:path w="135889" h="335914">
                <a:moveTo>
                  <a:pt x="83477" y="0"/>
                </a:moveTo>
                <a:lnTo>
                  <a:pt x="50634" y="0"/>
                </a:lnTo>
                <a:lnTo>
                  <a:pt x="50483" y="43283"/>
                </a:lnTo>
                <a:lnTo>
                  <a:pt x="49091" y="140665"/>
                </a:lnTo>
                <a:lnTo>
                  <a:pt x="45052" y="243437"/>
                </a:lnTo>
                <a:lnTo>
                  <a:pt x="36956" y="302895"/>
                </a:lnTo>
                <a:lnTo>
                  <a:pt x="13421" y="332916"/>
                </a:lnTo>
                <a:lnTo>
                  <a:pt x="0" y="335737"/>
                </a:lnTo>
                <a:lnTo>
                  <a:pt x="135496" y="335737"/>
                </a:lnTo>
                <a:lnTo>
                  <a:pt x="99910" y="304266"/>
                </a:lnTo>
                <a:lnTo>
                  <a:pt x="92722" y="248764"/>
                </a:lnTo>
                <a:lnTo>
                  <a:pt x="89127" y="162802"/>
                </a:lnTo>
                <a:lnTo>
                  <a:pt x="83477" y="0"/>
                </a:lnTo>
                <a:close/>
              </a:path>
            </a:pathLst>
          </a:custGeom>
          <a:solidFill>
            <a:srgbClr val="B06F46"/>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2" name="object 52">
            <a:extLst>
              <a:ext uri="{FF2B5EF4-FFF2-40B4-BE49-F238E27FC236}">
                <a16:creationId xmlns:a16="http://schemas.microsoft.com/office/drawing/2014/main" id="{2A100AC9-C437-BB49-97D8-98AFE3855AA1}"/>
              </a:ext>
            </a:extLst>
          </p:cNvPr>
          <p:cNvSpPr/>
          <p:nvPr/>
        </p:nvSpPr>
        <p:spPr>
          <a:xfrm>
            <a:off x="4347804" y="4053282"/>
            <a:ext cx="116218" cy="287286"/>
          </a:xfrm>
          <a:custGeom>
            <a:avLst/>
            <a:gdLst/>
            <a:ahLst/>
            <a:cxnLst/>
            <a:rect l="l" t="t" r="r" b="b"/>
            <a:pathLst>
              <a:path w="135889" h="335914">
                <a:moveTo>
                  <a:pt x="135496" y="335737"/>
                </a:moveTo>
                <a:lnTo>
                  <a:pt x="0" y="335737"/>
                </a:lnTo>
                <a:lnTo>
                  <a:pt x="13421" y="332916"/>
                </a:lnTo>
                <a:lnTo>
                  <a:pt x="21745" y="328555"/>
                </a:lnTo>
                <a:lnTo>
                  <a:pt x="45052" y="243437"/>
                </a:lnTo>
                <a:lnTo>
                  <a:pt x="49091" y="140665"/>
                </a:lnTo>
                <a:lnTo>
                  <a:pt x="50483" y="43283"/>
                </a:lnTo>
                <a:lnTo>
                  <a:pt x="50634" y="0"/>
                </a:lnTo>
                <a:lnTo>
                  <a:pt x="83477" y="0"/>
                </a:lnTo>
                <a:lnTo>
                  <a:pt x="89127" y="162802"/>
                </a:lnTo>
                <a:lnTo>
                  <a:pt x="92722" y="248764"/>
                </a:lnTo>
                <a:lnTo>
                  <a:pt x="99910" y="304266"/>
                </a:lnTo>
                <a:lnTo>
                  <a:pt x="130896" y="334091"/>
                </a:lnTo>
                <a:lnTo>
                  <a:pt x="135496" y="335737"/>
                </a:lnTo>
                <a:close/>
              </a:path>
            </a:pathLst>
          </a:custGeom>
          <a:ln w="20256">
            <a:solidFill>
              <a:srgbClr val="B06F46"/>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3" name="object 53">
            <a:extLst>
              <a:ext uri="{FF2B5EF4-FFF2-40B4-BE49-F238E27FC236}">
                <a16:creationId xmlns:a16="http://schemas.microsoft.com/office/drawing/2014/main" id="{BF8F4E9C-FA6A-B943-9EC9-CB81EF9DE28D}"/>
              </a:ext>
            </a:extLst>
          </p:cNvPr>
          <p:cNvSpPr/>
          <p:nvPr/>
        </p:nvSpPr>
        <p:spPr>
          <a:xfrm>
            <a:off x="4242117" y="3606979"/>
            <a:ext cx="331275" cy="552849"/>
          </a:xfrm>
          <a:custGeom>
            <a:avLst/>
            <a:gdLst/>
            <a:ahLst/>
            <a:cxnLst/>
            <a:rect l="l" t="t" r="r" b="b"/>
            <a:pathLst>
              <a:path w="387350" h="646429">
                <a:moveTo>
                  <a:pt x="191947" y="0"/>
                </a:moveTo>
                <a:lnTo>
                  <a:pt x="130566" y="22581"/>
                </a:lnTo>
                <a:lnTo>
                  <a:pt x="77786" y="83015"/>
                </a:lnTo>
                <a:lnTo>
                  <a:pt x="55525" y="124001"/>
                </a:lnTo>
                <a:lnTo>
                  <a:pt x="36501" y="170339"/>
                </a:lnTo>
                <a:lnTo>
                  <a:pt x="21074" y="220658"/>
                </a:lnTo>
                <a:lnTo>
                  <a:pt x="9607" y="273588"/>
                </a:lnTo>
                <a:lnTo>
                  <a:pt x="2462" y="327759"/>
                </a:lnTo>
                <a:lnTo>
                  <a:pt x="0" y="381800"/>
                </a:lnTo>
                <a:lnTo>
                  <a:pt x="3823" y="444362"/>
                </a:lnTo>
                <a:lnTo>
                  <a:pt x="14823" y="498323"/>
                </a:lnTo>
                <a:lnTo>
                  <a:pt x="32293" y="543763"/>
                </a:lnTo>
                <a:lnTo>
                  <a:pt x="55525" y="580763"/>
                </a:lnTo>
                <a:lnTo>
                  <a:pt x="83814" y="609401"/>
                </a:lnTo>
                <a:lnTo>
                  <a:pt x="116452" y="629757"/>
                </a:lnTo>
                <a:lnTo>
                  <a:pt x="152732" y="641913"/>
                </a:lnTo>
                <a:lnTo>
                  <a:pt x="191947" y="645947"/>
                </a:lnTo>
                <a:lnTo>
                  <a:pt x="231291" y="642228"/>
                </a:lnTo>
                <a:lnTo>
                  <a:pt x="267940" y="630902"/>
                </a:lnTo>
                <a:lnTo>
                  <a:pt x="301107" y="611719"/>
                </a:lnTo>
                <a:lnTo>
                  <a:pt x="330007" y="584427"/>
                </a:lnTo>
                <a:lnTo>
                  <a:pt x="353854" y="548773"/>
                </a:lnTo>
                <a:lnTo>
                  <a:pt x="371861" y="504506"/>
                </a:lnTo>
                <a:lnTo>
                  <a:pt x="383242" y="451375"/>
                </a:lnTo>
                <a:lnTo>
                  <a:pt x="387210" y="389127"/>
                </a:lnTo>
                <a:lnTo>
                  <a:pt x="384653" y="334888"/>
                </a:lnTo>
                <a:lnTo>
                  <a:pt x="377252" y="280164"/>
                </a:lnTo>
                <a:lnTo>
                  <a:pt x="365409" y="226414"/>
                </a:lnTo>
                <a:lnTo>
                  <a:pt x="349527" y="175098"/>
                </a:lnTo>
                <a:lnTo>
                  <a:pt x="330007" y="127674"/>
                </a:lnTo>
                <a:lnTo>
                  <a:pt x="307254" y="85602"/>
                </a:lnTo>
                <a:lnTo>
                  <a:pt x="281668" y="50339"/>
                </a:lnTo>
                <a:lnTo>
                  <a:pt x="253654" y="23345"/>
                </a:lnTo>
                <a:lnTo>
                  <a:pt x="191947" y="0"/>
                </a:lnTo>
                <a:close/>
              </a:path>
            </a:pathLst>
          </a:custGeom>
          <a:solidFill>
            <a:srgbClr val="5EBC5E"/>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4" name="object 54">
            <a:extLst>
              <a:ext uri="{FF2B5EF4-FFF2-40B4-BE49-F238E27FC236}">
                <a16:creationId xmlns:a16="http://schemas.microsoft.com/office/drawing/2014/main" id="{A97D5852-587B-684B-AD52-74841BA8A979}"/>
              </a:ext>
            </a:extLst>
          </p:cNvPr>
          <p:cNvSpPr/>
          <p:nvPr/>
        </p:nvSpPr>
        <p:spPr>
          <a:xfrm>
            <a:off x="4242117" y="3606979"/>
            <a:ext cx="331275" cy="552849"/>
          </a:xfrm>
          <a:custGeom>
            <a:avLst/>
            <a:gdLst/>
            <a:ahLst/>
            <a:cxnLst/>
            <a:rect l="l" t="t" r="r" b="b"/>
            <a:pathLst>
              <a:path w="387350" h="646429">
                <a:moveTo>
                  <a:pt x="387210" y="389127"/>
                </a:moveTo>
                <a:lnTo>
                  <a:pt x="383242" y="451375"/>
                </a:lnTo>
                <a:lnTo>
                  <a:pt x="371861" y="504506"/>
                </a:lnTo>
                <a:lnTo>
                  <a:pt x="353854" y="548773"/>
                </a:lnTo>
                <a:lnTo>
                  <a:pt x="330007" y="584427"/>
                </a:lnTo>
                <a:lnTo>
                  <a:pt x="301107" y="611719"/>
                </a:lnTo>
                <a:lnTo>
                  <a:pt x="267940" y="630902"/>
                </a:lnTo>
                <a:lnTo>
                  <a:pt x="231291" y="642228"/>
                </a:lnTo>
                <a:lnTo>
                  <a:pt x="191947" y="645947"/>
                </a:lnTo>
                <a:lnTo>
                  <a:pt x="152732" y="641913"/>
                </a:lnTo>
                <a:lnTo>
                  <a:pt x="116452" y="629757"/>
                </a:lnTo>
                <a:lnTo>
                  <a:pt x="83814" y="609401"/>
                </a:lnTo>
                <a:lnTo>
                  <a:pt x="55525" y="580763"/>
                </a:lnTo>
                <a:lnTo>
                  <a:pt x="32293" y="543763"/>
                </a:lnTo>
                <a:lnTo>
                  <a:pt x="14823" y="498323"/>
                </a:lnTo>
                <a:lnTo>
                  <a:pt x="3823" y="444362"/>
                </a:lnTo>
                <a:lnTo>
                  <a:pt x="0" y="381800"/>
                </a:lnTo>
                <a:lnTo>
                  <a:pt x="2462" y="327759"/>
                </a:lnTo>
                <a:lnTo>
                  <a:pt x="9607" y="273588"/>
                </a:lnTo>
                <a:lnTo>
                  <a:pt x="21074" y="220658"/>
                </a:lnTo>
                <a:lnTo>
                  <a:pt x="36501" y="170339"/>
                </a:lnTo>
                <a:lnTo>
                  <a:pt x="55525" y="124001"/>
                </a:lnTo>
                <a:lnTo>
                  <a:pt x="77786" y="83015"/>
                </a:lnTo>
                <a:lnTo>
                  <a:pt x="102920" y="48751"/>
                </a:lnTo>
                <a:lnTo>
                  <a:pt x="160363" y="5873"/>
                </a:lnTo>
                <a:lnTo>
                  <a:pt x="191947" y="0"/>
                </a:lnTo>
                <a:lnTo>
                  <a:pt x="223613" y="6079"/>
                </a:lnTo>
                <a:lnTo>
                  <a:pt x="281668" y="50339"/>
                </a:lnTo>
                <a:lnTo>
                  <a:pt x="307254" y="85602"/>
                </a:lnTo>
                <a:lnTo>
                  <a:pt x="330007" y="127674"/>
                </a:lnTo>
                <a:lnTo>
                  <a:pt x="349527" y="175098"/>
                </a:lnTo>
                <a:lnTo>
                  <a:pt x="365409" y="226414"/>
                </a:lnTo>
                <a:lnTo>
                  <a:pt x="377252" y="280164"/>
                </a:lnTo>
                <a:lnTo>
                  <a:pt x="384653" y="334888"/>
                </a:lnTo>
                <a:lnTo>
                  <a:pt x="387210" y="389127"/>
                </a:lnTo>
                <a:close/>
              </a:path>
            </a:pathLst>
          </a:custGeom>
          <a:ln w="20929">
            <a:solidFill>
              <a:srgbClr val="5EBC5E"/>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5" name="object 55">
            <a:extLst>
              <a:ext uri="{FF2B5EF4-FFF2-40B4-BE49-F238E27FC236}">
                <a16:creationId xmlns:a16="http://schemas.microsoft.com/office/drawing/2014/main" id="{42FE879D-2555-7F4D-A984-3F4166A7414B}"/>
              </a:ext>
            </a:extLst>
          </p:cNvPr>
          <p:cNvSpPr/>
          <p:nvPr/>
        </p:nvSpPr>
        <p:spPr>
          <a:xfrm>
            <a:off x="5027410" y="3000982"/>
            <a:ext cx="2517146" cy="1504857"/>
          </a:xfrm>
          <a:custGeom>
            <a:avLst/>
            <a:gdLst/>
            <a:ahLst/>
            <a:cxnLst/>
            <a:rect l="l" t="t" r="r" b="b"/>
            <a:pathLst>
              <a:path w="2943225" h="1759585">
                <a:moveTo>
                  <a:pt x="1664074" y="1692782"/>
                </a:moveTo>
                <a:lnTo>
                  <a:pt x="1407579" y="1692782"/>
                </a:lnTo>
                <a:lnTo>
                  <a:pt x="1422207" y="1727171"/>
                </a:lnTo>
                <a:lnTo>
                  <a:pt x="1441357" y="1745580"/>
                </a:lnTo>
                <a:lnTo>
                  <a:pt x="1477877" y="1754258"/>
                </a:lnTo>
                <a:lnTo>
                  <a:pt x="1544612" y="1759457"/>
                </a:lnTo>
                <a:lnTo>
                  <a:pt x="1612157" y="1750199"/>
                </a:lnTo>
                <a:lnTo>
                  <a:pt x="1648793" y="1722588"/>
                </a:lnTo>
                <a:lnTo>
                  <a:pt x="1663898" y="1693583"/>
                </a:lnTo>
                <a:lnTo>
                  <a:pt x="1664074" y="1692782"/>
                </a:lnTo>
                <a:close/>
              </a:path>
              <a:path w="2943225" h="1759585">
                <a:moveTo>
                  <a:pt x="1829646" y="1611312"/>
                </a:moveTo>
                <a:lnTo>
                  <a:pt x="1207554" y="1611312"/>
                </a:lnTo>
                <a:lnTo>
                  <a:pt x="1214904" y="1654602"/>
                </a:lnTo>
                <a:lnTo>
                  <a:pt x="1224686" y="1679833"/>
                </a:lnTo>
                <a:lnTo>
                  <a:pt x="1243497" y="1696728"/>
                </a:lnTo>
                <a:lnTo>
                  <a:pt x="1277977" y="1715015"/>
                </a:lnTo>
                <a:lnTo>
                  <a:pt x="1323188" y="1724045"/>
                </a:lnTo>
                <a:lnTo>
                  <a:pt x="1364992" y="1715007"/>
                </a:lnTo>
                <a:lnTo>
                  <a:pt x="1395653" y="1700425"/>
                </a:lnTo>
                <a:lnTo>
                  <a:pt x="1407579" y="1692782"/>
                </a:lnTo>
                <a:lnTo>
                  <a:pt x="1664074" y="1692782"/>
                </a:lnTo>
                <a:lnTo>
                  <a:pt x="1666849" y="1680146"/>
                </a:lnTo>
                <a:lnTo>
                  <a:pt x="1805753" y="1680146"/>
                </a:lnTo>
                <a:lnTo>
                  <a:pt x="1815830" y="1664810"/>
                </a:lnTo>
                <a:lnTo>
                  <a:pt x="1829646" y="1611312"/>
                </a:lnTo>
                <a:close/>
              </a:path>
              <a:path w="2943225" h="1759585">
                <a:moveTo>
                  <a:pt x="1805753" y="1680146"/>
                </a:moveTo>
                <a:lnTo>
                  <a:pt x="1666849" y="1680146"/>
                </a:lnTo>
                <a:lnTo>
                  <a:pt x="1746607" y="1704728"/>
                </a:lnTo>
                <a:lnTo>
                  <a:pt x="1790942" y="1702687"/>
                </a:lnTo>
                <a:lnTo>
                  <a:pt x="1805753" y="1680146"/>
                </a:lnTo>
                <a:close/>
              </a:path>
              <a:path w="2943225" h="1759585">
                <a:moveTo>
                  <a:pt x="1957983" y="1492757"/>
                </a:moveTo>
                <a:lnTo>
                  <a:pt x="1070483" y="1492757"/>
                </a:lnTo>
                <a:lnTo>
                  <a:pt x="1054172" y="1537158"/>
                </a:lnTo>
                <a:lnTo>
                  <a:pt x="1051825" y="1564308"/>
                </a:lnTo>
                <a:lnTo>
                  <a:pt x="1066219" y="1585321"/>
                </a:lnTo>
                <a:lnTo>
                  <a:pt x="1100137" y="1611312"/>
                </a:lnTo>
                <a:lnTo>
                  <a:pt x="1145049" y="1631618"/>
                </a:lnTo>
                <a:lnTo>
                  <a:pt x="1178848" y="1629362"/>
                </a:lnTo>
                <a:lnTo>
                  <a:pt x="1200146" y="1618081"/>
                </a:lnTo>
                <a:lnTo>
                  <a:pt x="1207554" y="1611312"/>
                </a:lnTo>
                <a:lnTo>
                  <a:pt x="1829646" y="1611312"/>
                </a:lnTo>
                <a:lnTo>
                  <a:pt x="1837245" y="1581886"/>
                </a:lnTo>
                <a:lnTo>
                  <a:pt x="1891449" y="1581886"/>
                </a:lnTo>
                <a:lnTo>
                  <a:pt x="1909000" y="1576115"/>
                </a:lnTo>
                <a:lnTo>
                  <a:pt x="1936340" y="1551608"/>
                </a:lnTo>
                <a:lnTo>
                  <a:pt x="1954419" y="1516931"/>
                </a:lnTo>
                <a:lnTo>
                  <a:pt x="1957983" y="1492757"/>
                </a:lnTo>
                <a:close/>
              </a:path>
              <a:path w="2943225" h="1759585">
                <a:moveTo>
                  <a:pt x="1891449" y="1581886"/>
                </a:moveTo>
                <a:lnTo>
                  <a:pt x="1837245" y="1581886"/>
                </a:lnTo>
                <a:lnTo>
                  <a:pt x="1875077" y="1587269"/>
                </a:lnTo>
                <a:lnTo>
                  <a:pt x="1891449" y="1581886"/>
                </a:lnTo>
                <a:close/>
              </a:path>
              <a:path w="2943225" h="1759585">
                <a:moveTo>
                  <a:pt x="2106134" y="1358861"/>
                </a:moveTo>
                <a:lnTo>
                  <a:pt x="929741" y="1358861"/>
                </a:lnTo>
                <a:lnTo>
                  <a:pt x="917632" y="1406242"/>
                </a:lnTo>
                <a:lnTo>
                  <a:pt x="917068" y="1434055"/>
                </a:lnTo>
                <a:lnTo>
                  <a:pt x="931175" y="1453120"/>
                </a:lnTo>
                <a:lnTo>
                  <a:pt x="963079" y="1474254"/>
                </a:lnTo>
                <a:lnTo>
                  <a:pt x="1003301" y="1491600"/>
                </a:lnTo>
                <a:lnTo>
                  <a:pt x="1037616" y="1496355"/>
                </a:lnTo>
                <a:lnTo>
                  <a:pt x="1061514" y="1494685"/>
                </a:lnTo>
                <a:lnTo>
                  <a:pt x="1070483" y="1492757"/>
                </a:lnTo>
                <a:lnTo>
                  <a:pt x="1957983" y="1492757"/>
                </a:lnTo>
                <a:lnTo>
                  <a:pt x="1960561" y="1475268"/>
                </a:lnTo>
                <a:lnTo>
                  <a:pt x="1952091" y="1429804"/>
                </a:lnTo>
                <a:lnTo>
                  <a:pt x="2047836" y="1429796"/>
                </a:lnTo>
                <a:lnTo>
                  <a:pt x="2074977" y="1412419"/>
                </a:lnTo>
                <a:lnTo>
                  <a:pt x="2095869" y="1386811"/>
                </a:lnTo>
                <a:lnTo>
                  <a:pt x="2106134" y="1358861"/>
                </a:lnTo>
                <a:close/>
              </a:path>
              <a:path w="2943225" h="1759585">
                <a:moveTo>
                  <a:pt x="2047810" y="1429804"/>
                </a:moveTo>
                <a:lnTo>
                  <a:pt x="1952091" y="1429804"/>
                </a:lnTo>
                <a:lnTo>
                  <a:pt x="1984076" y="1438762"/>
                </a:lnTo>
                <a:lnTo>
                  <a:pt x="2016763" y="1438668"/>
                </a:lnTo>
                <a:lnTo>
                  <a:pt x="2047810" y="1429804"/>
                </a:lnTo>
                <a:close/>
              </a:path>
              <a:path w="2943225" h="1759585">
                <a:moveTo>
                  <a:pt x="422275" y="20624"/>
                </a:moveTo>
                <a:lnTo>
                  <a:pt x="0" y="582472"/>
                </a:lnTo>
                <a:lnTo>
                  <a:pt x="833437" y="1055687"/>
                </a:lnTo>
                <a:lnTo>
                  <a:pt x="840841" y="1122362"/>
                </a:lnTo>
                <a:lnTo>
                  <a:pt x="794761" y="1190124"/>
                </a:lnTo>
                <a:lnTo>
                  <a:pt x="777855" y="1233931"/>
                </a:lnTo>
                <a:lnTo>
                  <a:pt x="788735" y="1272881"/>
                </a:lnTo>
                <a:lnTo>
                  <a:pt x="826008" y="1326070"/>
                </a:lnTo>
                <a:lnTo>
                  <a:pt x="860036" y="1348746"/>
                </a:lnTo>
                <a:lnTo>
                  <a:pt x="893714" y="1358068"/>
                </a:lnTo>
                <a:lnTo>
                  <a:pt x="919473" y="1359588"/>
                </a:lnTo>
                <a:lnTo>
                  <a:pt x="929741" y="1358861"/>
                </a:lnTo>
                <a:lnTo>
                  <a:pt x="2106134" y="1358861"/>
                </a:lnTo>
                <a:lnTo>
                  <a:pt x="2108196" y="1353247"/>
                </a:lnTo>
                <a:lnTo>
                  <a:pt x="2109639" y="1312000"/>
                </a:lnTo>
                <a:lnTo>
                  <a:pt x="2097882" y="1263344"/>
                </a:lnTo>
                <a:lnTo>
                  <a:pt x="2070608" y="1207554"/>
                </a:lnTo>
                <a:lnTo>
                  <a:pt x="2082933" y="1192098"/>
                </a:lnTo>
                <a:lnTo>
                  <a:pt x="2116443" y="1153374"/>
                </a:lnTo>
                <a:lnTo>
                  <a:pt x="2157595" y="1102846"/>
                </a:lnTo>
                <a:lnTo>
                  <a:pt x="2192845" y="1051979"/>
                </a:lnTo>
                <a:lnTo>
                  <a:pt x="2308484" y="969669"/>
                </a:lnTo>
                <a:lnTo>
                  <a:pt x="2932172" y="542582"/>
                </a:lnTo>
                <a:lnTo>
                  <a:pt x="1081595" y="542582"/>
                </a:lnTo>
                <a:lnTo>
                  <a:pt x="975458" y="461840"/>
                </a:lnTo>
                <a:lnTo>
                  <a:pt x="422275" y="20624"/>
                </a:lnTo>
                <a:close/>
              </a:path>
              <a:path w="2943225" h="1759585">
                <a:moveTo>
                  <a:pt x="1583195" y="430606"/>
                </a:moveTo>
                <a:lnTo>
                  <a:pt x="1513014" y="434720"/>
                </a:lnTo>
                <a:lnTo>
                  <a:pt x="1473886" y="443881"/>
                </a:lnTo>
                <a:lnTo>
                  <a:pt x="1429461" y="457163"/>
                </a:lnTo>
                <a:lnTo>
                  <a:pt x="1393045" y="469123"/>
                </a:lnTo>
                <a:lnTo>
                  <a:pt x="1377950" y="474319"/>
                </a:lnTo>
                <a:lnTo>
                  <a:pt x="1292045" y="485601"/>
                </a:lnTo>
                <a:lnTo>
                  <a:pt x="1232539" y="496473"/>
                </a:lnTo>
                <a:lnTo>
                  <a:pt x="1171651" y="513333"/>
                </a:lnTo>
                <a:lnTo>
                  <a:pt x="1081595" y="542582"/>
                </a:lnTo>
                <a:lnTo>
                  <a:pt x="2932172" y="542582"/>
                </a:lnTo>
                <a:lnTo>
                  <a:pt x="2942945" y="535241"/>
                </a:lnTo>
                <a:lnTo>
                  <a:pt x="2921897" y="507466"/>
                </a:lnTo>
                <a:lnTo>
                  <a:pt x="1870583" y="507466"/>
                </a:lnTo>
                <a:lnTo>
                  <a:pt x="1728457" y="460159"/>
                </a:lnTo>
                <a:lnTo>
                  <a:pt x="1643835" y="436813"/>
                </a:lnTo>
                <a:lnTo>
                  <a:pt x="1583195" y="430606"/>
                </a:lnTo>
                <a:close/>
              </a:path>
              <a:path w="2943225" h="1759585">
                <a:moveTo>
                  <a:pt x="2537333" y="0"/>
                </a:moveTo>
                <a:lnTo>
                  <a:pt x="1870583" y="507466"/>
                </a:lnTo>
                <a:lnTo>
                  <a:pt x="2921897" y="507466"/>
                </a:lnTo>
                <a:lnTo>
                  <a:pt x="2537333"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6" name="object 56">
            <a:extLst>
              <a:ext uri="{FF2B5EF4-FFF2-40B4-BE49-F238E27FC236}">
                <a16:creationId xmlns:a16="http://schemas.microsoft.com/office/drawing/2014/main" id="{7BC3EB57-924E-D045-9F64-7C61A87EBA5E}"/>
              </a:ext>
            </a:extLst>
          </p:cNvPr>
          <p:cNvSpPr/>
          <p:nvPr/>
        </p:nvSpPr>
        <p:spPr>
          <a:xfrm>
            <a:off x="5027410" y="3000982"/>
            <a:ext cx="2517146" cy="1504857"/>
          </a:xfrm>
          <a:custGeom>
            <a:avLst/>
            <a:gdLst/>
            <a:ahLst/>
            <a:cxnLst/>
            <a:rect l="l" t="t" r="r" b="b"/>
            <a:pathLst>
              <a:path w="2943225" h="1759585">
                <a:moveTo>
                  <a:pt x="0" y="582472"/>
                </a:moveTo>
                <a:lnTo>
                  <a:pt x="833437" y="1055687"/>
                </a:lnTo>
                <a:lnTo>
                  <a:pt x="840841" y="1122362"/>
                </a:lnTo>
                <a:lnTo>
                  <a:pt x="794761" y="1190124"/>
                </a:lnTo>
                <a:lnTo>
                  <a:pt x="777855" y="1233931"/>
                </a:lnTo>
                <a:lnTo>
                  <a:pt x="788735" y="1272881"/>
                </a:lnTo>
                <a:lnTo>
                  <a:pt x="826008" y="1326070"/>
                </a:lnTo>
                <a:lnTo>
                  <a:pt x="860036" y="1348746"/>
                </a:lnTo>
                <a:lnTo>
                  <a:pt x="919473" y="1359588"/>
                </a:lnTo>
                <a:lnTo>
                  <a:pt x="929741" y="1358861"/>
                </a:lnTo>
                <a:lnTo>
                  <a:pt x="917632" y="1406242"/>
                </a:lnTo>
                <a:lnTo>
                  <a:pt x="931175" y="1453120"/>
                </a:lnTo>
                <a:lnTo>
                  <a:pt x="963079" y="1474254"/>
                </a:lnTo>
                <a:lnTo>
                  <a:pt x="1003301" y="1491600"/>
                </a:lnTo>
                <a:lnTo>
                  <a:pt x="1037616" y="1496355"/>
                </a:lnTo>
                <a:lnTo>
                  <a:pt x="1061514" y="1494685"/>
                </a:lnTo>
                <a:lnTo>
                  <a:pt x="1070483" y="1492757"/>
                </a:lnTo>
                <a:lnTo>
                  <a:pt x="1054172" y="1537158"/>
                </a:lnTo>
                <a:lnTo>
                  <a:pt x="1051825" y="1564308"/>
                </a:lnTo>
                <a:lnTo>
                  <a:pt x="1066219" y="1585321"/>
                </a:lnTo>
                <a:lnTo>
                  <a:pt x="1100137" y="1611312"/>
                </a:lnTo>
                <a:lnTo>
                  <a:pt x="1145049" y="1631618"/>
                </a:lnTo>
                <a:lnTo>
                  <a:pt x="1178848" y="1629362"/>
                </a:lnTo>
                <a:lnTo>
                  <a:pt x="1200146" y="1618081"/>
                </a:lnTo>
                <a:lnTo>
                  <a:pt x="1207554" y="1611312"/>
                </a:lnTo>
                <a:lnTo>
                  <a:pt x="1214904" y="1654602"/>
                </a:lnTo>
                <a:lnTo>
                  <a:pt x="1224686" y="1679833"/>
                </a:lnTo>
                <a:lnTo>
                  <a:pt x="1243497" y="1696728"/>
                </a:lnTo>
                <a:lnTo>
                  <a:pt x="1277937" y="1715007"/>
                </a:lnTo>
                <a:lnTo>
                  <a:pt x="1323188" y="1724045"/>
                </a:lnTo>
                <a:lnTo>
                  <a:pt x="1364975" y="1715015"/>
                </a:lnTo>
                <a:lnTo>
                  <a:pt x="1395653" y="1700425"/>
                </a:lnTo>
                <a:lnTo>
                  <a:pt x="1407579" y="1692782"/>
                </a:lnTo>
                <a:lnTo>
                  <a:pt x="1422207" y="1727171"/>
                </a:lnTo>
                <a:lnTo>
                  <a:pt x="1441357" y="1745580"/>
                </a:lnTo>
                <a:lnTo>
                  <a:pt x="1477877" y="1754258"/>
                </a:lnTo>
                <a:lnTo>
                  <a:pt x="1544612" y="1759457"/>
                </a:lnTo>
                <a:lnTo>
                  <a:pt x="1612157" y="1750199"/>
                </a:lnTo>
                <a:lnTo>
                  <a:pt x="1648793" y="1722588"/>
                </a:lnTo>
                <a:lnTo>
                  <a:pt x="1663898" y="1693583"/>
                </a:lnTo>
                <a:lnTo>
                  <a:pt x="1666849" y="1680146"/>
                </a:lnTo>
                <a:lnTo>
                  <a:pt x="1746607" y="1704728"/>
                </a:lnTo>
                <a:lnTo>
                  <a:pt x="1790942" y="1702687"/>
                </a:lnTo>
                <a:lnTo>
                  <a:pt x="1815830" y="1664810"/>
                </a:lnTo>
                <a:lnTo>
                  <a:pt x="1837245" y="1581886"/>
                </a:lnTo>
                <a:lnTo>
                  <a:pt x="1875077" y="1587269"/>
                </a:lnTo>
                <a:lnTo>
                  <a:pt x="1909000" y="1576115"/>
                </a:lnTo>
                <a:lnTo>
                  <a:pt x="1936340" y="1551608"/>
                </a:lnTo>
                <a:lnTo>
                  <a:pt x="1954419" y="1516931"/>
                </a:lnTo>
                <a:lnTo>
                  <a:pt x="1960561" y="1475268"/>
                </a:lnTo>
                <a:lnTo>
                  <a:pt x="1952091" y="1429804"/>
                </a:lnTo>
                <a:lnTo>
                  <a:pt x="1984076" y="1438762"/>
                </a:lnTo>
                <a:lnTo>
                  <a:pt x="2047836" y="1429796"/>
                </a:lnTo>
                <a:lnTo>
                  <a:pt x="2095869" y="1386811"/>
                </a:lnTo>
                <a:lnTo>
                  <a:pt x="2109639" y="1312000"/>
                </a:lnTo>
                <a:lnTo>
                  <a:pt x="2097882" y="1263344"/>
                </a:lnTo>
                <a:lnTo>
                  <a:pt x="2070608" y="1207554"/>
                </a:lnTo>
                <a:lnTo>
                  <a:pt x="2082933" y="1192098"/>
                </a:lnTo>
                <a:lnTo>
                  <a:pt x="2116443" y="1153374"/>
                </a:lnTo>
                <a:lnTo>
                  <a:pt x="2157595" y="1102846"/>
                </a:lnTo>
                <a:lnTo>
                  <a:pt x="2192845" y="1051979"/>
                </a:lnTo>
                <a:lnTo>
                  <a:pt x="2308484" y="969669"/>
                </a:lnTo>
                <a:lnTo>
                  <a:pt x="2566504" y="792214"/>
                </a:lnTo>
                <a:lnTo>
                  <a:pt x="2825220" y="615458"/>
                </a:lnTo>
                <a:lnTo>
                  <a:pt x="2942945" y="535241"/>
                </a:lnTo>
                <a:lnTo>
                  <a:pt x="2537333" y="0"/>
                </a:lnTo>
                <a:lnTo>
                  <a:pt x="1870583" y="507466"/>
                </a:lnTo>
                <a:lnTo>
                  <a:pt x="1728457" y="460159"/>
                </a:lnTo>
                <a:lnTo>
                  <a:pt x="1643835" y="436813"/>
                </a:lnTo>
                <a:lnTo>
                  <a:pt x="1583195" y="430606"/>
                </a:lnTo>
                <a:lnTo>
                  <a:pt x="1513014" y="434720"/>
                </a:lnTo>
                <a:lnTo>
                  <a:pt x="1473886" y="443881"/>
                </a:lnTo>
                <a:lnTo>
                  <a:pt x="1429461" y="457163"/>
                </a:lnTo>
                <a:lnTo>
                  <a:pt x="1393045" y="469123"/>
                </a:lnTo>
                <a:lnTo>
                  <a:pt x="1377950" y="474319"/>
                </a:lnTo>
                <a:lnTo>
                  <a:pt x="1292045" y="485601"/>
                </a:lnTo>
                <a:lnTo>
                  <a:pt x="1232539" y="496473"/>
                </a:lnTo>
                <a:lnTo>
                  <a:pt x="1171651" y="513333"/>
                </a:lnTo>
                <a:lnTo>
                  <a:pt x="1081595" y="542582"/>
                </a:lnTo>
                <a:lnTo>
                  <a:pt x="975458" y="461840"/>
                </a:lnTo>
                <a:lnTo>
                  <a:pt x="749163" y="282327"/>
                </a:lnTo>
                <a:lnTo>
                  <a:pt x="524254" y="102452"/>
                </a:lnTo>
                <a:lnTo>
                  <a:pt x="422275" y="20624"/>
                </a:lnTo>
              </a:path>
            </a:pathLst>
          </a:custGeom>
          <a:ln w="37782">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7" name="object 57">
            <a:extLst>
              <a:ext uri="{FF2B5EF4-FFF2-40B4-BE49-F238E27FC236}">
                <a16:creationId xmlns:a16="http://schemas.microsoft.com/office/drawing/2014/main" id="{C123DCFC-0079-D54A-A1BF-5D6230748BBB}"/>
              </a:ext>
            </a:extLst>
          </p:cNvPr>
          <p:cNvSpPr/>
          <p:nvPr/>
        </p:nvSpPr>
        <p:spPr>
          <a:xfrm>
            <a:off x="5027410" y="3018625"/>
            <a:ext cx="361144" cy="480620"/>
          </a:xfrm>
          <a:custGeom>
            <a:avLst/>
            <a:gdLst/>
            <a:ahLst/>
            <a:cxnLst/>
            <a:rect l="l" t="t" r="r" b="b"/>
            <a:pathLst>
              <a:path w="422275" h="561975">
                <a:moveTo>
                  <a:pt x="422275" y="0"/>
                </a:moveTo>
                <a:lnTo>
                  <a:pt x="0" y="561848"/>
                </a:lnTo>
              </a:path>
            </a:pathLst>
          </a:custGeom>
          <a:ln w="37782">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8" name="object 58">
            <a:extLst>
              <a:ext uri="{FF2B5EF4-FFF2-40B4-BE49-F238E27FC236}">
                <a16:creationId xmlns:a16="http://schemas.microsoft.com/office/drawing/2014/main" id="{C7B3AFD5-1AD3-814F-AEDC-B7AC3A4FF5BA}"/>
              </a:ext>
            </a:extLst>
          </p:cNvPr>
          <p:cNvSpPr/>
          <p:nvPr/>
        </p:nvSpPr>
        <p:spPr>
          <a:xfrm>
            <a:off x="6069644" y="3406646"/>
            <a:ext cx="283484" cy="509403"/>
          </a:xfrm>
          <a:custGeom>
            <a:avLst/>
            <a:gdLst/>
            <a:ahLst/>
            <a:cxnLst/>
            <a:rect l="l" t="t" r="r" b="b"/>
            <a:pathLst>
              <a:path w="331470" h="595629">
                <a:moveTo>
                  <a:pt x="173469" y="0"/>
                </a:moveTo>
                <a:lnTo>
                  <a:pt x="84648" y="30144"/>
                </a:lnTo>
                <a:lnTo>
                  <a:pt x="36971" y="61274"/>
                </a:lnTo>
                <a:lnTo>
                  <a:pt x="14176" y="112364"/>
                </a:lnTo>
                <a:lnTo>
                  <a:pt x="0" y="202387"/>
                </a:lnTo>
                <a:lnTo>
                  <a:pt x="256" y="242514"/>
                </a:lnTo>
                <a:lnTo>
                  <a:pt x="13169" y="287011"/>
                </a:lnTo>
                <a:lnTo>
                  <a:pt x="34726" y="334879"/>
                </a:lnTo>
                <a:lnTo>
                  <a:pt x="60913" y="385123"/>
                </a:lnTo>
                <a:lnTo>
                  <a:pt x="87717" y="436744"/>
                </a:lnTo>
                <a:lnTo>
                  <a:pt x="111124" y="488746"/>
                </a:lnTo>
                <a:lnTo>
                  <a:pt x="140223" y="540759"/>
                </a:lnTo>
                <a:lnTo>
                  <a:pt x="175903" y="574096"/>
                </a:lnTo>
                <a:lnTo>
                  <a:pt x="214072" y="591429"/>
                </a:lnTo>
                <a:lnTo>
                  <a:pt x="250642" y="595426"/>
                </a:lnTo>
                <a:lnTo>
                  <a:pt x="281520" y="588759"/>
                </a:lnTo>
                <a:lnTo>
                  <a:pt x="302442" y="571409"/>
                </a:lnTo>
                <a:lnTo>
                  <a:pt x="319248" y="539583"/>
                </a:lnTo>
                <a:lnTo>
                  <a:pt x="329674" y="495858"/>
                </a:lnTo>
                <a:lnTo>
                  <a:pt x="331457" y="442811"/>
                </a:lnTo>
                <a:lnTo>
                  <a:pt x="322332" y="383020"/>
                </a:lnTo>
                <a:lnTo>
                  <a:pt x="300037" y="319062"/>
                </a:lnTo>
                <a:lnTo>
                  <a:pt x="279376" y="250474"/>
                </a:lnTo>
                <a:lnTo>
                  <a:pt x="273646" y="205006"/>
                </a:lnTo>
                <a:lnTo>
                  <a:pt x="275555" y="179812"/>
                </a:lnTo>
                <a:lnTo>
                  <a:pt x="277812" y="172046"/>
                </a:lnTo>
              </a:path>
            </a:pathLst>
          </a:custGeom>
          <a:ln w="28892">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9" name="object 59">
            <a:extLst>
              <a:ext uri="{FF2B5EF4-FFF2-40B4-BE49-F238E27FC236}">
                <a16:creationId xmlns:a16="http://schemas.microsoft.com/office/drawing/2014/main" id="{9CBF64C6-077F-044A-8D87-356E3523CADF}"/>
              </a:ext>
            </a:extLst>
          </p:cNvPr>
          <p:cNvSpPr/>
          <p:nvPr/>
        </p:nvSpPr>
        <p:spPr>
          <a:xfrm>
            <a:off x="6303692" y="3579729"/>
            <a:ext cx="494740" cy="463785"/>
          </a:xfrm>
          <a:custGeom>
            <a:avLst/>
            <a:gdLst/>
            <a:ahLst/>
            <a:cxnLst/>
            <a:rect l="l" t="t" r="r" b="b"/>
            <a:pathLst>
              <a:path w="578485" h="542289">
                <a:moveTo>
                  <a:pt x="0" y="0"/>
                </a:moveTo>
                <a:lnTo>
                  <a:pt x="198319" y="117103"/>
                </a:lnTo>
                <a:lnTo>
                  <a:pt x="306916" y="182495"/>
                </a:lnTo>
                <a:lnTo>
                  <a:pt x="364032" y="219898"/>
                </a:lnTo>
                <a:lnTo>
                  <a:pt x="407911" y="253034"/>
                </a:lnTo>
                <a:lnTo>
                  <a:pt x="462662" y="318496"/>
                </a:lnTo>
                <a:lnTo>
                  <a:pt x="518106" y="415556"/>
                </a:lnTo>
                <a:lnTo>
                  <a:pt x="561048" y="503587"/>
                </a:lnTo>
                <a:lnTo>
                  <a:pt x="578294" y="541959"/>
                </a:lnTo>
              </a:path>
            </a:pathLst>
          </a:custGeom>
          <a:ln w="28892">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0" name="object 60">
            <a:extLst>
              <a:ext uri="{FF2B5EF4-FFF2-40B4-BE49-F238E27FC236}">
                <a16:creationId xmlns:a16="http://schemas.microsoft.com/office/drawing/2014/main" id="{291ED978-31F2-F945-82E5-BF29384BC68A}"/>
              </a:ext>
            </a:extLst>
          </p:cNvPr>
          <p:cNvSpPr/>
          <p:nvPr/>
        </p:nvSpPr>
        <p:spPr>
          <a:xfrm>
            <a:off x="6528999" y="3948196"/>
            <a:ext cx="168353" cy="275881"/>
          </a:xfrm>
          <a:custGeom>
            <a:avLst/>
            <a:gdLst/>
            <a:ahLst/>
            <a:cxnLst/>
            <a:rect l="l" t="t" r="r" b="b"/>
            <a:pathLst>
              <a:path w="196850" h="322579">
                <a:moveTo>
                  <a:pt x="0" y="0"/>
                </a:moveTo>
                <a:lnTo>
                  <a:pt x="71826" y="96711"/>
                </a:lnTo>
                <a:lnTo>
                  <a:pt x="116217" y="162517"/>
                </a:lnTo>
                <a:lnTo>
                  <a:pt x="151579" y="227630"/>
                </a:lnTo>
                <a:lnTo>
                  <a:pt x="196316" y="322262"/>
                </a:lnTo>
              </a:path>
            </a:pathLst>
          </a:custGeom>
          <a:ln w="28892">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1" name="object 61">
            <a:extLst>
              <a:ext uri="{FF2B5EF4-FFF2-40B4-BE49-F238E27FC236}">
                <a16:creationId xmlns:a16="http://schemas.microsoft.com/office/drawing/2014/main" id="{FCEBA605-F051-9249-A67F-EC71ED82EC03}"/>
              </a:ext>
            </a:extLst>
          </p:cNvPr>
          <p:cNvSpPr/>
          <p:nvPr/>
        </p:nvSpPr>
        <p:spPr>
          <a:xfrm>
            <a:off x="6418108" y="4071745"/>
            <a:ext cx="179214" cy="274252"/>
          </a:xfrm>
          <a:custGeom>
            <a:avLst/>
            <a:gdLst/>
            <a:ahLst/>
            <a:cxnLst/>
            <a:rect l="l" t="t" r="r" b="b"/>
            <a:pathLst>
              <a:path w="209550" h="320675">
                <a:moveTo>
                  <a:pt x="0" y="0"/>
                </a:moveTo>
                <a:lnTo>
                  <a:pt x="41620" y="51206"/>
                </a:lnTo>
                <a:lnTo>
                  <a:pt x="67651" y="87757"/>
                </a:lnTo>
                <a:lnTo>
                  <a:pt x="95807" y="129620"/>
                </a:lnTo>
                <a:lnTo>
                  <a:pt x="125069" y="175307"/>
                </a:lnTo>
                <a:lnTo>
                  <a:pt x="154421" y="223329"/>
                </a:lnTo>
                <a:lnTo>
                  <a:pt x="182844" y="272197"/>
                </a:lnTo>
                <a:lnTo>
                  <a:pt x="209321" y="320421"/>
                </a:lnTo>
              </a:path>
            </a:pathLst>
          </a:custGeom>
          <a:ln w="28892">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2" name="object 62">
            <a:extLst>
              <a:ext uri="{FF2B5EF4-FFF2-40B4-BE49-F238E27FC236}">
                <a16:creationId xmlns:a16="http://schemas.microsoft.com/office/drawing/2014/main" id="{90F89D4D-DE67-2040-AF1E-503AF83534A4}"/>
              </a:ext>
            </a:extLst>
          </p:cNvPr>
          <p:cNvSpPr/>
          <p:nvPr/>
        </p:nvSpPr>
        <p:spPr>
          <a:xfrm>
            <a:off x="6303693" y="4226978"/>
            <a:ext cx="149345" cy="211256"/>
          </a:xfrm>
          <a:custGeom>
            <a:avLst/>
            <a:gdLst/>
            <a:ahLst/>
            <a:cxnLst/>
            <a:rect l="l" t="t" r="r" b="b"/>
            <a:pathLst>
              <a:path w="174625" h="247014">
                <a:moveTo>
                  <a:pt x="0" y="0"/>
                </a:moveTo>
                <a:lnTo>
                  <a:pt x="49570" y="47669"/>
                </a:lnTo>
                <a:lnTo>
                  <a:pt x="81191" y="84121"/>
                </a:lnTo>
                <a:lnTo>
                  <a:pt x="114161" y="129284"/>
                </a:lnTo>
                <a:lnTo>
                  <a:pt x="146078" y="183380"/>
                </a:lnTo>
                <a:lnTo>
                  <a:pt x="174536" y="246634"/>
                </a:lnTo>
              </a:path>
            </a:pathLst>
          </a:custGeom>
          <a:ln w="28892">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3" name="object 63">
            <a:extLst>
              <a:ext uri="{FF2B5EF4-FFF2-40B4-BE49-F238E27FC236}">
                <a16:creationId xmlns:a16="http://schemas.microsoft.com/office/drawing/2014/main" id="{EE586F60-D3DB-B345-A25C-FF08308049B9}"/>
              </a:ext>
            </a:extLst>
          </p:cNvPr>
          <p:cNvSpPr/>
          <p:nvPr/>
        </p:nvSpPr>
        <p:spPr>
          <a:xfrm>
            <a:off x="6516375" y="3693988"/>
            <a:ext cx="161836" cy="24981"/>
          </a:xfrm>
          <a:custGeom>
            <a:avLst/>
            <a:gdLst/>
            <a:ahLst/>
            <a:cxnLst/>
            <a:rect l="l" t="t" r="r" b="b"/>
            <a:pathLst>
              <a:path w="189229" h="29210">
                <a:moveTo>
                  <a:pt x="0" y="16040"/>
                </a:moveTo>
                <a:lnTo>
                  <a:pt x="69587" y="27076"/>
                </a:lnTo>
                <a:lnTo>
                  <a:pt x="112455" y="29084"/>
                </a:lnTo>
                <a:lnTo>
                  <a:pt x="146307" y="20560"/>
                </a:lnTo>
                <a:lnTo>
                  <a:pt x="188849" y="0"/>
                </a:lnTo>
              </a:path>
            </a:pathLst>
          </a:custGeom>
          <a:ln w="28892">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4" name="object 64">
            <a:extLst>
              <a:ext uri="{FF2B5EF4-FFF2-40B4-BE49-F238E27FC236}">
                <a16:creationId xmlns:a16="http://schemas.microsoft.com/office/drawing/2014/main" id="{0E06EDDF-A618-274A-A1E4-7C95AF8F22B3}"/>
              </a:ext>
            </a:extLst>
          </p:cNvPr>
          <p:cNvSpPr/>
          <p:nvPr/>
        </p:nvSpPr>
        <p:spPr>
          <a:xfrm>
            <a:off x="5822553" y="3983031"/>
            <a:ext cx="284571" cy="180300"/>
          </a:xfrm>
          <a:custGeom>
            <a:avLst/>
            <a:gdLst/>
            <a:ahLst/>
            <a:cxnLst/>
            <a:rect l="l" t="t" r="r" b="b"/>
            <a:pathLst>
              <a:path w="332739" h="210820">
                <a:moveTo>
                  <a:pt x="0" y="210578"/>
                </a:moveTo>
                <a:lnTo>
                  <a:pt x="16445" y="174660"/>
                </a:lnTo>
                <a:lnTo>
                  <a:pt x="42666" y="132937"/>
                </a:lnTo>
                <a:lnTo>
                  <a:pt x="77323" y="90011"/>
                </a:lnTo>
                <a:lnTo>
                  <a:pt x="119080" y="50479"/>
                </a:lnTo>
                <a:lnTo>
                  <a:pt x="166599" y="18942"/>
                </a:lnTo>
                <a:lnTo>
                  <a:pt x="218541" y="0"/>
                </a:lnTo>
                <a:lnTo>
                  <a:pt x="268083" y="6013"/>
                </a:lnTo>
                <a:lnTo>
                  <a:pt x="304602" y="32291"/>
                </a:lnTo>
                <a:lnTo>
                  <a:pt x="326633" y="71189"/>
                </a:lnTo>
                <a:lnTo>
                  <a:pt x="332712" y="115061"/>
                </a:lnTo>
                <a:lnTo>
                  <a:pt x="321373" y="156260"/>
                </a:lnTo>
              </a:path>
            </a:pathLst>
          </a:custGeom>
          <a:ln w="28892">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5" name="object 65">
            <a:extLst>
              <a:ext uri="{FF2B5EF4-FFF2-40B4-BE49-F238E27FC236}">
                <a16:creationId xmlns:a16="http://schemas.microsoft.com/office/drawing/2014/main" id="{3939B7A3-BA9E-B945-BA8B-99D3ED456C93}"/>
              </a:ext>
            </a:extLst>
          </p:cNvPr>
          <p:cNvSpPr/>
          <p:nvPr/>
        </p:nvSpPr>
        <p:spPr>
          <a:xfrm>
            <a:off x="5942928" y="4097081"/>
            <a:ext cx="284571" cy="199850"/>
          </a:xfrm>
          <a:custGeom>
            <a:avLst/>
            <a:gdLst/>
            <a:ahLst/>
            <a:cxnLst/>
            <a:rect l="l" t="t" r="r" b="b"/>
            <a:pathLst>
              <a:path w="332739" h="233679">
                <a:moveTo>
                  <a:pt x="0" y="211137"/>
                </a:moveTo>
                <a:lnTo>
                  <a:pt x="45293" y="147573"/>
                </a:lnTo>
                <a:lnTo>
                  <a:pt x="78565" y="109376"/>
                </a:lnTo>
                <a:lnTo>
                  <a:pt x="116536" y="71828"/>
                </a:lnTo>
                <a:lnTo>
                  <a:pt x="157419" y="38620"/>
                </a:lnTo>
                <a:lnTo>
                  <a:pt x="199425" y="13446"/>
                </a:lnTo>
                <a:lnTo>
                  <a:pt x="240766" y="0"/>
                </a:lnTo>
                <a:lnTo>
                  <a:pt x="270421" y="4101"/>
                </a:lnTo>
                <a:lnTo>
                  <a:pt x="296723" y="18230"/>
                </a:lnTo>
                <a:lnTo>
                  <a:pt x="317361" y="40956"/>
                </a:lnTo>
                <a:lnTo>
                  <a:pt x="330023" y="70845"/>
                </a:lnTo>
                <a:lnTo>
                  <a:pt x="332399" y="106465"/>
                </a:lnTo>
                <a:lnTo>
                  <a:pt x="322178" y="146384"/>
                </a:lnTo>
                <a:lnTo>
                  <a:pt x="297048" y="189169"/>
                </a:lnTo>
                <a:lnTo>
                  <a:pt x="254698" y="233387"/>
                </a:lnTo>
              </a:path>
            </a:pathLst>
          </a:custGeom>
          <a:ln w="28892">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6" name="object 66">
            <a:extLst>
              <a:ext uri="{FF2B5EF4-FFF2-40B4-BE49-F238E27FC236}">
                <a16:creationId xmlns:a16="http://schemas.microsoft.com/office/drawing/2014/main" id="{7D82188C-4656-5841-AC2D-21AC1372F87D}"/>
              </a:ext>
            </a:extLst>
          </p:cNvPr>
          <p:cNvSpPr/>
          <p:nvPr/>
        </p:nvSpPr>
        <p:spPr>
          <a:xfrm>
            <a:off x="6047794" y="4214623"/>
            <a:ext cx="248417" cy="254678"/>
          </a:xfrm>
          <a:prstGeom prst="rect">
            <a:avLst/>
          </a:prstGeom>
          <a:blipFill>
            <a:blip r:embed="rId6"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7" name="object 67">
            <a:extLst>
              <a:ext uri="{FF2B5EF4-FFF2-40B4-BE49-F238E27FC236}">
                <a16:creationId xmlns:a16="http://schemas.microsoft.com/office/drawing/2014/main" id="{501DC90B-7824-9148-83ED-027AF19E4CF4}"/>
              </a:ext>
            </a:extLst>
          </p:cNvPr>
          <p:cNvSpPr/>
          <p:nvPr/>
        </p:nvSpPr>
        <p:spPr>
          <a:xfrm>
            <a:off x="5741113" y="3890128"/>
            <a:ext cx="205281" cy="123278"/>
          </a:xfrm>
          <a:custGeom>
            <a:avLst/>
            <a:gdLst/>
            <a:ahLst/>
            <a:cxnLst/>
            <a:rect l="l" t="t" r="r" b="b"/>
            <a:pathLst>
              <a:path w="240029" h="144145">
                <a:moveTo>
                  <a:pt x="0" y="92638"/>
                </a:moveTo>
                <a:lnTo>
                  <a:pt x="33758" y="49543"/>
                </a:lnTo>
                <a:lnTo>
                  <a:pt x="75187" y="19284"/>
                </a:lnTo>
                <a:lnTo>
                  <a:pt x="119259" y="2543"/>
                </a:lnTo>
                <a:lnTo>
                  <a:pt x="160947" y="0"/>
                </a:lnTo>
                <a:lnTo>
                  <a:pt x="195224" y="12335"/>
                </a:lnTo>
                <a:lnTo>
                  <a:pt x="223521" y="42020"/>
                </a:lnTo>
                <a:lnTo>
                  <a:pt x="237590" y="80196"/>
                </a:lnTo>
                <a:lnTo>
                  <a:pt x="239549" y="117275"/>
                </a:lnTo>
                <a:lnTo>
                  <a:pt x="231521" y="143666"/>
                </a:lnTo>
              </a:path>
            </a:pathLst>
          </a:custGeom>
          <a:ln w="28892">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8" name="object 68">
            <a:extLst>
              <a:ext uri="{FF2B5EF4-FFF2-40B4-BE49-F238E27FC236}">
                <a16:creationId xmlns:a16="http://schemas.microsoft.com/office/drawing/2014/main" id="{205391E1-BAC3-7045-8522-CFAF5B38B3E5}"/>
              </a:ext>
            </a:extLst>
          </p:cNvPr>
          <p:cNvSpPr/>
          <p:nvPr/>
        </p:nvSpPr>
        <p:spPr>
          <a:xfrm>
            <a:off x="4992550" y="2985144"/>
            <a:ext cx="427399" cy="546875"/>
          </a:xfrm>
          <a:custGeom>
            <a:avLst/>
            <a:gdLst/>
            <a:ahLst/>
            <a:cxnLst/>
            <a:rect l="l" t="t" r="r" b="b"/>
            <a:pathLst>
              <a:path w="499745" h="639445">
                <a:moveTo>
                  <a:pt x="455625" y="0"/>
                </a:moveTo>
                <a:lnTo>
                  <a:pt x="0" y="611187"/>
                </a:lnTo>
                <a:lnTo>
                  <a:pt x="40767" y="638975"/>
                </a:lnTo>
                <a:lnTo>
                  <a:pt x="499465" y="29184"/>
                </a:lnTo>
                <a:lnTo>
                  <a:pt x="455625"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9" name="object 69">
            <a:extLst>
              <a:ext uri="{FF2B5EF4-FFF2-40B4-BE49-F238E27FC236}">
                <a16:creationId xmlns:a16="http://schemas.microsoft.com/office/drawing/2014/main" id="{BEF9D23F-112A-754C-A041-D1892AE044A8}"/>
              </a:ext>
            </a:extLst>
          </p:cNvPr>
          <p:cNvSpPr/>
          <p:nvPr/>
        </p:nvSpPr>
        <p:spPr>
          <a:xfrm>
            <a:off x="7154799" y="2952671"/>
            <a:ext cx="427399" cy="560452"/>
          </a:xfrm>
          <a:custGeom>
            <a:avLst/>
            <a:gdLst/>
            <a:ahLst/>
            <a:cxnLst/>
            <a:rect l="l" t="t" r="r" b="b"/>
            <a:pathLst>
              <a:path w="499745" h="655320">
                <a:moveTo>
                  <a:pt x="60959" y="0"/>
                </a:moveTo>
                <a:lnTo>
                  <a:pt x="0" y="44919"/>
                </a:lnTo>
                <a:lnTo>
                  <a:pt x="458698" y="654710"/>
                </a:lnTo>
                <a:lnTo>
                  <a:pt x="499554" y="602856"/>
                </a:lnTo>
                <a:lnTo>
                  <a:pt x="60959"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70" name="object 70">
            <a:extLst>
              <a:ext uri="{FF2B5EF4-FFF2-40B4-BE49-F238E27FC236}">
                <a16:creationId xmlns:a16="http://schemas.microsoft.com/office/drawing/2014/main" id="{B2D48212-EBA1-D04D-9C40-6AC06BBC70C4}"/>
              </a:ext>
            </a:extLst>
          </p:cNvPr>
          <p:cNvSpPr txBox="1"/>
          <p:nvPr/>
        </p:nvSpPr>
        <p:spPr>
          <a:xfrm>
            <a:off x="2098109" y="4596095"/>
            <a:ext cx="2894441" cy="222572"/>
          </a:xfrm>
          <a:prstGeom prst="rect">
            <a:avLst/>
          </a:prstGeom>
        </p:spPr>
        <p:txBody>
          <a:bodyPr vert="horz" wrap="square" lIns="0" tIns="11948" rIns="0" bIns="0" rtlCol="0">
            <a:spAutoFit/>
          </a:bodyPr>
          <a:lstStyle/>
          <a:p>
            <a:pPr marL="10861">
              <a:spcBef>
                <a:spcPts val="94"/>
              </a:spcBef>
            </a:pPr>
            <a:r>
              <a:rPr sz="1368" dirty="0">
                <a:solidFill>
                  <a:srgbClr val="00AEEF"/>
                </a:solidFill>
                <a:latin typeface="HGMaruGothicMPRO" panose="020F0600000000000000" pitchFamily="34" charset="-128"/>
                <a:ea typeface="HGMaruGothicMPRO" panose="020F0600000000000000" pitchFamily="34" charset="-128"/>
                <a:cs typeface="A-OTF Shin Maru Go Pro"/>
              </a:rPr>
              <a:t>＊　労働条件明示の義務</a:t>
            </a:r>
            <a:endParaRPr sz="1368" dirty="0">
              <a:latin typeface="HGMaruGothicMPRO" panose="020F0600000000000000" pitchFamily="34" charset="-128"/>
              <a:ea typeface="HGMaruGothicMPRO" panose="020F0600000000000000" pitchFamily="34" charset="-128"/>
              <a:cs typeface="A-OTF Shin Maru Go Pro"/>
            </a:endParaRPr>
          </a:p>
        </p:txBody>
      </p:sp>
      <p:sp>
        <p:nvSpPr>
          <p:cNvPr id="71" name="object 71">
            <a:extLst>
              <a:ext uri="{FF2B5EF4-FFF2-40B4-BE49-F238E27FC236}">
                <a16:creationId xmlns:a16="http://schemas.microsoft.com/office/drawing/2014/main" id="{CC68580A-3DBC-6041-B370-4C8433F511FC}"/>
              </a:ext>
            </a:extLst>
          </p:cNvPr>
          <p:cNvSpPr/>
          <p:nvPr/>
        </p:nvSpPr>
        <p:spPr>
          <a:xfrm>
            <a:off x="2116609" y="4032830"/>
            <a:ext cx="1309350" cy="469759"/>
          </a:xfrm>
          <a:custGeom>
            <a:avLst/>
            <a:gdLst/>
            <a:ahLst/>
            <a:cxnLst/>
            <a:rect l="l" t="t" r="r" b="b"/>
            <a:pathLst>
              <a:path w="1530985" h="549275">
                <a:moveTo>
                  <a:pt x="1428838" y="0"/>
                </a:moveTo>
                <a:lnTo>
                  <a:pt x="102057" y="0"/>
                </a:lnTo>
                <a:lnTo>
                  <a:pt x="43055" y="1594"/>
                </a:lnTo>
                <a:lnTo>
                  <a:pt x="12757" y="12757"/>
                </a:lnTo>
                <a:lnTo>
                  <a:pt x="1594" y="43055"/>
                </a:lnTo>
                <a:lnTo>
                  <a:pt x="0" y="102057"/>
                </a:lnTo>
                <a:lnTo>
                  <a:pt x="0" y="447078"/>
                </a:lnTo>
                <a:lnTo>
                  <a:pt x="1594" y="506079"/>
                </a:lnTo>
                <a:lnTo>
                  <a:pt x="12757" y="536378"/>
                </a:lnTo>
                <a:lnTo>
                  <a:pt x="43055" y="547540"/>
                </a:lnTo>
                <a:lnTo>
                  <a:pt x="102057" y="549135"/>
                </a:lnTo>
                <a:lnTo>
                  <a:pt x="1428838" y="549135"/>
                </a:lnTo>
                <a:lnTo>
                  <a:pt x="1487840" y="547540"/>
                </a:lnTo>
                <a:lnTo>
                  <a:pt x="1518138" y="536378"/>
                </a:lnTo>
                <a:lnTo>
                  <a:pt x="1529301" y="506079"/>
                </a:lnTo>
                <a:lnTo>
                  <a:pt x="1530896" y="447078"/>
                </a:lnTo>
                <a:lnTo>
                  <a:pt x="1530896" y="102057"/>
                </a:lnTo>
                <a:lnTo>
                  <a:pt x="1529301" y="43055"/>
                </a:lnTo>
                <a:lnTo>
                  <a:pt x="1518138" y="12757"/>
                </a:lnTo>
                <a:lnTo>
                  <a:pt x="1487840" y="1594"/>
                </a:lnTo>
                <a:lnTo>
                  <a:pt x="1428838"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72" name="object 72">
            <a:extLst>
              <a:ext uri="{FF2B5EF4-FFF2-40B4-BE49-F238E27FC236}">
                <a16:creationId xmlns:a16="http://schemas.microsoft.com/office/drawing/2014/main" id="{0B702E34-2E74-794D-A4DA-4098AFBD7C28}"/>
              </a:ext>
            </a:extLst>
          </p:cNvPr>
          <p:cNvSpPr/>
          <p:nvPr/>
        </p:nvSpPr>
        <p:spPr>
          <a:xfrm>
            <a:off x="2116609" y="4032830"/>
            <a:ext cx="1309350" cy="469759"/>
          </a:xfrm>
          <a:custGeom>
            <a:avLst/>
            <a:gdLst/>
            <a:ahLst/>
            <a:cxnLst/>
            <a:rect l="l" t="t" r="r" b="b"/>
            <a:pathLst>
              <a:path w="1530985" h="549275">
                <a:moveTo>
                  <a:pt x="102057" y="0"/>
                </a:moveTo>
                <a:lnTo>
                  <a:pt x="43055" y="1594"/>
                </a:lnTo>
                <a:lnTo>
                  <a:pt x="12757" y="12757"/>
                </a:lnTo>
                <a:lnTo>
                  <a:pt x="1594" y="43055"/>
                </a:lnTo>
                <a:lnTo>
                  <a:pt x="0" y="102057"/>
                </a:lnTo>
                <a:lnTo>
                  <a:pt x="0" y="447078"/>
                </a:lnTo>
                <a:lnTo>
                  <a:pt x="1594" y="506079"/>
                </a:lnTo>
                <a:lnTo>
                  <a:pt x="12757" y="536378"/>
                </a:lnTo>
                <a:lnTo>
                  <a:pt x="43055" y="547540"/>
                </a:lnTo>
                <a:lnTo>
                  <a:pt x="102057" y="549135"/>
                </a:lnTo>
                <a:lnTo>
                  <a:pt x="1428838" y="549135"/>
                </a:lnTo>
                <a:lnTo>
                  <a:pt x="1487840" y="547540"/>
                </a:lnTo>
                <a:lnTo>
                  <a:pt x="1518138" y="536378"/>
                </a:lnTo>
                <a:lnTo>
                  <a:pt x="1529301" y="506079"/>
                </a:lnTo>
                <a:lnTo>
                  <a:pt x="1530896" y="447078"/>
                </a:lnTo>
                <a:lnTo>
                  <a:pt x="1530896" y="102057"/>
                </a:lnTo>
                <a:lnTo>
                  <a:pt x="1529301" y="43055"/>
                </a:lnTo>
                <a:lnTo>
                  <a:pt x="1518138" y="12757"/>
                </a:lnTo>
                <a:lnTo>
                  <a:pt x="1487840" y="1594"/>
                </a:lnTo>
                <a:lnTo>
                  <a:pt x="1428838" y="0"/>
                </a:lnTo>
                <a:lnTo>
                  <a:pt x="102057" y="0"/>
                </a:lnTo>
                <a:close/>
              </a:path>
            </a:pathLst>
          </a:custGeom>
          <a:ln w="17856">
            <a:solidFill>
              <a:srgbClr val="231F2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73" name="object 73">
            <a:extLst>
              <a:ext uri="{FF2B5EF4-FFF2-40B4-BE49-F238E27FC236}">
                <a16:creationId xmlns:a16="http://schemas.microsoft.com/office/drawing/2014/main" id="{E2933B79-F57D-2C41-8306-8B623400ADB3}"/>
              </a:ext>
            </a:extLst>
          </p:cNvPr>
          <p:cNvSpPr txBox="1"/>
          <p:nvPr/>
        </p:nvSpPr>
        <p:spPr>
          <a:xfrm>
            <a:off x="2124244" y="4087672"/>
            <a:ext cx="1294144" cy="341066"/>
          </a:xfrm>
          <a:prstGeom prst="rect">
            <a:avLst/>
          </a:prstGeom>
        </p:spPr>
        <p:txBody>
          <a:bodyPr vert="horz" wrap="square" lIns="0" tIns="11948" rIns="0" bIns="0" rtlCol="0">
            <a:spAutoFit/>
          </a:bodyPr>
          <a:lstStyle/>
          <a:p>
            <a:pPr marL="374163">
              <a:spcBef>
                <a:spcPts val="94"/>
              </a:spcBef>
            </a:pPr>
            <a:r>
              <a:rPr sz="2138" b="1" dirty="0">
                <a:solidFill>
                  <a:srgbClr val="231F20"/>
                </a:solidFill>
                <a:latin typeface="HGMaruGothicMPRO" panose="020F0600000000000000" pitchFamily="34" charset="-128"/>
                <a:ea typeface="HGMaruGothicMPRO" panose="020F0600000000000000" pitchFamily="34" charset="-128"/>
                <a:cs typeface="ShinMGoPro-Medium"/>
              </a:rPr>
              <a:t>会社</a:t>
            </a:r>
            <a:endParaRPr sz="2138" dirty="0">
              <a:latin typeface="HGMaruGothicMPRO" panose="020F0600000000000000" pitchFamily="34" charset="-128"/>
              <a:ea typeface="HGMaruGothicMPRO" panose="020F0600000000000000" pitchFamily="34" charset="-128"/>
              <a:cs typeface="ShinMGoPro-Medium"/>
            </a:endParaRPr>
          </a:p>
        </p:txBody>
      </p:sp>
      <p:sp>
        <p:nvSpPr>
          <p:cNvPr id="74" name="object 74">
            <a:extLst>
              <a:ext uri="{FF2B5EF4-FFF2-40B4-BE49-F238E27FC236}">
                <a16:creationId xmlns:a16="http://schemas.microsoft.com/office/drawing/2014/main" id="{E33BD063-8DF4-E24C-95F4-47A2FC4329F6}"/>
              </a:ext>
            </a:extLst>
          </p:cNvPr>
          <p:cNvSpPr/>
          <p:nvPr/>
        </p:nvSpPr>
        <p:spPr>
          <a:xfrm>
            <a:off x="8506748" y="4032830"/>
            <a:ext cx="1309350" cy="469759"/>
          </a:xfrm>
          <a:custGeom>
            <a:avLst/>
            <a:gdLst/>
            <a:ahLst/>
            <a:cxnLst/>
            <a:rect l="l" t="t" r="r" b="b"/>
            <a:pathLst>
              <a:path w="1530984" h="549275">
                <a:moveTo>
                  <a:pt x="1428838" y="0"/>
                </a:moveTo>
                <a:lnTo>
                  <a:pt x="102057" y="0"/>
                </a:lnTo>
                <a:lnTo>
                  <a:pt x="43055" y="1594"/>
                </a:lnTo>
                <a:lnTo>
                  <a:pt x="12757" y="12757"/>
                </a:lnTo>
                <a:lnTo>
                  <a:pt x="1594" y="43055"/>
                </a:lnTo>
                <a:lnTo>
                  <a:pt x="0" y="102057"/>
                </a:lnTo>
                <a:lnTo>
                  <a:pt x="0" y="447078"/>
                </a:lnTo>
                <a:lnTo>
                  <a:pt x="1594" y="506079"/>
                </a:lnTo>
                <a:lnTo>
                  <a:pt x="12757" y="536378"/>
                </a:lnTo>
                <a:lnTo>
                  <a:pt x="43055" y="547540"/>
                </a:lnTo>
                <a:lnTo>
                  <a:pt x="102057" y="549135"/>
                </a:lnTo>
                <a:lnTo>
                  <a:pt x="1428838" y="549135"/>
                </a:lnTo>
                <a:lnTo>
                  <a:pt x="1487840" y="547540"/>
                </a:lnTo>
                <a:lnTo>
                  <a:pt x="1518138" y="536378"/>
                </a:lnTo>
                <a:lnTo>
                  <a:pt x="1529301" y="506079"/>
                </a:lnTo>
                <a:lnTo>
                  <a:pt x="1530896" y="447078"/>
                </a:lnTo>
                <a:lnTo>
                  <a:pt x="1530896" y="102057"/>
                </a:lnTo>
                <a:lnTo>
                  <a:pt x="1529301" y="43055"/>
                </a:lnTo>
                <a:lnTo>
                  <a:pt x="1518138" y="12757"/>
                </a:lnTo>
                <a:lnTo>
                  <a:pt x="1487840" y="1594"/>
                </a:lnTo>
                <a:lnTo>
                  <a:pt x="1428838"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75" name="object 75">
            <a:extLst>
              <a:ext uri="{FF2B5EF4-FFF2-40B4-BE49-F238E27FC236}">
                <a16:creationId xmlns:a16="http://schemas.microsoft.com/office/drawing/2014/main" id="{3120DCD5-FAE1-A84F-834B-A9DB730BBF4B}"/>
              </a:ext>
            </a:extLst>
          </p:cNvPr>
          <p:cNvSpPr/>
          <p:nvPr/>
        </p:nvSpPr>
        <p:spPr>
          <a:xfrm>
            <a:off x="8506748" y="4032830"/>
            <a:ext cx="1309350" cy="469759"/>
          </a:xfrm>
          <a:custGeom>
            <a:avLst/>
            <a:gdLst/>
            <a:ahLst/>
            <a:cxnLst/>
            <a:rect l="l" t="t" r="r" b="b"/>
            <a:pathLst>
              <a:path w="1530984" h="549275">
                <a:moveTo>
                  <a:pt x="102057" y="0"/>
                </a:moveTo>
                <a:lnTo>
                  <a:pt x="43055" y="1594"/>
                </a:lnTo>
                <a:lnTo>
                  <a:pt x="12757" y="12757"/>
                </a:lnTo>
                <a:lnTo>
                  <a:pt x="1594" y="43055"/>
                </a:lnTo>
                <a:lnTo>
                  <a:pt x="0" y="102057"/>
                </a:lnTo>
                <a:lnTo>
                  <a:pt x="0" y="447078"/>
                </a:lnTo>
                <a:lnTo>
                  <a:pt x="1594" y="506079"/>
                </a:lnTo>
                <a:lnTo>
                  <a:pt x="12757" y="536378"/>
                </a:lnTo>
                <a:lnTo>
                  <a:pt x="43055" y="547540"/>
                </a:lnTo>
                <a:lnTo>
                  <a:pt x="102057" y="549135"/>
                </a:lnTo>
                <a:lnTo>
                  <a:pt x="1428838" y="549135"/>
                </a:lnTo>
                <a:lnTo>
                  <a:pt x="1487840" y="547540"/>
                </a:lnTo>
                <a:lnTo>
                  <a:pt x="1518138" y="536378"/>
                </a:lnTo>
                <a:lnTo>
                  <a:pt x="1529301" y="506079"/>
                </a:lnTo>
                <a:lnTo>
                  <a:pt x="1530896" y="447078"/>
                </a:lnTo>
                <a:lnTo>
                  <a:pt x="1530896" y="102057"/>
                </a:lnTo>
                <a:lnTo>
                  <a:pt x="1529301" y="43055"/>
                </a:lnTo>
                <a:lnTo>
                  <a:pt x="1518138" y="12757"/>
                </a:lnTo>
                <a:lnTo>
                  <a:pt x="1487840" y="1594"/>
                </a:lnTo>
                <a:lnTo>
                  <a:pt x="1428838" y="0"/>
                </a:lnTo>
                <a:lnTo>
                  <a:pt x="102057" y="0"/>
                </a:lnTo>
                <a:close/>
              </a:path>
            </a:pathLst>
          </a:custGeom>
          <a:ln w="17856">
            <a:solidFill>
              <a:srgbClr val="231F2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76" name="object 76">
            <a:extLst>
              <a:ext uri="{FF2B5EF4-FFF2-40B4-BE49-F238E27FC236}">
                <a16:creationId xmlns:a16="http://schemas.microsoft.com/office/drawing/2014/main" id="{57B9942C-5562-8C4D-977C-377A6642E83E}"/>
              </a:ext>
            </a:extLst>
          </p:cNvPr>
          <p:cNvSpPr txBox="1"/>
          <p:nvPr/>
        </p:nvSpPr>
        <p:spPr>
          <a:xfrm>
            <a:off x="8741372" y="4087672"/>
            <a:ext cx="1008718" cy="341066"/>
          </a:xfrm>
          <a:prstGeom prst="rect">
            <a:avLst/>
          </a:prstGeom>
        </p:spPr>
        <p:txBody>
          <a:bodyPr vert="horz" wrap="square" lIns="0" tIns="11948" rIns="0" bIns="0" rtlCol="0">
            <a:spAutoFit/>
          </a:bodyPr>
          <a:lstStyle/>
          <a:p>
            <a:pPr marL="10861">
              <a:spcBef>
                <a:spcPts val="94"/>
              </a:spcBef>
            </a:pPr>
            <a:r>
              <a:rPr sz="2138" b="1" dirty="0">
                <a:solidFill>
                  <a:srgbClr val="231F20"/>
                </a:solidFill>
                <a:latin typeface="HGMaruGothicMPRO" panose="020F0600000000000000" pitchFamily="34" charset="-128"/>
                <a:ea typeface="HGMaruGothicMPRO" panose="020F0600000000000000" pitchFamily="34" charset="-128"/>
                <a:cs typeface="ShinMGoPro-Medium"/>
              </a:rPr>
              <a:t>働く人</a:t>
            </a:r>
            <a:endParaRPr sz="2138" dirty="0">
              <a:latin typeface="HGMaruGothicMPRO" panose="020F0600000000000000" pitchFamily="34" charset="-128"/>
              <a:ea typeface="HGMaruGothicMPRO" panose="020F0600000000000000" pitchFamily="34" charset="-128"/>
              <a:cs typeface="ShinMGoPro-Medium"/>
            </a:endParaRPr>
          </a:p>
        </p:txBody>
      </p:sp>
      <p:sp>
        <p:nvSpPr>
          <p:cNvPr id="77" name="正方形/長方形 76"/>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 name="正方形/長方形 2"/>
          <p:cNvSpPr/>
          <p:nvPr/>
        </p:nvSpPr>
        <p:spPr>
          <a:xfrm>
            <a:off x="1535406" y="79174"/>
            <a:ext cx="6944188" cy="461665"/>
          </a:xfrm>
          <a:prstGeom prst="rect">
            <a:avLst/>
          </a:prstGeom>
        </p:spPr>
        <p:txBody>
          <a:bodyPr wrap="square">
            <a:spAutoFit/>
          </a:bodyPr>
          <a:lstStyle/>
          <a:p>
            <a:r>
              <a:rPr lang="ja-JP" altLang="en-US" sz="2400" b="1" dirty="0">
                <a:latin typeface="HGMaruGothicMPRO" panose="020F0600000000000000" pitchFamily="34" charset="-128"/>
                <a:ea typeface="HGMaruGothicMPRO" panose="020F0600000000000000" pitchFamily="34" charset="-128"/>
                <a:cs typeface="ShinMGoPro-DeBold"/>
              </a:rPr>
              <a:t>「労働契約」働く上での条件はこうしましょう</a:t>
            </a:r>
            <a:endParaRPr lang="ja-JP" altLang="en-US" sz="2400" dirty="0"/>
          </a:p>
        </p:txBody>
      </p:sp>
      <p:sp>
        <p:nvSpPr>
          <p:cNvPr id="78"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135</a:t>
            </a:r>
            <a:endParaRPr lang="ja-JP" altLang="en-US" sz="1200" b="1" dirty="0"/>
          </a:p>
        </p:txBody>
      </p:sp>
    </p:spTree>
    <p:extLst>
      <p:ext uri="{BB962C8B-B14F-4D97-AF65-F5344CB8AC3E}">
        <p14:creationId xmlns:p14="http://schemas.microsoft.com/office/powerpoint/2010/main" val="7309177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a:extLst>
              <a:ext uri="{FF2B5EF4-FFF2-40B4-BE49-F238E27FC236}">
                <a16:creationId xmlns:a16="http://schemas.microsoft.com/office/drawing/2014/main" id="{92AAC6C8-B758-3A4B-ABC3-B25C4543FCB3}"/>
              </a:ext>
            </a:extLst>
          </p:cNvPr>
          <p:cNvSpPr/>
          <p:nvPr/>
        </p:nvSpPr>
        <p:spPr>
          <a:xfrm>
            <a:off x="4371921" y="3816658"/>
            <a:ext cx="3187298" cy="143371"/>
          </a:xfrm>
          <a:custGeom>
            <a:avLst/>
            <a:gdLst/>
            <a:ahLst/>
            <a:cxnLst/>
            <a:rect l="l" t="t" r="r" b="b"/>
            <a:pathLst>
              <a:path w="3726815" h="167639">
                <a:moveTo>
                  <a:pt x="0" y="167398"/>
                </a:moveTo>
                <a:lnTo>
                  <a:pt x="3726611" y="167398"/>
                </a:lnTo>
                <a:lnTo>
                  <a:pt x="3726611" y="0"/>
                </a:lnTo>
                <a:lnTo>
                  <a:pt x="0" y="0"/>
                </a:lnTo>
                <a:lnTo>
                  <a:pt x="0" y="167398"/>
                </a:lnTo>
                <a:close/>
              </a:path>
            </a:pathLst>
          </a:custGeom>
          <a:solidFill>
            <a:srgbClr val="00C0F3"/>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9" name="object 29">
            <a:extLst>
              <a:ext uri="{FF2B5EF4-FFF2-40B4-BE49-F238E27FC236}">
                <a16:creationId xmlns:a16="http://schemas.microsoft.com/office/drawing/2014/main" id="{783F1AB2-C0B4-714C-B500-3BF5B550F005}"/>
              </a:ext>
            </a:extLst>
          </p:cNvPr>
          <p:cNvSpPr/>
          <p:nvPr/>
        </p:nvSpPr>
        <p:spPr>
          <a:xfrm>
            <a:off x="4520006" y="4332328"/>
            <a:ext cx="3187298" cy="143371"/>
          </a:xfrm>
          <a:custGeom>
            <a:avLst/>
            <a:gdLst/>
            <a:ahLst/>
            <a:cxnLst/>
            <a:rect l="l" t="t" r="r" b="b"/>
            <a:pathLst>
              <a:path w="3726815" h="167639">
                <a:moveTo>
                  <a:pt x="3726611" y="0"/>
                </a:moveTo>
                <a:lnTo>
                  <a:pt x="0" y="0"/>
                </a:lnTo>
                <a:lnTo>
                  <a:pt x="0" y="167398"/>
                </a:lnTo>
                <a:lnTo>
                  <a:pt x="3726611" y="167398"/>
                </a:lnTo>
                <a:lnTo>
                  <a:pt x="3726611" y="0"/>
                </a:lnTo>
                <a:close/>
              </a:path>
            </a:pathLst>
          </a:custGeom>
          <a:solidFill>
            <a:srgbClr val="00C0F3"/>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 name="object 2">
            <a:extLst>
              <a:ext uri="{FF2B5EF4-FFF2-40B4-BE49-F238E27FC236}">
                <a16:creationId xmlns:a16="http://schemas.microsoft.com/office/drawing/2014/main" id="{F0C3D9C4-FCDD-0F42-8A46-66EDC181D6AB}"/>
              </a:ext>
            </a:extLst>
          </p:cNvPr>
          <p:cNvSpPr/>
          <p:nvPr/>
        </p:nvSpPr>
        <p:spPr>
          <a:xfrm>
            <a:off x="1785695" y="681275"/>
            <a:ext cx="8621292" cy="539272"/>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 name="object 4">
            <a:extLst>
              <a:ext uri="{FF2B5EF4-FFF2-40B4-BE49-F238E27FC236}">
                <a16:creationId xmlns:a16="http://schemas.microsoft.com/office/drawing/2014/main" id="{0AEC3E87-F162-8E4D-9FF5-10422895F353}"/>
              </a:ext>
            </a:extLst>
          </p:cNvPr>
          <p:cNvSpPr txBox="1"/>
          <p:nvPr/>
        </p:nvSpPr>
        <p:spPr>
          <a:xfrm>
            <a:off x="1917645" y="789493"/>
            <a:ext cx="8489342" cy="1347443"/>
          </a:xfrm>
          <a:prstGeom prst="rect">
            <a:avLst/>
          </a:prstGeom>
        </p:spPr>
        <p:txBody>
          <a:bodyPr vert="horz" wrap="square" lIns="0" tIns="14120" rIns="0" bIns="0" rtlCol="0">
            <a:spAutoFit/>
          </a:bodyPr>
          <a:lstStyle/>
          <a:p>
            <a:pPr marL="10861">
              <a:spcBef>
                <a:spcPts val="111"/>
              </a:spcBef>
            </a:pPr>
            <a:r>
              <a:rPr sz="1881" b="1" dirty="0">
                <a:solidFill>
                  <a:srgbClr val="FFFFFF"/>
                </a:solidFill>
                <a:latin typeface="HGMaruGothicMPRO" panose="020F0600000000000000" pitchFamily="34" charset="-128"/>
                <a:ea typeface="HGMaruGothicMPRO" panose="020F0600000000000000" pitchFamily="34" charset="-128"/>
                <a:cs typeface="ShinMGoPro-DeBold"/>
              </a:rPr>
              <a:t>〈</a:t>
            </a:r>
            <a:r>
              <a:rPr sz="1881" b="1" dirty="0" err="1">
                <a:solidFill>
                  <a:srgbClr val="FFFFFF"/>
                </a:solidFill>
                <a:latin typeface="HGMaruGothicMPRO" panose="020F0600000000000000" pitchFamily="34" charset="-128"/>
                <a:ea typeface="HGMaruGothicMPRO" panose="020F0600000000000000" pitchFamily="34" charset="-128"/>
                <a:cs typeface="ShinMGoPro-DeBold"/>
              </a:rPr>
              <a:t>不適切な例</a:t>
            </a:r>
            <a:r>
              <a:rPr sz="1881" b="1" dirty="0">
                <a:solidFill>
                  <a:srgbClr val="FFFFFF"/>
                </a:solidFill>
                <a:latin typeface="HGMaruGothicMPRO" panose="020F0600000000000000" pitchFamily="34" charset="-128"/>
                <a:ea typeface="HGMaruGothicMPRO" panose="020F0600000000000000" pitchFamily="34" charset="-128"/>
                <a:cs typeface="ShinMGoPro-DeBold"/>
              </a:rPr>
              <a:t>〉</a:t>
            </a:r>
            <a:endParaRPr sz="1881" dirty="0">
              <a:latin typeface="HGMaruGothicMPRO" panose="020F0600000000000000" pitchFamily="34" charset="-128"/>
              <a:ea typeface="HGMaruGothicMPRO" panose="020F0600000000000000" pitchFamily="34" charset="-128"/>
              <a:cs typeface="ShinMGoPro-DeBold"/>
            </a:endParaRPr>
          </a:p>
          <a:p>
            <a:pPr marL="137392" marR="4344">
              <a:lnSpc>
                <a:spcPct val="115300"/>
              </a:lnSpc>
              <a:spcBef>
                <a:spcPts val="2044"/>
              </a:spcBef>
            </a:pPr>
            <a:r>
              <a:rPr sz="2224" dirty="0">
                <a:solidFill>
                  <a:srgbClr val="231F20"/>
                </a:solidFill>
                <a:latin typeface="HGMaruGothicMPRO" panose="020F0600000000000000" pitchFamily="34" charset="-128"/>
                <a:ea typeface="HGMaruGothicMPRO" panose="020F0600000000000000" pitchFamily="34" charset="-128"/>
                <a:cs typeface="A-OTF Shin Maru Go Pro"/>
              </a:rPr>
              <a:t>　</a:t>
            </a:r>
            <a:r>
              <a:rPr sz="2224" b="1" dirty="0">
                <a:solidFill>
                  <a:srgbClr val="00AEEF"/>
                </a:solidFill>
                <a:latin typeface="HGMaruGothicMPRO" panose="020F0600000000000000" pitchFamily="34" charset="-128"/>
                <a:ea typeface="HGMaruGothicMPRO" panose="020F0600000000000000" pitchFamily="34" charset="-128"/>
                <a:cs typeface="ShinMGoPro-Medium"/>
              </a:rPr>
              <a:t>会社</a:t>
            </a:r>
            <a:r>
              <a:rPr sz="2224" dirty="0">
                <a:solidFill>
                  <a:srgbClr val="231F20"/>
                </a:solidFill>
                <a:latin typeface="HGMaruGothicMPRO" panose="020F0600000000000000" pitchFamily="34" charset="-128"/>
                <a:ea typeface="HGMaruGothicMPRO" panose="020F0600000000000000" pitchFamily="34" charset="-128"/>
                <a:cs typeface="A-OTF Shin Maru Go Pro"/>
              </a:rPr>
              <a:t>と</a:t>
            </a:r>
            <a:r>
              <a:rPr sz="2224" b="1" dirty="0">
                <a:solidFill>
                  <a:srgbClr val="00AEEF"/>
                </a:solidFill>
                <a:latin typeface="HGMaruGothicMPRO" panose="020F0600000000000000" pitchFamily="34" charset="-128"/>
                <a:ea typeface="HGMaruGothicMPRO" panose="020F0600000000000000" pitchFamily="34" charset="-128"/>
                <a:cs typeface="ShinMGoPro-Medium"/>
              </a:rPr>
              <a:t>働く人</a:t>
            </a:r>
            <a:r>
              <a:rPr sz="2224" dirty="0">
                <a:solidFill>
                  <a:srgbClr val="231F20"/>
                </a:solidFill>
                <a:latin typeface="HGMaruGothicMPRO" panose="020F0600000000000000" pitchFamily="34" charset="-128"/>
                <a:ea typeface="HGMaruGothicMPRO" panose="020F0600000000000000" pitchFamily="34" charset="-128"/>
                <a:cs typeface="A-OTF Shin Maru Go Pro"/>
              </a:rPr>
              <a:t>の「労働契約」を完全に自由に決定できるようにしてしまうと、こんなことが起きるかも…（会社を決めるとき）</a:t>
            </a:r>
            <a:endParaRPr sz="2224" dirty="0">
              <a:latin typeface="HGMaruGothicMPRO" panose="020F0600000000000000" pitchFamily="34" charset="-128"/>
              <a:ea typeface="HGMaruGothicMPRO" panose="020F0600000000000000" pitchFamily="34" charset="-128"/>
              <a:cs typeface="A-OTF Shin Maru Go Pro"/>
            </a:endParaRPr>
          </a:p>
        </p:txBody>
      </p:sp>
      <p:sp>
        <p:nvSpPr>
          <p:cNvPr id="5" name="object 5">
            <a:extLst>
              <a:ext uri="{FF2B5EF4-FFF2-40B4-BE49-F238E27FC236}">
                <a16:creationId xmlns:a16="http://schemas.microsoft.com/office/drawing/2014/main" id="{41DA76C9-3164-D844-84CA-45CF63B89EDF}"/>
              </a:ext>
            </a:extLst>
          </p:cNvPr>
          <p:cNvSpPr txBox="1"/>
          <p:nvPr/>
        </p:nvSpPr>
        <p:spPr>
          <a:xfrm>
            <a:off x="4619630" y="2824246"/>
            <a:ext cx="2818551" cy="2294055"/>
          </a:xfrm>
          <a:prstGeom prst="rect">
            <a:avLst/>
          </a:prstGeom>
        </p:spPr>
        <p:txBody>
          <a:bodyPr vert="horz" wrap="square" lIns="0" tIns="316069" rIns="0" bIns="0" rtlCol="0">
            <a:spAutoFit/>
          </a:bodyPr>
          <a:lstStyle/>
          <a:p>
            <a:pPr>
              <a:lnSpc>
                <a:spcPts val="15359"/>
              </a:lnSpc>
              <a:spcBef>
                <a:spcPts val="2489"/>
              </a:spcBef>
            </a:pPr>
            <a:r>
              <a:rPr sz="12871" b="1" dirty="0">
                <a:solidFill>
                  <a:srgbClr val="BCBEC0"/>
                </a:solidFill>
                <a:latin typeface="HGMaruGothicMPRO" panose="020F0600000000000000" pitchFamily="34" charset="-128"/>
                <a:ea typeface="HGMaruGothicMPRO" panose="020F0600000000000000" pitchFamily="34" charset="-128"/>
                <a:cs typeface="ShinMGoPro-DeBold"/>
              </a:rPr>
              <a:t>NG</a:t>
            </a:r>
            <a:endParaRPr sz="12871">
              <a:latin typeface="HGMaruGothicMPRO" panose="020F0600000000000000" pitchFamily="34" charset="-128"/>
              <a:ea typeface="HGMaruGothicMPRO" panose="020F0600000000000000" pitchFamily="34" charset="-128"/>
              <a:cs typeface="ShinMGoPro-DeBold"/>
            </a:endParaRPr>
          </a:p>
        </p:txBody>
      </p:sp>
      <p:sp>
        <p:nvSpPr>
          <p:cNvPr id="6" name="object 6">
            <a:extLst>
              <a:ext uri="{FF2B5EF4-FFF2-40B4-BE49-F238E27FC236}">
                <a16:creationId xmlns:a16="http://schemas.microsoft.com/office/drawing/2014/main" id="{C437D034-AD46-944C-B804-0CFCCE4DEB5B}"/>
              </a:ext>
            </a:extLst>
          </p:cNvPr>
          <p:cNvSpPr/>
          <p:nvPr/>
        </p:nvSpPr>
        <p:spPr>
          <a:xfrm>
            <a:off x="2467961" y="3238415"/>
            <a:ext cx="1105155" cy="155319"/>
          </a:xfrm>
          <a:custGeom>
            <a:avLst/>
            <a:gdLst/>
            <a:ahLst/>
            <a:cxnLst/>
            <a:rect l="l" t="t" r="r" b="b"/>
            <a:pathLst>
              <a:path w="1292225" h="181610">
                <a:moveTo>
                  <a:pt x="0" y="181000"/>
                </a:moveTo>
                <a:lnTo>
                  <a:pt x="1291818" y="181000"/>
                </a:lnTo>
                <a:lnTo>
                  <a:pt x="1291818" y="0"/>
                </a:lnTo>
                <a:lnTo>
                  <a:pt x="0" y="0"/>
                </a:lnTo>
                <a:lnTo>
                  <a:pt x="0" y="181000"/>
                </a:lnTo>
                <a:close/>
              </a:path>
            </a:pathLst>
          </a:custGeom>
          <a:solidFill>
            <a:srgbClr val="A9A5A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7" name="object 7">
            <a:extLst>
              <a:ext uri="{FF2B5EF4-FFF2-40B4-BE49-F238E27FC236}">
                <a16:creationId xmlns:a16="http://schemas.microsoft.com/office/drawing/2014/main" id="{815F14A7-C04B-A241-B65C-D94217C381AB}"/>
              </a:ext>
            </a:extLst>
          </p:cNvPr>
          <p:cNvSpPr/>
          <p:nvPr/>
        </p:nvSpPr>
        <p:spPr>
          <a:xfrm>
            <a:off x="2467961" y="3589956"/>
            <a:ext cx="1105155" cy="177042"/>
          </a:xfrm>
          <a:custGeom>
            <a:avLst/>
            <a:gdLst/>
            <a:ahLst/>
            <a:cxnLst/>
            <a:rect l="l" t="t" r="r" b="b"/>
            <a:pathLst>
              <a:path w="1292225" h="207010">
                <a:moveTo>
                  <a:pt x="0" y="206387"/>
                </a:moveTo>
                <a:lnTo>
                  <a:pt x="1291818" y="206387"/>
                </a:lnTo>
                <a:lnTo>
                  <a:pt x="1291818" y="0"/>
                </a:lnTo>
                <a:lnTo>
                  <a:pt x="0" y="0"/>
                </a:lnTo>
                <a:lnTo>
                  <a:pt x="0" y="206387"/>
                </a:lnTo>
                <a:close/>
              </a:path>
            </a:pathLst>
          </a:custGeom>
          <a:solidFill>
            <a:srgbClr val="A9A5A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A64FDDEE-ADF4-5D4A-B7B0-0EA61F3C5766}"/>
              </a:ext>
            </a:extLst>
          </p:cNvPr>
          <p:cNvSpPr/>
          <p:nvPr/>
        </p:nvSpPr>
        <p:spPr>
          <a:xfrm>
            <a:off x="2467961" y="3963167"/>
            <a:ext cx="1105155" cy="177042"/>
          </a:xfrm>
          <a:custGeom>
            <a:avLst/>
            <a:gdLst/>
            <a:ahLst/>
            <a:cxnLst/>
            <a:rect l="l" t="t" r="r" b="b"/>
            <a:pathLst>
              <a:path w="1292225" h="207010">
                <a:moveTo>
                  <a:pt x="0" y="206413"/>
                </a:moveTo>
                <a:lnTo>
                  <a:pt x="1291818" y="206413"/>
                </a:lnTo>
                <a:lnTo>
                  <a:pt x="1291818" y="0"/>
                </a:lnTo>
                <a:lnTo>
                  <a:pt x="0" y="0"/>
                </a:lnTo>
                <a:lnTo>
                  <a:pt x="0" y="206413"/>
                </a:lnTo>
                <a:close/>
              </a:path>
            </a:pathLst>
          </a:custGeom>
          <a:solidFill>
            <a:srgbClr val="A9A5A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0DDA5B68-F64A-6D4C-A72B-C64886F2F2C7}"/>
              </a:ext>
            </a:extLst>
          </p:cNvPr>
          <p:cNvSpPr/>
          <p:nvPr/>
        </p:nvSpPr>
        <p:spPr>
          <a:xfrm>
            <a:off x="2467961" y="4336444"/>
            <a:ext cx="1105155" cy="462699"/>
          </a:xfrm>
          <a:custGeom>
            <a:avLst/>
            <a:gdLst/>
            <a:ahLst/>
            <a:cxnLst/>
            <a:rect l="l" t="t" r="r" b="b"/>
            <a:pathLst>
              <a:path w="1292225" h="541020">
                <a:moveTo>
                  <a:pt x="0" y="540626"/>
                </a:moveTo>
                <a:lnTo>
                  <a:pt x="1291818" y="540626"/>
                </a:lnTo>
                <a:lnTo>
                  <a:pt x="1291818" y="0"/>
                </a:lnTo>
                <a:lnTo>
                  <a:pt x="0" y="0"/>
                </a:lnTo>
                <a:lnTo>
                  <a:pt x="0" y="540626"/>
                </a:lnTo>
                <a:close/>
              </a:path>
            </a:pathLst>
          </a:custGeom>
          <a:solidFill>
            <a:srgbClr val="A9A5A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0D727823-4D54-E74C-B6F5-86FB7E398D88}"/>
              </a:ext>
            </a:extLst>
          </p:cNvPr>
          <p:cNvSpPr/>
          <p:nvPr/>
        </p:nvSpPr>
        <p:spPr>
          <a:xfrm>
            <a:off x="2467959" y="3238415"/>
            <a:ext cx="1105155" cy="1560792"/>
          </a:xfrm>
          <a:custGeom>
            <a:avLst/>
            <a:gdLst/>
            <a:ahLst/>
            <a:cxnLst/>
            <a:rect l="l" t="t" r="r" b="b"/>
            <a:pathLst>
              <a:path w="1292225" h="1824989">
                <a:moveTo>
                  <a:pt x="1291818" y="0"/>
                </a:moveTo>
                <a:lnTo>
                  <a:pt x="0" y="0"/>
                </a:lnTo>
                <a:lnTo>
                  <a:pt x="0" y="1824520"/>
                </a:lnTo>
                <a:lnTo>
                  <a:pt x="1291818" y="1824520"/>
                </a:lnTo>
                <a:lnTo>
                  <a:pt x="1291818" y="0"/>
                </a:lnTo>
                <a:close/>
              </a:path>
            </a:pathLst>
          </a:custGeom>
          <a:ln w="21894">
            <a:solidFill>
              <a:srgbClr val="A9A5AB"/>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aphicFrame>
        <p:nvGraphicFramePr>
          <p:cNvPr id="11" name="object 11">
            <a:extLst>
              <a:ext uri="{FF2B5EF4-FFF2-40B4-BE49-F238E27FC236}">
                <a16:creationId xmlns:a16="http://schemas.microsoft.com/office/drawing/2014/main" id="{A74789FC-7442-6F4D-A246-0FC6670E0A78}"/>
              </a:ext>
            </a:extLst>
          </p:cNvPr>
          <p:cNvGraphicFramePr>
            <a:graphicFrameLocks noGrp="1"/>
          </p:cNvGraphicFramePr>
          <p:nvPr/>
        </p:nvGraphicFramePr>
        <p:xfrm>
          <a:off x="2467958" y="3393212"/>
          <a:ext cx="1104610" cy="205825"/>
        </p:xfrm>
        <a:graphic>
          <a:graphicData uri="http://schemas.openxmlformats.org/drawingml/2006/table">
            <a:tbl>
              <a:tblPr firstRow="1" bandRow="1">
                <a:tableStyleId>{2D5ABB26-0587-4C30-8999-92F81FD0307C}</a:tableStyleId>
              </a:tblPr>
              <a:tblGrid>
                <a:gridCol w="224832">
                  <a:extLst>
                    <a:ext uri="{9D8B030D-6E8A-4147-A177-3AD203B41FA5}">
                      <a16:colId xmlns:a16="http://schemas.microsoft.com/office/drawing/2014/main" val="20000"/>
                    </a:ext>
                  </a:extLst>
                </a:gridCol>
                <a:gridCol w="337249">
                  <a:extLst>
                    <a:ext uri="{9D8B030D-6E8A-4147-A177-3AD203B41FA5}">
                      <a16:colId xmlns:a16="http://schemas.microsoft.com/office/drawing/2014/main" val="20001"/>
                    </a:ext>
                  </a:extLst>
                </a:gridCol>
                <a:gridCol w="337248">
                  <a:extLst>
                    <a:ext uri="{9D8B030D-6E8A-4147-A177-3AD203B41FA5}">
                      <a16:colId xmlns:a16="http://schemas.microsoft.com/office/drawing/2014/main" val="20002"/>
                    </a:ext>
                  </a:extLst>
                </a:gridCol>
                <a:gridCol w="205281">
                  <a:extLst>
                    <a:ext uri="{9D8B030D-6E8A-4147-A177-3AD203B41FA5}">
                      <a16:colId xmlns:a16="http://schemas.microsoft.com/office/drawing/2014/main" val="20003"/>
                    </a:ext>
                  </a:extLst>
                </a:gridCol>
              </a:tblGrid>
              <a:tr h="205825">
                <a:tc>
                  <a:txBody>
                    <a:bodyPr/>
                    <a:lstStyle/>
                    <a:p>
                      <a:pPr>
                        <a:lnSpc>
                          <a:spcPct val="100000"/>
                        </a:lnSpc>
                      </a:pPr>
                      <a:endParaRPr sz="1200">
                        <a:latin typeface="Times New Roman"/>
                        <a:cs typeface="Times New Roman"/>
                      </a:endParaRPr>
                    </a:p>
                  </a:txBody>
                  <a:tcPr marL="0" marR="0" marT="0" marB="0">
                    <a:lnR w="53975">
                      <a:solidFill>
                        <a:srgbClr val="92C5EB"/>
                      </a:solidFill>
                      <a:prstDash val="solid"/>
                    </a:lnR>
                    <a:solidFill>
                      <a:srgbClr val="4BA6DD"/>
                    </a:solidFill>
                  </a:tcPr>
                </a:tc>
                <a:tc>
                  <a:txBody>
                    <a:bodyPr/>
                    <a:lstStyle/>
                    <a:p>
                      <a:pPr>
                        <a:lnSpc>
                          <a:spcPct val="100000"/>
                        </a:lnSpc>
                      </a:pPr>
                      <a:endParaRPr sz="1200">
                        <a:latin typeface="Times New Roman"/>
                        <a:cs typeface="Times New Roman"/>
                      </a:endParaRPr>
                    </a:p>
                  </a:txBody>
                  <a:tcPr marL="0" marR="0" marT="0" marB="0">
                    <a:lnL w="53975">
                      <a:solidFill>
                        <a:srgbClr val="92C5EB"/>
                      </a:solidFill>
                      <a:prstDash val="solid"/>
                    </a:lnL>
                    <a:lnR w="53975">
                      <a:solidFill>
                        <a:srgbClr val="92C5EB"/>
                      </a:solidFill>
                      <a:prstDash val="solid"/>
                    </a:lnR>
                    <a:solidFill>
                      <a:srgbClr val="4BA6DD"/>
                    </a:solidFill>
                  </a:tcPr>
                </a:tc>
                <a:tc>
                  <a:txBody>
                    <a:bodyPr/>
                    <a:lstStyle/>
                    <a:p>
                      <a:pPr>
                        <a:lnSpc>
                          <a:spcPct val="100000"/>
                        </a:lnSpc>
                      </a:pPr>
                      <a:endParaRPr sz="1200">
                        <a:latin typeface="Times New Roman"/>
                        <a:cs typeface="Times New Roman"/>
                      </a:endParaRPr>
                    </a:p>
                  </a:txBody>
                  <a:tcPr marL="0" marR="0" marT="0" marB="0">
                    <a:lnL w="53975">
                      <a:solidFill>
                        <a:srgbClr val="92C5EB"/>
                      </a:solidFill>
                      <a:prstDash val="solid"/>
                    </a:lnL>
                    <a:lnR w="53975">
                      <a:solidFill>
                        <a:srgbClr val="92C5EB"/>
                      </a:solidFill>
                      <a:prstDash val="solid"/>
                    </a:lnR>
                    <a:solidFill>
                      <a:srgbClr val="4BA6DD"/>
                    </a:solidFill>
                  </a:tcPr>
                </a:tc>
                <a:tc>
                  <a:txBody>
                    <a:bodyPr/>
                    <a:lstStyle/>
                    <a:p>
                      <a:pPr>
                        <a:lnSpc>
                          <a:spcPct val="100000"/>
                        </a:lnSpc>
                      </a:pPr>
                      <a:endParaRPr sz="1200" dirty="0">
                        <a:latin typeface="Times New Roman"/>
                        <a:cs typeface="Times New Roman"/>
                      </a:endParaRPr>
                    </a:p>
                  </a:txBody>
                  <a:tcPr marL="0" marR="0" marT="0" marB="0">
                    <a:lnL w="53975">
                      <a:solidFill>
                        <a:srgbClr val="92C5EB"/>
                      </a:solidFill>
                      <a:prstDash val="solid"/>
                    </a:lnL>
                    <a:solidFill>
                      <a:srgbClr val="4BA6DD"/>
                    </a:solidFill>
                  </a:tcPr>
                </a:tc>
                <a:extLst>
                  <a:ext uri="{0D108BD9-81ED-4DB2-BD59-A6C34878D82A}">
                    <a16:rowId xmlns:a16="http://schemas.microsoft.com/office/drawing/2014/main" val="10000"/>
                  </a:ext>
                </a:extLst>
              </a:tr>
            </a:tbl>
          </a:graphicData>
        </a:graphic>
      </p:graphicFrame>
      <p:graphicFrame>
        <p:nvGraphicFramePr>
          <p:cNvPr id="12" name="object 12">
            <a:extLst>
              <a:ext uri="{FF2B5EF4-FFF2-40B4-BE49-F238E27FC236}">
                <a16:creationId xmlns:a16="http://schemas.microsoft.com/office/drawing/2014/main" id="{8709FA58-F10C-894F-A332-87C27FACF7C2}"/>
              </a:ext>
            </a:extLst>
          </p:cNvPr>
          <p:cNvGraphicFramePr>
            <a:graphicFrameLocks noGrp="1"/>
          </p:cNvGraphicFramePr>
          <p:nvPr/>
        </p:nvGraphicFramePr>
        <p:xfrm>
          <a:off x="2467958" y="3766467"/>
          <a:ext cx="1104610" cy="205825"/>
        </p:xfrm>
        <a:graphic>
          <a:graphicData uri="http://schemas.openxmlformats.org/drawingml/2006/table">
            <a:tbl>
              <a:tblPr firstRow="1" bandRow="1">
                <a:tableStyleId>{2D5ABB26-0587-4C30-8999-92F81FD0307C}</a:tableStyleId>
              </a:tblPr>
              <a:tblGrid>
                <a:gridCol w="224832">
                  <a:extLst>
                    <a:ext uri="{9D8B030D-6E8A-4147-A177-3AD203B41FA5}">
                      <a16:colId xmlns:a16="http://schemas.microsoft.com/office/drawing/2014/main" val="20000"/>
                    </a:ext>
                  </a:extLst>
                </a:gridCol>
                <a:gridCol w="337249">
                  <a:extLst>
                    <a:ext uri="{9D8B030D-6E8A-4147-A177-3AD203B41FA5}">
                      <a16:colId xmlns:a16="http://schemas.microsoft.com/office/drawing/2014/main" val="20001"/>
                    </a:ext>
                  </a:extLst>
                </a:gridCol>
                <a:gridCol w="337248">
                  <a:extLst>
                    <a:ext uri="{9D8B030D-6E8A-4147-A177-3AD203B41FA5}">
                      <a16:colId xmlns:a16="http://schemas.microsoft.com/office/drawing/2014/main" val="20002"/>
                    </a:ext>
                  </a:extLst>
                </a:gridCol>
                <a:gridCol w="205281">
                  <a:extLst>
                    <a:ext uri="{9D8B030D-6E8A-4147-A177-3AD203B41FA5}">
                      <a16:colId xmlns:a16="http://schemas.microsoft.com/office/drawing/2014/main" val="20003"/>
                    </a:ext>
                  </a:extLst>
                </a:gridCol>
              </a:tblGrid>
              <a:tr h="205825">
                <a:tc>
                  <a:txBody>
                    <a:bodyPr/>
                    <a:lstStyle/>
                    <a:p>
                      <a:pPr>
                        <a:lnSpc>
                          <a:spcPct val="100000"/>
                        </a:lnSpc>
                      </a:pPr>
                      <a:endParaRPr sz="1200">
                        <a:latin typeface="Times New Roman"/>
                        <a:cs typeface="Times New Roman"/>
                      </a:endParaRPr>
                    </a:p>
                  </a:txBody>
                  <a:tcPr marL="0" marR="0" marT="0" marB="0">
                    <a:lnR w="53975">
                      <a:solidFill>
                        <a:srgbClr val="92C5EB"/>
                      </a:solidFill>
                      <a:prstDash val="solid"/>
                    </a:lnR>
                    <a:solidFill>
                      <a:srgbClr val="4BA6DD"/>
                    </a:solidFill>
                  </a:tcPr>
                </a:tc>
                <a:tc>
                  <a:txBody>
                    <a:bodyPr/>
                    <a:lstStyle/>
                    <a:p>
                      <a:pPr>
                        <a:lnSpc>
                          <a:spcPct val="100000"/>
                        </a:lnSpc>
                      </a:pPr>
                      <a:endParaRPr sz="1200">
                        <a:latin typeface="Times New Roman"/>
                        <a:cs typeface="Times New Roman"/>
                      </a:endParaRPr>
                    </a:p>
                  </a:txBody>
                  <a:tcPr marL="0" marR="0" marT="0" marB="0">
                    <a:lnL w="53975">
                      <a:solidFill>
                        <a:srgbClr val="92C5EB"/>
                      </a:solidFill>
                      <a:prstDash val="solid"/>
                    </a:lnL>
                    <a:lnR w="53975">
                      <a:solidFill>
                        <a:srgbClr val="92C5EB"/>
                      </a:solidFill>
                      <a:prstDash val="solid"/>
                    </a:lnR>
                    <a:solidFill>
                      <a:srgbClr val="4BA6DD"/>
                    </a:solidFill>
                  </a:tcPr>
                </a:tc>
                <a:tc>
                  <a:txBody>
                    <a:bodyPr/>
                    <a:lstStyle/>
                    <a:p>
                      <a:pPr>
                        <a:lnSpc>
                          <a:spcPct val="100000"/>
                        </a:lnSpc>
                      </a:pPr>
                      <a:endParaRPr sz="1200">
                        <a:latin typeface="Times New Roman"/>
                        <a:cs typeface="Times New Roman"/>
                      </a:endParaRPr>
                    </a:p>
                  </a:txBody>
                  <a:tcPr marL="0" marR="0" marT="0" marB="0">
                    <a:lnL w="53975">
                      <a:solidFill>
                        <a:srgbClr val="92C5EB"/>
                      </a:solidFill>
                      <a:prstDash val="solid"/>
                    </a:lnL>
                    <a:lnR w="53975">
                      <a:solidFill>
                        <a:srgbClr val="92C5EB"/>
                      </a:solidFill>
                      <a:prstDash val="solid"/>
                    </a:lnR>
                    <a:solidFill>
                      <a:srgbClr val="4BA6DD"/>
                    </a:solidFill>
                  </a:tcPr>
                </a:tc>
                <a:tc>
                  <a:txBody>
                    <a:bodyPr/>
                    <a:lstStyle/>
                    <a:p>
                      <a:pPr>
                        <a:lnSpc>
                          <a:spcPct val="100000"/>
                        </a:lnSpc>
                      </a:pPr>
                      <a:endParaRPr sz="1200" dirty="0">
                        <a:latin typeface="Times New Roman"/>
                        <a:cs typeface="Times New Roman"/>
                      </a:endParaRPr>
                    </a:p>
                  </a:txBody>
                  <a:tcPr marL="0" marR="0" marT="0" marB="0">
                    <a:lnL w="53975">
                      <a:solidFill>
                        <a:srgbClr val="92C5EB"/>
                      </a:solidFill>
                      <a:prstDash val="solid"/>
                    </a:lnL>
                    <a:solidFill>
                      <a:srgbClr val="4BA6DD"/>
                    </a:solidFill>
                  </a:tcPr>
                </a:tc>
                <a:extLst>
                  <a:ext uri="{0D108BD9-81ED-4DB2-BD59-A6C34878D82A}">
                    <a16:rowId xmlns:a16="http://schemas.microsoft.com/office/drawing/2014/main" val="10000"/>
                  </a:ext>
                </a:extLst>
              </a:tr>
            </a:tbl>
          </a:graphicData>
        </a:graphic>
      </p:graphicFrame>
      <p:graphicFrame>
        <p:nvGraphicFramePr>
          <p:cNvPr id="13" name="object 13">
            <a:extLst>
              <a:ext uri="{FF2B5EF4-FFF2-40B4-BE49-F238E27FC236}">
                <a16:creationId xmlns:a16="http://schemas.microsoft.com/office/drawing/2014/main" id="{45863B20-0C33-D240-9D03-27BC0838CB03}"/>
              </a:ext>
            </a:extLst>
          </p:cNvPr>
          <p:cNvGraphicFramePr>
            <a:graphicFrameLocks noGrp="1"/>
          </p:cNvGraphicFramePr>
          <p:nvPr/>
        </p:nvGraphicFramePr>
        <p:xfrm>
          <a:off x="2467958" y="4139700"/>
          <a:ext cx="1104610" cy="205825"/>
        </p:xfrm>
        <a:graphic>
          <a:graphicData uri="http://schemas.openxmlformats.org/drawingml/2006/table">
            <a:tbl>
              <a:tblPr firstRow="1" bandRow="1">
                <a:tableStyleId>{2D5ABB26-0587-4C30-8999-92F81FD0307C}</a:tableStyleId>
              </a:tblPr>
              <a:tblGrid>
                <a:gridCol w="224832">
                  <a:extLst>
                    <a:ext uri="{9D8B030D-6E8A-4147-A177-3AD203B41FA5}">
                      <a16:colId xmlns:a16="http://schemas.microsoft.com/office/drawing/2014/main" val="20000"/>
                    </a:ext>
                  </a:extLst>
                </a:gridCol>
                <a:gridCol w="337249">
                  <a:extLst>
                    <a:ext uri="{9D8B030D-6E8A-4147-A177-3AD203B41FA5}">
                      <a16:colId xmlns:a16="http://schemas.microsoft.com/office/drawing/2014/main" val="20001"/>
                    </a:ext>
                  </a:extLst>
                </a:gridCol>
                <a:gridCol w="337248">
                  <a:extLst>
                    <a:ext uri="{9D8B030D-6E8A-4147-A177-3AD203B41FA5}">
                      <a16:colId xmlns:a16="http://schemas.microsoft.com/office/drawing/2014/main" val="20002"/>
                    </a:ext>
                  </a:extLst>
                </a:gridCol>
                <a:gridCol w="205281">
                  <a:extLst>
                    <a:ext uri="{9D8B030D-6E8A-4147-A177-3AD203B41FA5}">
                      <a16:colId xmlns:a16="http://schemas.microsoft.com/office/drawing/2014/main" val="20003"/>
                    </a:ext>
                  </a:extLst>
                </a:gridCol>
              </a:tblGrid>
              <a:tr h="205825">
                <a:tc>
                  <a:txBody>
                    <a:bodyPr/>
                    <a:lstStyle/>
                    <a:p>
                      <a:pPr>
                        <a:lnSpc>
                          <a:spcPct val="100000"/>
                        </a:lnSpc>
                      </a:pPr>
                      <a:endParaRPr sz="1200">
                        <a:latin typeface="Times New Roman"/>
                        <a:cs typeface="Times New Roman"/>
                      </a:endParaRPr>
                    </a:p>
                  </a:txBody>
                  <a:tcPr marL="0" marR="0" marT="0" marB="0">
                    <a:lnR w="53975">
                      <a:solidFill>
                        <a:srgbClr val="92C5EB"/>
                      </a:solidFill>
                      <a:prstDash val="solid"/>
                    </a:lnR>
                    <a:solidFill>
                      <a:srgbClr val="4BA6DD"/>
                    </a:solidFill>
                  </a:tcPr>
                </a:tc>
                <a:tc>
                  <a:txBody>
                    <a:bodyPr/>
                    <a:lstStyle/>
                    <a:p>
                      <a:pPr>
                        <a:lnSpc>
                          <a:spcPct val="100000"/>
                        </a:lnSpc>
                      </a:pPr>
                      <a:endParaRPr sz="1200">
                        <a:latin typeface="Times New Roman"/>
                        <a:cs typeface="Times New Roman"/>
                      </a:endParaRPr>
                    </a:p>
                  </a:txBody>
                  <a:tcPr marL="0" marR="0" marT="0" marB="0">
                    <a:lnL w="53975">
                      <a:solidFill>
                        <a:srgbClr val="92C5EB"/>
                      </a:solidFill>
                      <a:prstDash val="solid"/>
                    </a:lnL>
                    <a:lnR w="53975">
                      <a:solidFill>
                        <a:srgbClr val="92C5EB"/>
                      </a:solidFill>
                      <a:prstDash val="solid"/>
                    </a:lnR>
                    <a:solidFill>
                      <a:srgbClr val="4BA6DD"/>
                    </a:solidFill>
                  </a:tcPr>
                </a:tc>
                <a:tc>
                  <a:txBody>
                    <a:bodyPr/>
                    <a:lstStyle/>
                    <a:p>
                      <a:pPr>
                        <a:lnSpc>
                          <a:spcPct val="100000"/>
                        </a:lnSpc>
                      </a:pPr>
                      <a:endParaRPr sz="1200">
                        <a:latin typeface="Times New Roman"/>
                        <a:cs typeface="Times New Roman"/>
                      </a:endParaRPr>
                    </a:p>
                  </a:txBody>
                  <a:tcPr marL="0" marR="0" marT="0" marB="0">
                    <a:lnL w="53975">
                      <a:solidFill>
                        <a:srgbClr val="92C5EB"/>
                      </a:solidFill>
                      <a:prstDash val="solid"/>
                    </a:lnL>
                    <a:lnR w="53975">
                      <a:solidFill>
                        <a:srgbClr val="92C5EB"/>
                      </a:solidFill>
                      <a:prstDash val="solid"/>
                    </a:lnR>
                    <a:solidFill>
                      <a:srgbClr val="4BA6DD"/>
                    </a:solidFill>
                  </a:tcPr>
                </a:tc>
                <a:tc>
                  <a:txBody>
                    <a:bodyPr/>
                    <a:lstStyle/>
                    <a:p>
                      <a:pPr>
                        <a:lnSpc>
                          <a:spcPct val="100000"/>
                        </a:lnSpc>
                      </a:pPr>
                      <a:endParaRPr sz="1200" dirty="0">
                        <a:latin typeface="Times New Roman"/>
                        <a:cs typeface="Times New Roman"/>
                      </a:endParaRPr>
                    </a:p>
                  </a:txBody>
                  <a:tcPr marL="0" marR="0" marT="0" marB="0">
                    <a:lnL w="53975">
                      <a:solidFill>
                        <a:srgbClr val="92C5EB"/>
                      </a:solidFill>
                      <a:prstDash val="solid"/>
                    </a:lnL>
                    <a:solidFill>
                      <a:srgbClr val="4BA6DD"/>
                    </a:solidFill>
                  </a:tcPr>
                </a:tc>
                <a:extLst>
                  <a:ext uri="{0D108BD9-81ED-4DB2-BD59-A6C34878D82A}">
                    <a16:rowId xmlns:a16="http://schemas.microsoft.com/office/drawing/2014/main" val="10000"/>
                  </a:ext>
                </a:extLst>
              </a:tr>
            </a:tbl>
          </a:graphicData>
        </a:graphic>
      </p:graphicFrame>
      <p:sp>
        <p:nvSpPr>
          <p:cNvPr id="14" name="object 14">
            <a:extLst>
              <a:ext uri="{FF2B5EF4-FFF2-40B4-BE49-F238E27FC236}">
                <a16:creationId xmlns:a16="http://schemas.microsoft.com/office/drawing/2014/main" id="{7F1A8816-C13D-DE41-B035-5D96B46B77AB}"/>
              </a:ext>
            </a:extLst>
          </p:cNvPr>
          <p:cNvSpPr/>
          <p:nvPr/>
        </p:nvSpPr>
        <p:spPr>
          <a:xfrm>
            <a:off x="2848709" y="4504222"/>
            <a:ext cx="356255" cy="294889"/>
          </a:xfrm>
          <a:custGeom>
            <a:avLst/>
            <a:gdLst/>
            <a:ahLst/>
            <a:cxnLst/>
            <a:rect l="l" t="t" r="r" b="b"/>
            <a:pathLst>
              <a:path w="416560" h="344804">
                <a:moveTo>
                  <a:pt x="0" y="344462"/>
                </a:moveTo>
                <a:lnTo>
                  <a:pt x="416013" y="344462"/>
                </a:lnTo>
                <a:lnTo>
                  <a:pt x="416013" y="0"/>
                </a:lnTo>
                <a:lnTo>
                  <a:pt x="0" y="0"/>
                </a:lnTo>
                <a:lnTo>
                  <a:pt x="0" y="344462"/>
                </a:lnTo>
                <a:close/>
              </a:path>
            </a:pathLst>
          </a:custGeom>
          <a:solidFill>
            <a:srgbClr val="90817C"/>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5" name="object 15">
            <a:extLst>
              <a:ext uri="{FF2B5EF4-FFF2-40B4-BE49-F238E27FC236}">
                <a16:creationId xmlns:a16="http://schemas.microsoft.com/office/drawing/2014/main" id="{75489686-6E74-D942-99DF-1106CC0CCA4B}"/>
              </a:ext>
            </a:extLst>
          </p:cNvPr>
          <p:cNvSpPr/>
          <p:nvPr/>
        </p:nvSpPr>
        <p:spPr>
          <a:xfrm>
            <a:off x="2848700" y="4504215"/>
            <a:ext cx="356255" cy="294889"/>
          </a:xfrm>
          <a:custGeom>
            <a:avLst/>
            <a:gdLst/>
            <a:ahLst/>
            <a:cxnLst/>
            <a:rect l="l" t="t" r="r" b="b"/>
            <a:pathLst>
              <a:path w="416560" h="344804">
                <a:moveTo>
                  <a:pt x="416013" y="0"/>
                </a:moveTo>
                <a:lnTo>
                  <a:pt x="0" y="0"/>
                </a:lnTo>
                <a:lnTo>
                  <a:pt x="0" y="344474"/>
                </a:lnTo>
                <a:lnTo>
                  <a:pt x="416013" y="344474"/>
                </a:lnTo>
                <a:lnTo>
                  <a:pt x="416013" y="0"/>
                </a:lnTo>
                <a:close/>
              </a:path>
            </a:pathLst>
          </a:custGeom>
          <a:ln w="21894">
            <a:solidFill>
              <a:srgbClr val="90817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6" name="object 16">
            <a:extLst>
              <a:ext uri="{FF2B5EF4-FFF2-40B4-BE49-F238E27FC236}">
                <a16:creationId xmlns:a16="http://schemas.microsoft.com/office/drawing/2014/main" id="{97386A86-B988-5043-AACC-B12425C3BDDF}"/>
              </a:ext>
            </a:extLst>
          </p:cNvPr>
          <p:cNvSpPr/>
          <p:nvPr/>
        </p:nvSpPr>
        <p:spPr>
          <a:xfrm>
            <a:off x="3722367" y="4511686"/>
            <a:ext cx="116218" cy="287286"/>
          </a:xfrm>
          <a:custGeom>
            <a:avLst/>
            <a:gdLst/>
            <a:ahLst/>
            <a:cxnLst/>
            <a:rect l="l" t="t" r="r" b="b"/>
            <a:pathLst>
              <a:path w="135889" h="335914">
                <a:moveTo>
                  <a:pt x="83477" y="0"/>
                </a:moveTo>
                <a:lnTo>
                  <a:pt x="50634" y="0"/>
                </a:lnTo>
                <a:lnTo>
                  <a:pt x="50483" y="43283"/>
                </a:lnTo>
                <a:lnTo>
                  <a:pt x="49091" y="140665"/>
                </a:lnTo>
                <a:lnTo>
                  <a:pt x="45052" y="243437"/>
                </a:lnTo>
                <a:lnTo>
                  <a:pt x="36957" y="302894"/>
                </a:lnTo>
                <a:lnTo>
                  <a:pt x="13421" y="332916"/>
                </a:lnTo>
                <a:lnTo>
                  <a:pt x="0" y="335737"/>
                </a:lnTo>
                <a:lnTo>
                  <a:pt x="135496" y="335737"/>
                </a:lnTo>
                <a:lnTo>
                  <a:pt x="99910" y="304266"/>
                </a:lnTo>
                <a:lnTo>
                  <a:pt x="92722" y="248764"/>
                </a:lnTo>
                <a:lnTo>
                  <a:pt x="89127" y="162802"/>
                </a:lnTo>
                <a:lnTo>
                  <a:pt x="83477" y="0"/>
                </a:lnTo>
                <a:close/>
              </a:path>
            </a:pathLst>
          </a:custGeom>
          <a:solidFill>
            <a:srgbClr val="B06F46"/>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7" name="object 17">
            <a:extLst>
              <a:ext uri="{FF2B5EF4-FFF2-40B4-BE49-F238E27FC236}">
                <a16:creationId xmlns:a16="http://schemas.microsoft.com/office/drawing/2014/main" id="{887D1988-3817-1243-98AC-7797E30F68C9}"/>
              </a:ext>
            </a:extLst>
          </p:cNvPr>
          <p:cNvSpPr/>
          <p:nvPr/>
        </p:nvSpPr>
        <p:spPr>
          <a:xfrm>
            <a:off x="3722367" y="4511686"/>
            <a:ext cx="116218" cy="287286"/>
          </a:xfrm>
          <a:custGeom>
            <a:avLst/>
            <a:gdLst/>
            <a:ahLst/>
            <a:cxnLst/>
            <a:rect l="l" t="t" r="r" b="b"/>
            <a:pathLst>
              <a:path w="135889" h="335914">
                <a:moveTo>
                  <a:pt x="135496" y="335737"/>
                </a:moveTo>
                <a:lnTo>
                  <a:pt x="0" y="335737"/>
                </a:lnTo>
                <a:lnTo>
                  <a:pt x="13421" y="332916"/>
                </a:lnTo>
                <a:lnTo>
                  <a:pt x="21745" y="328555"/>
                </a:lnTo>
                <a:lnTo>
                  <a:pt x="45052" y="243437"/>
                </a:lnTo>
                <a:lnTo>
                  <a:pt x="49091" y="140665"/>
                </a:lnTo>
                <a:lnTo>
                  <a:pt x="50483" y="43283"/>
                </a:lnTo>
                <a:lnTo>
                  <a:pt x="50634" y="0"/>
                </a:lnTo>
                <a:lnTo>
                  <a:pt x="83477" y="0"/>
                </a:lnTo>
                <a:lnTo>
                  <a:pt x="89127" y="162802"/>
                </a:lnTo>
                <a:lnTo>
                  <a:pt x="92722" y="248764"/>
                </a:lnTo>
                <a:lnTo>
                  <a:pt x="99910" y="304266"/>
                </a:lnTo>
                <a:lnTo>
                  <a:pt x="130896" y="334091"/>
                </a:lnTo>
                <a:lnTo>
                  <a:pt x="135496" y="335737"/>
                </a:lnTo>
                <a:close/>
              </a:path>
            </a:pathLst>
          </a:custGeom>
          <a:ln w="20256">
            <a:solidFill>
              <a:srgbClr val="B06F46"/>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8" name="object 18">
            <a:extLst>
              <a:ext uri="{FF2B5EF4-FFF2-40B4-BE49-F238E27FC236}">
                <a16:creationId xmlns:a16="http://schemas.microsoft.com/office/drawing/2014/main" id="{8B5E9A2B-8D65-CC44-AE87-95028A1B4C52}"/>
              </a:ext>
            </a:extLst>
          </p:cNvPr>
          <p:cNvSpPr/>
          <p:nvPr/>
        </p:nvSpPr>
        <p:spPr>
          <a:xfrm>
            <a:off x="3616680" y="4065383"/>
            <a:ext cx="331275" cy="552849"/>
          </a:xfrm>
          <a:custGeom>
            <a:avLst/>
            <a:gdLst/>
            <a:ahLst/>
            <a:cxnLst/>
            <a:rect l="l" t="t" r="r" b="b"/>
            <a:pathLst>
              <a:path w="387350" h="646429">
                <a:moveTo>
                  <a:pt x="191947" y="0"/>
                </a:moveTo>
                <a:lnTo>
                  <a:pt x="130566" y="22581"/>
                </a:lnTo>
                <a:lnTo>
                  <a:pt x="77786" y="83015"/>
                </a:lnTo>
                <a:lnTo>
                  <a:pt x="55525" y="124001"/>
                </a:lnTo>
                <a:lnTo>
                  <a:pt x="36501" y="170339"/>
                </a:lnTo>
                <a:lnTo>
                  <a:pt x="21074" y="220658"/>
                </a:lnTo>
                <a:lnTo>
                  <a:pt x="9607" y="273588"/>
                </a:lnTo>
                <a:lnTo>
                  <a:pt x="2462" y="327759"/>
                </a:lnTo>
                <a:lnTo>
                  <a:pt x="0" y="381800"/>
                </a:lnTo>
                <a:lnTo>
                  <a:pt x="3823" y="444362"/>
                </a:lnTo>
                <a:lnTo>
                  <a:pt x="14823" y="498323"/>
                </a:lnTo>
                <a:lnTo>
                  <a:pt x="32293" y="543763"/>
                </a:lnTo>
                <a:lnTo>
                  <a:pt x="55525" y="580763"/>
                </a:lnTo>
                <a:lnTo>
                  <a:pt x="83814" y="609401"/>
                </a:lnTo>
                <a:lnTo>
                  <a:pt x="116452" y="629757"/>
                </a:lnTo>
                <a:lnTo>
                  <a:pt x="152732" y="641913"/>
                </a:lnTo>
                <a:lnTo>
                  <a:pt x="191947" y="645947"/>
                </a:lnTo>
                <a:lnTo>
                  <a:pt x="231291" y="642228"/>
                </a:lnTo>
                <a:lnTo>
                  <a:pt x="267940" y="630902"/>
                </a:lnTo>
                <a:lnTo>
                  <a:pt x="301107" y="611719"/>
                </a:lnTo>
                <a:lnTo>
                  <a:pt x="330007" y="584427"/>
                </a:lnTo>
                <a:lnTo>
                  <a:pt x="353854" y="548773"/>
                </a:lnTo>
                <a:lnTo>
                  <a:pt x="371861" y="504506"/>
                </a:lnTo>
                <a:lnTo>
                  <a:pt x="383242" y="451375"/>
                </a:lnTo>
                <a:lnTo>
                  <a:pt x="387210" y="389128"/>
                </a:lnTo>
                <a:lnTo>
                  <a:pt x="384653" y="334888"/>
                </a:lnTo>
                <a:lnTo>
                  <a:pt x="377252" y="280164"/>
                </a:lnTo>
                <a:lnTo>
                  <a:pt x="365409" y="226414"/>
                </a:lnTo>
                <a:lnTo>
                  <a:pt x="349527" y="175098"/>
                </a:lnTo>
                <a:lnTo>
                  <a:pt x="330007" y="127674"/>
                </a:lnTo>
                <a:lnTo>
                  <a:pt x="307254" y="85602"/>
                </a:lnTo>
                <a:lnTo>
                  <a:pt x="281668" y="50339"/>
                </a:lnTo>
                <a:lnTo>
                  <a:pt x="253654" y="23345"/>
                </a:lnTo>
                <a:lnTo>
                  <a:pt x="191947" y="0"/>
                </a:lnTo>
                <a:close/>
              </a:path>
            </a:pathLst>
          </a:custGeom>
          <a:solidFill>
            <a:srgbClr val="5EBC5E"/>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9" name="object 19">
            <a:extLst>
              <a:ext uri="{FF2B5EF4-FFF2-40B4-BE49-F238E27FC236}">
                <a16:creationId xmlns:a16="http://schemas.microsoft.com/office/drawing/2014/main" id="{3BE6BB93-D4D7-F04C-BA9A-141A4E499BF2}"/>
              </a:ext>
            </a:extLst>
          </p:cNvPr>
          <p:cNvSpPr/>
          <p:nvPr/>
        </p:nvSpPr>
        <p:spPr>
          <a:xfrm>
            <a:off x="3616680" y="4065383"/>
            <a:ext cx="331275" cy="552849"/>
          </a:xfrm>
          <a:custGeom>
            <a:avLst/>
            <a:gdLst/>
            <a:ahLst/>
            <a:cxnLst/>
            <a:rect l="l" t="t" r="r" b="b"/>
            <a:pathLst>
              <a:path w="387350" h="646429">
                <a:moveTo>
                  <a:pt x="387210" y="389128"/>
                </a:moveTo>
                <a:lnTo>
                  <a:pt x="383242" y="451375"/>
                </a:lnTo>
                <a:lnTo>
                  <a:pt x="371861" y="504506"/>
                </a:lnTo>
                <a:lnTo>
                  <a:pt x="353854" y="548773"/>
                </a:lnTo>
                <a:lnTo>
                  <a:pt x="330007" y="584427"/>
                </a:lnTo>
                <a:lnTo>
                  <a:pt x="301107" y="611719"/>
                </a:lnTo>
                <a:lnTo>
                  <a:pt x="267940" y="630902"/>
                </a:lnTo>
                <a:lnTo>
                  <a:pt x="231291" y="642228"/>
                </a:lnTo>
                <a:lnTo>
                  <a:pt x="191947" y="645947"/>
                </a:lnTo>
                <a:lnTo>
                  <a:pt x="152732" y="641913"/>
                </a:lnTo>
                <a:lnTo>
                  <a:pt x="116452" y="629757"/>
                </a:lnTo>
                <a:lnTo>
                  <a:pt x="83814" y="609401"/>
                </a:lnTo>
                <a:lnTo>
                  <a:pt x="55525" y="580763"/>
                </a:lnTo>
                <a:lnTo>
                  <a:pt x="32293" y="543763"/>
                </a:lnTo>
                <a:lnTo>
                  <a:pt x="14823" y="498323"/>
                </a:lnTo>
                <a:lnTo>
                  <a:pt x="3823" y="444362"/>
                </a:lnTo>
                <a:lnTo>
                  <a:pt x="0" y="381800"/>
                </a:lnTo>
                <a:lnTo>
                  <a:pt x="2462" y="327759"/>
                </a:lnTo>
                <a:lnTo>
                  <a:pt x="9607" y="273588"/>
                </a:lnTo>
                <a:lnTo>
                  <a:pt x="21074" y="220658"/>
                </a:lnTo>
                <a:lnTo>
                  <a:pt x="36501" y="170339"/>
                </a:lnTo>
                <a:lnTo>
                  <a:pt x="55525" y="124001"/>
                </a:lnTo>
                <a:lnTo>
                  <a:pt x="77786" y="83015"/>
                </a:lnTo>
                <a:lnTo>
                  <a:pt x="102920" y="48751"/>
                </a:lnTo>
                <a:lnTo>
                  <a:pt x="160363" y="5873"/>
                </a:lnTo>
                <a:lnTo>
                  <a:pt x="191947" y="0"/>
                </a:lnTo>
                <a:lnTo>
                  <a:pt x="223613" y="6079"/>
                </a:lnTo>
                <a:lnTo>
                  <a:pt x="281668" y="50339"/>
                </a:lnTo>
                <a:lnTo>
                  <a:pt x="307254" y="85602"/>
                </a:lnTo>
                <a:lnTo>
                  <a:pt x="330007" y="127674"/>
                </a:lnTo>
                <a:lnTo>
                  <a:pt x="349527" y="175098"/>
                </a:lnTo>
                <a:lnTo>
                  <a:pt x="365409" y="226414"/>
                </a:lnTo>
                <a:lnTo>
                  <a:pt x="377252" y="280164"/>
                </a:lnTo>
                <a:lnTo>
                  <a:pt x="384653" y="334888"/>
                </a:lnTo>
                <a:lnTo>
                  <a:pt x="387210" y="389128"/>
                </a:lnTo>
                <a:close/>
              </a:path>
            </a:pathLst>
          </a:custGeom>
          <a:ln w="20929">
            <a:solidFill>
              <a:srgbClr val="5EBC5E"/>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0" name="object 20">
            <a:extLst>
              <a:ext uri="{FF2B5EF4-FFF2-40B4-BE49-F238E27FC236}">
                <a16:creationId xmlns:a16="http://schemas.microsoft.com/office/drawing/2014/main" id="{D1DA6A34-D8C3-C848-BC0E-5EC1FC9FE5B4}"/>
              </a:ext>
            </a:extLst>
          </p:cNvPr>
          <p:cNvSpPr/>
          <p:nvPr/>
        </p:nvSpPr>
        <p:spPr>
          <a:xfrm>
            <a:off x="2062736" y="4686120"/>
            <a:ext cx="1309350" cy="469759"/>
          </a:xfrm>
          <a:custGeom>
            <a:avLst/>
            <a:gdLst/>
            <a:ahLst/>
            <a:cxnLst/>
            <a:rect l="l" t="t" r="r" b="b"/>
            <a:pathLst>
              <a:path w="1530985" h="549275">
                <a:moveTo>
                  <a:pt x="1428838" y="0"/>
                </a:moveTo>
                <a:lnTo>
                  <a:pt x="102057" y="0"/>
                </a:lnTo>
                <a:lnTo>
                  <a:pt x="43055" y="1594"/>
                </a:lnTo>
                <a:lnTo>
                  <a:pt x="12757" y="12757"/>
                </a:lnTo>
                <a:lnTo>
                  <a:pt x="1594" y="43055"/>
                </a:lnTo>
                <a:lnTo>
                  <a:pt x="0" y="102057"/>
                </a:lnTo>
                <a:lnTo>
                  <a:pt x="0" y="447078"/>
                </a:lnTo>
                <a:lnTo>
                  <a:pt x="1594" y="506079"/>
                </a:lnTo>
                <a:lnTo>
                  <a:pt x="12757" y="536378"/>
                </a:lnTo>
                <a:lnTo>
                  <a:pt x="43055" y="547540"/>
                </a:lnTo>
                <a:lnTo>
                  <a:pt x="102057" y="549135"/>
                </a:lnTo>
                <a:lnTo>
                  <a:pt x="1428838" y="549135"/>
                </a:lnTo>
                <a:lnTo>
                  <a:pt x="1487840" y="547540"/>
                </a:lnTo>
                <a:lnTo>
                  <a:pt x="1518138" y="536378"/>
                </a:lnTo>
                <a:lnTo>
                  <a:pt x="1529301" y="506079"/>
                </a:lnTo>
                <a:lnTo>
                  <a:pt x="1530896" y="447078"/>
                </a:lnTo>
                <a:lnTo>
                  <a:pt x="1530896" y="102057"/>
                </a:lnTo>
                <a:lnTo>
                  <a:pt x="1529301" y="43055"/>
                </a:lnTo>
                <a:lnTo>
                  <a:pt x="1518138" y="12757"/>
                </a:lnTo>
                <a:lnTo>
                  <a:pt x="1487840" y="1594"/>
                </a:lnTo>
                <a:lnTo>
                  <a:pt x="1428838"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1" name="object 21">
            <a:extLst>
              <a:ext uri="{FF2B5EF4-FFF2-40B4-BE49-F238E27FC236}">
                <a16:creationId xmlns:a16="http://schemas.microsoft.com/office/drawing/2014/main" id="{D1443964-4E2D-D340-B1DD-5D5FE7773F19}"/>
              </a:ext>
            </a:extLst>
          </p:cNvPr>
          <p:cNvSpPr/>
          <p:nvPr/>
        </p:nvSpPr>
        <p:spPr>
          <a:xfrm>
            <a:off x="2062736" y="4686120"/>
            <a:ext cx="1309350" cy="469759"/>
          </a:xfrm>
          <a:custGeom>
            <a:avLst/>
            <a:gdLst/>
            <a:ahLst/>
            <a:cxnLst/>
            <a:rect l="l" t="t" r="r" b="b"/>
            <a:pathLst>
              <a:path w="1530985" h="549275">
                <a:moveTo>
                  <a:pt x="102057" y="0"/>
                </a:moveTo>
                <a:lnTo>
                  <a:pt x="43055" y="1594"/>
                </a:lnTo>
                <a:lnTo>
                  <a:pt x="12757" y="12757"/>
                </a:lnTo>
                <a:lnTo>
                  <a:pt x="1594" y="43055"/>
                </a:lnTo>
                <a:lnTo>
                  <a:pt x="0" y="102057"/>
                </a:lnTo>
                <a:lnTo>
                  <a:pt x="0" y="447078"/>
                </a:lnTo>
                <a:lnTo>
                  <a:pt x="1594" y="506079"/>
                </a:lnTo>
                <a:lnTo>
                  <a:pt x="12757" y="536378"/>
                </a:lnTo>
                <a:lnTo>
                  <a:pt x="43055" y="547540"/>
                </a:lnTo>
                <a:lnTo>
                  <a:pt x="102057" y="549135"/>
                </a:lnTo>
                <a:lnTo>
                  <a:pt x="1428838" y="549135"/>
                </a:lnTo>
                <a:lnTo>
                  <a:pt x="1487840" y="547540"/>
                </a:lnTo>
                <a:lnTo>
                  <a:pt x="1518138" y="536378"/>
                </a:lnTo>
                <a:lnTo>
                  <a:pt x="1529301" y="506079"/>
                </a:lnTo>
                <a:lnTo>
                  <a:pt x="1530896" y="447078"/>
                </a:lnTo>
                <a:lnTo>
                  <a:pt x="1530896" y="102057"/>
                </a:lnTo>
                <a:lnTo>
                  <a:pt x="1529301" y="43055"/>
                </a:lnTo>
                <a:lnTo>
                  <a:pt x="1518138" y="12757"/>
                </a:lnTo>
                <a:lnTo>
                  <a:pt x="1487840" y="1594"/>
                </a:lnTo>
                <a:lnTo>
                  <a:pt x="1428838" y="0"/>
                </a:lnTo>
                <a:lnTo>
                  <a:pt x="102057" y="0"/>
                </a:lnTo>
                <a:close/>
              </a:path>
            </a:pathLst>
          </a:custGeom>
          <a:ln w="17856">
            <a:solidFill>
              <a:srgbClr val="231F2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2" name="object 22">
            <a:extLst>
              <a:ext uri="{FF2B5EF4-FFF2-40B4-BE49-F238E27FC236}">
                <a16:creationId xmlns:a16="http://schemas.microsoft.com/office/drawing/2014/main" id="{E49C7154-CDCB-284B-AC52-8CB6822F2B8E}"/>
              </a:ext>
            </a:extLst>
          </p:cNvPr>
          <p:cNvSpPr txBox="1"/>
          <p:nvPr/>
        </p:nvSpPr>
        <p:spPr>
          <a:xfrm>
            <a:off x="2070371" y="4740964"/>
            <a:ext cx="1294144" cy="341066"/>
          </a:xfrm>
          <a:prstGeom prst="rect">
            <a:avLst/>
          </a:prstGeom>
        </p:spPr>
        <p:txBody>
          <a:bodyPr vert="horz" wrap="square" lIns="0" tIns="11948" rIns="0" bIns="0" rtlCol="0">
            <a:spAutoFit/>
          </a:bodyPr>
          <a:lstStyle/>
          <a:p>
            <a:pPr marL="374163">
              <a:spcBef>
                <a:spcPts val="94"/>
              </a:spcBef>
            </a:pPr>
            <a:r>
              <a:rPr sz="2138" b="1" dirty="0">
                <a:solidFill>
                  <a:srgbClr val="231F20"/>
                </a:solidFill>
                <a:latin typeface="HGMaruGothicMPRO" panose="020F0600000000000000" pitchFamily="34" charset="-128"/>
                <a:ea typeface="HGMaruGothicMPRO" panose="020F0600000000000000" pitchFamily="34" charset="-128"/>
                <a:cs typeface="ShinMGoPro-Medium"/>
              </a:rPr>
              <a:t>会社</a:t>
            </a:r>
            <a:endParaRPr sz="2138" dirty="0">
              <a:latin typeface="HGMaruGothicMPRO" panose="020F0600000000000000" pitchFamily="34" charset="-128"/>
              <a:ea typeface="HGMaruGothicMPRO" panose="020F0600000000000000" pitchFamily="34" charset="-128"/>
              <a:cs typeface="ShinMGoPro-Medium"/>
            </a:endParaRPr>
          </a:p>
        </p:txBody>
      </p:sp>
      <p:sp>
        <p:nvSpPr>
          <p:cNvPr id="23" name="object 23">
            <a:extLst>
              <a:ext uri="{FF2B5EF4-FFF2-40B4-BE49-F238E27FC236}">
                <a16:creationId xmlns:a16="http://schemas.microsoft.com/office/drawing/2014/main" id="{927BACFE-A65B-0640-810C-83BAB636669E}"/>
              </a:ext>
            </a:extLst>
          </p:cNvPr>
          <p:cNvSpPr/>
          <p:nvPr/>
        </p:nvSpPr>
        <p:spPr>
          <a:xfrm>
            <a:off x="3671492" y="2268031"/>
            <a:ext cx="6453743" cy="3693460"/>
          </a:xfrm>
          <a:prstGeom prst="rect">
            <a:avLst/>
          </a:prstGeom>
          <a:blipFill>
            <a:blip r:embed="rId2"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4" name="object 24">
            <a:extLst>
              <a:ext uri="{FF2B5EF4-FFF2-40B4-BE49-F238E27FC236}">
                <a16:creationId xmlns:a16="http://schemas.microsoft.com/office/drawing/2014/main" id="{27370318-3764-6B41-B6B8-8BCA98E32A7F}"/>
              </a:ext>
            </a:extLst>
          </p:cNvPr>
          <p:cNvSpPr txBox="1"/>
          <p:nvPr/>
        </p:nvSpPr>
        <p:spPr>
          <a:xfrm>
            <a:off x="8695191" y="4740964"/>
            <a:ext cx="1057382" cy="341066"/>
          </a:xfrm>
          <a:prstGeom prst="rect">
            <a:avLst/>
          </a:prstGeom>
        </p:spPr>
        <p:txBody>
          <a:bodyPr vert="horz" wrap="square" lIns="0" tIns="11948" rIns="0" bIns="0" rtlCol="0">
            <a:spAutoFit/>
          </a:bodyPr>
          <a:lstStyle/>
          <a:p>
            <a:pPr marL="10861">
              <a:spcBef>
                <a:spcPts val="94"/>
              </a:spcBef>
            </a:pPr>
            <a:r>
              <a:rPr sz="2138" b="1" dirty="0">
                <a:solidFill>
                  <a:srgbClr val="231F20"/>
                </a:solidFill>
                <a:latin typeface="HGMaruGothicMPRO" panose="020F0600000000000000" pitchFamily="34" charset="-128"/>
                <a:ea typeface="HGMaruGothicMPRO" panose="020F0600000000000000" pitchFamily="34" charset="-128"/>
                <a:cs typeface="ShinMGoPro-Medium"/>
              </a:rPr>
              <a:t>働く人</a:t>
            </a:r>
            <a:endParaRPr sz="2138" dirty="0">
              <a:latin typeface="HGMaruGothicMPRO" panose="020F0600000000000000" pitchFamily="34" charset="-128"/>
              <a:ea typeface="HGMaruGothicMPRO" panose="020F0600000000000000" pitchFamily="34" charset="-128"/>
              <a:cs typeface="ShinMGoPro-Medium"/>
            </a:endParaRPr>
          </a:p>
        </p:txBody>
      </p:sp>
      <p:sp>
        <p:nvSpPr>
          <p:cNvPr id="25" name="object 25">
            <a:extLst>
              <a:ext uri="{FF2B5EF4-FFF2-40B4-BE49-F238E27FC236}">
                <a16:creationId xmlns:a16="http://schemas.microsoft.com/office/drawing/2014/main" id="{1ABF21F1-10E9-CC47-BD2F-3BEC4248DC22}"/>
              </a:ext>
            </a:extLst>
          </p:cNvPr>
          <p:cNvSpPr txBox="1"/>
          <p:nvPr/>
        </p:nvSpPr>
        <p:spPr>
          <a:xfrm>
            <a:off x="4630458" y="2497749"/>
            <a:ext cx="3107128" cy="567334"/>
          </a:xfrm>
          <a:prstGeom prst="rect">
            <a:avLst/>
          </a:prstGeom>
        </p:spPr>
        <p:txBody>
          <a:bodyPr vert="horz" wrap="square" lIns="0" tIns="4888" rIns="0" bIns="0" rtlCol="0">
            <a:spAutoFit/>
          </a:bodyPr>
          <a:lstStyle/>
          <a:p>
            <a:pPr marL="205817" marR="4344" indent="-195499">
              <a:lnSpc>
                <a:spcPct val="103299"/>
              </a:lnSpc>
              <a:spcBef>
                <a:spcPts val="38"/>
              </a:spcBef>
            </a:pPr>
            <a:r>
              <a:rPr sz="1881" b="1" dirty="0">
                <a:solidFill>
                  <a:srgbClr val="FFFFFF"/>
                </a:solidFill>
                <a:latin typeface="HGMaruGothicMPRO" panose="020F0600000000000000" pitchFamily="34" charset="-128"/>
                <a:ea typeface="HGMaruGothicMPRO" panose="020F0600000000000000" pitchFamily="34" charset="-128"/>
                <a:cs typeface="ShinMGoPro-Medium"/>
              </a:rPr>
              <a:t>会社の業績が良くないから時給600円で働いてね。</a:t>
            </a:r>
            <a:endParaRPr sz="1881" dirty="0">
              <a:latin typeface="HGMaruGothicMPRO" panose="020F0600000000000000" pitchFamily="34" charset="-128"/>
              <a:ea typeface="HGMaruGothicMPRO" panose="020F0600000000000000" pitchFamily="34" charset="-128"/>
              <a:cs typeface="ShinMGoPro-Medium"/>
            </a:endParaRPr>
          </a:p>
        </p:txBody>
      </p:sp>
      <p:sp>
        <p:nvSpPr>
          <p:cNvPr id="26" name="object 26">
            <a:extLst>
              <a:ext uri="{FF2B5EF4-FFF2-40B4-BE49-F238E27FC236}">
                <a16:creationId xmlns:a16="http://schemas.microsoft.com/office/drawing/2014/main" id="{F1717CF4-C658-024C-990F-8CD9F8266B35}"/>
              </a:ext>
            </a:extLst>
          </p:cNvPr>
          <p:cNvSpPr txBox="1"/>
          <p:nvPr/>
        </p:nvSpPr>
        <p:spPr>
          <a:xfrm>
            <a:off x="3947954" y="5168028"/>
            <a:ext cx="6275657" cy="515250"/>
          </a:xfrm>
          <a:prstGeom prst="rect">
            <a:avLst/>
          </a:prstGeom>
        </p:spPr>
        <p:txBody>
          <a:bodyPr vert="horz" wrap="square" lIns="0" tIns="12490" rIns="0" bIns="0" rtlCol="0">
            <a:spAutoFit/>
          </a:bodyPr>
          <a:lstStyle/>
          <a:p>
            <a:pPr marL="6789" marR="2069028" algn="ctr">
              <a:lnSpc>
                <a:spcPct val="100699"/>
              </a:lnSpc>
              <a:spcBef>
                <a:spcPts val="97"/>
              </a:spcBef>
            </a:pPr>
            <a:r>
              <a:rPr sz="1668" b="1" dirty="0">
                <a:solidFill>
                  <a:srgbClr val="FFFFFF"/>
                </a:solidFill>
                <a:latin typeface="HGMaruGothicMPRO" panose="020F0600000000000000" pitchFamily="34" charset="-128"/>
                <a:ea typeface="HGMaruGothicMPRO" panose="020F0600000000000000" pitchFamily="34" charset="-128"/>
                <a:cs typeface="ShinMGoPro-Medium"/>
              </a:rPr>
              <a:t>（どこの会社も雇ってくれないし、</a:t>
            </a:r>
            <a:endParaRPr lang="en-US" altLang="ja-JP" sz="1668" b="1" dirty="0">
              <a:solidFill>
                <a:srgbClr val="FFFFFF"/>
              </a:solidFill>
              <a:latin typeface="HGMaruGothicMPRO" panose="020F0600000000000000" pitchFamily="34" charset="-128"/>
              <a:ea typeface="HGMaruGothicMPRO" panose="020F0600000000000000" pitchFamily="34" charset="-128"/>
              <a:cs typeface="ShinMGoPro-Medium"/>
            </a:endParaRPr>
          </a:p>
          <a:p>
            <a:pPr marL="6789" marR="2069028" algn="ctr">
              <a:lnSpc>
                <a:spcPct val="100699"/>
              </a:lnSpc>
              <a:spcBef>
                <a:spcPts val="97"/>
              </a:spcBef>
            </a:pPr>
            <a:r>
              <a:rPr sz="1668" b="1" dirty="0">
                <a:solidFill>
                  <a:srgbClr val="FFFFFF"/>
                </a:solidFill>
                <a:latin typeface="HGMaruGothicMPRO" panose="020F0600000000000000" pitchFamily="34" charset="-128"/>
                <a:ea typeface="HGMaruGothicMPRO" panose="020F0600000000000000" pitchFamily="34" charset="-128"/>
                <a:cs typeface="ShinMGoPro-Medium"/>
              </a:rPr>
              <a:t>しょうがないか…）わかりました…!!</a:t>
            </a:r>
            <a:endParaRPr sz="1454" dirty="0">
              <a:latin typeface="HGMaruGothicMPRO" panose="020F0600000000000000" pitchFamily="34" charset="-128"/>
              <a:ea typeface="HGMaruGothicMPRO" panose="020F0600000000000000" pitchFamily="34" charset="-128"/>
              <a:cs typeface="A-OTF Shin Maru Go Pro"/>
            </a:endParaRPr>
          </a:p>
        </p:txBody>
      </p:sp>
      <p:sp>
        <p:nvSpPr>
          <p:cNvPr id="28" name="object 28">
            <a:extLst>
              <a:ext uri="{FF2B5EF4-FFF2-40B4-BE49-F238E27FC236}">
                <a16:creationId xmlns:a16="http://schemas.microsoft.com/office/drawing/2014/main" id="{8D6F6E06-DAE1-E945-92B8-009CF1D0E6D6}"/>
              </a:ext>
            </a:extLst>
          </p:cNvPr>
          <p:cNvSpPr/>
          <p:nvPr/>
        </p:nvSpPr>
        <p:spPr>
          <a:xfrm>
            <a:off x="4371925" y="4229922"/>
            <a:ext cx="174870" cy="348109"/>
          </a:xfrm>
          <a:custGeom>
            <a:avLst/>
            <a:gdLst/>
            <a:ahLst/>
            <a:cxnLst/>
            <a:rect l="l" t="t" r="r" b="b"/>
            <a:pathLst>
              <a:path w="204470" h="407035">
                <a:moveTo>
                  <a:pt x="204215" y="0"/>
                </a:moveTo>
                <a:lnTo>
                  <a:pt x="0" y="203441"/>
                </a:lnTo>
                <a:lnTo>
                  <a:pt x="204215" y="406882"/>
                </a:lnTo>
                <a:lnTo>
                  <a:pt x="204215" y="0"/>
                </a:lnTo>
                <a:close/>
              </a:path>
            </a:pathLst>
          </a:custGeom>
          <a:solidFill>
            <a:srgbClr val="00C0F3"/>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0" name="object 26">
            <a:extLst>
              <a:ext uri="{FF2B5EF4-FFF2-40B4-BE49-F238E27FC236}">
                <a16:creationId xmlns:a16="http://schemas.microsoft.com/office/drawing/2014/main" id="{738C5727-166C-9440-94BE-5588B9202DD1}"/>
              </a:ext>
            </a:extLst>
          </p:cNvPr>
          <p:cNvSpPr txBox="1"/>
          <p:nvPr/>
        </p:nvSpPr>
        <p:spPr>
          <a:xfrm>
            <a:off x="2192391" y="6152932"/>
            <a:ext cx="8155352" cy="236391"/>
          </a:xfrm>
          <a:prstGeom prst="rect">
            <a:avLst/>
          </a:prstGeom>
        </p:spPr>
        <p:txBody>
          <a:bodyPr vert="horz" wrap="square" lIns="0" tIns="12490" rIns="0" bIns="0" rtlCol="0">
            <a:spAutoFit/>
          </a:bodyPr>
          <a:lstStyle/>
          <a:p>
            <a:pPr>
              <a:lnSpc>
                <a:spcPct val="100000"/>
              </a:lnSpc>
            </a:pPr>
            <a:r>
              <a:rPr sz="1454" dirty="0">
                <a:solidFill>
                  <a:srgbClr val="00AEEF"/>
                </a:solidFill>
                <a:latin typeface="HGMaruGothicMPRO" panose="020F0600000000000000" pitchFamily="34" charset="-128"/>
                <a:ea typeface="HGMaruGothicMPRO" panose="020F0600000000000000" pitchFamily="34" charset="-128"/>
                <a:cs typeface="A-OTF Shin Maru Go Pro"/>
              </a:rPr>
              <a:t>※　最低賃金額を下回る金額で労働契約を結んでも、その部分については無効となります！</a:t>
            </a:r>
            <a:endParaRPr sz="1454" dirty="0">
              <a:latin typeface="HGMaruGothicMPRO" panose="020F0600000000000000" pitchFamily="34" charset="-128"/>
              <a:ea typeface="HGMaruGothicMPRO" panose="020F0600000000000000" pitchFamily="34" charset="-128"/>
              <a:cs typeface="A-OTF Shin Maru Go Pro"/>
            </a:endParaRPr>
          </a:p>
        </p:txBody>
      </p:sp>
      <p:sp>
        <p:nvSpPr>
          <p:cNvPr id="31" name="正方形/長方形 30"/>
          <p:cNvSpPr/>
          <p:nvPr/>
        </p:nvSpPr>
        <p:spPr>
          <a:xfrm>
            <a:off x="1524000" y="460350"/>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32"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136</a:t>
            </a:r>
            <a:endParaRPr lang="ja-JP" altLang="en-US" sz="1200" b="1" dirty="0"/>
          </a:p>
        </p:txBody>
      </p:sp>
    </p:spTree>
    <p:extLst>
      <p:ext uri="{BB962C8B-B14F-4D97-AF65-F5344CB8AC3E}">
        <p14:creationId xmlns:p14="http://schemas.microsoft.com/office/powerpoint/2010/main" val="5961214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02A7126B-572B-F747-BDBC-33DD3A0EC31B}"/>
              </a:ext>
            </a:extLst>
          </p:cNvPr>
          <p:cNvSpPr txBox="1">
            <a:spLocks/>
          </p:cNvSpPr>
          <p:nvPr/>
        </p:nvSpPr>
        <p:spPr>
          <a:xfrm>
            <a:off x="1631504" y="129299"/>
            <a:ext cx="4104456" cy="383590"/>
          </a:xfrm>
          <a:prstGeom prst="rect">
            <a:avLst/>
          </a:prstGeom>
        </p:spPr>
        <p:txBody>
          <a:bodyPr vert="horz" wrap="square" lIns="0" tIns="14120"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nSpc>
                <a:spcPct val="100000"/>
              </a:lnSpc>
              <a:spcBef>
                <a:spcPts val="111"/>
              </a:spcBef>
            </a:pPr>
            <a:r>
              <a:rPr lang="ja-JP" altLang="en-US" sz="2400" b="1" dirty="0">
                <a:latin typeface="HGMaruGothicMPRO" panose="020F0600000000000000" pitchFamily="34" charset="-128"/>
                <a:ea typeface="HGMaruGothicMPRO" panose="020F0600000000000000" pitchFamily="34" charset="-128"/>
              </a:rPr>
              <a:t>「 労働基準法 」とは</a:t>
            </a:r>
          </a:p>
        </p:txBody>
      </p:sp>
      <p:sp>
        <p:nvSpPr>
          <p:cNvPr id="5" name="object 5">
            <a:extLst>
              <a:ext uri="{FF2B5EF4-FFF2-40B4-BE49-F238E27FC236}">
                <a16:creationId xmlns:a16="http://schemas.microsoft.com/office/drawing/2014/main" id="{442925D8-33B0-7B4C-BA22-1C442A9572C6}"/>
              </a:ext>
            </a:extLst>
          </p:cNvPr>
          <p:cNvSpPr txBox="1"/>
          <p:nvPr/>
        </p:nvSpPr>
        <p:spPr>
          <a:xfrm>
            <a:off x="2044235" y="1534514"/>
            <a:ext cx="8165096" cy="4153902"/>
          </a:xfrm>
          <a:prstGeom prst="rect">
            <a:avLst/>
          </a:prstGeom>
        </p:spPr>
        <p:txBody>
          <a:bodyPr vert="horz" wrap="square" lIns="0" tIns="89607" rIns="0" bIns="0" rtlCol="0">
            <a:spAutoFit/>
          </a:bodyPr>
          <a:lstStyle/>
          <a:p>
            <a:pPr marL="10861">
              <a:spcBef>
                <a:spcPts val="706"/>
              </a:spcBef>
            </a:pPr>
            <a:r>
              <a:rPr sz="2309" dirty="0">
                <a:solidFill>
                  <a:srgbClr val="231F20"/>
                </a:solidFill>
                <a:latin typeface="HGMaruGothicMPRO" panose="020F0600000000000000" pitchFamily="34" charset="-128"/>
                <a:ea typeface="HGMaruGothicMPRO" panose="020F0600000000000000" pitchFamily="34" charset="-128"/>
                <a:cs typeface="ShinMGoPro-DeBold"/>
              </a:rPr>
              <a:t>○</a:t>
            </a:r>
            <a:r>
              <a:rPr sz="2309" b="1" dirty="0">
                <a:solidFill>
                  <a:srgbClr val="231F20"/>
                </a:solidFill>
                <a:latin typeface="HGMaruGothicMPRO" panose="020F0600000000000000" pitchFamily="34" charset="-128"/>
                <a:ea typeface="HGMaruGothicMPRO" panose="020F0600000000000000" pitchFamily="34" charset="-128"/>
                <a:cs typeface="ShinMGoPro-DeBold"/>
              </a:rPr>
              <a:t>　</a:t>
            </a:r>
            <a:r>
              <a:rPr sz="2309" b="1" dirty="0">
                <a:solidFill>
                  <a:srgbClr val="00AEEF"/>
                </a:solidFill>
                <a:latin typeface="HGMaruGothicMPRO" panose="020F0600000000000000" pitchFamily="34" charset="-128"/>
                <a:ea typeface="HGMaruGothicMPRO" panose="020F0600000000000000" pitchFamily="34" charset="-128"/>
                <a:cs typeface="ShinMGoPro-Medium"/>
              </a:rPr>
              <a:t>労働基準法とは</a:t>
            </a:r>
            <a:endParaRPr sz="2309" dirty="0">
              <a:latin typeface="HGMaruGothicMPRO" panose="020F0600000000000000" pitchFamily="34" charset="-128"/>
              <a:ea typeface="HGMaruGothicMPRO" panose="020F0600000000000000" pitchFamily="34" charset="-128"/>
              <a:cs typeface="ShinMGoPro-Medium"/>
            </a:endParaRPr>
          </a:p>
          <a:p>
            <a:pPr marL="10861">
              <a:lnSpc>
                <a:spcPts val="3250"/>
              </a:lnSpc>
              <a:spcBef>
                <a:spcPts val="1026"/>
              </a:spcBef>
            </a:pPr>
            <a:r>
              <a:rPr sz="2309" dirty="0">
                <a:solidFill>
                  <a:srgbClr val="231F20"/>
                </a:solidFill>
                <a:latin typeface="HGMaruGothicMPRO" panose="020F0600000000000000" pitchFamily="34" charset="-128"/>
                <a:ea typeface="HGMaruGothicMPRO" panose="020F0600000000000000" pitchFamily="34" charset="-128"/>
                <a:cs typeface="A-OTF Shin Maru Go Pro"/>
              </a:rPr>
              <a:t>　　</a:t>
            </a:r>
            <a:r>
              <a:rPr sz="2309" dirty="0">
                <a:solidFill>
                  <a:srgbClr val="00AEEF"/>
                </a:solidFill>
                <a:latin typeface="HGMaruGothicMPRO" panose="020F0600000000000000" pitchFamily="34" charset="-128"/>
                <a:ea typeface="HGMaruGothicMPRO" panose="020F0600000000000000" pitchFamily="34" charset="-128"/>
                <a:cs typeface="A-OTF Shin Maru Go Pro"/>
              </a:rPr>
              <a:t>1.　</a:t>
            </a:r>
            <a:r>
              <a:rPr sz="2309" dirty="0">
                <a:solidFill>
                  <a:srgbClr val="231F20"/>
                </a:solidFill>
                <a:latin typeface="HGMaruGothicMPRO" panose="020F0600000000000000" pitchFamily="34" charset="-128"/>
                <a:ea typeface="HGMaruGothicMPRO" panose="020F0600000000000000" pitchFamily="34" charset="-128"/>
                <a:cs typeface="A-OTF Shin Maru Go Pro"/>
              </a:rPr>
              <a:t>労働条件の最低の基準を定めた法律であり、</a:t>
            </a:r>
            <a:endParaRPr sz="2309" dirty="0">
              <a:latin typeface="HGMaruGothicMPRO" panose="020F0600000000000000" pitchFamily="34" charset="-128"/>
              <a:ea typeface="HGMaruGothicMPRO" panose="020F0600000000000000" pitchFamily="34" charset="-128"/>
              <a:cs typeface="A-OTF Shin Maru Go Pro"/>
            </a:endParaRPr>
          </a:p>
          <a:p>
            <a:pPr marL="885175" marR="4344" indent="-874857">
              <a:lnSpc>
                <a:spcPts val="3250"/>
              </a:lnSpc>
              <a:spcBef>
                <a:spcPts val="513"/>
              </a:spcBef>
            </a:pPr>
            <a:r>
              <a:rPr sz="2309" dirty="0">
                <a:solidFill>
                  <a:srgbClr val="231F20"/>
                </a:solidFill>
                <a:latin typeface="HGMaruGothicMPRO" panose="020F0600000000000000" pitchFamily="34" charset="-128"/>
                <a:ea typeface="HGMaruGothicMPRO" panose="020F0600000000000000" pitchFamily="34" charset="-128"/>
                <a:cs typeface="A-OTF Shin Maru Go Pro"/>
              </a:rPr>
              <a:t>　　</a:t>
            </a:r>
            <a:r>
              <a:rPr sz="2309" dirty="0">
                <a:solidFill>
                  <a:srgbClr val="00AEEF"/>
                </a:solidFill>
                <a:latin typeface="HGMaruGothicMPRO" panose="020F0600000000000000" pitchFamily="34" charset="-128"/>
                <a:ea typeface="HGMaruGothicMPRO" panose="020F0600000000000000" pitchFamily="34" charset="-128"/>
                <a:cs typeface="A-OTF Shin Maru Go Pro"/>
              </a:rPr>
              <a:t>2.　</a:t>
            </a:r>
            <a:r>
              <a:rPr sz="2309" dirty="0">
                <a:solidFill>
                  <a:srgbClr val="231F20"/>
                </a:solidFill>
                <a:latin typeface="HGMaruGothicMPRO" panose="020F0600000000000000" pitchFamily="34" charset="-128"/>
                <a:ea typeface="HGMaruGothicMPRO" panose="020F0600000000000000" pitchFamily="34" charset="-128"/>
                <a:cs typeface="A-OTF Shin Maru Go Pro"/>
              </a:rPr>
              <a:t>労働基準法で定めた基準に達しない労働条件は無効と定められており、</a:t>
            </a:r>
            <a:endParaRPr sz="2309" dirty="0">
              <a:latin typeface="HGMaruGothicMPRO" panose="020F0600000000000000" pitchFamily="34" charset="-128"/>
              <a:ea typeface="HGMaruGothicMPRO" panose="020F0600000000000000" pitchFamily="34" charset="-128"/>
              <a:cs typeface="A-OTF Shin Maru Go Pro"/>
            </a:endParaRPr>
          </a:p>
          <a:p>
            <a:pPr marL="10861">
              <a:lnSpc>
                <a:spcPts val="3250"/>
              </a:lnSpc>
              <a:spcBef>
                <a:spcPts val="513"/>
              </a:spcBef>
            </a:pPr>
            <a:r>
              <a:rPr sz="2309" dirty="0">
                <a:solidFill>
                  <a:srgbClr val="231F20"/>
                </a:solidFill>
                <a:latin typeface="HGMaruGothicMPRO" panose="020F0600000000000000" pitchFamily="34" charset="-128"/>
                <a:ea typeface="HGMaruGothicMPRO" panose="020F0600000000000000" pitchFamily="34" charset="-128"/>
                <a:cs typeface="A-OTF Shin Maru Go Pro"/>
              </a:rPr>
              <a:t>　　</a:t>
            </a:r>
            <a:r>
              <a:rPr sz="2309" dirty="0">
                <a:solidFill>
                  <a:srgbClr val="00AEEF"/>
                </a:solidFill>
                <a:latin typeface="HGMaruGothicMPRO" panose="020F0600000000000000" pitchFamily="34" charset="-128"/>
                <a:ea typeface="HGMaruGothicMPRO" panose="020F0600000000000000" pitchFamily="34" charset="-128"/>
                <a:cs typeface="A-OTF Shin Maru Go Pro"/>
              </a:rPr>
              <a:t>3.　</a:t>
            </a:r>
            <a:r>
              <a:rPr sz="2309" dirty="0">
                <a:solidFill>
                  <a:srgbClr val="231F20"/>
                </a:solidFill>
                <a:latin typeface="HGMaruGothicMPRO" panose="020F0600000000000000" pitchFamily="34" charset="-128"/>
                <a:ea typeface="HGMaruGothicMPRO" panose="020F0600000000000000" pitchFamily="34" charset="-128"/>
                <a:cs typeface="A-OTF Shin Maru Go Pro"/>
              </a:rPr>
              <a:t>違反すると刑罰も科される法律です。</a:t>
            </a:r>
            <a:endParaRPr sz="2309" dirty="0">
              <a:latin typeface="HGMaruGothicMPRO" panose="020F0600000000000000" pitchFamily="34" charset="-128"/>
              <a:ea typeface="HGMaruGothicMPRO" panose="020F0600000000000000" pitchFamily="34" charset="-128"/>
              <a:cs typeface="A-OTF Shin Maru Go Pro"/>
            </a:endParaRPr>
          </a:p>
          <a:p>
            <a:pPr>
              <a:spcBef>
                <a:spcPts val="47"/>
              </a:spcBef>
            </a:pPr>
            <a:endParaRPr sz="2908" dirty="0">
              <a:latin typeface="HGMaruGothicMPRO" panose="020F0600000000000000" pitchFamily="34" charset="-128"/>
              <a:ea typeface="HGMaruGothicMPRO" panose="020F0600000000000000" pitchFamily="34" charset="-128"/>
              <a:cs typeface="Times New Roman"/>
            </a:endParaRPr>
          </a:p>
          <a:p>
            <a:pPr marL="295420" marR="5431" indent="-285102">
              <a:lnSpc>
                <a:spcPct val="122500"/>
              </a:lnSpc>
            </a:pPr>
            <a:r>
              <a:rPr sz="2309" dirty="0">
                <a:solidFill>
                  <a:srgbClr val="231F20"/>
                </a:solidFill>
                <a:latin typeface="HGMaruGothicMPRO" panose="020F0600000000000000" pitchFamily="34" charset="-128"/>
                <a:ea typeface="HGMaruGothicMPRO" panose="020F0600000000000000" pitchFamily="34" charset="-128"/>
                <a:cs typeface="ShinMGoPro-DeBold"/>
              </a:rPr>
              <a:t>○</a:t>
            </a:r>
            <a:r>
              <a:rPr sz="2309" b="1" dirty="0">
                <a:solidFill>
                  <a:srgbClr val="231F20"/>
                </a:solidFill>
                <a:latin typeface="HGMaruGothicMPRO" panose="020F0600000000000000" pitchFamily="34" charset="-128"/>
                <a:ea typeface="HGMaruGothicMPRO" panose="020F0600000000000000" pitchFamily="34" charset="-128"/>
                <a:cs typeface="ShinMGoPro-DeBold"/>
              </a:rPr>
              <a:t>　</a:t>
            </a:r>
            <a:r>
              <a:rPr sz="2309" b="1" dirty="0" err="1">
                <a:solidFill>
                  <a:srgbClr val="00AEEF"/>
                </a:solidFill>
                <a:latin typeface="HGMaruGothicMPRO" panose="020F0600000000000000" pitchFamily="34" charset="-128"/>
                <a:ea typeface="HGMaruGothicMPRO" panose="020F0600000000000000" pitchFamily="34" charset="-128"/>
                <a:cs typeface="ShinMGoPro-Medium"/>
              </a:rPr>
              <a:t>労働基準法は</a:t>
            </a:r>
            <a:r>
              <a:rPr sz="2309" dirty="0" err="1">
                <a:solidFill>
                  <a:srgbClr val="231F20"/>
                </a:solidFill>
                <a:latin typeface="HGMaruGothicMPRO" panose="020F0600000000000000" pitchFamily="34" charset="-128"/>
                <a:ea typeface="HGMaruGothicMPRO" panose="020F0600000000000000" pitchFamily="34" charset="-128"/>
                <a:cs typeface="A-OTF Shin Maru Go Pro"/>
              </a:rPr>
              <a:t>、月給制で働く正社員はもちろん、アルバイトやパートタイ</a:t>
            </a:r>
            <a:r>
              <a:rPr lang="ja-JP" altLang="en-US" sz="2309" dirty="0">
                <a:solidFill>
                  <a:srgbClr val="231F20"/>
                </a:solidFill>
                <a:latin typeface="HGMaruGothicMPRO" panose="020F0600000000000000" pitchFamily="34" charset="-128"/>
                <a:ea typeface="HGMaruGothicMPRO" panose="020F0600000000000000" pitchFamily="34" charset="-128"/>
                <a:cs typeface="A-OTF Shin Maru Go Pro"/>
              </a:rPr>
              <a:t>ム労働者として</a:t>
            </a:r>
            <a:r>
              <a:rPr sz="2309" dirty="0" err="1">
                <a:solidFill>
                  <a:srgbClr val="231F20"/>
                </a:solidFill>
                <a:latin typeface="HGMaruGothicMPRO" panose="020F0600000000000000" pitchFamily="34" charset="-128"/>
                <a:ea typeface="HGMaruGothicMPRO" panose="020F0600000000000000" pitchFamily="34" charset="-128"/>
                <a:cs typeface="A-OTF Shin Maru Go Pro"/>
              </a:rPr>
              <a:t>働く人々にも同じように適用されます</a:t>
            </a:r>
            <a:r>
              <a:rPr sz="2309" dirty="0">
                <a:solidFill>
                  <a:srgbClr val="231F20"/>
                </a:solidFill>
                <a:latin typeface="HGMaruGothicMPRO" panose="020F0600000000000000" pitchFamily="34" charset="-128"/>
                <a:ea typeface="HGMaruGothicMPRO" panose="020F0600000000000000" pitchFamily="34" charset="-128"/>
                <a:cs typeface="A-OTF Shin Maru Go Pro"/>
              </a:rPr>
              <a:t>。</a:t>
            </a:r>
            <a:endParaRPr sz="2309" dirty="0">
              <a:latin typeface="HGMaruGothicMPRO" panose="020F0600000000000000" pitchFamily="34" charset="-128"/>
              <a:ea typeface="HGMaruGothicMPRO" panose="020F0600000000000000" pitchFamily="34" charset="-128"/>
              <a:cs typeface="A-OTF Shin Maru Go Pro"/>
            </a:endParaRPr>
          </a:p>
        </p:txBody>
      </p:sp>
      <p:sp>
        <p:nvSpPr>
          <p:cNvPr id="6" name="正方形/長方形 5"/>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137</a:t>
            </a:r>
            <a:endParaRPr lang="ja-JP" altLang="en-US" sz="1200" b="1" dirty="0"/>
          </a:p>
        </p:txBody>
      </p:sp>
    </p:spTree>
    <p:extLst>
      <p:ext uri="{BB962C8B-B14F-4D97-AF65-F5344CB8AC3E}">
        <p14:creationId xmlns:p14="http://schemas.microsoft.com/office/powerpoint/2010/main" val="36220359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4163AAA8-5D55-9C4E-825B-7B6625AB8E59}"/>
              </a:ext>
            </a:extLst>
          </p:cNvPr>
          <p:cNvSpPr txBox="1">
            <a:spLocks/>
          </p:cNvSpPr>
          <p:nvPr/>
        </p:nvSpPr>
        <p:spPr>
          <a:xfrm>
            <a:off x="1726806" y="167180"/>
            <a:ext cx="4258435" cy="383590"/>
          </a:xfrm>
          <a:prstGeom prst="rect">
            <a:avLst/>
          </a:prstGeom>
        </p:spPr>
        <p:txBody>
          <a:bodyPr vert="horz" wrap="square" lIns="0" tIns="14120"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nSpc>
                <a:spcPct val="100000"/>
              </a:lnSpc>
              <a:spcBef>
                <a:spcPts val="111"/>
              </a:spcBef>
            </a:pPr>
            <a:r>
              <a:rPr lang="ja-JP" altLang="en-US" sz="2400" b="1" dirty="0">
                <a:latin typeface="HGMaruGothicMPRO" panose="020F0600000000000000" pitchFamily="34" charset="-128"/>
                <a:ea typeface="HGMaruGothicMPRO" panose="020F0600000000000000" pitchFamily="34" charset="-128"/>
              </a:rPr>
              <a:t>「 労働契約法 」とは</a:t>
            </a:r>
          </a:p>
        </p:txBody>
      </p:sp>
      <p:sp>
        <p:nvSpPr>
          <p:cNvPr id="15" name="object 5">
            <a:extLst>
              <a:ext uri="{FF2B5EF4-FFF2-40B4-BE49-F238E27FC236}">
                <a16:creationId xmlns:a16="http://schemas.microsoft.com/office/drawing/2014/main" id="{A67CFEE6-9BFE-E14C-BB65-1E6415433533}"/>
              </a:ext>
            </a:extLst>
          </p:cNvPr>
          <p:cNvSpPr txBox="1"/>
          <p:nvPr/>
        </p:nvSpPr>
        <p:spPr>
          <a:xfrm>
            <a:off x="2044235" y="1488850"/>
            <a:ext cx="8362753" cy="3368582"/>
          </a:xfrm>
          <a:prstGeom prst="rect">
            <a:avLst/>
          </a:prstGeom>
        </p:spPr>
        <p:txBody>
          <a:bodyPr vert="horz" wrap="square" lIns="0" tIns="10318" rIns="0" bIns="0" rtlCol="0">
            <a:spAutoFit/>
          </a:bodyPr>
          <a:lstStyle/>
          <a:p>
            <a:pPr marL="10861">
              <a:spcBef>
                <a:spcPts val="81"/>
              </a:spcBef>
            </a:pPr>
            <a:r>
              <a:rPr sz="2865" dirty="0">
                <a:solidFill>
                  <a:srgbClr val="231F20"/>
                </a:solidFill>
                <a:latin typeface="HGMaruGothicMPRO" panose="020F0600000000000000" pitchFamily="34" charset="-128"/>
                <a:ea typeface="HGMaruGothicMPRO" panose="020F0600000000000000" pitchFamily="34" charset="-128"/>
                <a:cs typeface="A-OTF Shin Maru Go Pro"/>
              </a:rPr>
              <a:t>　働き方が多様化し、個別の労働トラブルが増加</a:t>
            </a:r>
            <a:endParaRPr sz="2865" dirty="0">
              <a:latin typeface="HGMaruGothicMPRO" panose="020F0600000000000000" pitchFamily="34" charset="-128"/>
              <a:ea typeface="HGMaruGothicMPRO" panose="020F0600000000000000" pitchFamily="34" charset="-128"/>
              <a:cs typeface="A-OTF Shin Maru Go Pro"/>
            </a:endParaRPr>
          </a:p>
          <a:p>
            <a:pPr>
              <a:spcBef>
                <a:spcPts val="21"/>
              </a:spcBef>
            </a:pPr>
            <a:endParaRPr sz="3207" dirty="0">
              <a:latin typeface="HGMaruGothicMPRO" panose="020F0600000000000000" pitchFamily="34" charset="-128"/>
              <a:ea typeface="HGMaruGothicMPRO" panose="020F0600000000000000" pitchFamily="34" charset="-128"/>
              <a:cs typeface="Times New Roman"/>
            </a:endParaRPr>
          </a:p>
          <a:p>
            <a:pPr marL="10861" marR="4344">
              <a:lnSpc>
                <a:spcPts val="3395"/>
              </a:lnSpc>
            </a:pPr>
            <a:r>
              <a:rPr sz="2865" dirty="0">
                <a:solidFill>
                  <a:srgbClr val="231F20"/>
                </a:solidFill>
                <a:latin typeface="HGMaruGothicMPRO" panose="020F0600000000000000" pitchFamily="34" charset="-128"/>
                <a:ea typeface="HGMaruGothicMPRO" panose="020F0600000000000000" pitchFamily="34" charset="-128"/>
                <a:cs typeface="A-OTF Shin Maru Go Pro"/>
              </a:rPr>
              <a:t>　使用者と労働者にとって、法によって示された民事的なルールに沿った合理的な行動をとることができるように</a:t>
            </a:r>
            <a:endParaRPr sz="2865" dirty="0">
              <a:latin typeface="HGMaruGothicMPRO" panose="020F0600000000000000" pitchFamily="34" charset="-128"/>
              <a:ea typeface="HGMaruGothicMPRO" panose="020F0600000000000000" pitchFamily="34" charset="-128"/>
              <a:cs typeface="A-OTF Shin Maru Go Pro"/>
            </a:endParaRPr>
          </a:p>
          <a:p>
            <a:pPr marL="10861" marR="8689">
              <a:lnSpc>
                <a:spcPts val="3395"/>
              </a:lnSpc>
              <a:spcBef>
                <a:spcPts val="1907"/>
              </a:spcBef>
            </a:pPr>
            <a:r>
              <a:rPr sz="2865" dirty="0">
                <a:solidFill>
                  <a:srgbClr val="231F20"/>
                </a:solidFill>
                <a:latin typeface="HGMaruGothicMPRO" panose="020F0600000000000000" pitchFamily="34" charset="-128"/>
                <a:ea typeface="HGMaruGothicMPRO" panose="020F0600000000000000" pitchFamily="34" charset="-128"/>
                <a:cs typeface="A-OTF Shin Maru Go Pro"/>
              </a:rPr>
              <a:t>　労働契約の</a:t>
            </a:r>
            <a:r>
              <a:rPr sz="2865" b="1" dirty="0">
                <a:solidFill>
                  <a:srgbClr val="00AEEF"/>
                </a:solidFill>
                <a:latin typeface="HGMaruGothicMPRO" panose="020F0600000000000000" pitchFamily="34" charset="-128"/>
                <a:ea typeface="HGMaruGothicMPRO" panose="020F0600000000000000" pitchFamily="34" charset="-128"/>
                <a:cs typeface="ShinMGoPro-Medium"/>
              </a:rPr>
              <a:t>締結・変更・継続・終了</a:t>
            </a:r>
            <a:r>
              <a:rPr sz="2865" dirty="0">
                <a:solidFill>
                  <a:srgbClr val="231F20"/>
                </a:solidFill>
                <a:latin typeface="HGMaruGothicMPRO" panose="020F0600000000000000" pitchFamily="34" charset="-128"/>
                <a:ea typeface="HGMaruGothicMPRO" panose="020F0600000000000000" pitchFamily="34" charset="-128"/>
                <a:cs typeface="A-OTF Shin Maru Go Pro"/>
              </a:rPr>
              <a:t>等について基本的なルールができました。</a:t>
            </a:r>
            <a:endParaRPr sz="2865" dirty="0">
              <a:latin typeface="HGMaruGothicMPRO" panose="020F0600000000000000" pitchFamily="34" charset="-128"/>
              <a:ea typeface="HGMaruGothicMPRO" panose="020F0600000000000000" pitchFamily="34" charset="-128"/>
              <a:cs typeface="A-OTF Shin Maru Go Pro"/>
            </a:endParaRPr>
          </a:p>
        </p:txBody>
      </p:sp>
      <p:sp>
        <p:nvSpPr>
          <p:cNvPr id="16" name="object 6">
            <a:extLst>
              <a:ext uri="{FF2B5EF4-FFF2-40B4-BE49-F238E27FC236}">
                <a16:creationId xmlns:a16="http://schemas.microsoft.com/office/drawing/2014/main" id="{1D5F0A9F-DCE6-4D44-AE71-6A846B15F2F3}"/>
              </a:ext>
            </a:extLst>
          </p:cNvPr>
          <p:cNvSpPr txBox="1"/>
          <p:nvPr/>
        </p:nvSpPr>
        <p:spPr>
          <a:xfrm>
            <a:off x="4199419" y="5064849"/>
            <a:ext cx="6207569" cy="899220"/>
          </a:xfrm>
          <a:prstGeom prst="rect">
            <a:avLst/>
          </a:prstGeom>
        </p:spPr>
        <p:txBody>
          <a:bodyPr vert="horz" wrap="square" lIns="0" tIns="4888" rIns="0" bIns="0" rtlCol="0">
            <a:spAutoFit/>
          </a:bodyPr>
          <a:lstStyle/>
          <a:p>
            <a:pPr marL="10861" marR="4344">
              <a:lnSpc>
                <a:spcPct val="103299"/>
              </a:lnSpc>
              <a:spcBef>
                <a:spcPts val="38"/>
              </a:spcBef>
            </a:pPr>
            <a:r>
              <a:rPr sz="1881" dirty="0">
                <a:solidFill>
                  <a:srgbClr val="231F20"/>
                </a:solidFill>
                <a:latin typeface="HGMaruGothicMPRO" panose="020F0600000000000000" pitchFamily="34" charset="-128"/>
                <a:ea typeface="HGMaruGothicMPRO" panose="020F0600000000000000" pitchFamily="34" charset="-128"/>
                <a:cs typeface="A-OTF Shin Maru Go Pro"/>
              </a:rPr>
              <a:t>使用者の指揮・命令のもとに働き、その報酬として賃金を受けている場合には「労働者」として労働契約法の対象になります。アルバイト、パートも「労働者」です。</a:t>
            </a:r>
            <a:endParaRPr sz="1881" dirty="0">
              <a:latin typeface="HGMaruGothicMPRO" panose="020F0600000000000000" pitchFamily="34" charset="-128"/>
              <a:ea typeface="HGMaruGothicMPRO" panose="020F0600000000000000" pitchFamily="34" charset="-128"/>
              <a:cs typeface="A-OTF Shin Maru Go Pro"/>
            </a:endParaRPr>
          </a:p>
        </p:txBody>
      </p:sp>
      <p:sp>
        <p:nvSpPr>
          <p:cNvPr id="17" name="object 7">
            <a:extLst>
              <a:ext uri="{FF2B5EF4-FFF2-40B4-BE49-F238E27FC236}">
                <a16:creationId xmlns:a16="http://schemas.microsoft.com/office/drawing/2014/main" id="{42BF2655-53DA-E94D-B04A-AF21E6779581}"/>
              </a:ext>
            </a:extLst>
          </p:cNvPr>
          <p:cNvSpPr txBox="1"/>
          <p:nvPr/>
        </p:nvSpPr>
        <p:spPr>
          <a:xfrm>
            <a:off x="2044206" y="5064849"/>
            <a:ext cx="2155213" cy="303696"/>
          </a:xfrm>
          <a:prstGeom prst="rect">
            <a:avLst/>
          </a:prstGeom>
        </p:spPr>
        <p:txBody>
          <a:bodyPr vert="horz" wrap="square" lIns="0" tIns="14120" rIns="0" bIns="0" rtlCol="0">
            <a:spAutoFit/>
          </a:bodyPr>
          <a:lstStyle/>
          <a:p>
            <a:pPr marL="10861">
              <a:spcBef>
                <a:spcPts val="111"/>
              </a:spcBef>
            </a:pPr>
            <a:r>
              <a:rPr sz="1881" dirty="0">
                <a:solidFill>
                  <a:srgbClr val="231F20"/>
                </a:solidFill>
                <a:latin typeface="HGMaruGothicMPRO" panose="020F0600000000000000" pitchFamily="34" charset="-128"/>
                <a:ea typeface="HGMaruGothicMPRO" panose="020F0600000000000000" pitchFamily="34" charset="-128"/>
                <a:cs typeface="A-OTF Shin Maru Go Pro"/>
              </a:rPr>
              <a:t>労働者とは・・・</a:t>
            </a:r>
            <a:endParaRPr sz="1881" dirty="0">
              <a:latin typeface="HGMaruGothicMPRO" panose="020F0600000000000000" pitchFamily="34" charset="-128"/>
              <a:ea typeface="HGMaruGothicMPRO" panose="020F0600000000000000" pitchFamily="34" charset="-128"/>
              <a:cs typeface="A-OTF Shin Maru Go Pro"/>
            </a:endParaRPr>
          </a:p>
        </p:txBody>
      </p:sp>
      <p:grpSp>
        <p:nvGrpSpPr>
          <p:cNvPr id="22" name="グループ化 21">
            <a:extLst>
              <a:ext uri="{FF2B5EF4-FFF2-40B4-BE49-F238E27FC236}">
                <a16:creationId xmlns:a16="http://schemas.microsoft.com/office/drawing/2014/main" id="{A854F1DD-2635-6C4F-97F7-A5E35DA999E4}"/>
              </a:ext>
            </a:extLst>
          </p:cNvPr>
          <p:cNvGrpSpPr/>
          <p:nvPr/>
        </p:nvGrpSpPr>
        <p:grpSpPr>
          <a:xfrm>
            <a:off x="5826678" y="2014806"/>
            <a:ext cx="539272" cy="290103"/>
            <a:chOff x="5030995" y="2126259"/>
            <a:chExt cx="630555" cy="339209"/>
          </a:xfrm>
        </p:grpSpPr>
        <p:sp>
          <p:nvSpPr>
            <p:cNvPr id="18" name="object 8">
              <a:extLst>
                <a:ext uri="{FF2B5EF4-FFF2-40B4-BE49-F238E27FC236}">
                  <a16:creationId xmlns:a16="http://schemas.microsoft.com/office/drawing/2014/main" id="{764BC7D6-0C2E-BF45-B961-AB8A80BD9473}"/>
                </a:ext>
              </a:extLst>
            </p:cNvPr>
            <p:cNvSpPr/>
            <p:nvPr/>
          </p:nvSpPr>
          <p:spPr>
            <a:xfrm>
              <a:off x="5030995" y="2292748"/>
              <a:ext cx="630555" cy="172720"/>
            </a:xfrm>
            <a:custGeom>
              <a:avLst/>
              <a:gdLst/>
              <a:ahLst/>
              <a:cxnLst/>
              <a:rect l="l" t="t" r="r" b="b"/>
              <a:pathLst>
                <a:path w="630554" h="172719">
                  <a:moveTo>
                    <a:pt x="629996" y="0"/>
                  </a:moveTo>
                  <a:lnTo>
                    <a:pt x="0" y="0"/>
                  </a:lnTo>
                  <a:lnTo>
                    <a:pt x="314998" y="172186"/>
                  </a:lnTo>
                  <a:lnTo>
                    <a:pt x="629996" y="0"/>
                  </a:lnTo>
                  <a:close/>
                </a:path>
              </a:pathLst>
            </a:custGeom>
            <a:solidFill>
              <a:srgbClr val="00C0F3"/>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9" name="object 9">
              <a:extLst>
                <a:ext uri="{FF2B5EF4-FFF2-40B4-BE49-F238E27FC236}">
                  <a16:creationId xmlns:a16="http://schemas.microsoft.com/office/drawing/2014/main" id="{5B9C5824-AE2F-514B-8962-9AC00A4A8400}"/>
                </a:ext>
              </a:extLst>
            </p:cNvPr>
            <p:cNvSpPr/>
            <p:nvPr/>
          </p:nvSpPr>
          <p:spPr>
            <a:xfrm>
              <a:off x="5216397" y="2126259"/>
              <a:ext cx="259715" cy="193040"/>
            </a:xfrm>
            <a:custGeom>
              <a:avLst/>
              <a:gdLst/>
              <a:ahLst/>
              <a:cxnLst/>
              <a:rect l="l" t="t" r="r" b="b"/>
              <a:pathLst>
                <a:path w="259714" h="193039">
                  <a:moveTo>
                    <a:pt x="259194" y="0"/>
                  </a:moveTo>
                  <a:lnTo>
                    <a:pt x="0" y="0"/>
                  </a:lnTo>
                  <a:lnTo>
                    <a:pt x="0" y="192684"/>
                  </a:lnTo>
                  <a:lnTo>
                    <a:pt x="259194" y="192684"/>
                  </a:lnTo>
                  <a:lnTo>
                    <a:pt x="259194" y="0"/>
                  </a:lnTo>
                  <a:close/>
                </a:path>
              </a:pathLst>
            </a:custGeom>
            <a:solidFill>
              <a:srgbClr val="00C0F3"/>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pSp>
      <p:grpSp>
        <p:nvGrpSpPr>
          <p:cNvPr id="23" name="グループ化 22">
            <a:extLst>
              <a:ext uri="{FF2B5EF4-FFF2-40B4-BE49-F238E27FC236}">
                <a16:creationId xmlns:a16="http://schemas.microsoft.com/office/drawing/2014/main" id="{05F08AB7-13D5-C140-B23B-10362A171E31}"/>
              </a:ext>
            </a:extLst>
          </p:cNvPr>
          <p:cNvGrpSpPr/>
          <p:nvPr/>
        </p:nvGrpSpPr>
        <p:grpSpPr>
          <a:xfrm>
            <a:off x="5826678" y="3604251"/>
            <a:ext cx="539272" cy="290111"/>
            <a:chOff x="5030995" y="3984752"/>
            <a:chExt cx="630555" cy="339218"/>
          </a:xfrm>
        </p:grpSpPr>
        <p:sp>
          <p:nvSpPr>
            <p:cNvPr id="20" name="object 10">
              <a:extLst>
                <a:ext uri="{FF2B5EF4-FFF2-40B4-BE49-F238E27FC236}">
                  <a16:creationId xmlns:a16="http://schemas.microsoft.com/office/drawing/2014/main" id="{88BCEC8D-398A-C84C-98A6-FA147EACDAD9}"/>
                </a:ext>
              </a:extLst>
            </p:cNvPr>
            <p:cNvSpPr/>
            <p:nvPr/>
          </p:nvSpPr>
          <p:spPr>
            <a:xfrm>
              <a:off x="5030995" y="4151250"/>
              <a:ext cx="630555" cy="172720"/>
            </a:xfrm>
            <a:custGeom>
              <a:avLst/>
              <a:gdLst/>
              <a:ahLst/>
              <a:cxnLst/>
              <a:rect l="l" t="t" r="r" b="b"/>
              <a:pathLst>
                <a:path w="630554" h="172720">
                  <a:moveTo>
                    <a:pt x="629996" y="0"/>
                  </a:moveTo>
                  <a:lnTo>
                    <a:pt x="0" y="0"/>
                  </a:lnTo>
                  <a:lnTo>
                    <a:pt x="314998" y="172186"/>
                  </a:lnTo>
                  <a:lnTo>
                    <a:pt x="629996" y="0"/>
                  </a:lnTo>
                  <a:close/>
                </a:path>
              </a:pathLst>
            </a:custGeom>
            <a:solidFill>
              <a:srgbClr val="00C0F3"/>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1" name="object 11">
              <a:extLst>
                <a:ext uri="{FF2B5EF4-FFF2-40B4-BE49-F238E27FC236}">
                  <a16:creationId xmlns:a16="http://schemas.microsoft.com/office/drawing/2014/main" id="{EE05C646-6EDA-5242-A2C3-099ABB968601}"/>
                </a:ext>
              </a:extLst>
            </p:cNvPr>
            <p:cNvSpPr/>
            <p:nvPr/>
          </p:nvSpPr>
          <p:spPr>
            <a:xfrm>
              <a:off x="5216397" y="3984752"/>
              <a:ext cx="259715" cy="193040"/>
            </a:xfrm>
            <a:custGeom>
              <a:avLst/>
              <a:gdLst/>
              <a:ahLst/>
              <a:cxnLst/>
              <a:rect l="l" t="t" r="r" b="b"/>
              <a:pathLst>
                <a:path w="259714" h="193039">
                  <a:moveTo>
                    <a:pt x="259194" y="0"/>
                  </a:moveTo>
                  <a:lnTo>
                    <a:pt x="0" y="0"/>
                  </a:lnTo>
                  <a:lnTo>
                    <a:pt x="0" y="192684"/>
                  </a:lnTo>
                  <a:lnTo>
                    <a:pt x="259194" y="192684"/>
                  </a:lnTo>
                  <a:lnTo>
                    <a:pt x="259194" y="0"/>
                  </a:lnTo>
                  <a:close/>
                </a:path>
              </a:pathLst>
            </a:custGeom>
            <a:solidFill>
              <a:srgbClr val="00C0F3"/>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pSp>
      <p:sp>
        <p:nvSpPr>
          <p:cNvPr id="14" name="正方形/長方形 13"/>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4"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138</a:t>
            </a:r>
            <a:endParaRPr lang="ja-JP" altLang="en-US" sz="1200" b="1" dirty="0"/>
          </a:p>
        </p:txBody>
      </p:sp>
    </p:spTree>
    <p:extLst>
      <p:ext uri="{BB962C8B-B14F-4D97-AF65-F5344CB8AC3E}">
        <p14:creationId xmlns:p14="http://schemas.microsoft.com/office/powerpoint/2010/main" val="6618776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684503" y="1213687"/>
            <a:ext cx="1211256" cy="515606"/>
          </a:xfrm>
          <a:prstGeom prst="roundRect">
            <a:avLst>
              <a:gd name="adj" fmla="val 5169"/>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労働安全</a:t>
            </a: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衛生法</a:t>
            </a:r>
          </a:p>
        </p:txBody>
      </p:sp>
      <p:sp>
        <p:nvSpPr>
          <p:cNvPr id="7" name="角丸四角形 6"/>
          <p:cNvSpPr/>
          <p:nvPr/>
        </p:nvSpPr>
        <p:spPr>
          <a:xfrm>
            <a:off x="2893522" y="1213688"/>
            <a:ext cx="7732514" cy="514831"/>
          </a:xfrm>
          <a:prstGeom prst="roundRect">
            <a:avLst>
              <a:gd name="adj" fmla="val 5169"/>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ts val="1600"/>
              </a:lnSpc>
              <a:spcBef>
                <a:spcPts val="0"/>
              </a:spcBef>
              <a:spcAft>
                <a:spcPts val="0"/>
              </a:spcAft>
              <a:buClrTx/>
              <a:buSzTx/>
              <a:buFont typeface="Wingdings" panose="05000000000000000000" pitchFamily="2" charset="2"/>
              <a:buChar char="n"/>
              <a:tabLs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労働災害防止のための対策に関する規定を定め、職場における労働者の安全と健康を確保し、快適な職場環境を形成することを目的とする。</a:t>
            </a:r>
            <a:endPar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角丸四角形 7"/>
          <p:cNvSpPr/>
          <p:nvPr/>
        </p:nvSpPr>
        <p:spPr>
          <a:xfrm>
            <a:off x="1688733" y="1722888"/>
            <a:ext cx="1211256" cy="629891"/>
          </a:xfrm>
          <a:prstGeom prst="roundRect">
            <a:avLst>
              <a:gd name="adj" fmla="val 5169"/>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最低賃金法</a:t>
            </a:r>
          </a:p>
        </p:txBody>
      </p:sp>
      <p:sp>
        <p:nvSpPr>
          <p:cNvPr id="9" name="角丸四角形 8"/>
          <p:cNvSpPr/>
          <p:nvPr/>
        </p:nvSpPr>
        <p:spPr>
          <a:xfrm>
            <a:off x="2899990" y="1723025"/>
            <a:ext cx="7718871" cy="635027"/>
          </a:xfrm>
          <a:prstGeom prst="roundRect">
            <a:avLst>
              <a:gd name="adj" fmla="val 5169"/>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  賃金の最低額を保障することにより、労働条件の改善を図り、そのことによって労働者の</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marR="0" lvl="0" algn="l" defTabSz="914400" rtl="0" eaLnBrk="1" fontAlgn="auto" latinLnBrk="0" hangingPunct="1">
              <a:lnSpc>
                <a:spcPct val="100000"/>
              </a:lnSpc>
              <a:spcBef>
                <a:spcPts val="0"/>
              </a:spcBef>
              <a:spcAft>
                <a:spcPts val="0"/>
              </a:spcAft>
              <a:buClrTx/>
              <a:buSzTx/>
              <a:tabLs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     生活の安定、労働力の質的向上と企業活動の公正な競争の確保を図ることを目的とする。</a:t>
            </a:r>
            <a:endPar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1" name="角丸四角形 10"/>
          <p:cNvSpPr/>
          <p:nvPr/>
        </p:nvSpPr>
        <p:spPr>
          <a:xfrm>
            <a:off x="1682266" y="3115580"/>
            <a:ext cx="1211256" cy="620945"/>
          </a:xfrm>
          <a:prstGeom prst="roundRect">
            <a:avLst>
              <a:gd name="adj" fmla="val 5169"/>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労災保険法</a:t>
            </a: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2" name="角丸四角形 11"/>
          <p:cNvSpPr/>
          <p:nvPr/>
        </p:nvSpPr>
        <p:spPr>
          <a:xfrm>
            <a:off x="2893522" y="3124524"/>
            <a:ext cx="7732514" cy="612000"/>
          </a:xfrm>
          <a:prstGeom prst="roundRect">
            <a:avLst>
              <a:gd name="adj" fmla="val 5169"/>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ts val="1800"/>
              </a:lnSpc>
              <a:spcBef>
                <a:spcPts val="0"/>
              </a:spcBef>
              <a:spcAft>
                <a:spcPts val="0"/>
              </a:spcAft>
              <a:buClrTx/>
              <a:buSzTx/>
              <a:buFont typeface="Wingdings" panose="05000000000000000000" pitchFamily="2" charset="2"/>
              <a:buChar char="n"/>
              <a:tabLs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業務上の事由又は通勤による労働者の傷病等に対して、必要な保険給付を行う等により、労働者の福祉の増進に寄与することを目的とする。</a:t>
            </a:r>
            <a:endPar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3" name="角丸四角形 12"/>
          <p:cNvSpPr/>
          <p:nvPr/>
        </p:nvSpPr>
        <p:spPr>
          <a:xfrm>
            <a:off x="1682266" y="3722669"/>
            <a:ext cx="1211256" cy="929692"/>
          </a:xfrm>
          <a:prstGeom prst="roundRect">
            <a:avLst>
              <a:gd name="adj" fmla="val 5169"/>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パートタイム</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労働法</a:t>
            </a:r>
          </a:p>
        </p:txBody>
      </p:sp>
      <p:sp>
        <p:nvSpPr>
          <p:cNvPr id="14" name="角丸四角形 13"/>
          <p:cNvSpPr/>
          <p:nvPr/>
        </p:nvSpPr>
        <p:spPr>
          <a:xfrm>
            <a:off x="2893542" y="3722669"/>
            <a:ext cx="7725319" cy="929692"/>
          </a:xfrm>
          <a:prstGeom prst="roundRect">
            <a:avLst>
              <a:gd name="adj" fmla="val 5169"/>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ts val="1600"/>
              </a:lnSpc>
              <a:spcBef>
                <a:spcPts val="0"/>
              </a:spcBef>
              <a:spcAft>
                <a:spcPts val="0"/>
              </a:spcAft>
              <a:buClrTx/>
              <a:buSzTx/>
              <a:buFont typeface="Wingdings" panose="05000000000000000000" pitchFamily="2" charset="2"/>
              <a:buChar char="n"/>
              <a:tabLs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パートタイム労働者の能力を一層有効に発揮することができる雇用環境を整備するため、パートタイム労働者の納得性の向上、正社員との均等・均衡待遇の確保、正社員への転換の推進等を図ることを目的とする。</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marR="0" lvl="0" algn="r" defTabSz="914400" rtl="0" eaLnBrk="1" fontAlgn="auto" latinLnBrk="0" hangingPunct="1">
              <a:lnSpc>
                <a:spcPts val="1600"/>
              </a:lnSpc>
              <a:spcBef>
                <a:spcPts val="0"/>
              </a:spcBef>
              <a:spcAft>
                <a:spcPts val="0"/>
              </a:spcAft>
              <a:buClrTx/>
              <a:buSzTx/>
              <a:tabLs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a:t>
            </a:r>
            <a:r>
              <a:rPr lang="en-US" altLang="ja-JP" sz="1400" dirty="0">
                <a:solidFill>
                  <a:prstClr val="black"/>
                </a:solidFill>
                <a:latin typeface="HG丸ｺﾞｼｯｸM-PRO" panose="020F0600000000000000" pitchFamily="50" charset="-128"/>
                <a:ea typeface="HG丸ｺﾞｼｯｸM-PRO" panose="020F0600000000000000" pitchFamily="50" charset="-128"/>
              </a:rPr>
              <a:t>2020</a:t>
            </a:r>
            <a:r>
              <a:rPr lang="ja-JP" altLang="en-US" sz="1400" dirty="0">
                <a:solidFill>
                  <a:prstClr val="black"/>
                </a:solidFill>
                <a:latin typeface="HG丸ｺﾞｼｯｸM-PRO" panose="020F0600000000000000" pitchFamily="50" charset="-128"/>
                <a:ea typeface="HG丸ｺﾞｼｯｸM-PRO" panose="020F0600000000000000" pitchFamily="50" charset="-128"/>
              </a:rPr>
              <a:t>年４月１日から、パートタイム・有期雇用労働法に変わります）</a:t>
            </a:r>
            <a:endPar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8" name="角丸四角形 17"/>
          <p:cNvSpPr/>
          <p:nvPr/>
        </p:nvSpPr>
        <p:spPr>
          <a:xfrm>
            <a:off x="1666930" y="4653136"/>
            <a:ext cx="1233061" cy="720000"/>
          </a:xfrm>
          <a:prstGeom prst="roundRect">
            <a:avLst>
              <a:gd name="adj" fmla="val 5169"/>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障害者</a:t>
            </a: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雇用促進法</a:t>
            </a:r>
          </a:p>
        </p:txBody>
      </p:sp>
      <p:sp>
        <p:nvSpPr>
          <p:cNvPr id="19" name="角丸四角形 18"/>
          <p:cNvSpPr/>
          <p:nvPr/>
        </p:nvSpPr>
        <p:spPr>
          <a:xfrm>
            <a:off x="2893522" y="4653136"/>
            <a:ext cx="7725338" cy="720000"/>
          </a:xfrm>
          <a:prstGeom prst="roundRect">
            <a:avLst>
              <a:gd name="adj" fmla="val 5169"/>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ts val="1600"/>
              </a:lnSpc>
              <a:spcBef>
                <a:spcPts val="0"/>
              </a:spcBef>
              <a:spcAft>
                <a:spcPts val="0"/>
              </a:spcAft>
              <a:buClrTx/>
              <a:buSzTx/>
              <a:buFont typeface="Wingdings" panose="05000000000000000000" pitchFamily="2" charset="2"/>
              <a:buChar char="n"/>
              <a:tabLs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障害者の雇用義務等に基づく雇用の促進等のための措置、職業リハビリテーションの措置等を通じて、障害者の職業の安定を図ることを目的とする。</a:t>
            </a:r>
            <a:endPar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1" name="角丸四角形 20"/>
          <p:cNvSpPr/>
          <p:nvPr/>
        </p:nvSpPr>
        <p:spPr>
          <a:xfrm>
            <a:off x="1674879" y="5373216"/>
            <a:ext cx="1225111" cy="684000"/>
          </a:xfrm>
          <a:prstGeom prst="roundRect">
            <a:avLst>
              <a:gd name="adj" fmla="val 5169"/>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女性活躍</a:t>
            </a:r>
            <a:endParaRPr kumimoji="1" lang="en-US" altLang="ja-JP" sz="14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r" defTabSz="9144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推進法</a:t>
            </a:r>
            <a:endParaRPr kumimoji="1" lang="en-US" altLang="ja-JP" sz="14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2" name="角丸四角形 21"/>
          <p:cNvSpPr/>
          <p:nvPr/>
        </p:nvSpPr>
        <p:spPr>
          <a:xfrm>
            <a:off x="2893542" y="5375814"/>
            <a:ext cx="7732494" cy="673313"/>
          </a:xfrm>
          <a:prstGeom prst="roundRect">
            <a:avLst>
              <a:gd name="adj" fmla="val 5169"/>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ts val="1600"/>
              </a:lnSpc>
              <a:spcBef>
                <a:spcPts val="0"/>
              </a:spcBef>
              <a:spcAft>
                <a:spcPts val="0"/>
              </a:spcAft>
              <a:buClrTx/>
              <a:buSzTx/>
              <a:buFont typeface="Wingdings" panose="05000000000000000000" pitchFamily="2" charset="2"/>
              <a:buChar char="n"/>
              <a:tabLst/>
              <a:defRPr/>
            </a:pPr>
            <a:r>
              <a:rPr lang="ja-JP" altLang="en-US" sz="1400" noProof="0" dirty="0">
                <a:solidFill>
                  <a:prstClr val="black"/>
                </a:solidFill>
                <a:latin typeface="HG丸ｺﾞｼｯｸM-PRO" panose="020F0600000000000000" pitchFamily="50" charset="-128"/>
                <a:ea typeface="HG丸ｺﾞｼｯｸM-PRO" panose="020F0600000000000000" pitchFamily="50" charset="-128"/>
              </a:rPr>
              <a:t>女性の職業生活における活躍を推進し、豊かで活力ある社会の実現を図ることを目的とする。</a:t>
            </a:r>
            <a:endPar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0" name="角丸四角形 19"/>
          <p:cNvSpPr/>
          <p:nvPr/>
        </p:nvSpPr>
        <p:spPr>
          <a:xfrm>
            <a:off x="1694463" y="2352915"/>
            <a:ext cx="1211256" cy="762664"/>
          </a:xfrm>
          <a:prstGeom prst="roundRect">
            <a:avLst>
              <a:gd name="adj" fmla="val 5169"/>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雇用保険法</a:t>
            </a:r>
          </a:p>
        </p:txBody>
      </p:sp>
      <p:sp>
        <p:nvSpPr>
          <p:cNvPr id="24" name="角丸四角形 23"/>
          <p:cNvSpPr/>
          <p:nvPr/>
        </p:nvSpPr>
        <p:spPr>
          <a:xfrm>
            <a:off x="2886346" y="2358189"/>
            <a:ext cx="7732515" cy="766199"/>
          </a:xfrm>
          <a:prstGeom prst="roundRect">
            <a:avLst>
              <a:gd name="adj" fmla="val 5169"/>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ts val="1800"/>
              </a:lnSpc>
              <a:spcBef>
                <a:spcPts val="0"/>
              </a:spcBef>
              <a:spcAft>
                <a:spcPts val="0"/>
              </a:spcAft>
              <a:buClrTx/>
              <a:buSzTx/>
              <a:buFont typeface="Wingdings" panose="05000000000000000000" pitchFamily="2" charset="2"/>
              <a:buChar char="n"/>
              <a:tabLs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労働者が失業した場合や雇用の継続が困難となった場合、また、労働者が自ら職業に関する教育訓練を受けた場合に必要な給付を行う等、労働者の職業の安定に資することを目的とする。</a:t>
            </a:r>
            <a:endPar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5" name="正方形/長方形 24"/>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テキスト ボックス 1"/>
          <p:cNvSpPr txBox="1"/>
          <p:nvPr/>
        </p:nvSpPr>
        <p:spPr>
          <a:xfrm>
            <a:off x="1646295" y="83780"/>
            <a:ext cx="2954655" cy="461665"/>
          </a:xfrm>
          <a:prstGeom prst="rect">
            <a:avLst/>
          </a:prstGeom>
          <a:noFill/>
        </p:spPr>
        <p:txBody>
          <a:bodyPr wrap="squar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労働関係の主な法律</a:t>
            </a:r>
          </a:p>
        </p:txBody>
      </p:sp>
      <p:sp>
        <p:nvSpPr>
          <p:cNvPr id="3" name="テキスト ボックス 2"/>
          <p:cNvSpPr txBox="1"/>
          <p:nvPr/>
        </p:nvSpPr>
        <p:spPr>
          <a:xfrm>
            <a:off x="3915916" y="6120759"/>
            <a:ext cx="5032147" cy="307777"/>
          </a:xfrm>
          <a:prstGeom prst="rect">
            <a:avLst/>
          </a:prstGeom>
          <a:noFill/>
        </p:spPr>
        <p:txBody>
          <a:bodyPr wrap="square" rtlCol="0">
            <a:spAutoFit/>
          </a:bodyPr>
          <a:lstStyle/>
          <a:p>
            <a:r>
              <a:rPr kumimoji="1" lang="ja-JP" altLang="en-US" sz="1400" dirty="0">
                <a:latin typeface="HG丸ｺﾞｼｯｸM-PRO" panose="020F0600000000000000" pitchFamily="50" charset="-128"/>
                <a:ea typeface="HG丸ｺﾞｼｯｸM-PRO" panose="020F0600000000000000" pitchFamily="50" charset="-128"/>
              </a:rPr>
              <a:t>注）法律名は、正式名称ではなく略称で記載しています。</a:t>
            </a:r>
          </a:p>
        </p:txBody>
      </p:sp>
      <p:sp>
        <p:nvSpPr>
          <p:cNvPr id="4" name="スライド番号プレースホルダー 3">
            <a:extLst>
              <a:ext uri="{FF2B5EF4-FFF2-40B4-BE49-F238E27FC236}">
                <a16:creationId xmlns:a16="http://schemas.microsoft.com/office/drawing/2014/main" id="{6D8F2BC2-EA71-D4D7-3AD0-3A4D8B4E557C}"/>
              </a:ext>
            </a:extLst>
          </p:cNvPr>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127</a:t>
            </a:fld>
            <a:endParaRPr lang="ja-JP" altLang="en-US">
              <a:solidFill>
                <a:prstClr val="black">
                  <a:tint val="75000"/>
                </a:prstClr>
              </a:solidFill>
            </a:endParaRPr>
          </a:p>
        </p:txBody>
      </p:sp>
    </p:spTree>
    <p:extLst>
      <p:ext uri="{BB962C8B-B14F-4D97-AF65-F5344CB8AC3E}">
        <p14:creationId xmlns:p14="http://schemas.microsoft.com/office/powerpoint/2010/main" val="40134378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63">
            <a:extLst>
              <a:ext uri="{FF2B5EF4-FFF2-40B4-BE49-F238E27FC236}">
                <a16:creationId xmlns:a16="http://schemas.microsoft.com/office/drawing/2014/main" id="{071C60B7-291D-B148-A98A-42E36236EBF0}"/>
              </a:ext>
            </a:extLst>
          </p:cNvPr>
          <p:cNvSpPr/>
          <p:nvPr/>
        </p:nvSpPr>
        <p:spPr>
          <a:xfrm>
            <a:off x="2061492" y="2492897"/>
            <a:ext cx="8075552" cy="3684118"/>
          </a:xfrm>
          <a:prstGeom prst="roundRect">
            <a:avLst>
              <a:gd name="adj" fmla="val 4840"/>
            </a:avLst>
          </a:prstGeom>
          <a:solidFill>
            <a:srgbClr val="FFFDE8"/>
          </a:solidFill>
          <a:ln w="15875">
            <a:solidFill>
              <a:srgbClr val="00B0F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 name="object 4">
            <a:extLst>
              <a:ext uri="{FF2B5EF4-FFF2-40B4-BE49-F238E27FC236}">
                <a16:creationId xmlns:a16="http://schemas.microsoft.com/office/drawing/2014/main" id="{41E88B9A-D144-8544-9736-88817E8AEA89}"/>
              </a:ext>
            </a:extLst>
          </p:cNvPr>
          <p:cNvSpPr txBox="1">
            <a:spLocks/>
          </p:cNvSpPr>
          <p:nvPr/>
        </p:nvSpPr>
        <p:spPr>
          <a:xfrm>
            <a:off x="1631504" y="132689"/>
            <a:ext cx="6408712" cy="383590"/>
          </a:xfrm>
          <a:prstGeom prst="rect">
            <a:avLst/>
          </a:prstGeom>
        </p:spPr>
        <p:txBody>
          <a:bodyPr vert="horz" wrap="square" lIns="0" tIns="14120"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nSpc>
                <a:spcPct val="100000"/>
              </a:lnSpc>
              <a:spcBef>
                <a:spcPts val="111"/>
              </a:spcBef>
            </a:pPr>
            <a:r>
              <a:rPr lang="ja-JP" altLang="en-US" sz="2400" b="1" dirty="0">
                <a:latin typeface="HGMaruGothicMPRO" panose="020F0600000000000000" pitchFamily="34" charset="-128"/>
                <a:ea typeface="HGMaruGothicMPRO" panose="020F0600000000000000" pitchFamily="34" charset="-128"/>
              </a:rPr>
              <a:t>選考の際の注意点　～採用面接での</a:t>
            </a:r>
            <a:r>
              <a:rPr lang="en-US" sz="2400" b="1" dirty="0">
                <a:latin typeface="HGMaruGothicMPRO" panose="020F0600000000000000" pitchFamily="34" charset="-128"/>
                <a:ea typeface="HGMaruGothicMPRO" panose="020F0600000000000000" pitchFamily="34" charset="-128"/>
              </a:rPr>
              <a:t>NG ～</a:t>
            </a:r>
          </a:p>
        </p:txBody>
      </p:sp>
      <p:sp>
        <p:nvSpPr>
          <p:cNvPr id="6" name="object 6">
            <a:extLst>
              <a:ext uri="{FF2B5EF4-FFF2-40B4-BE49-F238E27FC236}">
                <a16:creationId xmlns:a16="http://schemas.microsoft.com/office/drawing/2014/main" id="{24211959-708F-3A43-A8B4-701EDD2B70C8}"/>
              </a:ext>
            </a:extLst>
          </p:cNvPr>
          <p:cNvSpPr txBox="1"/>
          <p:nvPr/>
        </p:nvSpPr>
        <p:spPr>
          <a:xfrm>
            <a:off x="1950130" y="1129569"/>
            <a:ext cx="8197151" cy="1153941"/>
          </a:xfrm>
          <a:prstGeom prst="rect">
            <a:avLst/>
          </a:prstGeom>
        </p:spPr>
        <p:txBody>
          <a:bodyPr vert="horz" wrap="square" lIns="0" tIns="57566" rIns="0" bIns="0" rtlCol="0">
            <a:spAutoFit/>
          </a:bodyPr>
          <a:lstStyle/>
          <a:p>
            <a:pPr marL="10861">
              <a:spcBef>
                <a:spcPts val="453"/>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【ワークショップ】</a:t>
            </a:r>
            <a:endParaRPr sz="1454" dirty="0">
              <a:latin typeface="HGMaruGothicMPRO" panose="020F0600000000000000" pitchFamily="34" charset="-128"/>
              <a:ea typeface="HGMaruGothicMPRO" panose="020F0600000000000000" pitchFamily="34" charset="-128"/>
              <a:cs typeface="A-OTF Shin Maru Go Pro"/>
            </a:endParaRPr>
          </a:p>
          <a:p>
            <a:pPr marL="104809">
              <a:lnSpc>
                <a:spcPts val="2052"/>
              </a:lnSpc>
              <a:spcBef>
                <a:spcPts val="513"/>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企業等が採用面接において就職希望者に聞いてはいけないことがあります。</a:t>
            </a:r>
            <a:br>
              <a:rPr lang="en-US" sz="1454" dirty="0">
                <a:latin typeface="HGMaruGothicMPRO" panose="020F0600000000000000" pitchFamily="34" charset="-128"/>
                <a:ea typeface="HGMaruGothicMPRO" panose="020F0600000000000000" pitchFamily="34" charset="-128"/>
                <a:cs typeface="A-OTF Shin Maru Go Pro"/>
              </a:rPr>
            </a:br>
            <a:r>
              <a:rPr sz="1454" dirty="0">
                <a:solidFill>
                  <a:srgbClr val="231F20"/>
                </a:solidFill>
                <a:latin typeface="HGMaruGothicMPRO" panose="020F0600000000000000" pitchFamily="34" charset="-128"/>
                <a:ea typeface="HGMaruGothicMPRO" panose="020F0600000000000000" pitchFamily="34" charset="-128"/>
                <a:cs typeface="A-OTF Shin Maru Go Pro"/>
              </a:rPr>
              <a:t>　以下の質問の中で、採用面接での不適切な質問だと思われるものに×印をつけてください。そして、なぜこのように聞いてはいけない質問があるのかについても考えてみてください。</a:t>
            </a:r>
            <a:endParaRPr sz="1368" dirty="0">
              <a:latin typeface="HGMaruGothicMPRO" panose="020F0600000000000000" pitchFamily="34" charset="-128"/>
              <a:ea typeface="HGMaruGothicMPRO" panose="020F0600000000000000" pitchFamily="34" charset="-128"/>
              <a:cs typeface="A-OTF Shin Maru Go Pro"/>
            </a:endParaRPr>
          </a:p>
        </p:txBody>
      </p:sp>
      <p:sp>
        <p:nvSpPr>
          <p:cNvPr id="7" name="object 6">
            <a:extLst>
              <a:ext uri="{FF2B5EF4-FFF2-40B4-BE49-F238E27FC236}">
                <a16:creationId xmlns:a16="http://schemas.microsoft.com/office/drawing/2014/main" id="{279E57CF-9576-8743-8BBB-F7438D5EE215}"/>
              </a:ext>
            </a:extLst>
          </p:cNvPr>
          <p:cNvSpPr txBox="1"/>
          <p:nvPr/>
        </p:nvSpPr>
        <p:spPr>
          <a:xfrm>
            <a:off x="2036755" y="2693694"/>
            <a:ext cx="8092190" cy="3110246"/>
          </a:xfrm>
          <a:prstGeom prst="rect">
            <a:avLst/>
          </a:prstGeom>
        </p:spPr>
        <p:txBody>
          <a:bodyPr vert="horz" wrap="square" lIns="0" tIns="57566" rIns="0" bIns="0" rtlCol="0">
            <a:spAutoFit/>
          </a:bodyPr>
          <a:lstStyle/>
          <a:p>
            <a:pPr marL="526217" indent="-196042">
              <a:lnSpc>
                <a:spcPts val="1881"/>
              </a:lnSpc>
              <a:spcBef>
                <a:spcPts val="599"/>
              </a:spcBef>
              <a:buChar char="•"/>
              <a:tabLst>
                <a:tab pos="549569" algn="l"/>
              </a:tabLst>
            </a:pPr>
            <a:r>
              <a:rPr sz="1368" dirty="0">
                <a:solidFill>
                  <a:srgbClr val="231F20"/>
                </a:solidFill>
                <a:latin typeface="HGMaruGothicMPRO" panose="020F0600000000000000" pitchFamily="34" charset="-128"/>
                <a:ea typeface="HGMaruGothicMPRO" panose="020F0600000000000000" pitchFamily="34" charset="-128"/>
                <a:cs typeface="A-OTF Shin Maru Go Pro"/>
              </a:rPr>
              <a:t>「あなたの生まれ育った街について詳しく説明してください</a:t>
            </a:r>
            <a:r>
              <a:rPr sz="1368" spc="-599" dirty="0">
                <a:solidFill>
                  <a:srgbClr val="231F20"/>
                </a:solidFill>
                <a:latin typeface="HGMaruGothicMPRO" panose="020F0600000000000000" pitchFamily="34" charset="-128"/>
                <a:ea typeface="HGMaruGothicMPRO" panose="020F0600000000000000" pitchFamily="34" charset="-128"/>
                <a:cs typeface="A-OTF Shin Maru Go Pro"/>
              </a:rPr>
              <a:t>。」</a:t>
            </a:r>
            <a:endParaRPr sz="1368" spc="-599" dirty="0">
              <a:latin typeface="HGMaruGothicMPRO" panose="020F0600000000000000" pitchFamily="34" charset="-128"/>
              <a:ea typeface="HGMaruGothicMPRO" panose="020F0600000000000000" pitchFamily="34" charset="-128"/>
              <a:cs typeface="A-OTF Shin Maru Go Pro"/>
            </a:endParaRPr>
          </a:p>
          <a:p>
            <a:pPr marL="526217" indent="-196042">
              <a:lnSpc>
                <a:spcPts val="1881"/>
              </a:lnSpc>
              <a:spcBef>
                <a:spcPts val="599"/>
              </a:spcBef>
              <a:buChar char="•"/>
              <a:tabLst>
                <a:tab pos="549569" algn="l"/>
              </a:tabLst>
            </a:pPr>
            <a:r>
              <a:rPr sz="1368" dirty="0">
                <a:solidFill>
                  <a:srgbClr val="231F20"/>
                </a:solidFill>
                <a:latin typeface="HGMaruGothicMPRO" panose="020F0600000000000000" pitchFamily="34" charset="-128"/>
                <a:ea typeface="HGMaruGothicMPRO" panose="020F0600000000000000" pitchFamily="34" charset="-128"/>
                <a:cs typeface="A-OTF Shin Maru Go Pro"/>
              </a:rPr>
              <a:t>「あなたのご家族のお仕事について教えてください</a:t>
            </a:r>
            <a:r>
              <a:rPr lang="ja-JP" altLang="en-US" sz="1368" spc="-599" dirty="0">
                <a:solidFill>
                  <a:srgbClr val="231F20"/>
                </a:solidFill>
                <a:latin typeface="HGMaruGothicMPRO" panose="020F0600000000000000" pitchFamily="34" charset="-128"/>
                <a:ea typeface="HGMaruGothicMPRO" panose="020F0600000000000000" pitchFamily="34" charset="-128"/>
                <a:cs typeface="A-OTF Shin Maru Go Pro"/>
              </a:rPr>
              <a:t>。」</a:t>
            </a:r>
            <a:endParaRPr lang="ja-JP" altLang="en-US" sz="1368" spc="-599" dirty="0">
              <a:latin typeface="HGMaruGothicMPRO" panose="020F0600000000000000" pitchFamily="34" charset="-128"/>
              <a:ea typeface="HGMaruGothicMPRO" panose="020F0600000000000000" pitchFamily="34" charset="-128"/>
              <a:cs typeface="A-OTF Shin Maru Go Pro"/>
            </a:endParaRPr>
          </a:p>
          <a:p>
            <a:pPr marL="526217" marR="272612" indent="-196042">
              <a:lnSpc>
                <a:spcPts val="1881"/>
              </a:lnSpc>
              <a:spcBef>
                <a:spcPts val="599"/>
              </a:spcBef>
              <a:buChar char="•"/>
              <a:tabLst>
                <a:tab pos="563145" algn="l"/>
              </a:tabLst>
            </a:pPr>
            <a:r>
              <a:rPr sz="1368" dirty="0">
                <a:solidFill>
                  <a:srgbClr val="231F20"/>
                </a:solidFill>
                <a:latin typeface="HGMaruGothicMPRO" panose="020F0600000000000000" pitchFamily="34" charset="-128"/>
                <a:ea typeface="HGMaruGothicMPRO" panose="020F0600000000000000" pitchFamily="34" charset="-128"/>
                <a:cs typeface="A-OTF Shin Maru Go Pro"/>
              </a:rPr>
              <a:t>「あなたやご家族は新年には神社に行かれますか？お寺に行かれますか？他のところに行かれますか？」</a:t>
            </a:r>
            <a:endParaRPr sz="1368" dirty="0">
              <a:latin typeface="HGMaruGothicMPRO" panose="020F0600000000000000" pitchFamily="34" charset="-128"/>
              <a:ea typeface="HGMaruGothicMPRO" panose="020F0600000000000000" pitchFamily="34" charset="-128"/>
              <a:cs typeface="A-OTF Shin Maru Go Pro"/>
            </a:endParaRPr>
          </a:p>
          <a:p>
            <a:pPr marL="526217" indent="-196042">
              <a:lnSpc>
                <a:spcPts val="1881"/>
              </a:lnSpc>
              <a:spcBef>
                <a:spcPts val="599"/>
              </a:spcBef>
              <a:buChar char="•"/>
              <a:tabLst>
                <a:tab pos="549569" algn="l"/>
              </a:tabLst>
            </a:pPr>
            <a:r>
              <a:rPr sz="1368" dirty="0">
                <a:solidFill>
                  <a:srgbClr val="231F20"/>
                </a:solidFill>
                <a:latin typeface="HGMaruGothicMPRO" panose="020F0600000000000000" pitchFamily="34" charset="-128"/>
                <a:ea typeface="HGMaruGothicMPRO" panose="020F0600000000000000" pitchFamily="34" charset="-128"/>
                <a:cs typeface="A-OTF Shin Maru Go Pro"/>
              </a:rPr>
              <a:t>「あなたの好きな政党と、その理由となった一番評価している政策も教えてください</a:t>
            </a:r>
            <a:r>
              <a:rPr lang="ja-JP" altLang="en-US" sz="1368" spc="-599" dirty="0">
                <a:solidFill>
                  <a:srgbClr val="231F20"/>
                </a:solidFill>
                <a:latin typeface="HGMaruGothicMPRO" panose="020F0600000000000000" pitchFamily="34" charset="-128"/>
                <a:ea typeface="HGMaruGothicMPRO" panose="020F0600000000000000" pitchFamily="34" charset="-128"/>
                <a:cs typeface="A-OTF Shin Maru Go Pro"/>
              </a:rPr>
              <a:t>。」</a:t>
            </a:r>
            <a:endParaRPr lang="ja-JP" altLang="en-US" sz="1368" spc="-599" dirty="0">
              <a:latin typeface="HGMaruGothicMPRO" panose="020F0600000000000000" pitchFamily="34" charset="-128"/>
              <a:ea typeface="HGMaruGothicMPRO" panose="020F0600000000000000" pitchFamily="34" charset="-128"/>
              <a:cs typeface="A-OTF Shin Maru Go Pro"/>
            </a:endParaRPr>
          </a:p>
          <a:p>
            <a:pPr marL="526217" indent="-196042">
              <a:lnSpc>
                <a:spcPts val="1881"/>
              </a:lnSpc>
              <a:spcBef>
                <a:spcPts val="599"/>
              </a:spcBef>
              <a:buChar char="•"/>
              <a:tabLst>
                <a:tab pos="549569" algn="l"/>
              </a:tabLst>
            </a:pPr>
            <a:r>
              <a:rPr sz="1368" dirty="0">
                <a:solidFill>
                  <a:srgbClr val="231F20"/>
                </a:solidFill>
                <a:latin typeface="HGMaruGothicMPRO" panose="020F0600000000000000" pitchFamily="34" charset="-128"/>
                <a:ea typeface="HGMaruGothicMPRO" panose="020F0600000000000000" pitchFamily="34" charset="-128"/>
                <a:cs typeface="A-OTF Shin Maru Go Pro"/>
              </a:rPr>
              <a:t>「あなたはこのあいだの○○選挙に行きましたか？」</a:t>
            </a:r>
            <a:endParaRPr sz="1368" dirty="0">
              <a:latin typeface="HGMaruGothicMPRO" panose="020F0600000000000000" pitchFamily="34" charset="-128"/>
              <a:ea typeface="HGMaruGothicMPRO" panose="020F0600000000000000" pitchFamily="34" charset="-128"/>
              <a:cs typeface="A-OTF Shin Maru Go Pro"/>
            </a:endParaRPr>
          </a:p>
          <a:p>
            <a:pPr marL="526217" indent="-196042">
              <a:lnSpc>
                <a:spcPts val="1881"/>
              </a:lnSpc>
              <a:spcBef>
                <a:spcPts val="599"/>
              </a:spcBef>
              <a:buChar char="•"/>
              <a:tabLst>
                <a:tab pos="549569" algn="l"/>
              </a:tabLst>
            </a:pPr>
            <a:r>
              <a:rPr sz="1368" dirty="0">
                <a:solidFill>
                  <a:srgbClr val="231F20"/>
                </a:solidFill>
                <a:latin typeface="HGMaruGothicMPRO" panose="020F0600000000000000" pitchFamily="34" charset="-128"/>
                <a:ea typeface="HGMaruGothicMPRO" panose="020F0600000000000000" pitchFamily="34" charset="-128"/>
                <a:cs typeface="A-OTF Shin Maru Go Pro"/>
              </a:rPr>
              <a:t>「大学生が政治活動に参加することについてどう思いますか？」</a:t>
            </a:r>
            <a:endParaRPr sz="1368" dirty="0">
              <a:latin typeface="HGMaruGothicMPRO" panose="020F0600000000000000" pitchFamily="34" charset="-128"/>
              <a:ea typeface="HGMaruGothicMPRO" panose="020F0600000000000000" pitchFamily="34" charset="-128"/>
              <a:cs typeface="A-OTF Shin Maru Go Pro"/>
            </a:endParaRPr>
          </a:p>
          <a:p>
            <a:pPr marL="526217" indent="-196042">
              <a:lnSpc>
                <a:spcPts val="1881"/>
              </a:lnSpc>
              <a:spcBef>
                <a:spcPts val="599"/>
              </a:spcBef>
              <a:buChar char="•"/>
              <a:tabLst>
                <a:tab pos="549569" algn="l"/>
              </a:tabLst>
            </a:pPr>
            <a:r>
              <a:rPr sz="1368" dirty="0">
                <a:solidFill>
                  <a:srgbClr val="231F20"/>
                </a:solidFill>
                <a:latin typeface="HGMaruGothicMPRO" panose="020F0600000000000000" pitchFamily="34" charset="-128"/>
                <a:ea typeface="HGMaruGothicMPRO" panose="020F0600000000000000" pitchFamily="34" charset="-128"/>
                <a:cs typeface="A-OTF Shin Maru Go Pro"/>
              </a:rPr>
              <a:t>「歴史上の人物であなたの最も尊敬する人を教えてください</a:t>
            </a:r>
            <a:r>
              <a:rPr lang="ja-JP" altLang="en-US" sz="1368" spc="-599" dirty="0">
                <a:solidFill>
                  <a:srgbClr val="231F20"/>
                </a:solidFill>
                <a:latin typeface="HGMaruGothicMPRO" panose="020F0600000000000000" pitchFamily="34" charset="-128"/>
                <a:ea typeface="HGMaruGothicMPRO" panose="020F0600000000000000" pitchFamily="34" charset="-128"/>
                <a:cs typeface="A-OTF Shin Maru Go Pro"/>
              </a:rPr>
              <a:t>。」</a:t>
            </a:r>
            <a:endParaRPr lang="ja-JP" altLang="en-US" sz="1368" spc="-599" dirty="0">
              <a:latin typeface="HGMaruGothicMPRO" panose="020F0600000000000000" pitchFamily="34" charset="-128"/>
              <a:ea typeface="HGMaruGothicMPRO" panose="020F0600000000000000" pitchFamily="34" charset="-128"/>
              <a:cs typeface="A-OTF Shin Maru Go Pro"/>
            </a:endParaRPr>
          </a:p>
          <a:p>
            <a:pPr marL="526217" indent="-196042">
              <a:lnSpc>
                <a:spcPts val="1881"/>
              </a:lnSpc>
              <a:spcBef>
                <a:spcPts val="599"/>
              </a:spcBef>
              <a:buChar char="•"/>
              <a:tabLst>
                <a:tab pos="549569" algn="l"/>
              </a:tabLst>
            </a:pPr>
            <a:r>
              <a:rPr sz="1368" dirty="0">
                <a:solidFill>
                  <a:srgbClr val="231F20"/>
                </a:solidFill>
                <a:latin typeface="HGMaruGothicMPRO" panose="020F0600000000000000" pitchFamily="34" charset="-128"/>
                <a:ea typeface="HGMaruGothicMPRO" panose="020F0600000000000000" pitchFamily="34" charset="-128"/>
                <a:cs typeface="A-OTF Shin Maru Go Pro"/>
              </a:rPr>
              <a:t>「あなたは新聞をとっていますか？どの新聞ですか？」</a:t>
            </a:r>
            <a:endParaRPr sz="1368" dirty="0">
              <a:latin typeface="HGMaruGothicMPRO" panose="020F0600000000000000" pitchFamily="34" charset="-128"/>
              <a:ea typeface="HGMaruGothicMPRO" panose="020F0600000000000000" pitchFamily="34" charset="-128"/>
              <a:cs typeface="A-OTF Shin Maru Go Pro"/>
            </a:endParaRPr>
          </a:p>
          <a:p>
            <a:pPr marL="526217" indent="-196042">
              <a:lnSpc>
                <a:spcPts val="1881"/>
              </a:lnSpc>
              <a:spcBef>
                <a:spcPts val="599"/>
              </a:spcBef>
              <a:buChar char="•"/>
              <a:tabLst>
                <a:tab pos="549569" algn="l"/>
              </a:tabLst>
            </a:pPr>
            <a:r>
              <a:rPr sz="1368" dirty="0">
                <a:solidFill>
                  <a:srgbClr val="231F20"/>
                </a:solidFill>
                <a:latin typeface="HGMaruGothicMPRO" panose="020F0600000000000000" pitchFamily="34" charset="-128"/>
                <a:ea typeface="HGMaruGothicMPRO" panose="020F0600000000000000" pitchFamily="34" charset="-128"/>
                <a:cs typeface="A-OTF Shin Maru Go Pro"/>
              </a:rPr>
              <a:t>「あなたは何度もよく読む本がありますか？あれば教えてください</a:t>
            </a:r>
            <a:r>
              <a:rPr lang="ja-JP" altLang="en-US" sz="1368" spc="-599" dirty="0">
                <a:solidFill>
                  <a:srgbClr val="231F20"/>
                </a:solidFill>
                <a:latin typeface="HGMaruGothicMPRO" panose="020F0600000000000000" pitchFamily="34" charset="-128"/>
                <a:ea typeface="HGMaruGothicMPRO" panose="020F0600000000000000" pitchFamily="34" charset="-128"/>
                <a:cs typeface="A-OTF Shin Maru Go Pro"/>
              </a:rPr>
              <a:t>。」</a:t>
            </a:r>
            <a:endParaRPr lang="ja-JP" altLang="en-US" sz="1368" spc="-599" dirty="0">
              <a:latin typeface="HGMaruGothicMPRO" panose="020F0600000000000000" pitchFamily="34" charset="-128"/>
              <a:ea typeface="HGMaruGothicMPRO" panose="020F0600000000000000" pitchFamily="34" charset="-128"/>
              <a:cs typeface="A-OTF Shin Maru Go Pro"/>
            </a:endParaRPr>
          </a:p>
        </p:txBody>
      </p:sp>
      <p:pic>
        <p:nvPicPr>
          <p:cNvPr id="10" name="図 9">
            <a:extLst>
              <a:ext uri="{FF2B5EF4-FFF2-40B4-BE49-F238E27FC236}">
                <a16:creationId xmlns:a16="http://schemas.microsoft.com/office/drawing/2014/main" id="{5EAFBBCF-472E-2146-A1DB-FAC20213C8D4}"/>
              </a:ext>
            </a:extLst>
          </p:cNvPr>
          <p:cNvPicPr>
            <a:picLocks noChangeAspect="1"/>
          </p:cNvPicPr>
          <p:nvPr/>
        </p:nvPicPr>
        <p:blipFill>
          <a:blip r:embed="rId2">
            <a:alphaModFix/>
          </a:blip>
          <a:stretch>
            <a:fillRect/>
          </a:stretch>
        </p:blipFill>
        <p:spPr>
          <a:xfrm>
            <a:off x="8425821" y="4343529"/>
            <a:ext cx="1431542" cy="1618359"/>
          </a:xfrm>
          <a:prstGeom prst="rect">
            <a:avLst/>
          </a:prstGeom>
        </p:spPr>
      </p:pic>
      <p:sp>
        <p:nvSpPr>
          <p:cNvPr id="9" name="正方形/長方形 8"/>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140</a:t>
            </a:r>
            <a:endParaRPr lang="ja-JP" altLang="en-US" sz="1200" b="1" dirty="0"/>
          </a:p>
        </p:txBody>
      </p:sp>
    </p:spTree>
    <p:extLst>
      <p:ext uri="{BB962C8B-B14F-4D97-AF65-F5344CB8AC3E}">
        <p14:creationId xmlns:p14="http://schemas.microsoft.com/office/powerpoint/2010/main" val="1749435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282452" y="944784"/>
            <a:ext cx="10638084" cy="540000"/>
          </a:xfrm>
          <a:prstGeom prst="roundRect">
            <a:avLst>
              <a:gd name="adj" fmla="val 2560"/>
            </a:avLst>
          </a:prstGeom>
          <a:solidFill>
            <a:srgbClr val="92D050"/>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a:lnSpc>
                <a:spcPts val="3400"/>
              </a:lnSpc>
            </a:pPr>
            <a:r>
              <a:rPr lang="en-US" altLang="ja-JP" sz="2400" dirty="0">
                <a:solidFill>
                  <a:schemeClr val="bg1"/>
                </a:solidFill>
                <a:latin typeface="HG丸ｺﾞｼｯｸM-PRO" panose="020F0600000000000000" pitchFamily="50" charset="-128"/>
                <a:ea typeface="HG丸ｺﾞｼｯｸM-PRO" panose="020F0600000000000000" pitchFamily="50" charset="-128"/>
              </a:rPr>
              <a:t> </a:t>
            </a:r>
            <a:r>
              <a:rPr lang="ja-JP" altLang="en-US" sz="2400" dirty="0">
                <a:solidFill>
                  <a:schemeClr val="bg1"/>
                </a:solidFill>
                <a:latin typeface="HG丸ｺﾞｼｯｸM-PRO" panose="020F0600000000000000" pitchFamily="50" charset="-128"/>
                <a:ea typeface="HG丸ｺﾞｼｯｸM-PRO" panose="020F0600000000000000" pitchFamily="50" charset="-128"/>
              </a:rPr>
              <a:t>次の①～③が、募集要項などにはっきりと書かれている。</a:t>
            </a:r>
            <a:endParaRPr lang="en-US" altLang="ja-JP" sz="2400" dirty="0">
              <a:solidFill>
                <a:schemeClr val="bg1"/>
              </a:solidFill>
              <a:latin typeface="HG丸ｺﾞｼｯｸM-PRO" panose="020F0600000000000000" pitchFamily="50" charset="-128"/>
              <a:ea typeface="HG丸ｺﾞｼｯｸM-PRO" panose="020F0600000000000000" pitchFamily="50" charset="-128"/>
            </a:endParaRPr>
          </a:p>
        </p:txBody>
      </p:sp>
      <p:sp>
        <p:nvSpPr>
          <p:cNvPr id="17" name="角丸四角形 16"/>
          <p:cNvSpPr/>
          <p:nvPr/>
        </p:nvSpPr>
        <p:spPr>
          <a:xfrm>
            <a:off x="462448" y="1556792"/>
            <a:ext cx="5580000" cy="432000"/>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a:lnSpc>
                <a:spcPts val="3000"/>
              </a:lnSpc>
            </a:pPr>
            <a:r>
              <a:rPr lang="ja-JP" altLang="en-US" sz="2200" b="1" dirty="0">
                <a:solidFill>
                  <a:schemeClr val="tx1"/>
                </a:solidFill>
                <a:latin typeface="HG丸ｺﾞｼｯｸM-PRO" panose="020F0600000000000000" pitchFamily="50" charset="-128"/>
                <a:ea typeface="HG丸ｺﾞｼｯｸM-PRO" panose="020F0600000000000000" pitchFamily="50" charset="-128"/>
              </a:rPr>
              <a:t>① </a:t>
            </a:r>
            <a:r>
              <a:rPr lang="en-US" altLang="ja-JP" sz="2000" b="1" dirty="0">
                <a:solidFill>
                  <a:schemeClr val="tx1"/>
                </a:solidFill>
                <a:latin typeface="HG丸ｺﾞｼｯｸM-PRO" panose="020F0600000000000000" pitchFamily="50" charset="-128"/>
                <a:ea typeface="HG丸ｺﾞｼｯｸM-PRO" panose="020F0600000000000000" pitchFamily="50" charset="-128"/>
              </a:rPr>
              <a:t>｢</a:t>
            </a:r>
            <a:r>
              <a:rPr lang="ja-JP" altLang="en-US" sz="2000" b="1" dirty="0">
                <a:solidFill>
                  <a:schemeClr val="tx1"/>
                </a:solidFill>
                <a:latin typeface="HG丸ｺﾞｼｯｸM-PRO" panose="020F0600000000000000" pitchFamily="50" charset="-128"/>
                <a:ea typeface="HG丸ｺﾞｼｯｸM-PRO" panose="020F0600000000000000" pitchFamily="50" charset="-128"/>
              </a:rPr>
              <a:t>固定残業</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a:t>
            </a:r>
            <a:r>
              <a:rPr lang="en-US" altLang="ja-JP" sz="2000" b="1" dirty="0">
                <a:solidFill>
                  <a:srgbClr val="FF0000"/>
                </a:solidFill>
                <a:latin typeface="HG丸ｺﾞｼｯｸM-PRO" panose="020F0600000000000000" pitchFamily="50" charset="-128"/>
                <a:ea typeface="HG丸ｺﾞｼｯｸM-PRO" panose="020F0600000000000000" pitchFamily="50" charset="-128"/>
              </a:rPr>
              <a:t>¹</a:t>
            </a:r>
            <a:r>
              <a:rPr lang="ja-JP" altLang="en-US" sz="2000" b="1" dirty="0">
                <a:solidFill>
                  <a:schemeClr val="tx1"/>
                </a:solidFill>
                <a:latin typeface="HG丸ｺﾞｼｯｸM-PRO" panose="020F0600000000000000" pitchFamily="50" charset="-128"/>
                <a:ea typeface="HG丸ｺﾞｼｯｸM-PRO" panose="020F0600000000000000" pitchFamily="50" charset="-128"/>
              </a:rPr>
              <a:t>代</a:t>
            </a:r>
            <a:r>
              <a:rPr lang="en-US" altLang="ja-JP" sz="2000" b="1" dirty="0">
                <a:solidFill>
                  <a:schemeClr val="tx1"/>
                </a:solidFill>
                <a:latin typeface="HG丸ｺﾞｼｯｸM-PRO" panose="020F0600000000000000" pitchFamily="50" charset="-128"/>
                <a:ea typeface="HG丸ｺﾞｼｯｸM-PRO" panose="020F0600000000000000" pitchFamily="50" charset="-128"/>
              </a:rPr>
              <a:t>｣</a:t>
            </a:r>
            <a:r>
              <a:rPr lang="ja-JP" altLang="en-US" sz="2000" b="1" dirty="0">
                <a:solidFill>
                  <a:schemeClr val="tx1"/>
                </a:solidFill>
                <a:latin typeface="HG丸ｺﾞｼｯｸM-PRO" panose="020F0600000000000000" pitchFamily="50" charset="-128"/>
                <a:ea typeface="HG丸ｺﾞｼｯｸM-PRO" panose="020F0600000000000000" pitchFamily="50" charset="-128"/>
              </a:rPr>
              <a:t>の具体的な金額</a:t>
            </a:r>
            <a:endParaRPr lang="ja-JP" altLang="en-US" sz="2000" b="1" dirty="0">
              <a:solidFill>
                <a:schemeClr val="tx1"/>
              </a:solidFill>
              <a:latin typeface="Calibri"/>
              <a:ea typeface="ＭＳ Ｐゴシック" panose="020B0600070205080204" pitchFamily="50" charset="-128"/>
            </a:endParaRPr>
          </a:p>
        </p:txBody>
      </p:sp>
      <p:sp>
        <p:nvSpPr>
          <p:cNvPr id="18" name="角丸四角形 17"/>
          <p:cNvSpPr/>
          <p:nvPr/>
        </p:nvSpPr>
        <p:spPr>
          <a:xfrm>
            <a:off x="470249" y="4281783"/>
            <a:ext cx="6354081" cy="720000"/>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a:lnSpc>
                <a:spcPts val="2600"/>
              </a:lnSpc>
            </a:pPr>
            <a:r>
              <a:rPr lang="ja-JP" altLang="en-US" sz="2200" b="1" dirty="0">
                <a:solidFill>
                  <a:schemeClr val="tx1"/>
                </a:solidFill>
                <a:latin typeface="HG丸ｺﾞｼｯｸM-PRO" panose="020F0600000000000000" pitchFamily="50" charset="-128"/>
                <a:ea typeface="HG丸ｺﾞｼｯｸM-PRO" panose="020F0600000000000000" pitchFamily="50" charset="-128"/>
              </a:rPr>
              <a:t>③ ②の時間数を超えて残業</a:t>
            </a:r>
            <a:r>
              <a:rPr lang="ja-JP" altLang="en-US" sz="1600" b="1" dirty="0">
                <a:solidFill>
                  <a:srgbClr val="FF0000"/>
                </a:solidFill>
                <a:latin typeface="HG丸ｺﾞｼｯｸM-PRO" panose="020F0600000000000000" pitchFamily="50" charset="-128"/>
                <a:ea typeface="HG丸ｺﾞｼｯｸM-PRO" panose="020F0600000000000000" pitchFamily="50" charset="-128"/>
              </a:rPr>
              <a:t>*</a:t>
            </a:r>
            <a:r>
              <a:rPr lang="en-US" altLang="ja-JP" sz="1600" b="1" dirty="0">
                <a:solidFill>
                  <a:srgbClr val="FF0000"/>
                </a:solidFill>
                <a:latin typeface="HG丸ｺﾞｼｯｸM-PRO" panose="020F0600000000000000" pitchFamily="50" charset="-128"/>
                <a:ea typeface="HG丸ｺﾞｼｯｸM-PRO" panose="020F0600000000000000" pitchFamily="50" charset="-128"/>
              </a:rPr>
              <a:t>³</a:t>
            </a:r>
            <a:r>
              <a:rPr lang="ja-JP" altLang="en-US" sz="2200" b="1" dirty="0">
                <a:solidFill>
                  <a:schemeClr val="tx1"/>
                </a:solidFill>
                <a:latin typeface="HG丸ｺﾞｼｯｸM-PRO" panose="020F0600000000000000" pitchFamily="50" charset="-128"/>
                <a:ea typeface="HG丸ｺﾞｼｯｸM-PRO" panose="020F0600000000000000" pitchFamily="50" charset="-128"/>
              </a:rPr>
              <a:t>すると、残業代が</a:t>
            </a:r>
            <a:endParaRPr lang="en-US" altLang="ja-JP" sz="2200" b="1" dirty="0">
              <a:solidFill>
                <a:schemeClr val="tx1"/>
              </a:solidFill>
              <a:latin typeface="HG丸ｺﾞｼｯｸM-PRO" panose="020F0600000000000000" pitchFamily="50" charset="-128"/>
              <a:ea typeface="HG丸ｺﾞｼｯｸM-PRO" panose="020F0600000000000000" pitchFamily="50" charset="-128"/>
            </a:endParaRPr>
          </a:p>
          <a:p>
            <a:pPr>
              <a:lnSpc>
                <a:spcPts val="2600"/>
              </a:lnSpc>
            </a:pPr>
            <a:r>
              <a:rPr lang="ja-JP" altLang="en-US" sz="2200" b="1" dirty="0">
                <a:solidFill>
                  <a:schemeClr val="tx1"/>
                </a:solidFill>
                <a:latin typeface="HG丸ｺﾞｼｯｸM-PRO" panose="020F0600000000000000" pitchFamily="50" charset="-128"/>
                <a:ea typeface="HG丸ｺﾞｼｯｸM-PRO" panose="020F0600000000000000" pitchFamily="50" charset="-128"/>
              </a:rPr>
              <a:t>　追加して支払われること。</a:t>
            </a:r>
            <a:endParaRPr lang="ja-JP" altLang="en-US" sz="2000" b="1" dirty="0">
              <a:solidFill>
                <a:schemeClr val="tx1"/>
              </a:solidFill>
              <a:latin typeface="Calibri"/>
              <a:ea typeface="ＭＳ Ｐゴシック" panose="020B0600070205080204" pitchFamily="50" charset="-128"/>
            </a:endParaRPr>
          </a:p>
        </p:txBody>
      </p:sp>
      <p:sp>
        <p:nvSpPr>
          <p:cNvPr id="19" name="角丸四角形 18"/>
          <p:cNvSpPr/>
          <p:nvPr/>
        </p:nvSpPr>
        <p:spPr>
          <a:xfrm>
            <a:off x="461998" y="3255828"/>
            <a:ext cx="5580000" cy="660851"/>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a:lnSpc>
                <a:spcPts val="3000"/>
              </a:lnSpc>
            </a:pPr>
            <a:r>
              <a:rPr lang="ja-JP" altLang="en-US" sz="2200" b="1" dirty="0">
                <a:solidFill>
                  <a:schemeClr val="tx1"/>
                </a:solidFill>
                <a:latin typeface="HG丸ｺﾞｼｯｸM-PRO" panose="020F0600000000000000" pitchFamily="50" charset="-128"/>
                <a:ea typeface="HG丸ｺﾞｼｯｸM-PRO" panose="020F0600000000000000" pitchFamily="50" charset="-128"/>
              </a:rPr>
              <a:t>② ①</a:t>
            </a:r>
            <a:r>
              <a:rPr lang="ja-JP" altLang="en-US" sz="2000" b="1" dirty="0">
                <a:solidFill>
                  <a:schemeClr val="tx1"/>
                </a:solidFill>
                <a:latin typeface="HG丸ｺﾞｼｯｸM-PRO" panose="020F0600000000000000" pitchFamily="50" charset="-128"/>
                <a:ea typeface="HG丸ｺﾞｼｯｸM-PRO" panose="020F0600000000000000" pitchFamily="50" charset="-128"/>
              </a:rPr>
              <a:t>の金額が何時間の残業時間数</a:t>
            </a:r>
            <a:r>
              <a:rPr lang="ja-JP" altLang="en-US" sz="1400" b="1" dirty="0">
                <a:solidFill>
                  <a:srgbClr val="FF0000"/>
                </a:solidFill>
                <a:latin typeface="HG丸ｺﾞｼｯｸM-PRO" panose="020F0600000000000000" pitchFamily="50" charset="-128"/>
                <a:ea typeface="HG丸ｺﾞｼｯｸM-PRO" panose="020F0600000000000000" pitchFamily="50" charset="-128"/>
              </a:rPr>
              <a:t>*</a:t>
            </a:r>
            <a:r>
              <a:rPr lang="en-US" altLang="ja-JP" sz="1400" b="1" dirty="0">
                <a:solidFill>
                  <a:srgbClr val="FF0000"/>
                </a:solidFill>
                <a:latin typeface="HG丸ｺﾞｼｯｸM-PRO" panose="020F0600000000000000" pitchFamily="50" charset="-128"/>
                <a:ea typeface="HG丸ｺﾞｼｯｸM-PRO" panose="020F0600000000000000" pitchFamily="50" charset="-128"/>
              </a:rPr>
              <a:t>²</a:t>
            </a:r>
            <a:r>
              <a:rPr lang="ja-JP" altLang="en-US" sz="2000" b="1" dirty="0">
                <a:solidFill>
                  <a:schemeClr val="tx1"/>
                </a:solidFill>
                <a:latin typeface="HG丸ｺﾞｼｯｸM-PRO" panose="020F0600000000000000" pitchFamily="50" charset="-128"/>
                <a:ea typeface="HG丸ｺﾞｼｯｸM-PRO" panose="020F0600000000000000" pitchFamily="50" charset="-128"/>
              </a:rPr>
              <a:t>に当たるか</a:t>
            </a:r>
            <a:endParaRPr lang="ja-JP" altLang="en-US" sz="2000" b="1" dirty="0">
              <a:solidFill>
                <a:schemeClr val="tx1"/>
              </a:solidFill>
              <a:latin typeface="Calibri"/>
              <a:ea typeface="ＭＳ Ｐゴシック" panose="020B0600070205080204" pitchFamily="50" charset="-128"/>
            </a:endParaRPr>
          </a:p>
        </p:txBody>
      </p:sp>
      <p:sp>
        <p:nvSpPr>
          <p:cNvPr id="20" name="角丸四角形 19"/>
          <p:cNvSpPr/>
          <p:nvPr/>
        </p:nvSpPr>
        <p:spPr>
          <a:xfrm>
            <a:off x="1223737" y="5697312"/>
            <a:ext cx="8832703" cy="540000"/>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a:lnSpc>
                <a:spcPts val="3400"/>
              </a:lnSpc>
            </a:pPr>
            <a:r>
              <a:rPr lang="ja-JP" altLang="en-US" sz="2400" dirty="0">
                <a:solidFill>
                  <a:schemeClr val="tx1"/>
                </a:solidFill>
                <a:latin typeface="HG丸ｺﾞｼｯｸM-PRO" panose="020F0600000000000000" pitchFamily="50" charset="-128"/>
                <a:ea typeface="HG丸ｺﾞｼｯｸM-PRO" panose="020F0600000000000000" pitchFamily="50" charset="-128"/>
              </a:rPr>
              <a:t>①～③の一部でも書かれてないものは、よく確認してみよう！</a:t>
            </a:r>
            <a:endParaRPr lang="ja-JP" altLang="en-US" sz="2400" b="1" dirty="0">
              <a:solidFill>
                <a:schemeClr val="tx1"/>
              </a:solidFill>
              <a:latin typeface="Calibri"/>
              <a:ea typeface="ＭＳ Ｐゴシック" panose="020B0600070205080204" pitchFamily="50" charset="-128"/>
            </a:endParaRPr>
          </a:p>
        </p:txBody>
      </p:sp>
      <p:sp>
        <p:nvSpPr>
          <p:cNvPr id="21" name="角丸四角形 20"/>
          <p:cNvSpPr/>
          <p:nvPr/>
        </p:nvSpPr>
        <p:spPr>
          <a:xfrm>
            <a:off x="7104112" y="1982724"/>
            <a:ext cx="4032448" cy="2958503"/>
          </a:xfrm>
          <a:prstGeom prst="roundRect">
            <a:avLst>
              <a:gd name="adj" fmla="val 256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a:lnSpc>
                <a:spcPts val="2800"/>
              </a:lnSpc>
            </a:pPr>
            <a:r>
              <a:rPr lang="en-US" altLang="ja-JP" b="1" dirty="0">
                <a:solidFill>
                  <a:prstClr val="black"/>
                </a:solidFill>
                <a:latin typeface="HG丸ｺﾞｼｯｸM-PRO" panose="020F0600000000000000" pitchFamily="50" charset="-128"/>
                <a:ea typeface="HG丸ｺﾞｼｯｸM-PRO" panose="020F0600000000000000" pitchFamily="50" charset="-128"/>
              </a:rPr>
              <a:t>【</a:t>
            </a:r>
            <a:r>
              <a:rPr lang="ja-JP" altLang="en-US" b="1" dirty="0">
                <a:solidFill>
                  <a:prstClr val="black"/>
                </a:solidFill>
                <a:latin typeface="HG丸ｺﾞｼｯｸM-PRO" panose="020F0600000000000000" pitchFamily="50" charset="-128"/>
                <a:ea typeface="HG丸ｺﾞｼｯｸM-PRO" panose="020F0600000000000000" pitchFamily="50" charset="-128"/>
              </a:rPr>
              <a:t>募集要綱の記載例</a:t>
            </a:r>
            <a:r>
              <a:rPr lang="en-US" altLang="ja-JP" b="1" dirty="0">
                <a:solidFill>
                  <a:prstClr val="black"/>
                </a:solidFill>
                <a:latin typeface="HG丸ｺﾞｼｯｸM-PRO" panose="020F0600000000000000" pitchFamily="50" charset="-128"/>
                <a:ea typeface="HG丸ｺﾞｼｯｸM-PRO" panose="020F0600000000000000" pitchFamily="50" charset="-128"/>
              </a:rPr>
              <a:t>】</a:t>
            </a:r>
          </a:p>
          <a:p>
            <a:pPr>
              <a:lnSpc>
                <a:spcPts val="2800"/>
              </a:lnSpc>
            </a:pPr>
            <a:r>
              <a:rPr lang="en-US" altLang="ja-JP" dirty="0">
                <a:solidFill>
                  <a:prstClr val="black"/>
                </a:solidFill>
                <a:latin typeface="HG丸ｺﾞｼｯｸM-PRO" panose="020F0600000000000000" pitchFamily="50" charset="-128"/>
                <a:ea typeface="HG丸ｺﾞｼｯｸM-PRO" panose="020F0600000000000000" pitchFamily="50" charset="-128"/>
              </a:rPr>
              <a:t>ⅰ)</a:t>
            </a:r>
            <a:r>
              <a:rPr lang="ja-JP" altLang="en-US" dirty="0">
                <a:solidFill>
                  <a:prstClr val="black"/>
                </a:solidFill>
                <a:latin typeface="HG丸ｺﾞｼｯｸM-PRO" panose="020F0600000000000000" pitchFamily="50" charset="-128"/>
                <a:ea typeface="HG丸ｺﾞｼｯｸM-PRO" panose="020F0600000000000000" pitchFamily="50" charset="-128"/>
              </a:rPr>
              <a:t>基本給</a:t>
            </a:r>
            <a:r>
              <a:rPr lang="en-US" altLang="ja-JP" dirty="0">
                <a:solidFill>
                  <a:prstClr val="black"/>
                </a:solidFill>
                <a:latin typeface="HG丸ｺﾞｼｯｸM-PRO" panose="020F0600000000000000" pitchFamily="50" charset="-128"/>
                <a:ea typeface="HG丸ｺﾞｼｯｸM-PRO" panose="020F0600000000000000" pitchFamily="50" charset="-128"/>
              </a:rPr>
              <a:t>××</a:t>
            </a:r>
            <a:r>
              <a:rPr lang="ja-JP" altLang="en-US" dirty="0">
                <a:solidFill>
                  <a:prstClr val="black"/>
                </a:solidFill>
                <a:latin typeface="HG丸ｺﾞｼｯｸM-PRO" panose="020F0600000000000000" pitchFamily="50" charset="-128"/>
                <a:ea typeface="HG丸ｺﾞｼｯｸM-PRO" panose="020F0600000000000000" pitchFamily="50" charset="-128"/>
              </a:rPr>
              <a:t>万円</a:t>
            </a:r>
          </a:p>
          <a:p>
            <a:pPr>
              <a:lnSpc>
                <a:spcPts val="2800"/>
              </a:lnSpc>
            </a:pPr>
            <a:r>
              <a:rPr lang="en-US" altLang="ja-JP" dirty="0">
                <a:solidFill>
                  <a:prstClr val="black"/>
                </a:solidFill>
                <a:latin typeface="HG丸ｺﾞｼｯｸM-PRO" panose="020F0600000000000000" pitchFamily="50" charset="-128"/>
                <a:ea typeface="HG丸ｺﾞｼｯｸM-PRO" panose="020F0600000000000000" pitchFamily="50" charset="-128"/>
              </a:rPr>
              <a:t>ⅱ)</a:t>
            </a:r>
            <a:r>
              <a:rPr lang="ja-JP" altLang="en-US" dirty="0">
                <a:solidFill>
                  <a:prstClr val="black"/>
                </a:solidFill>
                <a:latin typeface="HG丸ｺﾞｼｯｸM-PRO" panose="020F0600000000000000" pitchFamily="50" charset="-128"/>
                <a:ea typeface="HG丸ｺﾞｼｯｸM-PRO" panose="020F0600000000000000" pitchFamily="50" charset="-128"/>
              </a:rPr>
              <a:t>□□手当●●万円</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lvl="1">
              <a:lnSpc>
                <a:spcPts val="2800"/>
              </a:lnSpc>
            </a:pPr>
            <a:r>
              <a:rPr lang="en-US" altLang="ja-JP" dirty="0">
                <a:solidFill>
                  <a:prstClr val="black"/>
                </a:solidFill>
                <a:latin typeface="HG丸ｺﾞｼｯｸM-PRO" panose="020F0600000000000000" pitchFamily="50" charset="-128"/>
                <a:ea typeface="HG丸ｺﾞｼｯｸM-PRO" panose="020F0600000000000000" pitchFamily="50" charset="-128"/>
              </a:rPr>
              <a:t>(</a:t>
            </a:r>
            <a:r>
              <a:rPr lang="ja-JP" altLang="en-US" dirty="0">
                <a:solidFill>
                  <a:prstClr val="black"/>
                </a:solidFill>
                <a:latin typeface="HG丸ｺﾞｼｯｸM-PRO" panose="020F0600000000000000" pitchFamily="50" charset="-128"/>
                <a:ea typeface="HG丸ｺﾞｼｯｸM-PRO" panose="020F0600000000000000" pitchFamily="50" charset="-128"/>
              </a:rPr>
              <a:t>時間外労働の有無にかかわらず、○時間分の時間外労働手当として△△万円を支給</a:t>
            </a:r>
            <a:r>
              <a:rPr lang="en-US" altLang="ja-JP" dirty="0">
                <a:solidFill>
                  <a:prstClr val="black"/>
                </a:solidFill>
                <a:latin typeface="HG丸ｺﾞｼｯｸM-PRO" panose="020F0600000000000000" pitchFamily="50" charset="-128"/>
                <a:ea typeface="HG丸ｺﾞｼｯｸM-PRO" panose="020F0600000000000000" pitchFamily="50" charset="-128"/>
              </a:rPr>
              <a:t>)</a:t>
            </a:r>
          </a:p>
          <a:p>
            <a:pPr>
              <a:lnSpc>
                <a:spcPts val="2800"/>
              </a:lnSpc>
            </a:pPr>
            <a:r>
              <a:rPr lang="en-US" altLang="ja-JP" dirty="0">
                <a:solidFill>
                  <a:prstClr val="black"/>
                </a:solidFill>
                <a:latin typeface="HG丸ｺﾞｼｯｸM-PRO" panose="020F0600000000000000" pitchFamily="50" charset="-128"/>
                <a:ea typeface="HG丸ｺﾞｼｯｸM-PRO" panose="020F0600000000000000" pitchFamily="50" charset="-128"/>
              </a:rPr>
              <a:t>ⅲ)</a:t>
            </a:r>
            <a:r>
              <a:rPr lang="ja-JP" altLang="en-US" dirty="0">
                <a:solidFill>
                  <a:prstClr val="black"/>
                </a:solidFill>
                <a:latin typeface="HG丸ｺﾞｼｯｸM-PRO" panose="020F0600000000000000" pitchFamily="50" charset="-128"/>
                <a:ea typeface="HG丸ｺﾞｼｯｸM-PRO" panose="020F0600000000000000" pitchFamily="50" charset="-128"/>
              </a:rPr>
              <a:t>○時間を超える時間外労働の</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dirty="0">
                <a:solidFill>
                  <a:prstClr val="black"/>
                </a:solidFill>
                <a:latin typeface="HG丸ｺﾞｼｯｸM-PRO" panose="020F0600000000000000" pitchFamily="50" charset="-128"/>
                <a:ea typeface="HG丸ｺﾞｼｯｸM-PRO" panose="020F0600000000000000" pitchFamily="50" charset="-128"/>
              </a:rPr>
              <a:t>　割増賃金は別途支給</a:t>
            </a:r>
          </a:p>
        </p:txBody>
      </p:sp>
      <p:sp>
        <p:nvSpPr>
          <p:cNvPr id="22" name="角丸四角形 21"/>
          <p:cNvSpPr/>
          <p:nvPr/>
        </p:nvSpPr>
        <p:spPr>
          <a:xfrm>
            <a:off x="750032" y="1988840"/>
            <a:ext cx="6066048" cy="1224136"/>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oAutofit/>
          </a:bodyPr>
          <a:lstStyle/>
          <a:p>
            <a:pPr>
              <a:lnSpc>
                <a:spcPts val="2200"/>
              </a:lnSpc>
            </a:pPr>
            <a:r>
              <a:rPr lang="ja-JP" altLang="en-US" sz="1600" dirty="0">
                <a:solidFill>
                  <a:srgbClr val="FF0000"/>
                </a:solidFill>
                <a:latin typeface="HG丸ｺﾞｼｯｸM-PRO" panose="020F0600000000000000" pitchFamily="50" charset="-128"/>
                <a:ea typeface="HG丸ｺﾞｼｯｸM-PRO" panose="020F0600000000000000" pitchFamily="50" charset="-128"/>
              </a:rPr>
              <a:t>*</a:t>
            </a:r>
            <a:r>
              <a:rPr lang="en-US" altLang="ja-JP" sz="1600" dirty="0">
                <a:solidFill>
                  <a:srgbClr val="FF0000"/>
                </a:solidFill>
                <a:latin typeface="HG丸ｺﾞｼｯｸM-PRO" panose="020F0600000000000000" pitchFamily="50" charset="-128"/>
                <a:ea typeface="HG丸ｺﾞｼｯｸM-PRO" panose="020F0600000000000000" pitchFamily="50" charset="-128"/>
              </a:rPr>
              <a:t>¹</a:t>
            </a:r>
            <a:r>
              <a:rPr lang="ja-JP" altLang="en-US" sz="1600" dirty="0">
                <a:solidFill>
                  <a:prstClr val="black"/>
                </a:solidFill>
                <a:latin typeface="HG丸ｺﾞｼｯｸM-PRO" panose="020F0600000000000000" pitchFamily="50" charset="-128"/>
                <a:ea typeface="HG丸ｺﾞｼｯｸM-PRO" panose="020F0600000000000000" pitchFamily="50" charset="-128"/>
              </a:rPr>
              <a:t>実態が固定残業代なら名称は問わない</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pPr lvl="1">
              <a:lnSpc>
                <a:spcPts val="22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a:t>
            </a:r>
            <a:r>
              <a:rPr lang="ja-JP" altLang="en-US" sz="1600" dirty="0">
                <a:solidFill>
                  <a:prstClr val="black"/>
                </a:solidFill>
                <a:latin typeface="HG丸ｺﾞｼｯｸM-PRO" panose="020F0600000000000000" pitchFamily="50" charset="-128"/>
                <a:ea typeface="HG丸ｺﾞｼｯｸM-PRO" panose="020F0600000000000000" pitchFamily="50" charset="-128"/>
              </a:rPr>
              <a:t>みなし労働手当</a:t>
            </a:r>
            <a:r>
              <a:rPr lang="en-US" altLang="ja-JP" sz="1600" dirty="0">
                <a:solidFill>
                  <a:prstClr val="black"/>
                </a:solidFill>
                <a:latin typeface="HG丸ｺﾞｼｯｸM-PRO" panose="020F0600000000000000" pitchFamily="50" charset="-128"/>
                <a:ea typeface="HG丸ｺﾞｼｯｸM-PRO" panose="020F0600000000000000" pitchFamily="50" charset="-128"/>
              </a:rPr>
              <a:t>｣｢</a:t>
            </a:r>
            <a:r>
              <a:rPr lang="ja-JP" altLang="en-US" sz="1600" dirty="0">
                <a:solidFill>
                  <a:prstClr val="black"/>
                </a:solidFill>
                <a:latin typeface="HG丸ｺﾞｼｯｸM-PRO" panose="020F0600000000000000" pitchFamily="50" charset="-128"/>
                <a:ea typeface="HG丸ｺﾞｼｯｸM-PRO" panose="020F0600000000000000" pitchFamily="50" charset="-128"/>
              </a:rPr>
              <a:t>営業手当</a:t>
            </a:r>
            <a:r>
              <a:rPr lang="en-US" altLang="ja-JP" sz="1600" dirty="0">
                <a:solidFill>
                  <a:prstClr val="black"/>
                </a:solidFill>
                <a:latin typeface="HG丸ｺﾞｼｯｸM-PRO" panose="020F0600000000000000" pitchFamily="50" charset="-128"/>
                <a:ea typeface="HG丸ｺﾞｼｯｸM-PRO" panose="020F0600000000000000" pitchFamily="50" charset="-128"/>
              </a:rPr>
              <a:t>｣｢</a:t>
            </a:r>
            <a:r>
              <a:rPr lang="ja-JP" altLang="en-US" sz="1600" dirty="0">
                <a:solidFill>
                  <a:prstClr val="black"/>
                </a:solidFill>
                <a:latin typeface="HG丸ｺﾞｼｯｸM-PRO" panose="020F0600000000000000" pitchFamily="50" charset="-128"/>
                <a:ea typeface="HG丸ｺﾞｼｯｸM-PRO" panose="020F0600000000000000" pitchFamily="50" charset="-128"/>
              </a:rPr>
              <a:t>固定残業手当</a:t>
            </a:r>
            <a:r>
              <a:rPr lang="en-US" altLang="ja-JP" sz="1600" dirty="0">
                <a:solidFill>
                  <a:prstClr val="black"/>
                </a:solidFill>
                <a:latin typeface="HG丸ｺﾞｼｯｸM-PRO" panose="020F0600000000000000" pitchFamily="50" charset="-128"/>
                <a:ea typeface="HG丸ｺﾞｼｯｸM-PRO" panose="020F0600000000000000" pitchFamily="50" charset="-128"/>
              </a:rPr>
              <a:t>｣｢</a:t>
            </a:r>
            <a:r>
              <a:rPr lang="ja-JP" altLang="en-US" sz="1600" dirty="0">
                <a:solidFill>
                  <a:prstClr val="black"/>
                </a:solidFill>
                <a:latin typeface="HG丸ｺﾞｼｯｸM-PRO" panose="020F0600000000000000" pitchFamily="50" charset="-128"/>
                <a:ea typeface="HG丸ｺﾞｼｯｸM-PRO" panose="020F0600000000000000" pitchFamily="50" charset="-128"/>
              </a:rPr>
              <a:t>事業場外労働手当</a:t>
            </a:r>
            <a:r>
              <a:rPr lang="en-US" altLang="ja-JP" sz="1600" dirty="0">
                <a:solidFill>
                  <a:prstClr val="black"/>
                </a:solidFill>
                <a:latin typeface="HG丸ｺﾞｼｯｸM-PRO" panose="020F0600000000000000" pitchFamily="50" charset="-128"/>
                <a:ea typeface="HG丸ｺﾞｼｯｸM-PRO" panose="020F0600000000000000" pitchFamily="50" charset="-128"/>
              </a:rPr>
              <a:t>｣</a:t>
            </a:r>
            <a:r>
              <a:rPr lang="ja-JP" altLang="en-US" sz="1600" dirty="0">
                <a:solidFill>
                  <a:prstClr val="black"/>
                </a:solidFill>
                <a:latin typeface="HG丸ｺﾞｼｯｸM-PRO" panose="020F0600000000000000" pitchFamily="50" charset="-128"/>
                <a:ea typeface="HG丸ｺﾞｼｯｸM-PRO" panose="020F0600000000000000" pitchFamily="50" charset="-128"/>
              </a:rPr>
              <a:t>など</a:t>
            </a:r>
            <a:r>
              <a:rPr lang="en-US" altLang="ja-JP" sz="1600" dirty="0">
                <a:solidFill>
                  <a:prstClr val="black"/>
                </a:solidFill>
                <a:latin typeface="HG丸ｺﾞｼｯｸM-PRO" panose="020F0600000000000000" pitchFamily="50" charset="-128"/>
                <a:ea typeface="HG丸ｺﾞｼｯｸM-PRO" panose="020F0600000000000000" pitchFamily="50" charset="-128"/>
              </a:rPr>
              <a:t>)</a:t>
            </a:r>
            <a:r>
              <a:rPr lang="ja-JP" altLang="en-US" sz="1600" dirty="0" err="1">
                <a:solidFill>
                  <a:prstClr val="black"/>
                </a:solidFill>
                <a:latin typeface="HG丸ｺﾞｼｯｸM-PRO" panose="020F0600000000000000" pitchFamily="50" charset="-128"/>
                <a:ea typeface="HG丸ｺﾞｼｯｸM-PRO" panose="020F0600000000000000" pitchFamily="50" charset="-128"/>
              </a:rPr>
              <a:t>。</a:t>
            </a:r>
            <a:r>
              <a:rPr lang="ja-JP" altLang="en-US" sz="1600" dirty="0">
                <a:solidFill>
                  <a:prstClr val="black"/>
                </a:solidFill>
                <a:latin typeface="HG丸ｺﾞｼｯｸM-PRO" panose="020F0600000000000000" pitchFamily="50" charset="-128"/>
                <a:ea typeface="HG丸ｺﾞｼｯｸM-PRO" panose="020F0600000000000000" pitchFamily="50" charset="-128"/>
              </a:rPr>
              <a:t>一つの手当に固定残業代とそれ以外の要素が含まれているときは、区分して記載。</a:t>
            </a:r>
            <a:endParaRPr lang="ja-JP" altLang="en-US" sz="1600" dirty="0">
              <a:solidFill>
                <a:prstClr val="black"/>
              </a:solidFill>
              <a:latin typeface="Calibri"/>
              <a:ea typeface="ＭＳ Ｐゴシック" panose="020B0600070205080204" pitchFamily="50" charset="-128"/>
            </a:endParaRPr>
          </a:p>
        </p:txBody>
      </p:sp>
      <p:sp>
        <p:nvSpPr>
          <p:cNvPr id="23" name="角丸四角形 22"/>
          <p:cNvSpPr/>
          <p:nvPr/>
        </p:nvSpPr>
        <p:spPr>
          <a:xfrm>
            <a:off x="764196" y="4941227"/>
            <a:ext cx="5220000" cy="417394"/>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oAutofit/>
          </a:bodyPr>
          <a:lstStyle/>
          <a:p>
            <a:pPr>
              <a:lnSpc>
                <a:spcPts val="2200"/>
              </a:lnSpc>
            </a:pPr>
            <a:r>
              <a:rPr lang="ja-JP" altLang="en-US" sz="1600" dirty="0">
                <a:solidFill>
                  <a:srgbClr val="FF0000"/>
                </a:solidFill>
                <a:latin typeface="HG丸ｺﾞｼｯｸM-PRO" panose="020F0600000000000000" pitchFamily="50" charset="-128"/>
                <a:ea typeface="HG丸ｺﾞｼｯｸM-PRO" panose="020F0600000000000000" pitchFamily="50" charset="-128"/>
              </a:rPr>
              <a:t>*</a:t>
            </a:r>
            <a:r>
              <a:rPr lang="en-US" altLang="ja-JP" sz="1600" dirty="0">
                <a:solidFill>
                  <a:srgbClr val="FF0000"/>
                </a:solidFill>
                <a:latin typeface="HG丸ｺﾞｼｯｸM-PRO" panose="020F0600000000000000" pitchFamily="50" charset="-128"/>
                <a:ea typeface="HG丸ｺﾞｼｯｸM-PRO" panose="020F0600000000000000" pitchFamily="50" charset="-128"/>
              </a:rPr>
              <a:t>³</a:t>
            </a:r>
            <a:r>
              <a:rPr lang="ja-JP" altLang="en-US" sz="1600" dirty="0">
                <a:solidFill>
                  <a:prstClr val="black"/>
                </a:solidFill>
                <a:latin typeface="HG丸ｺﾞｼｯｸM-PRO" panose="020F0600000000000000" pitchFamily="50" charset="-128"/>
                <a:ea typeface="HG丸ｺﾞｼｯｸM-PRO" panose="020F0600000000000000" pitchFamily="50" charset="-128"/>
              </a:rPr>
              <a:t>時間外･休日労働、深夜労働の場合を含む。</a:t>
            </a:r>
          </a:p>
        </p:txBody>
      </p:sp>
      <p:sp>
        <p:nvSpPr>
          <p:cNvPr id="24" name="角丸四角形 23"/>
          <p:cNvSpPr/>
          <p:nvPr/>
        </p:nvSpPr>
        <p:spPr>
          <a:xfrm>
            <a:off x="1323061" y="6240619"/>
            <a:ext cx="8393747" cy="432000"/>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a:lnSpc>
                <a:spcPts val="3000"/>
              </a:lnSpc>
            </a:pPr>
            <a:r>
              <a:rPr lang="ja-JP" altLang="en-US" sz="2200" dirty="0">
                <a:solidFill>
                  <a:prstClr val="black"/>
                </a:solidFill>
                <a:latin typeface="HG丸ｺﾞｼｯｸM-PRO" panose="020F0600000000000000" pitchFamily="50" charset="-128"/>
                <a:ea typeface="HG丸ｺﾞｼｯｸM-PRO" panose="020F0600000000000000" pitchFamily="50" charset="-128"/>
              </a:rPr>
              <a:t>◆残業時間数や休日労働時間数は、記録しておくことが肝要。</a:t>
            </a:r>
            <a:endParaRPr lang="ja-JP" altLang="en-US" sz="2000" dirty="0">
              <a:solidFill>
                <a:prstClr val="white"/>
              </a:solidFill>
              <a:latin typeface="Calibri"/>
              <a:ea typeface="ＭＳ Ｐゴシック" panose="020B0600070205080204" pitchFamily="50" charset="-128"/>
            </a:endParaRPr>
          </a:p>
        </p:txBody>
      </p:sp>
      <p:sp>
        <p:nvSpPr>
          <p:cNvPr id="25" name="角丸四角形 24"/>
          <p:cNvSpPr/>
          <p:nvPr/>
        </p:nvSpPr>
        <p:spPr>
          <a:xfrm>
            <a:off x="8336632" y="944784"/>
            <a:ext cx="519117" cy="540000"/>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a:lnSpc>
                <a:spcPts val="3000"/>
              </a:lnSpc>
            </a:pPr>
            <a:r>
              <a:rPr lang="ja-JP" altLang="en-US" sz="2800" b="1" dirty="0">
                <a:solidFill>
                  <a:schemeClr val="bg1"/>
                </a:solidFill>
                <a:latin typeface="HG丸ｺﾞｼｯｸM-PRO" panose="020F0600000000000000" pitchFamily="50" charset="-128"/>
                <a:ea typeface="HG丸ｺﾞｼｯｸM-PRO" panose="020F0600000000000000" pitchFamily="50" charset="-128"/>
              </a:rPr>
              <a:t>◎</a:t>
            </a:r>
            <a:endParaRPr lang="en-US" altLang="ja-JP" sz="28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1" name="角丸四角形 30"/>
          <p:cNvSpPr/>
          <p:nvPr/>
        </p:nvSpPr>
        <p:spPr>
          <a:xfrm>
            <a:off x="764196" y="3680438"/>
            <a:ext cx="5800436" cy="432000"/>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a:lnSpc>
                <a:spcPts val="3000"/>
              </a:lnSpc>
            </a:pPr>
            <a:r>
              <a:rPr lang="ja-JP" altLang="en-US" sz="1600" dirty="0">
                <a:solidFill>
                  <a:srgbClr val="FF0000"/>
                </a:solidFill>
                <a:latin typeface="HG丸ｺﾞｼｯｸM-PRO" panose="020F0600000000000000" pitchFamily="50" charset="-128"/>
                <a:ea typeface="HG丸ｺﾞｼｯｸM-PRO" panose="020F0600000000000000" pitchFamily="50" charset="-128"/>
              </a:rPr>
              <a:t>*</a:t>
            </a:r>
            <a:r>
              <a:rPr lang="en-US" altLang="ja-JP" sz="1600" dirty="0">
                <a:solidFill>
                  <a:srgbClr val="FF0000"/>
                </a:solidFill>
                <a:latin typeface="HG丸ｺﾞｼｯｸM-PRO" panose="020F0600000000000000" pitchFamily="50" charset="-128"/>
                <a:ea typeface="HG丸ｺﾞｼｯｸM-PRO" panose="020F0600000000000000" pitchFamily="50" charset="-128"/>
              </a:rPr>
              <a:t>²</a:t>
            </a:r>
            <a:r>
              <a:rPr lang="ja-JP" altLang="en-US" sz="1600" dirty="0">
                <a:solidFill>
                  <a:prstClr val="black"/>
                </a:solidFill>
                <a:latin typeface="HG丸ｺﾞｼｯｸM-PRO" panose="020F0600000000000000" pitchFamily="50" charset="-128"/>
                <a:ea typeface="HG丸ｺﾞｼｯｸM-PRO" panose="020F0600000000000000" pitchFamily="50" charset="-128"/>
              </a:rPr>
              <a:t>出来高制や歩合制などの場合には表示できないことがある。</a:t>
            </a:r>
            <a:endParaRPr lang="ja-JP" altLang="en-US" sz="1600" dirty="0">
              <a:solidFill>
                <a:prstClr val="black"/>
              </a:solidFill>
              <a:latin typeface="Calibri"/>
              <a:ea typeface="ＭＳ Ｐゴシック" panose="020B0600070205080204" pitchFamily="50" charset="-128"/>
            </a:endParaRPr>
          </a:p>
        </p:txBody>
      </p:sp>
      <p:sp>
        <p:nvSpPr>
          <p:cNvPr id="30" name="正方形/長方形 29"/>
          <p:cNvSpPr/>
          <p:nvPr/>
        </p:nvSpPr>
        <p:spPr>
          <a:xfrm>
            <a:off x="0" y="635061"/>
            <a:ext cx="12192000" cy="12964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これが正しい「固定残業代」</a:t>
            </a:r>
          </a:p>
        </p:txBody>
      </p:sp>
      <p:sp>
        <p:nvSpPr>
          <p:cNvPr id="2" name="右矢印 1"/>
          <p:cNvSpPr/>
          <p:nvPr/>
        </p:nvSpPr>
        <p:spPr>
          <a:xfrm>
            <a:off x="461998" y="5697312"/>
            <a:ext cx="761739" cy="540000"/>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D4CA8683-3D0B-CB70-DCC7-0ECB939CEAC4}"/>
              </a:ext>
            </a:extLst>
          </p:cNvPr>
          <p:cNvSpPr>
            <a:spLocks noGrp="1"/>
          </p:cNvSpPr>
          <p:nvPr>
            <p:ph type="sldNum" sz="quarter" idx="12"/>
          </p:nvPr>
        </p:nvSpPr>
        <p:spPr/>
        <p:txBody>
          <a:bodyPr/>
          <a:lstStyle/>
          <a:p>
            <a:fld id="{E3C52A74-6BB8-425A-81FA-95938EE2CA9E}" type="slidenum">
              <a:rPr lang="ja-JP" altLang="en-US" smtClean="0"/>
              <a:pPr/>
              <a:t>12</a:t>
            </a:fld>
            <a:endParaRPr lang="ja-JP" altLang="en-US" dirty="0"/>
          </a:p>
        </p:txBody>
      </p:sp>
    </p:spTree>
    <p:extLst>
      <p:ext uri="{BB962C8B-B14F-4D97-AF65-F5344CB8AC3E}">
        <p14:creationId xmlns:p14="http://schemas.microsoft.com/office/powerpoint/2010/main" val="255032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1">
                                            <p:bg/>
                                          </p:spTgt>
                                        </p:tgtEl>
                                        <p:attrNameLst>
                                          <p:attrName>style.visibility</p:attrName>
                                        </p:attrNameLst>
                                      </p:cBhvr>
                                      <p:to>
                                        <p:strVal val="visible"/>
                                      </p:to>
                                    </p:set>
                                    <p:anim calcmode="lin" valueType="num">
                                      <p:cBhvr additive="base">
                                        <p:cTn id="43" dur="500" fill="hold"/>
                                        <p:tgtEl>
                                          <p:spTgt spid="21">
                                            <p:bg/>
                                          </p:spTgt>
                                        </p:tgtEl>
                                        <p:attrNameLst>
                                          <p:attrName>ppt_x</p:attrName>
                                        </p:attrNameLst>
                                      </p:cBhvr>
                                      <p:tavLst>
                                        <p:tav tm="0">
                                          <p:val>
                                            <p:strVal val="0-#ppt_w/2"/>
                                          </p:val>
                                        </p:tav>
                                        <p:tav tm="100000">
                                          <p:val>
                                            <p:strVal val="#ppt_x"/>
                                          </p:val>
                                        </p:tav>
                                      </p:tavLst>
                                    </p:anim>
                                    <p:anim calcmode="lin" valueType="num">
                                      <p:cBhvr additive="base">
                                        <p:cTn id="44" dur="500" fill="hold"/>
                                        <p:tgtEl>
                                          <p:spTgt spid="21">
                                            <p:bg/>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1">
                                            <p:txEl>
                                              <p:pRg st="0" end="0"/>
                                            </p:txEl>
                                          </p:spTgt>
                                        </p:tgtEl>
                                        <p:attrNameLst>
                                          <p:attrName>style.visibility</p:attrName>
                                        </p:attrNameLst>
                                      </p:cBhvr>
                                      <p:to>
                                        <p:strVal val="visible"/>
                                      </p:to>
                                    </p:set>
                                    <p:anim calcmode="lin" valueType="num">
                                      <p:cBhvr additive="base">
                                        <p:cTn id="4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1">
                                            <p:txEl>
                                              <p:pRg st="1" end="1"/>
                                            </p:txEl>
                                          </p:spTgt>
                                        </p:tgtEl>
                                        <p:attrNameLst>
                                          <p:attrName>style.visibility</p:attrName>
                                        </p:attrNameLst>
                                      </p:cBhvr>
                                      <p:to>
                                        <p:strVal val="visible"/>
                                      </p:to>
                                    </p:set>
                                    <p:anim calcmode="lin" valueType="num">
                                      <p:cBhvr additive="base">
                                        <p:cTn id="55" dur="500" fill="hold"/>
                                        <p:tgtEl>
                                          <p:spTgt spid="21">
                                            <p:txEl>
                                              <p:pRg st="1" end="1"/>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1">
                                            <p:txEl>
                                              <p:pRg st="2" end="2"/>
                                            </p:txEl>
                                          </p:spTgt>
                                        </p:tgtEl>
                                        <p:attrNameLst>
                                          <p:attrName>style.visibility</p:attrName>
                                        </p:attrNameLst>
                                      </p:cBhvr>
                                      <p:to>
                                        <p:strVal val="visible"/>
                                      </p:to>
                                    </p:set>
                                    <p:anim calcmode="lin" valueType="num">
                                      <p:cBhvr additive="base">
                                        <p:cTn id="61" dur="500" fill="hold"/>
                                        <p:tgtEl>
                                          <p:spTgt spid="21">
                                            <p:txEl>
                                              <p:pRg st="2" end="2"/>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1">
                                            <p:txEl>
                                              <p:pRg st="2" end="2"/>
                                            </p:txEl>
                                          </p:spTgt>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1">
                                            <p:txEl>
                                              <p:pRg st="3" end="3"/>
                                            </p:txEl>
                                          </p:spTgt>
                                        </p:tgtEl>
                                        <p:attrNameLst>
                                          <p:attrName>style.visibility</p:attrName>
                                        </p:attrNameLst>
                                      </p:cBhvr>
                                      <p:to>
                                        <p:strVal val="visible"/>
                                      </p:to>
                                    </p:set>
                                    <p:anim calcmode="lin" valueType="num">
                                      <p:cBhvr additive="base">
                                        <p:cTn id="65" dur="500" fill="hold"/>
                                        <p:tgtEl>
                                          <p:spTgt spid="21">
                                            <p:txEl>
                                              <p:pRg st="3" end="3"/>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2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21">
                                            <p:txEl>
                                              <p:pRg st="4" end="4"/>
                                            </p:txEl>
                                          </p:spTgt>
                                        </p:tgtEl>
                                        <p:attrNameLst>
                                          <p:attrName>style.visibility</p:attrName>
                                        </p:attrNameLst>
                                      </p:cBhvr>
                                      <p:to>
                                        <p:strVal val="visible"/>
                                      </p:to>
                                    </p:set>
                                    <p:anim calcmode="lin" valueType="num">
                                      <p:cBhvr additive="base">
                                        <p:cTn id="71" dur="500" fill="hold"/>
                                        <p:tgtEl>
                                          <p:spTgt spid="21">
                                            <p:txEl>
                                              <p:pRg st="4" end="4"/>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2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1">
                                            <p:txEl>
                                              <p:pRg st="5" end="5"/>
                                            </p:txEl>
                                          </p:spTgt>
                                        </p:tgtEl>
                                        <p:attrNameLst>
                                          <p:attrName>style.visibility</p:attrName>
                                        </p:attrNameLst>
                                      </p:cBhvr>
                                      <p:to>
                                        <p:strVal val="visible"/>
                                      </p:to>
                                    </p:set>
                                    <p:anim calcmode="lin" valueType="num">
                                      <p:cBhvr additive="base">
                                        <p:cTn id="77" dur="500" fill="hold"/>
                                        <p:tgtEl>
                                          <p:spTgt spid="21">
                                            <p:txEl>
                                              <p:pRg st="5" end="5"/>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2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1+#ppt_w/2"/>
                                          </p:val>
                                        </p:tav>
                                        <p:tav tm="100000">
                                          <p:val>
                                            <p:strVal val="#ppt_x"/>
                                          </p:val>
                                        </p:tav>
                                      </p:tavLst>
                                    </p:anim>
                                    <p:anim calcmode="lin" valueType="num">
                                      <p:cBhvr additive="base">
                                        <p:cTn id="8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base">
                                        <p:cTn id="89" dur="500" fill="hold"/>
                                        <p:tgtEl>
                                          <p:spTgt spid="24"/>
                                        </p:tgtEl>
                                        <p:attrNameLst>
                                          <p:attrName>ppt_x</p:attrName>
                                        </p:attrNameLst>
                                      </p:cBhvr>
                                      <p:tavLst>
                                        <p:tav tm="0">
                                          <p:val>
                                            <p:strVal val="#ppt_x"/>
                                          </p:val>
                                        </p:tav>
                                        <p:tav tm="100000">
                                          <p:val>
                                            <p:strVal val="#ppt_x"/>
                                          </p:val>
                                        </p:tav>
                                      </p:tavLst>
                                    </p:anim>
                                    <p:anim calcmode="lin" valueType="num">
                                      <p:cBhvr additive="base">
                                        <p:cTn id="9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2"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additive="base">
                                        <p:cTn id="95" dur="500" fill="hold"/>
                                        <p:tgtEl>
                                          <p:spTgt spid="25"/>
                                        </p:tgtEl>
                                        <p:attrNameLst>
                                          <p:attrName>ppt_x</p:attrName>
                                        </p:attrNameLst>
                                      </p:cBhvr>
                                      <p:tavLst>
                                        <p:tav tm="0">
                                          <p:val>
                                            <p:strVal val="1+#ppt_w/2"/>
                                          </p:val>
                                        </p:tav>
                                        <p:tav tm="100000">
                                          <p:val>
                                            <p:strVal val="#ppt_x"/>
                                          </p:val>
                                        </p:tav>
                                      </p:tavLst>
                                    </p:anim>
                                    <p:anim calcmode="lin" valueType="num">
                                      <p:cBhvr additive="base">
                                        <p:cTn id="9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500" fill="hold"/>
                                        <p:tgtEl>
                                          <p:spTgt spid="31"/>
                                        </p:tgtEl>
                                        <p:attrNameLst>
                                          <p:attrName>ppt_x</p:attrName>
                                        </p:attrNameLst>
                                      </p:cBhvr>
                                      <p:tavLst>
                                        <p:tav tm="0">
                                          <p:val>
                                            <p:strVal val="#ppt_x"/>
                                          </p:val>
                                        </p:tav>
                                        <p:tav tm="100000">
                                          <p:val>
                                            <p:strVal val="#ppt_x"/>
                                          </p:val>
                                        </p:tav>
                                      </p:tavLst>
                                    </p:anim>
                                    <p:anim calcmode="lin" valueType="num">
                                      <p:cBhvr additive="base">
                                        <p:cTn id="10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build="p" animBg="1"/>
      <p:bldP spid="22" grpId="0"/>
      <p:bldP spid="23" grpId="0"/>
      <p:bldP spid="24" grpId="0"/>
      <p:bldP spid="25" grpId="0"/>
      <p:bldP spid="3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D681ED7F-80C0-A749-B5FE-870DD2C1F207}"/>
              </a:ext>
            </a:extLst>
          </p:cNvPr>
          <p:cNvSpPr txBox="1">
            <a:spLocks/>
          </p:cNvSpPr>
          <p:nvPr/>
        </p:nvSpPr>
        <p:spPr>
          <a:xfrm>
            <a:off x="1703512" y="140203"/>
            <a:ext cx="6264696" cy="383590"/>
          </a:xfrm>
          <a:prstGeom prst="rect">
            <a:avLst/>
          </a:prstGeom>
        </p:spPr>
        <p:txBody>
          <a:bodyPr vert="horz" wrap="square" lIns="0" tIns="14120"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nSpc>
                <a:spcPct val="100000"/>
              </a:lnSpc>
              <a:spcBef>
                <a:spcPts val="111"/>
              </a:spcBef>
            </a:pPr>
            <a:r>
              <a:rPr lang="ja-JP" altLang="en-US" sz="2400" b="1" dirty="0">
                <a:latin typeface="HGMaruGothicMPRO" panose="020F0600000000000000" pitchFamily="34" charset="-128"/>
                <a:ea typeface="HGMaruGothicMPRO" panose="020F0600000000000000" pitchFamily="34" charset="-128"/>
              </a:rPr>
              <a:t>選考の際の注意点　～採用面接での</a:t>
            </a:r>
            <a:r>
              <a:rPr lang="en-US" sz="2400" b="1" dirty="0">
                <a:latin typeface="HGMaruGothicMPRO" panose="020F0600000000000000" pitchFamily="34" charset="-128"/>
                <a:ea typeface="HGMaruGothicMPRO" panose="020F0600000000000000" pitchFamily="34" charset="-128"/>
              </a:rPr>
              <a:t>NG ～</a:t>
            </a:r>
          </a:p>
        </p:txBody>
      </p:sp>
      <p:sp>
        <p:nvSpPr>
          <p:cNvPr id="6" name="object 6">
            <a:extLst>
              <a:ext uri="{FF2B5EF4-FFF2-40B4-BE49-F238E27FC236}">
                <a16:creationId xmlns:a16="http://schemas.microsoft.com/office/drawing/2014/main" id="{DA34A721-6136-CC4C-9687-5998489E0BCF}"/>
              </a:ext>
            </a:extLst>
          </p:cNvPr>
          <p:cNvSpPr/>
          <p:nvPr/>
        </p:nvSpPr>
        <p:spPr>
          <a:xfrm>
            <a:off x="2055093" y="2060849"/>
            <a:ext cx="7268496" cy="4272509"/>
          </a:xfrm>
          <a:custGeom>
            <a:avLst/>
            <a:gdLst/>
            <a:ahLst/>
            <a:cxnLst/>
            <a:rect l="l" t="t" r="r" b="b"/>
            <a:pathLst>
              <a:path w="8498840" h="4655820">
                <a:moveTo>
                  <a:pt x="0" y="4655705"/>
                </a:moveTo>
                <a:lnTo>
                  <a:pt x="8498700" y="4655705"/>
                </a:lnTo>
                <a:lnTo>
                  <a:pt x="8498700" y="0"/>
                </a:lnTo>
                <a:lnTo>
                  <a:pt x="0" y="0"/>
                </a:lnTo>
                <a:lnTo>
                  <a:pt x="0" y="4655705"/>
                </a:lnTo>
                <a:close/>
              </a:path>
            </a:pathLst>
          </a:custGeom>
          <a:solidFill>
            <a:srgbClr val="FFFDE8"/>
          </a:solidFill>
          <a:ln>
            <a:solidFill>
              <a:schemeClr val="tx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70B5E081-5E0F-074F-8850-6C102D5FFB37}"/>
              </a:ext>
            </a:extLst>
          </p:cNvPr>
          <p:cNvSpPr txBox="1"/>
          <p:nvPr/>
        </p:nvSpPr>
        <p:spPr>
          <a:xfrm>
            <a:off x="2044129" y="1095235"/>
            <a:ext cx="8103743" cy="813762"/>
          </a:xfrm>
          <a:prstGeom prst="rect">
            <a:avLst/>
          </a:prstGeom>
        </p:spPr>
        <p:txBody>
          <a:bodyPr vert="horz" wrap="square" lIns="0" tIns="38558" rIns="0" bIns="0" rtlCol="0">
            <a:spAutoFit/>
          </a:bodyPr>
          <a:lstStyle/>
          <a:p>
            <a:pPr marL="10861">
              <a:lnSpc>
                <a:spcPts val="2138"/>
              </a:lnSpc>
              <a:spcBef>
                <a:spcPts val="304"/>
              </a:spcBef>
            </a:pPr>
            <a:r>
              <a:rPr sz="1582" dirty="0">
                <a:solidFill>
                  <a:srgbClr val="231F20"/>
                </a:solidFill>
                <a:latin typeface="HGMaruGothicMPRO" panose="020F0600000000000000" pitchFamily="34" charset="-128"/>
                <a:ea typeface="HGMaruGothicMPRO" panose="020F0600000000000000" pitchFamily="34" charset="-128"/>
                <a:cs typeface="A-OTF Shin Maru Go Pro"/>
              </a:rPr>
              <a:t>　前のページの質問はなぜしてはいけないのか？</a:t>
            </a:r>
            <a:br>
              <a:rPr lang="en-US" sz="1582" dirty="0">
                <a:latin typeface="HGMaruGothicMPRO" panose="020F0600000000000000" pitchFamily="34" charset="-128"/>
                <a:ea typeface="HGMaruGothicMPRO" panose="020F0600000000000000" pitchFamily="34" charset="-128"/>
                <a:cs typeface="A-OTF Shin Maru Go Pro"/>
              </a:rPr>
            </a:br>
            <a:r>
              <a:rPr sz="1582" dirty="0">
                <a:solidFill>
                  <a:srgbClr val="231F20"/>
                </a:solidFill>
                <a:latin typeface="HGMaruGothicMPRO" panose="020F0600000000000000" pitchFamily="34" charset="-128"/>
                <a:ea typeface="HGMaruGothicMPRO" panose="020F0600000000000000" pitchFamily="34" charset="-128"/>
                <a:cs typeface="A-OTF Shin Maru Go Pro"/>
              </a:rPr>
              <a:t>　それは、次のaやbのような適性と能力に関係がないことを応募用紙に書かせたり面接で尋ねることや、cを実施することは、就職差別につながるおそれがあるからです。</a:t>
            </a:r>
            <a:endParaRPr sz="1155" dirty="0">
              <a:latin typeface="HGMaruGothicMPRO" panose="020F0600000000000000" pitchFamily="34" charset="-128"/>
              <a:ea typeface="HGMaruGothicMPRO" panose="020F0600000000000000" pitchFamily="34" charset="-128"/>
              <a:cs typeface="A-OTF Shin Maru Go Pro"/>
            </a:endParaRPr>
          </a:p>
        </p:txBody>
      </p:sp>
      <p:sp>
        <p:nvSpPr>
          <p:cNvPr id="12" name="object 12">
            <a:extLst>
              <a:ext uri="{FF2B5EF4-FFF2-40B4-BE49-F238E27FC236}">
                <a16:creationId xmlns:a16="http://schemas.microsoft.com/office/drawing/2014/main" id="{B1C5918B-FF3C-CC42-BBFC-156BA84D9D9C}"/>
              </a:ext>
            </a:extLst>
          </p:cNvPr>
          <p:cNvSpPr/>
          <p:nvPr/>
        </p:nvSpPr>
        <p:spPr>
          <a:xfrm>
            <a:off x="7072648" y="3942351"/>
            <a:ext cx="3154170" cy="533841"/>
          </a:xfrm>
          <a:custGeom>
            <a:avLst/>
            <a:gdLst/>
            <a:ahLst/>
            <a:cxnLst/>
            <a:rect l="l" t="t" r="r" b="b"/>
            <a:pathLst>
              <a:path w="3688079" h="624204">
                <a:moveTo>
                  <a:pt x="3561854" y="0"/>
                </a:moveTo>
                <a:lnTo>
                  <a:pt x="125996" y="0"/>
                </a:lnTo>
                <a:lnTo>
                  <a:pt x="53154" y="1968"/>
                </a:lnTo>
                <a:lnTo>
                  <a:pt x="15749" y="15749"/>
                </a:lnTo>
                <a:lnTo>
                  <a:pt x="1968" y="53154"/>
                </a:lnTo>
                <a:lnTo>
                  <a:pt x="0" y="125996"/>
                </a:lnTo>
                <a:lnTo>
                  <a:pt x="0" y="497687"/>
                </a:lnTo>
                <a:lnTo>
                  <a:pt x="1968" y="570536"/>
                </a:lnTo>
                <a:lnTo>
                  <a:pt x="15749" y="607945"/>
                </a:lnTo>
                <a:lnTo>
                  <a:pt x="53154" y="621728"/>
                </a:lnTo>
                <a:lnTo>
                  <a:pt x="125996" y="623697"/>
                </a:lnTo>
                <a:lnTo>
                  <a:pt x="3561854" y="623697"/>
                </a:lnTo>
                <a:lnTo>
                  <a:pt x="3634703" y="621728"/>
                </a:lnTo>
                <a:lnTo>
                  <a:pt x="3672112" y="607945"/>
                </a:lnTo>
                <a:lnTo>
                  <a:pt x="3685895" y="570536"/>
                </a:lnTo>
                <a:lnTo>
                  <a:pt x="3687864" y="497687"/>
                </a:lnTo>
                <a:lnTo>
                  <a:pt x="3687864" y="125996"/>
                </a:lnTo>
                <a:lnTo>
                  <a:pt x="3685895" y="53154"/>
                </a:lnTo>
                <a:lnTo>
                  <a:pt x="3672112" y="15749"/>
                </a:lnTo>
                <a:lnTo>
                  <a:pt x="3634703" y="1968"/>
                </a:lnTo>
                <a:lnTo>
                  <a:pt x="3561854"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3" name="object 13">
            <a:extLst>
              <a:ext uri="{FF2B5EF4-FFF2-40B4-BE49-F238E27FC236}">
                <a16:creationId xmlns:a16="http://schemas.microsoft.com/office/drawing/2014/main" id="{9FA543BC-3D1C-A746-96DE-9DBB2BBDAA45}"/>
              </a:ext>
            </a:extLst>
          </p:cNvPr>
          <p:cNvSpPr/>
          <p:nvPr/>
        </p:nvSpPr>
        <p:spPr>
          <a:xfrm>
            <a:off x="7072648" y="3942351"/>
            <a:ext cx="3154170" cy="533841"/>
          </a:xfrm>
          <a:custGeom>
            <a:avLst/>
            <a:gdLst/>
            <a:ahLst/>
            <a:cxnLst/>
            <a:rect l="l" t="t" r="r" b="b"/>
            <a:pathLst>
              <a:path w="3688079" h="624204">
                <a:moveTo>
                  <a:pt x="125996" y="0"/>
                </a:moveTo>
                <a:lnTo>
                  <a:pt x="53154" y="1968"/>
                </a:lnTo>
                <a:lnTo>
                  <a:pt x="15749" y="15749"/>
                </a:lnTo>
                <a:lnTo>
                  <a:pt x="1968" y="53154"/>
                </a:lnTo>
                <a:lnTo>
                  <a:pt x="0" y="125996"/>
                </a:lnTo>
                <a:lnTo>
                  <a:pt x="0" y="497687"/>
                </a:lnTo>
                <a:lnTo>
                  <a:pt x="1968" y="570536"/>
                </a:lnTo>
                <a:lnTo>
                  <a:pt x="15749" y="607945"/>
                </a:lnTo>
                <a:lnTo>
                  <a:pt x="53154" y="621728"/>
                </a:lnTo>
                <a:lnTo>
                  <a:pt x="125996" y="623697"/>
                </a:lnTo>
                <a:lnTo>
                  <a:pt x="3561854" y="623697"/>
                </a:lnTo>
                <a:lnTo>
                  <a:pt x="3634703" y="621728"/>
                </a:lnTo>
                <a:lnTo>
                  <a:pt x="3672112" y="607945"/>
                </a:lnTo>
                <a:lnTo>
                  <a:pt x="3685895" y="570536"/>
                </a:lnTo>
                <a:lnTo>
                  <a:pt x="3687864" y="497687"/>
                </a:lnTo>
                <a:lnTo>
                  <a:pt x="3687864" y="125996"/>
                </a:lnTo>
                <a:lnTo>
                  <a:pt x="3685895" y="53154"/>
                </a:lnTo>
                <a:lnTo>
                  <a:pt x="3672112" y="15749"/>
                </a:lnTo>
                <a:lnTo>
                  <a:pt x="3634703" y="1968"/>
                </a:lnTo>
                <a:lnTo>
                  <a:pt x="3561854" y="0"/>
                </a:lnTo>
                <a:lnTo>
                  <a:pt x="125996" y="0"/>
                </a:lnTo>
                <a:close/>
              </a:path>
            </a:pathLst>
          </a:custGeom>
          <a:ln w="15747">
            <a:solidFill>
              <a:srgbClr val="44C8F4"/>
            </a:solidFill>
          </a:ln>
        </p:spPr>
        <p:txBody>
          <a:bodyPr wrap="square" lIns="0" tIns="0" rIns="0" bIns="0" rtlCol="0"/>
          <a:lstStyle/>
          <a:p>
            <a:endParaRPr sz="1600" dirty="0">
              <a:latin typeface="HGMaruGothicMPRO" panose="020F0600000000000000" pitchFamily="34" charset="-128"/>
              <a:ea typeface="HGMaruGothicMPRO" panose="020F0600000000000000" pitchFamily="34" charset="-128"/>
            </a:endParaRPr>
          </a:p>
        </p:txBody>
      </p:sp>
      <p:sp>
        <p:nvSpPr>
          <p:cNvPr id="14" name="object 14">
            <a:extLst>
              <a:ext uri="{FF2B5EF4-FFF2-40B4-BE49-F238E27FC236}">
                <a16:creationId xmlns:a16="http://schemas.microsoft.com/office/drawing/2014/main" id="{C4BE9B84-D6F8-CC4E-B1BE-063C91576BA4}"/>
              </a:ext>
            </a:extLst>
          </p:cNvPr>
          <p:cNvSpPr txBox="1"/>
          <p:nvPr/>
        </p:nvSpPr>
        <p:spPr>
          <a:xfrm>
            <a:off x="7239587" y="4020979"/>
            <a:ext cx="2908383" cy="349434"/>
          </a:xfrm>
          <a:prstGeom prst="rect">
            <a:avLst/>
          </a:prstGeom>
        </p:spPr>
        <p:txBody>
          <a:bodyPr vert="horz" wrap="square" lIns="0" tIns="53764" rIns="0" bIns="0" rtlCol="0">
            <a:spAutoFit/>
          </a:bodyPr>
          <a:lstStyle/>
          <a:p>
            <a:pPr marL="10861">
              <a:spcBef>
                <a:spcPts val="423"/>
              </a:spcBef>
            </a:pPr>
            <a:r>
              <a:rPr sz="941" dirty="0">
                <a:solidFill>
                  <a:srgbClr val="231F20"/>
                </a:solidFill>
                <a:latin typeface="HGMaruGothicMPRO" panose="020F0600000000000000" pitchFamily="34" charset="-128"/>
                <a:ea typeface="HGMaruGothicMPRO" panose="020F0600000000000000" pitchFamily="34" charset="-128"/>
                <a:cs typeface="A-OTF Shin Maru Go Pro"/>
              </a:rPr>
              <a:t>厚生労働省ホームページ「公正な採用選考の基本」</a:t>
            </a:r>
            <a:endParaRPr sz="941" dirty="0">
              <a:latin typeface="HGMaruGothicMPRO" panose="020F0600000000000000" pitchFamily="34" charset="-128"/>
              <a:ea typeface="HGMaruGothicMPRO" panose="020F0600000000000000" pitchFamily="34" charset="-128"/>
              <a:cs typeface="A-OTF Shin Maru Go Pro"/>
            </a:endParaRPr>
          </a:p>
          <a:p>
            <a:pPr marL="10861">
              <a:spcBef>
                <a:spcPts val="286"/>
              </a:spcBef>
            </a:pPr>
            <a:r>
              <a:rPr lang="en-US" sz="727" dirty="0">
                <a:solidFill>
                  <a:srgbClr val="231F20"/>
                </a:solidFill>
                <a:latin typeface="HGMaruGothicMPRO" panose="020F0600000000000000" pitchFamily="34" charset="-128"/>
                <a:ea typeface="HGMaruGothicMPRO" panose="020F0600000000000000" pitchFamily="34" charset="-128"/>
                <a:cs typeface="A-OTF Shin Maru Go Pro"/>
              </a:rPr>
              <a:t>http://www2.mhlw.go.jp/topics/topics/saiyo/saiyo1.htm</a:t>
            </a:r>
          </a:p>
        </p:txBody>
      </p:sp>
      <p:sp>
        <p:nvSpPr>
          <p:cNvPr id="15" name="object 8">
            <a:extLst>
              <a:ext uri="{FF2B5EF4-FFF2-40B4-BE49-F238E27FC236}">
                <a16:creationId xmlns:a16="http://schemas.microsoft.com/office/drawing/2014/main" id="{FF0192C0-FE2C-3749-A5A9-BB827EDEA4B8}"/>
              </a:ext>
            </a:extLst>
          </p:cNvPr>
          <p:cNvSpPr txBox="1"/>
          <p:nvPr/>
        </p:nvSpPr>
        <p:spPr>
          <a:xfrm>
            <a:off x="2044128" y="2205152"/>
            <a:ext cx="8182592" cy="2921262"/>
          </a:xfrm>
          <a:prstGeom prst="rect">
            <a:avLst/>
          </a:prstGeom>
        </p:spPr>
        <p:txBody>
          <a:bodyPr vert="horz" wrap="square" lIns="0" tIns="38558" rIns="0" bIns="0" rtlCol="0">
            <a:spAutoFit/>
          </a:bodyPr>
          <a:lstStyle/>
          <a:p>
            <a:pPr marL="266639"/>
            <a:r>
              <a:rPr sz="1155" dirty="0">
                <a:solidFill>
                  <a:srgbClr val="231F20"/>
                </a:solidFill>
                <a:latin typeface="HGMaruGothicMPRO" panose="020F0600000000000000" pitchFamily="34" charset="-128"/>
                <a:ea typeface="HGMaruGothicMPRO" panose="020F0600000000000000" pitchFamily="34" charset="-128"/>
                <a:cs typeface="A-OTF Shin Maru Go Pro"/>
              </a:rPr>
              <a:t>＜a．本人に責任のない事項の把握＞</a:t>
            </a:r>
            <a:endParaRPr sz="1155" dirty="0">
              <a:latin typeface="HGMaruGothicMPRO" panose="020F0600000000000000" pitchFamily="34" charset="-128"/>
              <a:ea typeface="HGMaruGothicMPRO" panose="020F0600000000000000" pitchFamily="34" charset="-128"/>
              <a:cs typeface="A-OTF Shin Maru Go Pro"/>
            </a:endParaRPr>
          </a:p>
          <a:p>
            <a:pPr marL="369275" marR="1074700" indent="-132505">
              <a:spcBef>
                <a:spcPts val="51"/>
              </a:spcBef>
            </a:pPr>
            <a:r>
              <a:rPr sz="1155" dirty="0">
                <a:solidFill>
                  <a:srgbClr val="231F20"/>
                </a:solidFill>
                <a:latin typeface="HGMaruGothicMPRO" panose="020F0600000000000000" pitchFamily="34" charset="-128"/>
                <a:ea typeface="HGMaruGothicMPRO" panose="020F0600000000000000" pitchFamily="34" charset="-128"/>
                <a:cs typeface="A-OTF Shin Maru Go Pro"/>
              </a:rPr>
              <a:t>・　本籍・出生地に関すること（注：「戸籍謄(抄)本」や本籍が記載された「住民票(写</a:t>
            </a:r>
            <a:r>
              <a:rPr lang="ja-JP" altLang="en-US" sz="1155" dirty="0">
                <a:solidFill>
                  <a:srgbClr val="231F20"/>
                </a:solidFill>
                <a:latin typeface="HGMaruGothicMPRO" panose="020F0600000000000000" pitchFamily="34" charset="-128"/>
                <a:ea typeface="HGMaruGothicMPRO" panose="020F0600000000000000" pitchFamily="34" charset="-128"/>
                <a:cs typeface="A-OTF Shin Maru Go Pro"/>
              </a:rPr>
              <a:t>し</a:t>
            </a:r>
            <a:r>
              <a:rPr sz="1155" dirty="0">
                <a:solidFill>
                  <a:srgbClr val="231F20"/>
                </a:solidFill>
                <a:latin typeface="HGMaruGothicMPRO" panose="020F0600000000000000" pitchFamily="34" charset="-128"/>
                <a:ea typeface="HGMaruGothicMPRO" panose="020F0600000000000000" pitchFamily="34" charset="-128"/>
                <a:cs typeface="A-OTF Shin Maru Go Pro"/>
              </a:rPr>
              <a:t>)」を提出させることはこれに該当します）</a:t>
            </a:r>
            <a:endParaRPr sz="1155" dirty="0">
              <a:latin typeface="HGMaruGothicMPRO" panose="020F0600000000000000" pitchFamily="34" charset="-128"/>
              <a:ea typeface="HGMaruGothicMPRO" panose="020F0600000000000000" pitchFamily="34" charset="-128"/>
              <a:cs typeface="A-OTF Shin Maru Go Pro"/>
            </a:endParaRPr>
          </a:p>
          <a:p>
            <a:pPr marL="374706" marR="1038858" indent="-137935">
              <a:spcBef>
                <a:spcPts val="4"/>
              </a:spcBef>
            </a:pPr>
            <a:r>
              <a:rPr sz="1155" dirty="0">
                <a:solidFill>
                  <a:srgbClr val="231F20"/>
                </a:solidFill>
                <a:latin typeface="HGMaruGothicMPRO" panose="020F0600000000000000" pitchFamily="34" charset="-128"/>
                <a:ea typeface="HGMaruGothicMPRO" panose="020F0600000000000000" pitchFamily="34" charset="-128"/>
                <a:cs typeface="A-OTF Shin Maru Go Pro"/>
              </a:rPr>
              <a:t>・　家族に関すること（職業、続柄、健康、病歴、地位、学歴、収入、資産など） (注：家族の仕事の有無・職種・勤務先などや家族構成はこれに該当します）</a:t>
            </a:r>
            <a:endParaRPr sz="1155" dirty="0">
              <a:latin typeface="HGMaruGothicMPRO" panose="020F0600000000000000" pitchFamily="34" charset="-128"/>
              <a:ea typeface="HGMaruGothicMPRO" panose="020F0600000000000000" pitchFamily="34" charset="-128"/>
              <a:cs typeface="A-OTF Shin Maru Go Pro"/>
            </a:endParaRPr>
          </a:p>
          <a:p>
            <a:pPr marL="237314"/>
            <a:r>
              <a:rPr sz="1155" dirty="0">
                <a:solidFill>
                  <a:srgbClr val="231F20"/>
                </a:solidFill>
                <a:latin typeface="HGMaruGothicMPRO" panose="020F0600000000000000" pitchFamily="34" charset="-128"/>
                <a:ea typeface="HGMaruGothicMPRO" panose="020F0600000000000000" pitchFamily="34" charset="-128"/>
                <a:cs typeface="A-OTF Shin Maru Go Pro"/>
              </a:rPr>
              <a:t>・　住宅状況に関すること（間取り、部屋数、住宅の種類、近郊の施設など）</a:t>
            </a:r>
            <a:endParaRPr sz="1155" dirty="0">
              <a:latin typeface="HGMaruGothicMPRO" panose="020F0600000000000000" pitchFamily="34" charset="-128"/>
              <a:ea typeface="HGMaruGothicMPRO" panose="020F0600000000000000" pitchFamily="34" charset="-128"/>
              <a:cs typeface="A-OTF Shin Maru Go Pro"/>
            </a:endParaRPr>
          </a:p>
          <a:p>
            <a:pPr marL="237314"/>
            <a:r>
              <a:rPr sz="1155" dirty="0">
                <a:solidFill>
                  <a:srgbClr val="231F20"/>
                </a:solidFill>
                <a:latin typeface="HGMaruGothicMPRO" panose="020F0600000000000000" pitchFamily="34" charset="-128"/>
                <a:ea typeface="HGMaruGothicMPRO" panose="020F0600000000000000" pitchFamily="34" charset="-128"/>
                <a:cs typeface="A-OTF Shin Maru Go Pro"/>
              </a:rPr>
              <a:t>・　生活環境・家庭環境などに関すること</a:t>
            </a:r>
            <a:endParaRPr lang="en-US" altLang="ja-JP" sz="1155" dirty="0">
              <a:solidFill>
                <a:srgbClr val="231F20"/>
              </a:solidFill>
              <a:latin typeface="HGMaruGothicMPRO" panose="020F0600000000000000" pitchFamily="34" charset="-128"/>
              <a:ea typeface="HGMaruGothicMPRO" panose="020F0600000000000000" pitchFamily="34" charset="-128"/>
              <a:cs typeface="A-OTF Shin Maru Go Pro"/>
            </a:endParaRPr>
          </a:p>
          <a:p>
            <a:pPr marL="237314"/>
            <a:endParaRPr sz="1155" dirty="0">
              <a:latin typeface="HGMaruGothicMPRO" panose="020F0600000000000000" pitchFamily="34" charset="-128"/>
              <a:ea typeface="HGMaruGothicMPRO" panose="020F0600000000000000" pitchFamily="34" charset="-128"/>
              <a:cs typeface="A-OTF Shin Maru Go Pro"/>
            </a:endParaRPr>
          </a:p>
          <a:p>
            <a:pPr marL="268811">
              <a:spcBef>
                <a:spcPts val="98"/>
              </a:spcBef>
            </a:pPr>
            <a:r>
              <a:rPr sz="1155" dirty="0">
                <a:solidFill>
                  <a:srgbClr val="231F20"/>
                </a:solidFill>
                <a:latin typeface="HGMaruGothicMPRO" panose="020F0600000000000000" pitchFamily="34" charset="-128"/>
                <a:ea typeface="HGMaruGothicMPRO" panose="020F0600000000000000" pitchFamily="34" charset="-128"/>
                <a:cs typeface="A-OTF Shin Maru Go Pro"/>
              </a:rPr>
              <a:t>＜b．本来自由であるべき事項（思想信条にかかわること)の把握＞</a:t>
            </a:r>
            <a:br>
              <a:rPr lang="en-US" altLang="ja-JP" sz="1155" dirty="0">
                <a:solidFill>
                  <a:srgbClr val="231F20"/>
                </a:solidFill>
                <a:latin typeface="HGMaruGothicMPRO" panose="020F0600000000000000" pitchFamily="34" charset="-128"/>
                <a:ea typeface="HGMaruGothicMPRO" panose="020F0600000000000000" pitchFamily="34" charset="-128"/>
                <a:cs typeface="A-OTF Shin Maru Go Pro"/>
              </a:rPr>
            </a:br>
            <a:r>
              <a:rPr lang="ja-JP" altLang="en-US" sz="1155" dirty="0">
                <a:solidFill>
                  <a:srgbClr val="231F20"/>
                </a:solidFill>
                <a:latin typeface="HGMaruGothicMPRO" panose="020F0600000000000000" pitchFamily="34" charset="-128"/>
                <a:ea typeface="HGMaruGothicMPRO" panose="020F0600000000000000" pitchFamily="34" charset="-128"/>
                <a:cs typeface="A-OTF Shin Maru Go Pro"/>
              </a:rPr>
              <a:t>・　宗教に関すること</a:t>
            </a:r>
            <a:br>
              <a:rPr lang="en-US" altLang="ja-JP" sz="1155" dirty="0">
                <a:solidFill>
                  <a:srgbClr val="231F20"/>
                </a:solidFill>
                <a:latin typeface="HGMaruGothicMPRO" panose="020F0600000000000000" pitchFamily="34" charset="-128"/>
                <a:ea typeface="HGMaruGothicMPRO" panose="020F0600000000000000" pitchFamily="34" charset="-128"/>
                <a:cs typeface="A-OTF Shin Maru Go Pro"/>
              </a:rPr>
            </a:br>
            <a:r>
              <a:rPr lang="ja-JP" altLang="en-US" sz="1155" dirty="0">
                <a:solidFill>
                  <a:srgbClr val="231F20"/>
                </a:solidFill>
                <a:latin typeface="HGMaruGothicMPRO" panose="020F0600000000000000" pitchFamily="34" charset="-128"/>
                <a:ea typeface="HGMaruGothicMPRO" panose="020F0600000000000000" pitchFamily="34" charset="-128"/>
                <a:cs typeface="A-OTF Shin Maru Go Pro"/>
              </a:rPr>
              <a:t>・　支持政党に関すること</a:t>
            </a:r>
            <a:endParaRPr lang="ja-JP" altLang="en-US" sz="1155" dirty="0">
              <a:latin typeface="HGMaruGothicMPRO" panose="020F0600000000000000" pitchFamily="34" charset="-128"/>
              <a:ea typeface="HGMaruGothicMPRO" panose="020F0600000000000000" pitchFamily="34" charset="-128"/>
              <a:cs typeface="A-OTF Shin Maru Go Pro"/>
            </a:endParaRPr>
          </a:p>
          <a:p>
            <a:pPr marL="268811">
              <a:spcBef>
                <a:spcPts val="98"/>
              </a:spcBef>
            </a:pPr>
            <a:r>
              <a:rPr lang="ja-JP" altLang="en-US" sz="1155" dirty="0">
                <a:solidFill>
                  <a:srgbClr val="231F20"/>
                </a:solidFill>
                <a:latin typeface="HGMaruGothicMPRO" panose="020F0600000000000000" pitchFamily="34" charset="-128"/>
                <a:ea typeface="HGMaruGothicMPRO" panose="020F0600000000000000" pitchFamily="34" charset="-128"/>
                <a:cs typeface="A-OTF Shin Maru Go Pro"/>
              </a:rPr>
              <a:t>・　人生観、生活信条に関すること</a:t>
            </a:r>
            <a:br>
              <a:rPr lang="en-US" altLang="ja-JP" sz="1155" dirty="0">
                <a:solidFill>
                  <a:srgbClr val="231F20"/>
                </a:solidFill>
                <a:latin typeface="HGMaruGothicMPRO" panose="020F0600000000000000" pitchFamily="34" charset="-128"/>
                <a:ea typeface="HGMaruGothicMPRO" panose="020F0600000000000000" pitchFamily="34" charset="-128"/>
                <a:cs typeface="A-OTF Shin Maru Go Pro"/>
              </a:rPr>
            </a:br>
            <a:r>
              <a:rPr lang="ja-JP" altLang="en-US" sz="1155" dirty="0">
                <a:solidFill>
                  <a:srgbClr val="231F20"/>
                </a:solidFill>
                <a:latin typeface="HGMaruGothicMPRO" panose="020F0600000000000000" pitchFamily="34" charset="-128"/>
                <a:ea typeface="HGMaruGothicMPRO" panose="020F0600000000000000" pitchFamily="34" charset="-128"/>
                <a:cs typeface="A-OTF Shin Maru Go Pro"/>
              </a:rPr>
              <a:t>・　尊敬する人物に関すること</a:t>
            </a:r>
            <a:endParaRPr lang="ja-JP" altLang="en-US" sz="1155" dirty="0">
              <a:latin typeface="HGMaruGothicMPRO" panose="020F0600000000000000" pitchFamily="34" charset="-128"/>
              <a:ea typeface="HGMaruGothicMPRO" panose="020F0600000000000000" pitchFamily="34" charset="-128"/>
              <a:cs typeface="A-OTF Shin Maru Go Pro"/>
            </a:endParaRPr>
          </a:p>
          <a:p>
            <a:pPr marL="268811"/>
            <a:r>
              <a:rPr lang="ja-JP" altLang="en-US" sz="1155" dirty="0">
                <a:solidFill>
                  <a:srgbClr val="231F20"/>
                </a:solidFill>
                <a:latin typeface="HGMaruGothicMPRO" panose="020F0600000000000000" pitchFamily="34" charset="-128"/>
                <a:ea typeface="HGMaruGothicMPRO" panose="020F0600000000000000" pitchFamily="34" charset="-128"/>
                <a:cs typeface="A-OTF Shin Maru Go Pro"/>
              </a:rPr>
              <a:t>・　思想に関すること</a:t>
            </a:r>
            <a:endParaRPr lang="ja-JP" altLang="en-US" sz="1155" dirty="0">
              <a:latin typeface="HGMaruGothicMPRO" panose="020F0600000000000000" pitchFamily="34" charset="-128"/>
              <a:ea typeface="HGMaruGothicMPRO" panose="020F0600000000000000" pitchFamily="34" charset="-128"/>
              <a:cs typeface="A-OTF Shin Maru Go Pro"/>
            </a:endParaRPr>
          </a:p>
          <a:p>
            <a:pPr marL="268811"/>
            <a:r>
              <a:rPr lang="ja-JP" altLang="en-US" sz="1155" dirty="0">
                <a:solidFill>
                  <a:srgbClr val="231F20"/>
                </a:solidFill>
                <a:latin typeface="HGMaruGothicMPRO" panose="020F0600000000000000" pitchFamily="34" charset="-128"/>
                <a:ea typeface="HGMaruGothicMPRO" panose="020F0600000000000000" pitchFamily="34" charset="-128"/>
                <a:cs typeface="A-OTF Shin Maru Go Pro"/>
              </a:rPr>
              <a:t>・　労働組合に関する情報（加入状況や活動歴など）、学生運動など社会運動に関すること</a:t>
            </a:r>
            <a:endParaRPr lang="ja-JP" altLang="en-US" sz="1155" dirty="0">
              <a:latin typeface="HGMaruGothicMPRO" panose="020F0600000000000000" pitchFamily="34" charset="-128"/>
              <a:ea typeface="HGMaruGothicMPRO" panose="020F0600000000000000" pitchFamily="34" charset="-128"/>
              <a:cs typeface="A-OTF Shin Maru Go Pro"/>
            </a:endParaRPr>
          </a:p>
          <a:p>
            <a:pPr marL="268811"/>
            <a:r>
              <a:rPr lang="ja-JP" altLang="en-US" sz="1155" dirty="0">
                <a:solidFill>
                  <a:srgbClr val="231F20"/>
                </a:solidFill>
                <a:latin typeface="HGMaruGothicMPRO" panose="020F0600000000000000" pitchFamily="34" charset="-128"/>
                <a:ea typeface="HGMaruGothicMPRO" panose="020F0600000000000000" pitchFamily="34" charset="-128"/>
                <a:cs typeface="A-OTF Shin Maru Go Pro"/>
              </a:rPr>
              <a:t>・　購読新聞・雑誌・愛読書などに関すること</a:t>
            </a:r>
            <a:endParaRPr lang="ja-JP" altLang="en-US" sz="1155" dirty="0">
              <a:latin typeface="HGMaruGothicMPRO" panose="020F0600000000000000" pitchFamily="34" charset="-128"/>
              <a:ea typeface="HGMaruGothicMPRO" panose="020F0600000000000000" pitchFamily="34" charset="-128"/>
              <a:cs typeface="A-OTF Shin Maru Go Pro"/>
            </a:endParaRPr>
          </a:p>
        </p:txBody>
      </p:sp>
      <p:sp>
        <p:nvSpPr>
          <p:cNvPr id="16" name="object 8">
            <a:extLst>
              <a:ext uri="{FF2B5EF4-FFF2-40B4-BE49-F238E27FC236}">
                <a16:creationId xmlns:a16="http://schemas.microsoft.com/office/drawing/2014/main" id="{36937C67-9F56-0E4F-9DCE-843A663F7A48}"/>
              </a:ext>
            </a:extLst>
          </p:cNvPr>
          <p:cNvSpPr txBox="1"/>
          <p:nvPr/>
        </p:nvSpPr>
        <p:spPr>
          <a:xfrm>
            <a:off x="2055094" y="5286924"/>
            <a:ext cx="7179175" cy="749898"/>
          </a:xfrm>
          <a:prstGeom prst="rect">
            <a:avLst/>
          </a:prstGeom>
        </p:spPr>
        <p:txBody>
          <a:bodyPr vert="horz" wrap="square" lIns="0" tIns="38558" rIns="0" bIns="0" rtlCol="0">
            <a:spAutoFit/>
          </a:bodyPr>
          <a:lstStyle/>
          <a:p>
            <a:pPr marL="268811">
              <a:spcBef>
                <a:spcPts val="1373"/>
              </a:spcBef>
            </a:pPr>
            <a:r>
              <a:rPr lang="ja-JP" altLang="en-US" sz="1155" dirty="0">
                <a:solidFill>
                  <a:srgbClr val="231F20"/>
                </a:solidFill>
                <a:latin typeface="HGMaruGothicMPRO" panose="020F0600000000000000" pitchFamily="34" charset="-128"/>
                <a:ea typeface="HGMaruGothicMPRO" panose="020F0600000000000000" pitchFamily="34" charset="-128"/>
                <a:cs typeface="A-OTF Shin Maru Go Pro"/>
              </a:rPr>
              <a:t>＜</a:t>
            </a:r>
            <a:r>
              <a:rPr lang="en-US" altLang="ja-JP" sz="1155" dirty="0">
                <a:solidFill>
                  <a:srgbClr val="231F20"/>
                </a:solidFill>
                <a:latin typeface="HGMaruGothicMPRO" panose="020F0600000000000000" pitchFamily="34" charset="-128"/>
                <a:ea typeface="HGMaruGothicMPRO" panose="020F0600000000000000" pitchFamily="34" charset="-128"/>
                <a:cs typeface="A-OTF Shin Maru Go Pro"/>
              </a:rPr>
              <a:t>c</a:t>
            </a:r>
            <a:r>
              <a:rPr lang="ja-JP" altLang="en-US" sz="1155" dirty="0">
                <a:solidFill>
                  <a:srgbClr val="231F20"/>
                </a:solidFill>
                <a:latin typeface="HGMaruGothicMPRO" panose="020F0600000000000000" pitchFamily="34" charset="-128"/>
                <a:ea typeface="HGMaruGothicMPRO" panose="020F0600000000000000" pitchFamily="34" charset="-128"/>
                <a:cs typeface="A-OTF Shin Maru Go Pro"/>
              </a:rPr>
              <a:t>．採用選考の方法＞</a:t>
            </a:r>
            <a:endParaRPr lang="ja-JP" altLang="en-US" sz="1155" dirty="0">
              <a:latin typeface="HGMaruGothicMPRO" panose="020F0600000000000000" pitchFamily="34" charset="-128"/>
              <a:ea typeface="HGMaruGothicMPRO" panose="020F0600000000000000" pitchFamily="34" charset="-128"/>
              <a:cs typeface="A-OTF Shin Maru Go Pro"/>
            </a:endParaRPr>
          </a:p>
          <a:p>
            <a:pPr marL="418150" marR="4344" indent="-149339">
              <a:spcBef>
                <a:spcPts val="47"/>
              </a:spcBef>
            </a:pPr>
            <a:r>
              <a:rPr lang="ja-JP" altLang="en-US" sz="1155" dirty="0">
                <a:solidFill>
                  <a:srgbClr val="231F20"/>
                </a:solidFill>
                <a:latin typeface="HGMaruGothicMPRO" panose="020F0600000000000000" pitchFamily="34" charset="-128"/>
                <a:ea typeface="HGMaruGothicMPRO" panose="020F0600000000000000" pitchFamily="34" charset="-128"/>
                <a:cs typeface="A-OTF Shin Maru Go Pro"/>
              </a:rPr>
              <a:t>・　身元調査などの実施（注：「現住所の略図」は生活環境などを把握したり身元調査につながる可能性があります）</a:t>
            </a:r>
            <a:endParaRPr lang="ja-JP" altLang="en-US" sz="1155" dirty="0">
              <a:latin typeface="HGMaruGothicMPRO" panose="020F0600000000000000" pitchFamily="34" charset="-128"/>
              <a:ea typeface="HGMaruGothicMPRO" panose="020F0600000000000000" pitchFamily="34" charset="-128"/>
              <a:cs typeface="A-OTF Shin Maru Go Pro"/>
            </a:endParaRPr>
          </a:p>
          <a:p>
            <a:pPr marL="268811"/>
            <a:r>
              <a:rPr lang="ja-JP" altLang="en-US" sz="1155" dirty="0">
                <a:solidFill>
                  <a:srgbClr val="231F20"/>
                </a:solidFill>
                <a:latin typeface="HGMaruGothicMPRO" panose="020F0600000000000000" pitchFamily="34" charset="-128"/>
                <a:ea typeface="HGMaruGothicMPRO" panose="020F0600000000000000" pitchFamily="34" charset="-128"/>
                <a:cs typeface="A-OTF Shin Maru Go Pro"/>
              </a:rPr>
              <a:t>・　合理的・客観的に必要性が認められない採用選考時の健康診断の実施</a:t>
            </a:r>
            <a:endParaRPr lang="ja-JP" altLang="en-US" sz="1155" dirty="0">
              <a:latin typeface="HGMaruGothicMPRO" panose="020F0600000000000000" pitchFamily="34" charset="-128"/>
              <a:ea typeface="HGMaruGothicMPRO" panose="020F0600000000000000" pitchFamily="34" charset="-128"/>
              <a:cs typeface="A-OTF Shin Maru Go Pro"/>
            </a:endParaRPr>
          </a:p>
        </p:txBody>
      </p:sp>
      <p:sp>
        <p:nvSpPr>
          <p:cNvPr id="17" name="正方形/長方形 16"/>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5" name="object 5">
            <a:extLst>
              <a:ext uri="{FF2B5EF4-FFF2-40B4-BE49-F238E27FC236}">
                <a16:creationId xmlns:a16="http://schemas.microsoft.com/office/drawing/2014/main" id="{2723B3C8-123E-8F49-9AED-E83ABEDFD53B}"/>
              </a:ext>
            </a:extLst>
          </p:cNvPr>
          <p:cNvSpPr/>
          <p:nvPr/>
        </p:nvSpPr>
        <p:spPr>
          <a:xfrm>
            <a:off x="9166590" y="4702196"/>
            <a:ext cx="905199" cy="1508520"/>
          </a:xfrm>
          <a:prstGeom prst="rect">
            <a:avLst/>
          </a:prstGeom>
          <a:blipFill>
            <a:blip r:embed="rId2"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8"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141</a:t>
            </a:r>
            <a:endParaRPr lang="ja-JP" altLang="en-US" sz="1200" b="1" dirty="0"/>
          </a:p>
        </p:txBody>
      </p:sp>
    </p:spTree>
    <p:extLst>
      <p:ext uri="{BB962C8B-B14F-4D97-AF65-F5344CB8AC3E}">
        <p14:creationId xmlns:p14="http://schemas.microsoft.com/office/powerpoint/2010/main" val="42941968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7">
            <a:extLst>
              <a:ext uri="{FF2B5EF4-FFF2-40B4-BE49-F238E27FC236}">
                <a16:creationId xmlns:a16="http://schemas.microsoft.com/office/drawing/2014/main" id="{0DAB415C-0341-4E5F-A698-3D39A36ECF18}"/>
              </a:ext>
            </a:extLst>
          </p:cNvPr>
          <p:cNvSpPr/>
          <p:nvPr/>
        </p:nvSpPr>
        <p:spPr>
          <a:xfrm>
            <a:off x="2207568" y="1056034"/>
            <a:ext cx="7506834" cy="1227027"/>
          </a:xfrm>
          <a:prstGeom prst="roundRect">
            <a:avLst>
              <a:gd name="adj" fmla="val 2889"/>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lstStyle/>
          <a:p>
            <a:pPr marL="162000" indent="-162000">
              <a:lnSpc>
                <a:spcPct val="120000"/>
              </a:lnSpc>
              <a:defRPr/>
            </a:pPr>
            <a:r>
              <a:rPr lang="ja-JP" altLang="en-US" sz="1500" dirty="0">
                <a:solidFill>
                  <a:prstClr val="black"/>
                </a:solidFill>
                <a:latin typeface="HG丸ｺﾞｼｯｸM-PRO" pitchFamily="50" charset="-128"/>
                <a:ea typeface="HG丸ｺﾞｼｯｸM-PRO" pitchFamily="50" charset="-128"/>
              </a:rPr>
              <a:t>　　遅刻や早退、その他就業規則の規定に違反をした場合は、制裁規定に基づいて、制裁として減給</a:t>
            </a:r>
            <a:r>
              <a:rPr lang="ja-JP" altLang="en-US" sz="1500" dirty="0">
                <a:solidFill>
                  <a:srgbClr val="FF0000"/>
                </a:solidFill>
                <a:latin typeface="HG丸ｺﾞｼｯｸM-PRO" pitchFamily="50" charset="-128"/>
                <a:ea typeface="HG丸ｺﾞｼｯｸM-PRO" pitchFamily="50" charset="-128"/>
              </a:rPr>
              <a:t>＊</a:t>
            </a:r>
            <a:r>
              <a:rPr lang="ja-JP" altLang="en-US" sz="1500" dirty="0">
                <a:solidFill>
                  <a:prstClr val="black"/>
                </a:solidFill>
                <a:latin typeface="HG丸ｺﾞｼｯｸM-PRO" pitchFamily="50" charset="-128"/>
                <a:ea typeface="HG丸ｺﾞｼｯｸM-PRO" pitchFamily="50" charset="-128"/>
              </a:rPr>
              <a:t>されることがあります。</a:t>
            </a:r>
            <a:endParaRPr lang="en-US" altLang="ja-JP" sz="1500" dirty="0">
              <a:solidFill>
                <a:prstClr val="black"/>
              </a:solidFill>
              <a:latin typeface="HG丸ｺﾞｼｯｸM-PRO" pitchFamily="50" charset="-128"/>
              <a:ea typeface="HG丸ｺﾞｼｯｸM-PRO" pitchFamily="50" charset="-128"/>
            </a:endParaRPr>
          </a:p>
          <a:p>
            <a:pPr marL="162000" indent="-162000">
              <a:lnSpc>
                <a:spcPct val="120000"/>
              </a:lnSpc>
              <a:defRPr/>
            </a:pPr>
            <a:r>
              <a:rPr lang="ja-JP" altLang="en-US" sz="1500" dirty="0">
                <a:solidFill>
                  <a:prstClr val="black"/>
                </a:solidFill>
                <a:latin typeface="HG丸ｺﾞｼｯｸM-PRO" pitchFamily="50" charset="-128"/>
                <a:ea typeface="HG丸ｺﾞｼｯｸM-PRO" pitchFamily="50" charset="-128"/>
              </a:rPr>
              <a:t>　　しかし、制裁を定める場合でも、生活の糧である賃金を制限なく減額されると生活を脅かしかねないので、次の上限が設けられています。</a:t>
            </a:r>
            <a:endParaRPr lang="en-US" altLang="ja-JP" sz="1500" dirty="0">
              <a:solidFill>
                <a:prstClr val="black"/>
              </a:solidFill>
              <a:latin typeface="HG丸ｺﾞｼｯｸM-PRO" pitchFamily="50" charset="-128"/>
              <a:ea typeface="HG丸ｺﾞｼｯｸM-PRO" pitchFamily="50" charset="-128"/>
            </a:endParaRPr>
          </a:p>
          <a:p>
            <a:pPr marL="162000" indent="-162000">
              <a:lnSpc>
                <a:spcPct val="120000"/>
              </a:lnSpc>
              <a:defRPr/>
            </a:pPr>
            <a:r>
              <a:rPr lang="ja-JP" altLang="en-US" sz="1500" dirty="0">
                <a:solidFill>
                  <a:prstClr val="black"/>
                </a:solidFill>
                <a:latin typeface="HG丸ｺﾞｼｯｸM-PRO" pitchFamily="50" charset="-128"/>
                <a:ea typeface="HG丸ｺﾞｼｯｸM-PRO" pitchFamily="50" charset="-128"/>
              </a:rPr>
              <a:t>　　また、次頁のスライドで示すように、合理性等が必要となります。</a:t>
            </a:r>
            <a:endParaRPr lang="en-US" altLang="ja-JP" sz="1500" dirty="0">
              <a:solidFill>
                <a:prstClr val="black"/>
              </a:solidFill>
              <a:latin typeface="HG丸ｺﾞｼｯｸM-PRO" pitchFamily="50" charset="-128"/>
              <a:ea typeface="HG丸ｺﾞｼｯｸM-PRO" pitchFamily="50" charset="-128"/>
            </a:endParaRPr>
          </a:p>
        </p:txBody>
      </p:sp>
      <p:sp>
        <p:nvSpPr>
          <p:cNvPr id="21" name="角丸四角形 7">
            <a:extLst>
              <a:ext uri="{FF2B5EF4-FFF2-40B4-BE49-F238E27FC236}">
                <a16:creationId xmlns:a16="http://schemas.microsoft.com/office/drawing/2014/main" id="{33F52336-8D1A-4B2F-BA55-3C9531E3C371}"/>
              </a:ext>
            </a:extLst>
          </p:cNvPr>
          <p:cNvSpPr/>
          <p:nvPr/>
        </p:nvSpPr>
        <p:spPr>
          <a:xfrm>
            <a:off x="2207568" y="3068960"/>
            <a:ext cx="7704856" cy="2736304"/>
          </a:xfrm>
          <a:prstGeom prst="roundRect">
            <a:avLst>
              <a:gd name="adj" fmla="val 1323"/>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lstStyle/>
          <a:p>
            <a:pPr>
              <a:lnSpc>
                <a:spcPct val="150000"/>
              </a:lnSpc>
              <a:defRPr/>
            </a:pPr>
            <a:r>
              <a:rPr lang="ja-JP" altLang="en-US" sz="1500" b="1" dirty="0">
                <a:solidFill>
                  <a:prstClr val="black"/>
                </a:solidFill>
                <a:latin typeface="HG丸ｺﾞｼｯｸM-PRO" pitchFamily="50" charset="-128"/>
                <a:ea typeface="HG丸ｺﾞｼｯｸM-PRO" pitchFamily="50" charset="-128"/>
              </a:rPr>
              <a:t>労働基準法第９１条</a:t>
            </a:r>
            <a:endParaRPr lang="en-US" altLang="ja-JP" sz="400" b="1" dirty="0">
              <a:solidFill>
                <a:prstClr val="black"/>
              </a:solidFill>
              <a:latin typeface="HG丸ｺﾞｼｯｸM-PRO" pitchFamily="50" charset="-128"/>
              <a:ea typeface="HG丸ｺﾞｼｯｸM-PRO" pitchFamily="50" charset="-128"/>
            </a:endParaRPr>
          </a:p>
          <a:p>
            <a:pPr lvl="1">
              <a:lnSpc>
                <a:spcPct val="150000"/>
              </a:lnSpc>
              <a:defRPr/>
            </a:pPr>
            <a:r>
              <a:rPr lang="en-US" altLang="ja-JP" sz="1500" b="1" dirty="0">
                <a:solidFill>
                  <a:prstClr val="black"/>
                </a:solidFill>
                <a:latin typeface="HG丸ｺﾞｼｯｸM-PRO" pitchFamily="50" charset="-128"/>
                <a:ea typeface="HG丸ｺﾞｼｯｸM-PRO" pitchFamily="50" charset="-128"/>
              </a:rPr>
              <a:t>【</a:t>
            </a:r>
            <a:r>
              <a:rPr lang="ja-JP" altLang="en-US" sz="1500" b="1" dirty="0">
                <a:solidFill>
                  <a:prstClr val="black"/>
                </a:solidFill>
                <a:latin typeface="HG丸ｺﾞｼｯｸM-PRO" pitchFamily="50" charset="-128"/>
                <a:ea typeface="HG丸ｺﾞｼｯｸM-PRO" pitchFamily="50" charset="-128"/>
              </a:rPr>
              <a:t>１日当たりの上限</a:t>
            </a:r>
            <a:r>
              <a:rPr lang="en-US" altLang="ja-JP" sz="1500" b="1" dirty="0">
                <a:solidFill>
                  <a:prstClr val="black"/>
                </a:solidFill>
                <a:latin typeface="HG丸ｺﾞｼｯｸM-PRO" pitchFamily="50" charset="-128"/>
                <a:ea typeface="HG丸ｺﾞｼｯｸM-PRO" pitchFamily="50" charset="-128"/>
              </a:rPr>
              <a:t>】</a:t>
            </a:r>
          </a:p>
          <a:p>
            <a:pPr lvl="1">
              <a:lnSpc>
                <a:spcPts val="1950"/>
              </a:lnSpc>
              <a:defRPr/>
            </a:pPr>
            <a:r>
              <a:rPr lang="ja-JP" altLang="en-US" sz="1500" dirty="0">
                <a:solidFill>
                  <a:prstClr val="black"/>
                </a:solidFill>
                <a:latin typeface="HG丸ｺﾞｼｯｸM-PRO" pitchFamily="50" charset="-128"/>
                <a:ea typeface="HG丸ｺﾞｼｯｸM-PRO" pitchFamily="50" charset="-128"/>
              </a:rPr>
              <a:t>① 減給額は、１回の懲戒事由につき平均賃金の半日分まで。</a:t>
            </a:r>
            <a:endParaRPr lang="en-US" altLang="ja-JP" sz="1500" dirty="0">
              <a:solidFill>
                <a:prstClr val="black"/>
              </a:solidFill>
              <a:latin typeface="HG丸ｺﾞｼｯｸM-PRO" pitchFamily="50" charset="-128"/>
              <a:ea typeface="HG丸ｺﾞｼｯｸM-PRO" pitchFamily="50" charset="-128"/>
            </a:endParaRPr>
          </a:p>
          <a:p>
            <a:pPr lvl="1">
              <a:lnSpc>
                <a:spcPts val="1950"/>
              </a:lnSpc>
              <a:defRPr/>
            </a:pPr>
            <a:endParaRPr lang="en-US" altLang="ja-JP" sz="1500" dirty="0">
              <a:solidFill>
                <a:prstClr val="black"/>
              </a:solidFill>
              <a:latin typeface="HG丸ｺﾞｼｯｸM-PRO" pitchFamily="50" charset="-128"/>
              <a:ea typeface="HG丸ｺﾞｼｯｸM-PRO" pitchFamily="50" charset="-128"/>
            </a:endParaRPr>
          </a:p>
          <a:p>
            <a:pPr lvl="1">
              <a:lnSpc>
                <a:spcPts val="1950"/>
              </a:lnSpc>
              <a:defRPr/>
            </a:pPr>
            <a:r>
              <a:rPr lang="en-US" altLang="ja-JP" sz="1500" b="1" dirty="0">
                <a:solidFill>
                  <a:prstClr val="black"/>
                </a:solidFill>
                <a:latin typeface="HG丸ｺﾞｼｯｸM-PRO" pitchFamily="50" charset="-128"/>
                <a:ea typeface="HG丸ｺﾞｼｯｸM-PRO" pitchFamily="50" charset="-128"/>
              </a:rPr>
              <a:t>【1</a:t>
            </a:r>
            <a:r>
              <a:rPr lang="ja-JP" altLang="en-US" sz="1500" b="1" dirty="0">
                <a:solidFill>
                  <a:prstClr val="black"/>
                </a:solidFill>
                <a:latin typeface="HG丸ｺﾞｼｯｸM-PRO" pitchFamily="50" charset="-128"/>
                <a:ea typeface="HG丸ｺﾞｼｯｸM-PRO" pitchFamily="50" charset="-128"/>
              </a:rPr>
              <a:t>賃金支払期の上限</a:t>
            </a:r>
            <a:r>
              <a:rPr lang="en-US" altLang="ja-JP" sz="1500" b="1" dirty="0">
                <a:solidFill>
                  <a:prstClr val="black"/>
                </a:solidFill>
                <a:latin typeface="HG丸ｺﾞｼｯｸM-PRO" pitchFamily="50" charset="-128"/>
                <a:ea typeface="HG丸ｺﾞｼｯｸM-PRO" pitchFamily="50" charset="-128"/>
              </a:rPr>
              <a:t>】</a:t>
            </a:r>
          </a:p>
          <a:p>
            <a:pPr lvl="1">
              <a:lnSpc>
                <a:spcPts val="1950"/>
              </a:lnSpc>
              <a:defRPr/>
            </a:pPr>
            <a:r>
              <a:rPr lang="ja-JP" altLang="en-US" sz="1500" dirty="0">
                <a:solidFill>
                  <a:prstClr val="black"/>
                </a:solidFill>
                <a:latin typeface="HG丸ｺﾞｼｯｸM-PRO" pitchFamily="50" charset="-128"/>
                <a:ea typeface="HG丸ｺﾞｼｯｸM-PRO" pitchFamily="50" charset="-128"/>
              </a:rPr>
              <a:t>② 減給の総額は、複数の懲戒事由があっても、当該月の賃金総額の</a:t>
            </a:r>
            <a:r>
              <a:rPr lang="en-US" altLang="ja-JP" sz="1500" dirty="0">
                <a:solidFill>
                  <a:prstClr val="black"/>
                </a:solidFill>
                <a:latin typeface="HG丸ｺﾞｼｯｸM-PRO" pitchFamily="50" charset="-128"/>
                <a:ea typeface="HG丸ｺﾞｼｯｸM-PRO" pitchFamily="50" charset="-128"/>
              </a:rPr>
              <a:t>1</a:t>
            </a:r>
            <a:r>
              <a:rPr lang="ja-JP" altLang="en-US" sz="1500" dirty="0">
                <a:solidFill>
                  <a:prstClr val="black"/>
                </a:solidFill>
                <a:latin typeface="HG丸ｺﾞｼｯｸM-PRO" pitchFamily="50" charset="-128"/>
                <a:ea typeface="HG丸ｺﾞｼｯｸM-PRO" pitchFamily="50" charset="-128"/>
              </a:rPr>
              <a:t>／</a:t>
            </a:r>
            <a:r>
              <a:rPr lang="en-US" altLang="ja-JP" sz="1500" dirty="0">
                <a:solidFill>
                  <a:prstClr val="black"/>
                </a:solidFill>
                <a:latin typeface="HG丸ｺﾞｼｯｸM-PRO" pitchFamily="50" charset="-128"/>
                <a:ea typeface="HG丸ｺﾞｼｯｸM-PRO" pitchFamily="50" charset="-128"/>
              </a:rPr>
              <a:t>10</a:t>
            </a:r>
            <a:r>
              <a:rPr lang="ja-JP" altLang="en-US" sz="1500" dirty="0">
                <a:solidFill>
                  <a:srgbClr val="FF0000"/>
                </a:solidFill>
                <a:latin typeface="HG丸ｺﾞｼｯｸM-PRO" pitchFamily="50" charset="-128"/>
                <a:ea typeface="HG丸ｺﾞｼｯｸM-PRO" pitchFamily="50" charset="-128"/>
              </a:rPr>
              <a:t>*</a:t>
            </a:r>
            <a:r>
              <a:rPr lang="ja-JP" altLang="en-US" sz="1500" dirty="0">
                <a:solidFill>
                  <a:prstClr val="black"/>
                </a:solidFill>
                <a:latin typeface="HG丸ｺﾞｼｯｸM-PRO" pitchFamily="50" charset="-128"/>
                <a:ea typeface="HG丸ｺﾞｼｯｸM-PRO" pitchFamily="50" charset="-128"/>
              </a:rPr>
              <a:t>まで。</a:t>
            </a:r>
            <a:endParaRPr lang="en-US" altLang="ja-JP" sz="1500" dirty="0">
              <a:solidFill>
                <a:prstClr val="black"/>
              </a:solidFill>
              <a:latin typeface="HG丸ｺﾞｼｯｸM-PRO" pitchFamily="50" charset="-128"/>
              <a:ea typeface="HG丸ｺﾞｼｯｸM-PRO" pitchFamily="50" charset="-128"/>
            </a:endParaRPr>
          </a:p>
          <a:p>
            <a:pPr lvl="1">
              <a:lnSpc>
                <a:spcPts val="1950"/>
              </a:lnSpc>
              <a:defRPr/>
            </a:pPr>
            <a:endParaRPr lang="en-US" altLang="ja-JP" sz="1500" dirty="0">
              <a:solidFill>
                <a:prstClr val="black"/>
              </a:solidFill>
              <a:latin typeface="HG丸ｺﾞｼｯｸM-PRO" pitchFamily="50" charset="-128"/>
              <a:ea typeface="HG丸ｺﾞｼｯｸM-PRO" pitchFamily="50" charset="-128"/>
            </a:endParaRPr>
          </a:p>
          <a:p>
            <a:pPr lvl="1">
              <a:lnSpc>
                <a:spcPts val="1350"/>
              </a:lnSpc>
              <a:defRPr/>
            </a:pPr>
            <a:r>
              <a:rPr lang="ja-JP" altLang="en-US" sz="1500" dirty="0">
                <a:solidFill>
                  <a:prstClr val="black"/>
                </a:solidFill>
                <a:latin typeface="HG丸ｺﾞｼｯｸM-PRO" pitchFamily="50" charset="-128"/>
                <a:ea typeface="HG丸ｺﾞｼｯｸM-PRO" pitchFamily="50" charset="-128"/>
              </a:rPr>
              <a:t>　</a:t>
            </a:r>
            <a:r>
              <a:rPr lang="ja-JP" altLang="en-US" sz="1500" dirty="0">
                <a:solidFill>
                  <a:srgbClr val="FF0000"/>
                </a:solidFill>
                <a:latin typeface="HG丸ｺﾞｼｯｸM-PRO" pitchFamily="50" charset="-128"/>
                <a:ea typeface="HG丸ｺﾞｼｯｸM-PRO" pitchFamily="50" charset="-128"/>
              </a:rPr>
              <a:t>*</a:t>
            </a:r>
            <a:r>
              <a:rPr lang="ja-JP" altLang="en-US" sz="1050" dirty="0">
                <a:solidFill>
                  <a:schemeClr val="tx1"/>
                </a:solidFill>
                <a:latin typeface="HG丸ｺﾞｼｯｸM-PRO" pitchFamily="50" charset="-128"/>
                <a:ea typeface="HG丸ｺﾞｼｯｸM-PRO" pitchFamily="50" charset="-128"/>
              </a:rPr>
              <a:t>減給の制裁を複数回受けた場合には、</a:t>
            </a:r>
            <a:r>
              <a:rPr lang="ja-JP" altLang="en-US" sz="1050" dirty="0">
                <a:solidFill>
                  <a:prstClr val="black"/>
                </a:solidFill>
                <a:latin typeface="HG丸ｺﾞｼｯｸM-PRO" pitchFamily="50" charset="-128"/>
                <a:ea typeface="HG丸ｺﾞｼｯｸM-PRO" pitchFamily="50" charset="-128"/>
              </a:rPr>
              <a:t>この範囲内で何か月かにわたって減額されることもある。</a:t>
            </a:r>
            <a:endParaRPr lang="en-US" altLang="ja-JP" sz="1050" dirty="0">
              <a:solidFill>
                <a:prstClr val="black"/>
              </a:solidFill>
              <a:latin typeface="HG丸ｺﾞｼｯｸM-PRO" pitchFamily="50" charset="-128"/>
              <a:ea typeface="HG丸ｺﾞｼｯｸM-PRO" pitchFamily="50" charset="-128"/>
            </a:endParaRPr>
          </a:p>
        </p:txBody>
      </p:sp>
      <p:sp>
        <p:nvSpPr>
          <p:cNvPr id="13" name="角丸四角形 7">
            <a:extLst>
              <a:ext uri="{FF2B5EF4-FFF2-40B4-BE49-F238E27FC236}">
                <a16:creationId xmlns:a16="http://schemas.microsoft.com/office/drawing/2014/main" id="{0DAB415C-0341-4E5F-A698-3D39A36ECF18}"/>
              </a:ext>
            </a:extLst>
          </p:cNvPr>
          <p:cNvSpPr/>
          <p:nvPr/>
        </p:nvSpPr>
        <p:spPr>
          <a:xfrm>
            <a:off x="5015880" y="2463567"/>
            <a:ext cx="4845024" cy="216024"/>
          </a:xfrm>
          <a:prstGeom prst="roundRect">
            <a:avLst>
              <a:gd name="adj" fmla="val 2889"/>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lstStyle/>
          <a:p>
            <a:pPr>
              <a:lnSpc>
                <a:spcPts val="1950"/>
              </a:lnSpc>
              <a:defRPr/>
            </a:pPr>
            <a:r>
              <a:rPr lang="ja-JP" altLang="en-US" sz="1500" dirty="0">
                <a:solidFill>
                  <a:srgbClr val="FF0000"/>
                </a:solidFill>
                <a:latin typeface="HG丸ｺﾞｼｯｸM-PRO" pitchFamily="50" charset="-128"/>
                <a:ea typeface="HG丸ｺﾞｼｯｸM-PRO" pitchFamily="50" charset="-128"/>
              </a:rPr>
              <a:t>＊</a:t>
            </a:r>
            <a:r>
              <a:rPr lang="ja-JP" altLang="en-US" sz="1050" dirty="0">
                <a:solidFill>
                  <a:prstClr val="black"/>
                </a:solidFill>
                <a:latin typeface="HG丸ｺﾞｼｯｸM-PRO" pitchFamily="50" charset="-128"/>
                <a:ea typeface="HG丸ｺﾞｼｯｸM-PRO" pitchFamily="50" charset="-128"/>
              </a:rPr>
              <a:t>例えば、遅刻であれば当該時間相当分の賃金額を超えて減給されるなど。</a:t>
            </a:r>
            <a:endParaRPr lang="en-US" altLang="ja-JP" sz="1050" dirty="0">
              <a:solidFill>
                <a:prstClr val="black"/>
              </a:solidFill>
              <a:latin typeface="HG丸ｺﾞｼｯｸM-PRO" pitchFamily="50" charset="-128"/>
              <a:ea typeface="HG丸ｺﾞｼｯｸM-PRO" pitchFamily="50" charset="-128"/>
            </a:endParaRPr>
          </a:p>
        </p:txBody>
      </p:sp>
      <p:sp>
        <p:nvSpPr>
          <p:cNvPr id="7" name="テキスト ボックス 6"/>
          <p:cNvSpPr txBox="1"/>
          <p:nvPr/>
        </p:nvSpPr>
        <p:spPr>
          <a:xfrm>
            <a:off x="1589954" y="130715"/>
            <a:ext cx="8898534" cy="430887"/>
          </a:xfrm>
          <a:prstGeom prst="rect">
            <a:avLst/>
          </a:prstGeom>
          <a:noFill/>
        </p:spPr>
        <p:txBody>
          <a:bodyPr wrap="square" rtlCol="0">
            <a:spAutoFit/>
          </a:bodyPr>
          <a:lstStyle/>
          <a:p>
            <a:r>
              <a:rPr lang="ja-JP" altLang="en-US" sz="2200" b="1" dirty="0">
                <a:latin typeface="HG丸ｺﾞｼｯｸM-PRO" panose="020F0600000000000000" pitchFamily="50" charset="-128"/>
                <a:ea typeface="HG丸ｺﾞｼｯｸM-PRO" panose="020F0600000000000000" pitchFamily="50" charset="-128"/>
              </a:rPr>
              <a:t>会社でミスしたら、「罰金」を払わないといけないのでしょうか？</a:t>
            </a:r>
          </a:p>
        </p:txBody>
      </p:sp>
      <p:sp>
        <p:nvSpPr>
          <p:cNvPr id="8" name="正方形/長方形 7"/>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スライド番号プレースホルダー 1">
            <a:extLst>
              <a:ext uri="{FF2B5EF4-FFF2-40B4-BE49-F238E27FC236}">
                <a16:creationId xmlns:a16="http://schemas.microsoft.com/office/drawing/2014/main" id="{40291D32-3416-A4D3-746E-8E0973B11F53}"/>
              </a:ext>
            </a:extLst>
          </p:cNvPr>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130</a:t>
            </a:fld>
            <a:endParaRPr lang="ja-JP" altLang="en-US">
              <a:solidFill>
                <a:prstClr val="black">
                  <a:tint val="75000"/>
                </a:prstClr>
              </a:solidFill>
            </a:endParaRPr>
          </a:p>
        </p:txBody>
      </p:sp>
    </p:spTree>
    <p:extLst>
      <p:ext uri="{BB962C8B-B14F-4D97-AF65-F5344CB8AC3E}">
        <p14:creationId xmlns:p14="http://schemas.microsoft.com/office/powerpoint/2010/main" val="407359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left)">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bg/>
                                          </p:spTgt>
                                        </p:tgtEl>
                                        <p:attrNameLst>
                                          <p:attrName>style.visibility</p:attrName>
                                        </p:attrNameLst>
                                      </p:cBhvr>
                                      <p:to>
                                        <p:strVal val="visible"/>
                                      </p:to>
                                    </p:set>
                                    <p:animEffect transition="in" filter="wipe(left)">
                                      <p:cBhvr>
                                        <p:cTn id="27" dur="500"/>
                                        <p:tgtEl>
                                          <p:spTgt spid="21">
                                            <p:bg/>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left)">
                                      <p:cBhvr>
                                        <p:cTn id="32" dur="500"/>
                                        <p:tgtEl>
                                          <p:spTgt spid="21">
                                            <p:txEl>
                                              <p:pRg st="0" end="0"/>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1">
                                            <p:txEl>
                                              <p:pRg st="1" end="1"/>
                                            </p:txEl>
                                          </p:spTgt>
                                        </p:tgtEl>
                                        <p:attrNameLst>
                                          <p:attrName>style.visibility</p:attrName>
                                        </p:attrNameLst>
                                      </p:cBhvr>
                                      <p:to>
                                        <p:strVal val="visible"/>
                                      </p:to>
                                    </p:set>
                                    <p:animEffect transition="in" filter="wipe(left)">
                                      <p:cBhvr>
                                        <p:cTn id="35" dur="500"/>
                                        <p:tgtEl>
                                          <p:spTgt spid="21">
                                            <p:txEl>
                                              <p:pRg st="1" end="1"/>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1">
                                            <p:txEl>
                                              <p:pRg st="2" end="2"/>
                                            </p:txEl>
                                          </p:spTgt>
                                        </p:tgtEl>
                                        <p:attrNameLst>
                                          <p:attrName>style.visibility</p:attrName>
                                        </p:attrNameLst>
                                      </p:cBhvr>
                                      <p:to>
                                        <p:strVal val="visible"/>
                                      </p:to>
                                    </p:set>
                                    <p:animEffect transition="in" filter="wipe(left)">
                                      <p:cBhvr>
                                        <p:cTn id="38" dur="500"/>
                                        <p:tgtEl>
                                          <p:spTgt spid="21">
                                            <p:txEl>
                                              <p:pRg st="2" end="2"/>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1">
                                            <p:txEl>
                                              <p:pRg st="4" end="4"/>
                                            </p:txEl>
                                          </p:spTgt>
                                        </p:tgtEl>
                                        <p:attrNameLst>
                                          <p:attrName>style.visibility</p:attrName>
                                        </p:attrNameLst>
                                      </p:cBhvr>
                                      <p:to>
                                        <p:strVal val="visible"/>
                                      </p:to>
                                    </p:set>
                                    <p:animEffect transition="in" filter="wipe(left)">
                                      <p:cBhvr>
                                        <p:cTn id="41" dur="500"/>
                                        <p:tgtEl>
                                          <p:spTgt spid="21">
                                            <p:txEl>
                                              <p:pRg st="4" end="4"/>
                                            </p:tx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1">
                                            <p:txEl>
                                              <p:pRg st="5" end="5"/>
                                            </p:txEl>
                                          </p:spTgt>
                                        </p:tgtEl>
                                        <p:attrNameLst>
                                          <p:attrName>style.visibility</p:attrName>
                                        </p:attrNameLst>
                                      </p:cBhvr>
                                      <p:to>
                                        <p:strVal val="visible"/>
                                      </p:to>
                                    </p:set>
                                    <p:animEffect transition="in" filter="wipe(left)">
                                      <p:cBhvr>
                                        <p:cTn id="44" dur="500"/>
                                        <p:tgtEl>
                                          <p:spTgt spid="21">
                                            <p:txEl>
                                              <p:pRg st="5" end="5"/>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1">
                                            <p:txEl>
                                              <p:pRg st="7" end="7"/>
                                            </p:txEl>
                                          </p:spTgt>
                                        </p:tgtEl>
                                        <p:attrNameLst>
                                          <p:attrName>style.visibility</p:attrName>
                                        </p:attrNameLst>
                                      </p:cBhvr>
                                      <p:to>
                                        <p:strVal val="visible"/>
                                      </p:to>
                                    </p:set>
                                    <p:animEffect transition="in" filter="wipe(left)">
                                      <p:cBhvr>
                                        <p:cTn id="47" dur="5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1" grpId="0" build="p" animBg="1"/>
      <p:bldP spid="1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7">
            <a:extLst>
              <a:ext uri="{FF2B5EF4-FFF2-40B4-BE49-F238E27FC236}">
                <a16:creationId xmlns:a16="http://schemas.microsoft.com/office/drawing/2014/main" id="{BB768FA7-99E9-494B-89D6-9CA53475C505}"/>
              </a:ext>
            </a:extLst>
          </p:cNvPr>
          <p:cNvSpPr/>
          <p:nvPr/>
        </p:nvSpPr>
        <p:spPr>
          <a:xfrm>
            <a:off x="1847529" y="1124744"/>
            <a:ext cx="8102897" cy="799578"/>
          </a:xfrm>
          <a:prstGeom prst="roundRect">
            <a:avLst>
              <a:gd name="adj" fmla="val 6979"/>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lstStyle/>
          <a:p>
            <a:pPr marL="162000">
              <a:lnSpc>
                <a:spcPct val="120000"/>
              </a:lnSpc>
              <a:defRPr/>
            </a:pPr>
            <a:r>
              <a:rPr lang="ja-JP" altLang="en-US" sz="1500" dirty="0">
                <a:solidFill>
                  <a:prstClr val="black"/>
                </a:solidFill>
                <a:latin typeface="HG丸ｺﾞｼｯｸM-PRO" pitchFamily="50" charset="-128"/>
                <a:ea typeface="HG丸ｺﾞｼｯｸM-PRO" pitchFamily="50" charset="-128"/>
              </a:rPr>
              <a:t>　就業規則に反する行為は、就業規則に定められているところにより、懲戒処分の対象となります。しかし、懲戒処分には、刑法の考え方が準用されたり、合理性や相当性などが求められ、恣意的な懲戒は許されません。</a:t>
            </a:r>
          </a:p>
        </p:txBody>
      </p:sp>
      <p:sp>
        <p:nvSpPr>
          <p:cNvPr id="22" name="角丸四角形 7">
            <a:extLst>
              <a:ext uri="{FF2B5EF4-FFF2-40B4-BE49-F238E27FC236}">
                <a16:creationId xmlns:a16="http://schemas.microsoft.com/office/drawing/2014/main" id="{5DC75EE5-B967-4545-9309-68A1144EEC35}"/>
              </a:ext>
            </a:extLst>
          </p:cNvPr>
          <p:cNvSpPr/>
          <p:nvPr/>
        </p:nvSpPr>
        <p:spPr>
          <a:xfrm>
            <a:off x="2045550" y="2204865"/>
            <a:ext cx="8100900" cy="3702027"/>
          </a:xfrm>
          <a:prstGeom prst="roundRect">
            <a:avLst>
              <a:gd name="adj" fmla="val 1323"/>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lstStyle/>
          <a:p>
            <a:pPr marL="162000" indent="-162000">
              <a:lnSpc>
                <a:spcPct val="120000"/>
              </a:lnSpc>
              <a:defRPr/>
            </a:pPr>
            <a:r>
              <a:rPr lang="ja-JP" altLang="en-US" sz="1500" b="1" dirty="0">
                <a:solidFill>
                  <a:prstClr val="black"/>
                </a:solidFill>
                <a:latin typeface="HG丸ｺﾞｼｯｸM-PRO" pitchFamily="50" charset="-128"/>
                <a:ea typeface="HG丸ｺﾞｼｯｸM-PRO" pitchFamily="50" charset="-128"/>
              </a:rPr>
              <a:t>① 罪刑法定主義の原則　</a:t>
            </a:r>
            <a:r>
              <a:rPr lang="ja-JP" altLang="en-US" sz="1350" dirty="0">
                <a:solidFill>
                  <a:prstClr val="black"/>
                </a:solidFill>
                <a:latin typeface="HG丸ｺﾞｼｯｸM-PRO" pitchFamily="50" charset="-128"/>
                <a:ea typeface="HG丸ｺﾞｼｯｸM-PRO" pitchFamily="50" charset="-128"/>
              </a:rPr>
              <a:t>どのような行為をどのような刑に処すのか</a:t>
            </a:r>
            <a:r>
              <a:rPr lang="en-US" altLang="ja-JP" sz="1350" dirty="0">
                <a:solidFill>
                  <a:prstClr val="black"/>
                </a:solidFill>
                <a:latin typeface="HG丸ｺﾞｼｯｸM-PRO" pitchFamily="50" charset="-128"/>
                <a:ea typeface="HG丸ｺﾞｼｯｸM-PRO" pitchFamily="50" charset="-128"/>
              </a:rPr>
              <a:t>(</a:t>
            </a:r>
            <a:r>
              <a:rPr lang="ja-JP" altLang="en-US" sz="1350" dirty="0">
                <a:solidFill>
                  <a:prstClr val="black"/>
                </a:solidFill>
                <a:latin typeface="HG丸ｺﾞｼｯｸM-PRO" pitchFamily="50" charset="-128"/>
                <a:ea typeface="HG丸ｺﾞｼｯｸM-PRO" pitchFamily="50" charset="-128"/>
              </a:rPr>
              <a:t>どのように懲戒するのか</a:t>
            </a:r>
            <a:r>
              <a:rPr lang="en-US" altLang="ja-JP" sz="1350" dirty="0">
                <a:solidFill>
                  <a:prstClr val="black"/>
                </a:solidFill>
                <a:latin typeface="HG丸ｺﾞｼｯｸM-PRO" pitchFamily="50" charset="-128"/>
                <a:ea typeface="HG丸ｺﾞｼｯｸM-PRO" pitchFamily="50" charset="-128"/>
              </a:rPr>
              <a:t>)</a:t>
            </a:r>
            <a:r>
              <a:rPr lang="ja-JP" altLang="en-US" sz="1350" dirty="0">
                <a:solidFill>
                  <a:prstClr val="black"/>
                </a:solidFill>
                <a:latin typeface="HG丸ｺﾞｼｯｸM-PRO" pitchFamily="50" charset="-128"/>
                <a:ea typeface="HG丸ｺﾞｼｯｸM-PRO" pitchFamily="50" charset="-128"/>
              </a:rPr>
              <a:t>はあらかじめ就業規則に定められている必要がある。つまり、就業規則に定められていない行為や態様での懲戒は、原則として許されない。</a:t>
            </a:r>
            <a:endParaRPr lang="en-US" altLang="ja-JP" sz="1350" dirty="0">
              <a:solidFill>
                <a:prstClr val="black"/>
              </a:solidFill>
              <a:latin typeface="HG丸ｺﾞｼｯｸM-PRO" pitchFamily="50" charset="-128"/>
              <a:ea typeface="HG丸ｺﾞｼｯｸM-PRO" pitchFamily="50" charset="-128"/>
            </a:endParaRPr>
          </a:p>
          <a:p>
            <a:pPr marL="162000" indent="-162000">
              <a:lnSpc>
                <a:spcPct val="120000"/>
              </a:lnSpc>
              <a:defRPr/>
            </a:pPr>
            <a:r>
              <a:rPr lang="ja-JP" altLang="en-US" sz="1500" b="1" dirty="0">
                <a:solidFill>
                  <a:prstClr val="black"/>
                </a:solidFill>
                <a:latin typeface="HG丸ｺﾞｼｯｸM-PRO" pitchFamily="50" charset="-128"/>
                <a:ea typeface="HG丸ｺﾞｼｯｸM-PRO" pitchFamily="50" charset="-128"/>
              </a:rPr>
              <a:t>② 不遡及・一事不再理の原則　</a:t>
            </a:r>
            <a:r>
              <a:rPr lang="ja-JP" altLang="en-US" sz="1350" dirty="0">
                <a:solidFill>
                  <a:prstClr val="black"/>
                </a:solidFill>
                <a:latin typeface="HG丸ｺﾞｼｯｸM-PRO" pitchFamily="50" charset="-128"/>
                <a:ea typeface="HG丸ｺﾞｼｯｸM-PRO" pitchFamily="50" charset="-128"/>
              </a:rPr>
              <a:t>就業規則が制定・改正される前に遡って、あるいは一度懲戒された行為で再度の懲戒は許されない。</a:t>
            </a:r>
            <a:endParaRPr lang="en-US" altLang="ja-JP" sz="1350" dirty="0">
              <a:solidFill>
                <a:prstClr val="black"/>
              </a:solidFill>
              <a:latin typeface="HG丸ｺﾞｼｯｸM-PRO" pitchFamily="50" charset="-128"/>
              <a:ea typeface="HG丸ｺﾞｼｯｸM-PRO" pitchFamily="50" charset="-128"/>
            </a:endParaRPr>
          </a:p>
          <a:p>
            <a:pPr marL="162000" indent="-162000">
              <a:lnSpc>
                <a:spcPct val="120000"/>
              </a:lnSpc>
              <a:defRPr/>
            </a:pPr>
            <a:r>
              <a:rPr lang="ja-JP" altLang="en-US" sz="1500" b="1" dirty="0">
                <a:solidFill>
                  <a:prstClr val="black"/>
                </a:solidFill>
                <a:latin typeface="HG丸ｺﾞｼｯｸM-PRO" pitchFamily="50" charset="-128"/>
                <a:ea typeface="HG丸ｺﾞｼｯｸM-PRO" pitchFamily="50" charset="-128"/>
              </a:rPr>
              <a:t>③ 合理性・相当性の原則　</a:t>
            </a:r>
            <a:r>
              <a:rPr lang="ja-JP" altLang="en-US" sz="1350" dirty="0">
                <a:solidFill>
                  <a:prstClr val="black"/>
                </a:solidFill>
                <a:latin typeface="HG丸ｺﾞｼｯｸM-PRO" pitchFamily="50" charset="-128"/>
                <a:ea typeface="HG丸ｺﾞｼｯｸM-PRO" pitchFamily="50" charset="-128"/>
              </a:rPr>
              <a:t>客観的に合理的な理由がなく、社会通念上、相当でない内容や程度の懲戒</a:t>
            </a:r>
            <a:r>
              <a:rPr lang="en-US" altLang="ja-JP" sz="1350" dirty="0">
                <a:solidFill>
                  <a:prstClr val="black"/>
                </a:solidFill>
                <a:latin typeface="HG丸ｺﾞｼｯｸM-PRO" pitchFamily="50" charset="-128"/>
                <a:ea typeface="HG丸ｺﾞｼｯｸM-PRO" pitchFamily="50" charset="-128"/>
              </a:rPr>
              <a:t>(</a:t>
            </a:r>
            <a:r>
              <a:rPr lang="ja-JP" altLang="en-US" sz="1350" dirty="0">
                <a:solidFill>
                  <a:prstClr val="black"/>
                </a:solidFill>
                <a:latin typeface="HG丸ｺﾞｼｯｸM-PRO" pitchFamily="50" charset="-128"/>
                <a:ea typeface="HG丸ｺﾞｼｯｸM-PRO" pitchFamily="50" charset="-128"/>
              </a:rPr>
              <a:t>例えば、厳重注意ですむような事案なのに、懲戒解雇にしてしまうなど</a:t>
            </a:r>
            <a:r>
              <a:rPr lang="en-US" altLang="ja-JP" sz="1350" dirty="0">
                <a:solidFill>
                  <a:prstClr val="black"/>
                </a:solidFill>
                <a:latin typeface="HG丸ｺﾞｼｯｸM-PRO" pitchFamily="50" charset="-128"/>
                <a:ea typeface="HG丸ｺﾞｼｯｸM-PRO" pitchFamily="50" charset="-128"/>
              </a:rPr>
              <a:t>)</a:t>
            </a:r>
            <a:r>
              <a:rPr lang="ja-JP" altLang="en-US" sz="1350" dirty="0">
                <a:solidFill>
                  <a:prstClr val="black"/>
                </a:solidFill>
                <a:latin typeface="HG丸ｺﾞｼｯｸM-PRO" pitchFamily="50" charset="-128"/>
                <a:ea typeface="HG丸ｺﾞｼｯｸM-PRO" pitchFamily="50" charset="-128"/>
              </a:rPr>
              <a:t>は許されない。</a:t>
            </a:r>
            <a:endParaRPr lang="en-US" altLang="ja-JP" sz="1350" dirty="0">
              <a:solidFill>
                <a:prstClr val="black"/>
              </a:solidFill>
              <a:latin typeface="HG丸ｺﾞｼｯｸM-PRO" pitchFamily="50" charset="-128"/>
              <a:ea typeface="HG丸ｺﾞｼｯｸM-PRO" pitchFamily="50" charset="-128"/>
            </a:endParaRPr>
          </a:p>
          <a:p>
            <a:pPr marL="162000" indent="-162000">
              <a:lnSpc>
                <a:spcPct val="120000"/>
              </a:lnSpc>
              <a:defRPr/>
            </a:pPr>
            <a:r>
              <a:rPr lang="ja-JP" altLang="en-US" sz="1500" b="1" dirty="0">
                <a:solidFill>
                  <a:prstClr val="black"/>
                </a:solidFill>
                <a:latin typeface="HG丸ｺﾞｼｯｸM-PRO" pitchFamily="50" charset="-128"/>
                <a:ea typeface="HG丸ｺﾞｼｯｸM-PRO" pitchFamily="50" charset="-128"/>
              </a:rPr>
              <a:t>④ 適正手続の原則　</a:t>
            </a:r>
            <a:r>
              <a:rPr lang="ja-JP" altLang="en-US" sz="1350" dirty="0">
                <a:solidFill>
                  <a:prstClr val="black"/>
                </a:solidFill>
                <a:latin typeface="HG丸ｺﾞｼｯｸM-PRO" pitchFamily="50" charset="-128"/>
                <a:ea typeface="HG丸ｺﾞｼｯｸM-PRO" pitchFamily="50" charset="-128"/>
              </a:rPr>
              <a:t>事実確認もなく、就業規則に定められた手続を踏んでいないような懲戒は許されない。</a:t>
            </a:r>
            <a:endParaRPr lang="en-US" altLang="ja-JP" sz="1350" dirty="0">
              <a:solidFill>
                <a:prstClr val="black"/>
              </a:solidFill>
              <a:latin typeface="HG丸ｺﾞｼｯｸM-PRO" pitchFamily="50" charset="-128"/>
              <a:ea typeface="HG丸ｺﾞｼｯｸM-PRO" pitchFamily="50" charset="-128"/>
            </a:endParaRPr>
          </a:p>
          <a:p>
            <a:pPr marL="162000" indent="-162000">
              <a:lnSpc>
                <a:spcPct val="120000"/>
              </a:lnSpc>
              <a:defRPr/>
            </a:pPr>
            <a:r>
              <a:rPr lang="ja-JP" altLang="en-US" sz="1500" b="1" dirty="0">
                <a:solidFill>
                  <a:prstClr val="black"/>
                </a:solidFill>
                <a:latin typeface="HG丸ｺﾞｼｯｸM-PRO" pitchFamily="50" charset="-128"/>
                <a:ea typeface="HG丸ｺﾞｼｯｸM-PRO" pitchFamily="50" charset="-128"/>
              </a:rPr>
              <a:t>⑤ 平等取り扱いの原則　</a:t>
            </a:r>
            <a:r>
              <a:rPr lang="ja-JP" altLang="en-US" sz="1350" dirty="0">
                <a:solidFill>
                  <a:prstClr val="black"/>
                </a:solidFill>
                <a:latin typeface="HG丸ｺﾞｼｯｸM-PRO" pitchFamily="50" charset="-128"/>
                <a:ea typeface="HG丸ｺﾞｼｯｸM-PRO" pitchFamily="50" charset="-128"/>
              </a:rPr>
              <a:t>役職や人によってあるいは過去の同種事案の処分内容や程度と異なる懲戒は許されない。</a:t>
            </a:r>
            <a:endParaRPr lang="en-US" altLang="ja-JP" sz="1350" dirty="0">
              <a:solidFill>
                <a:prstClr val="black"/>
              </a:solidFill>
              <a:latin typeface="HG丸ｺﾞｼｯｸM-PRO" pitchFamily="50" charset="-128"/>
              <a:ea typeface="HG丸ｺﾞｼｯｸM-PRO" pitchFamily="50" charset="-128"/>
            </a:endParaRPr>
          </a:p>
          <a:p>
            <a:pPr marL="162000" indent="-162000">
              <a:lnSpc>
                <a:spcPct val="120000"/>
              </a:lnSpc>
              <a:defRPr/>
            </a:pPr>
            <a:r>
              <a:rPr lang="ja-JP" altLang="en-US" sz="1500" b="1" dirty="0">
                <a:solidFill>
                  <a:prstClr val="black"/>
                </a:solidFill>
                <a:latin typeface="HG丸ｺﾞｼｯｸM-PRO" pitchFamily="50" charset="-128"/>
                <a:ea typeface="HG丸ｺﾞｼｯｸM-PRO" pitchFamily="50" charset="-128"/>
              </a:rPr>
              <a:t>⑥</a:t>
            </a:r>
            <a:r>
              <a:rPr lang="en-US" altLang="ja-JP" sz="1500" b="1" dirty="0">
                <a:solidFill>
                  <a:prstClr val="black"/>
                </a:solidFill>
                <a:latin typeface="HG丸ｺﾞｼｯｸM-PRO" pitchFamily="50" charset="-128"/>
                <a:ea typeface="HG丸ｺﾞｼｯｸM-PRO" pitchFamily="50" charset="-128"/>
              </a:rPr>
              <a:t> </a:t>
            </a:r>
            <a:r>
              <a:rPr lang="ja-JP" altLang="en-US" sz="1500" b="1" dirty="0">
                <a:solidFill>
                  <a:prstClr val="black"/>
                </a:solidFill>
                <a:latin typeface="HG丸ｺﾞｼｯｸM-PRO" pitchFamily="50" charset="-128"/>
                <a:ea typeface="HG丸ｺﾞｼｯｸM-PRO" pitchFamily="50" charset="-128"/>
              </a:rPr>
              <a:t>個人責任の原則　</a:t>
            </a:r>
            <a:r>
              <a:rPr lang="ja-JP" altLang="en-US" sz="1350" dirty="0">
                <a:solidFill>
                  <a:prstClr val="black"/>
                </a:solidFill>
                <a:latin typeface="HG丸ｺﾞｼｯｸM-PRO" pitchFamily="50" charset="-128"/>
                <a:ea typeface="HG丸ｺﾞｼｯｸM-PRO" pitchFamily="50" charset="-128"/>
              </a:rPr>
              <a:t>個人の故意・過失を懲戒するものであり、連帯責任による懲戒は許されない。</a:t>
            </a:r>
            <a:endParaRPr lang="en-US" altLang="ja-JP" sz="1350" dirty="0">
              <a:solidFill>
                <a:prstClr val="black"/>
              </a:solidFill>
              <a:latin typeface="HG丸ｺﾞｼｯｸM-PRO" pitchFamily="50" charset="-128"/>
              <a:ea typeface="HG丸ｺﾞｼｯｸM-PRO" pitchFamily="50" charset="-128"/>
            </a:endParaRPr>
          </a:p>
        </p:txBody>
      </p:sp>
      <p:sp>
        <p:nvSpPr>
          <p:cNvPr id="6" name="テキスト ボックス 5"/>
          <p:cNvSpPr txBox="1"/>
          <p:nvPr/>
        </p:nvSpPr>
        <p:spPr>
          <a:xfrm>
            <a:off x="1631504" y="121421"/>
            <a:ext cx="81009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恣意的な懲戒は許されません</a:t>
            </a:r>
          </a:p>
        </p:txBody>
      </p:sp>
      <p:sp>
        <p:nvSpPr>
          <p:cNvPr id="7" name="正方形/長方形 6"/>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スライド番号プレースホルダー 1">
            <a:extLst>
              <a:ext uri="{FF2B5EF4-FFF2-40B4-BE49-F238E27FC236}">
                <a16:creationId xmlns:a16="http://schemas.microsoft.com/office/drawing/2014/main" id="{EF6EF80D-3173-91F1-F0D8-B14BD839842F}"/>
              </a:ext>
            </a:extLst>
          </p:cNvPr>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131</a:t>
            </a:fld>
            <a:endParaRPr lang="ja-JP" altLang="en-US">
              <a:solidFill>
                <a:prstClr val="black">
                  <a:tint val="75000"/>
                </a:prstClr>
              </a:solidFill>
            </a:endParaRPr>
          </a:p>
        </p:txBody>
      </p:sp>
    </p:spTree>
    <p:extLst>
      <p:ext uri="{BB962C8B-B14F-4D97-AF65-F5344CB8AC3E}">
        <p14:creationId xmlns:p14="http://schemas.microsoft.com/office/powerpoint/2010/main" val="140283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bg/>
                                          </p:spTgt>
                                        </p:tgtEl>
                                        <p:attrNameLst>
                                          <p:attrName>style.visibility</p:attrName>
                                        </p:attrNameLst>
                                      </p:cBhvr>
                                      <p:to>
                                        <p:strVal val="visible"/>
                                      </p:to>
                                    </p:set>
                                    <p:animEffect transition="in" filter="wipe(left)">
                                      <p:cBhvr>
                                        <p:cTn id="12" dur="500"/>
                                        <p:tgtEl>
                                          <p:spTgt spid="2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wipe(left)">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wipe(left)">
                                      <p:cBhvr>
                                        <p:cTn id="22" dur="50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wipe(left)">
                                      <p:cBhvr>
                                        <p:cTn id="27" dur="500"/>
                                        <p:tgtEl>
                                          <p:spTgt spid="2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animEffect transition="in" filter="wipe(left)">
                                      <p:cBhvr>
                                        <p:cTn id="32" dur="500"/>
                                        <p:tgtEl>
                                          <p:spTgt spid="2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xEl>
                                              <p:pRg st="4" end="4"/>
                                            </p:txEl>
                                          </p:spTgt>
                                        </p:tgtEl>
                                        <p:attrNameLst>
                                          <p:attrName>style.visibility</p:attrName>
                                        </p:attrNameLst>
                                      </p:cBhvr>
                                      <p:to>
                                        <p:strVal val="visible"/>
                                      </p:to>
                                    </p:set>
                                    <p:animEffect transition="in" filter="wipe(left)">
                                      <p:cBhvr>
                                        <p:cTn id="37" dur="500"/>
                                        <p:tgtEl>
                                          <p:spTgt spid="2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txEl>
                                              <p:pRg st="5" end="5"/>
                                            </p:txEl>
                                          </p:spTgt>
                                        </p:tgtEl>
                                        <p:attrNameLst>
                                          <p:attrName>style.visibility</p:attrName>
                                        </p:attrNameLst>
                                      </p:cBhvr>
                                      <p:to>
                                        <p:strVal val="visible"/>
                                      </p:to>
                                    </p:set>
                                    <p:animEffect transition="in" filter="wipe(left)">
                                      <p:cBhvr>
                                        <p:cTn id="42"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2" grpId="0" build="p"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631504" y="118870"/>
            <a:ext cx="81009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会社での出来事を</a:t>
            </a:r>
            <a:r>
              <a:rPr lang="en-US" altLang="ja-JP" sz="2400" b="1" dirty="0">
                <a:latin typeface="HG丸ｺﾞｼｯｸM-PRO" panose="020F0600000000000000" pitchFamily="50" charset="-128"/>
                <a:ea typeface="HG丸ｺﾞｼｯｸM-PRO" panose="020F0600000000000000" pitchFamily="50" charset="-128"/>
              </a:rPr>
              <a:t>SNS</a:t>
            </a:r>
            <a:r>
              <a:rPr lang="ja-JP" altLang="en-US" sz="2400" b="1" dirty="0">
                <a:latin typeface="HG丸ｺﾞｼｯｸM-PRO" panose="020F0600000000000000" pitchFamily="50" charset="-128"/>
                <a:ea typeface="HG丸ｺﾞｼｯｸM-PRO" panose="020F0600000000000000" pitchFamily="50" charset="-128"/>
              </a:rPr>
              <a:t>に投稿したらダメなの？</a:t>
            </a:r>
          </a:p>
        </p:txBody>
      </p:sp>
      <p:sp>
        <p:nvSpPr>
          <p:cNvPr id="12" name="角丸四角形 7">
            <a:extLst>
              <a:ext uri="{FF2B5EF4-FFF2-40B4-BE49-F238E27FC236}">
                <a16:creationId xmlns:a16="http://schemas.microsoft.com/office/drawing/2014/main" id="{BB768FA7-99E9-494B-89D6-9CA53475C505}"/>
              </a:ext>
            </a:extLst>
          </p:cNvPr>
          <p:cNvSpPr/>
          <p:nvPr/>
        </p:nvSpPr>
        <p:spPr>
          <a:xfrm>
            <a:off x="1919537" y="1196752"/>
            <a:ext cx="8102897" cy="1080120"/>
          </a:xfrm>
          <a:prstGeom prst="roundRect">
            <a:avLst>
              <a:gd name="adj" fmla="val 6979"/>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lstStyle/>
          <a:p>
            <a:pPr marL="162000">
              <a:lnSpc>
                <a:spcPct val="120000"/>
              </a:lnSpc>
              <a:defRPr/>
            </a:pPr>
            <a:r>
              <a:rPr lang="ja-JP" altLang="en-US" sz="1600" b="1" dirty="0">
                <a:solidFill>
                  <a:srgbClr val="B6007A"/>
                </a:solidFill>
                <a:latin typeface="HG丸ｺﾞｼｯｸM-PRO" pitchFamily="50" charset="-128"/>
                <a:ea typeface="HG丸ｺﾞｼｯｸM-PRO" pitchFamily="50" charset="-128"/>
              </a:rPr>
              <a:t>　業務上知り得た秘密は保持しなければならない</a:t>
            </a:r>
            <a:r>
              <a:rPr lang="en-US" altLang="ja-JP" sz="1600" b="1" dirty="0">
                <a:solidFill>
                  <a:srgbClr val="B6007A"/>
                </a:solidFill>
                <a:latin typeface="HG丸ｺﾞｼｯｸM-PRO" pitchFamily="50" charset="-128"/>
                <a:ea typeface="HG丸ｺﾞｼｯｸM-PRO" pitchFamily="50" charset="-128"/>
              </a:rPr>
              <a:t>(</a:t>
            </a:r>
            <a:r>
              <a:rPr lang="ja-JP" altLang="en-US" sz="1600" b="1" dirty="0">
                <a:solidFill>
                  <a:srgbClr val="B6007A"/>
                </a:solidFill>
                <a:latin typeface="HG丸ｺﾞｼｯｸM-PRO" pitchFamily="50" charset="-128"/>
                <a:ea typeface="HG丸ｺﾞｼｯｸM-PRO" pitchFamily="50" charset="-128"/>
              </a:rPr>
              <a:t>守秘義務</a:t>
            </a:r>
            <a:r>
              <a:rPr lang="en-US" altLang="ja-JP" sz="1600" b="1" dirty="0">
                <a:solidFill>
                  <a:srgbClr val="B6007A"/>
                </a:solidFill>
                <a:latin typeface="HG丸ｺﾞｼｯｸM-PRO" pitchFamily="50" charset="-128"/>
                <a:ea typeface="HG丸ｺﾞｼｯｸM-PRO" pitchFamily="50" charset="-128"/>
              </a:rPr>
              <a:t>)</a:t>
            </a:r>
            <a:r>
              <a:rPr lang="ja-JP" altLang="en-US" sz="1600" b="1" dirty="0">
                <a:solidFill>
                  <a:srgbClr val="B6007A"/>
                </a:solidFill>
                <a:latin typeface="HG丸ｺﾞｼｯｸM-PRO" pitchFamily="50" charset="-128"/>
                <a:ea typeface="HG丸ｺﾞｼｯｸM-PRO" pitchFamily="50" charset="-128"/>
              </a:rPr>
              <a:t>と就業規則に定めている会社は多いです</a:t>
            </a:r>
            <a:r>
              <a:rPr lang="en-US" altLang="ja-JP" sz="1600" b="1" dirty="0">
                <a:solidFill>
                  <a:srgbClr val="B6007A"/>
                </a:solidFill>
                <a:latin typeface="HG丸ｺﾞｼｯｸM-PRO" pitchFamily="50" charset="-128"/>
                <a:ea typeface="HG丸ｺﾞｼｯｸM-PRO" pitchFamily="50" charset="-128"/>
              </a:rPr>
              <a:t>(</a:t>
            </a:r>
            <a:r>
              <a:rPr lang="ja-JP" altLang="en-US" sz="1600" b="1" dirty="0">
                <a:solidFill>
                  <a:srgbClr val="B6007A"/>
                </a:solidFill>
                <a:latin typeface="HG丸ｺﾞｼｯｸM-PRO" pitchFamily="50" charset="-128"/>
                <a:ea typeface="HG丸ｺﾞｼｯｸM-PRO" pitchFamily="50" charset="-128"/>
              </a:rPr>
              <a:t>企業秘密の漏洩対策として、社内での写真撮影を禁止している会社もあります</a:t>
            </a:r>
            <a:r>
              <a:rPr lang="en-US" altLang="ja-JP" sz="1600" b="1" dirty="0">
                <a:solidFill>
                  <a:srgbClr val="B6007A"/>
                </a:solidFill>
                <a:latin typeface="HG丸ｺﾞｼｯｸM-PRO" pitchFamily="50" charset="-128"/>
                <a:ea typeface="HG丸ｺﾞｼｯｸM-PRO" pitchFamily="50" charset="-128"/>
              </a:rPr>
              <a:t>)</a:t>
            </a:r>
            <a:r>
              <a:rPr lang="ja-JP" altLang="en-US" sz="1600" b="1" dirty="0" err="1">
                <a:solidFill>
                  <a:srgbClr val="B6007A"/>
                </a:solidFill>
                <a:latin typeface="HG丸ｺﾞｼｯｸM-PRO" pitchFamily="50" charset="-128"/>
                <a:ea typeface="HG丸ｺﾞｼｯｸM-PRO" pitchFamily="50" charset="-128"/>
              </a:rPr>
              <a:t>。</a:t>
            </a:r>
            <a:r>
              <a:rPr lang="ja-JP" altLang="en-US" sz="1600" b="1" dirty="0">
                <a:solidFill>
                  <a:srgbClr val="B6007A"/>
                </a:solidFill>
                <a:latin typeface="HG丸ｺﾞｼｯｸM-PRO" pitchFamily="50" charset="-128"/>
                <a:ea typeface="HG丸ｺﾞｼｯｸM-PRO" pitchFamily="50" charset="-128"/>
              </a:rPr>
              <a:t>会社のルールを確認し、上司・同僚にも聞いてみましょう。</a:t>
            </a:r>
            <a:endParaRPr lang="en-US" altLang="ja-JP" sz="1600" b="1" dirty="0">
              <a:solidFill>
                <a:srgbClr val="B6007A"/>
              </a:solidFill>
              <a:latin typeface="HG丸ｺﾞｼｯｸM-PRO" pitchFamily="50" charset="-128"/>
              <a:ea typeface="HG丸ｺﾞｼｯｸM-PRO" pitchFamily="50" charset="-128"/>
            </a:endParaRPr>
          </a:p>
        </p:txBody>
      </p:sp>
      <p:sp>
        <p:nvSpPr>
          <p:cNvPr id="13" name="object 3">
            <a:extLst>
              <a:ext uri="{FF2B5EF4-FFF2-40B4-BE49-F238E27FC236}">
                <a16:creationId xmlns:a16="http://schemas.microsoft.com/office/drawing/2014/main" id="{E2BC358A-6ACE-FE4A-8C7E-2AFA53C365AF}"/>
              </a:ext>
            </a:extLst>
          </p:cNvPr>
          <p:cNvSpPr txBox="1"/>
          <p:nvPr/>
        </p:nvSpPr>
        <p:spPr>
          <a:xfrm>
            <a:off x="2153563" y="2645456"/>
            <a:ext cx="8208758" cy="3038973"/>
          </a:xfrm>
          <a:prstGeom prst="rect">
            <a:avLst/>
          </a:prstGeom>
        </p:spPr>
        <p:txBody>
          <a:bodyPr vert="horz" wrap="square" lIns="0" tIns="12383" rIns="0" bIns="0" rtlCol="0">
            <a:spAutoFit/>
          </a:bodyPr>
          <a:lstStyle/>
          <a:p>
            <a:pPr marL="25718"/>
            <a:r>
              <a:rPr sz="1800" b="1" dirty="0">
                <a:solidFill>
                  <a:srgbClr val="231F20"/>
                </a:solidFill>
                <a:latin typeface="HGMaruGothicMPRO" panose="020F0600000000000000" pitchFamily="34" charset="-128"/>
                <a:ea typeface="HGMaruGothicMPRO" panose="020F0600000000000000" pitchFamily="34" charset="-128"/>
                <a:cs typeface="ShinMGoPro-DeBold"/>
              </a:rPr>
              <a:t>やってはいけない（例）</a:t>
            </a:r>
            <a:endParaRPr sz="1800" dirty="0">
              <a:latin typeface="HGMaruGothicMPRO" panose="020F0600000000000000" pitchFamily="34" charset="-128"/>
              <a:ea typeface="HGMaruGothicMPRO" panose="020F0600000000000000" pitchFamily="34" charset="-128"/>
              <a:cs typeface="ShinMGoPro-DeBold"/>
            </a:endParaRPr>
          </a:p>
          <a:p>
            <a:pPr marL="325755" marR="299085" indent="-300038">
              <a:lnSpc>
                <a:spcPts val="2603"/>
              </a:lnSpc>
              <a:spcBef>
                <a:spcPts val="2534"/>
              </a:spcBef>
            </a:pPr>
            <a:r>
              <a:rPr sz="1800" dirty="0">
                <a:solidFill>
                  <a:srgbClr val="231F20"/>
                </a:solidFill>
                <a:latin typeface="HGMaruGothicMPRO" panose="020F0600000000000000" pitchFamily="34" charset="-128"/>
                <a:ea typeface="HGMaruGothicMPRO" panose="020F0600000000000000" pitchFamily="34" charset="-128"/>
                <a:cs typeface="A-OTF Shin Maru Go Pro"/>
              </a:rPr>
              <a:t>①　ホテルやレストランを訪れた有名人のことをSNSにUP</a:t>
            </a:r>
            <a:endParaRPr sz="1800" dirty="0">
              <a:latin typeface="HGMaruGothicMPRO" panose="020F0600000000000000" pitchFamily="34" charset="-128"/>
              <a:ea typeface="HGMaruGothicMPRO" panose="020F0600000000000000" pitchFamily="34" charset="-128"/>
              <a:cs typeface="A-OTF Shin Maru Go Pro"/>
            </a:endParaRPr>
          </a:p>
          <a:p>
            <a:pPr marL="325755">
              <a:spcBef>
                <a:spcPts val="71"/>
              </a:spcBef>
            </a:pPr>
            <a:r>
              <a:rPr sz="1800" dirty="0">
                <a:solidFill>
                  <a:srgbClr val="231F20"/>
                </a:solidFill>
                <a:latin typeface="HGMaruGothicMPRO" panose="020F0600000000000000" pitchFamily="34" charset="-128"/>
                <a:ea typeface="HGMaruGothicMPRO" panose="020F0600000000000000" pitchFamily="34" charset="-128"/>
                <a:cs typeface="A-OTF Shin Maru Go Pro"/>
              </a:rPr>
              <a:t>※　プライバシーの侵害、名誉棄損等</a:t>
            </a:r>
            <a:endParaRPr sz="1800" dirty="0">
              <a:latin typeface="HGMaruGothicMPRO" panose="020F0600000000000000" pitchFamily="34" charset="-128"/>
              <a:ea typeface="HGMaruGothicMPRO" panose="020F0600000000000000" pitchFamily="34" charset="-128"/>
              <a:cs typeface="A-OTF Shin Maru Go Pro"/>
            </a:endParaRPr>
          </a:p>
          <a:p>
            <a:pPr>
              <a:spcBef>
                <a:spcPts val="4"/>
              </a:spcBef>
            </a:pPr>
            <a:endParaRPr sz="1800" dirty="0">
              <a:latin typeface="HGMaruGothicMPRO" panose="020F0600000000000000" pitchFamily="34" charset="-128"/>
              <a:ea typeface="HGMaruGothicMPRO" panose="020F0600000000000000" pitchFamily="34" charset="-128"/>
              <a:cs typeface="Times New Roman"/>
            </a:endParaRPr>
          </a:p>
          <a:p>
            <a:pPr marL="325755" marR="3810" indent="-300038">
              <a:lnSpc>
                <a:spcPts val="2603"/>
              </a:lnSpc>
            </a:pPr>
            <a:r>
              <a:rPr sz="1800" dirty="0">
                <a:solidFill>
                  <a:srgbClr val="231F20"/>
                </a:solidFill>
                <a:latin typeface="HGMaruGothicMPRO" panose="020F0600000000000000" pitchFamily="34" charset="-128"/>
                <a:ea typeface="HGMaruGothicMPRO" panose="020F0600000000000000" pitchFamily="34" charset="-128"/>
                <a:cs typeface="A-OTF Shin Maru Go Pro"/>
              </a:rPr>
              <a:t>②　飲食店や食料品店の冷蔵庫に寝ころんだ写真をSNSにUP</a:t>
            </a:r>
            <a:endParaRPr sz="1800" dirty="0">
              <a:latin typeface="HGMaruGothicMPRO" panose="020F0600000000000000" pitchFamily="34" charset="-128"/>
              <a:ea typeface="HGMaruGothicMPRO" panose="020F0600000000000000" pitchFamily="34" charset="-128"/>
              <a:cs typeface="A-OTF Shin Maru Go Pro"/>
            </a:endParaRPr>
          </a:p>
          <a:p>
            <a:pPr marL="325755">
              <a:spcBef>
                <a:spcPts val="71"/>
              </a:spcBef>
            </a:pPr>
            <a:r>
              <a:rPr sz="1800" dirty="0">
                <a:solidFill>
                  <a:srgbClr val="231F20"/>
                </a:solidFill>
                <a:latin typeface="HGMaruGothicMPRO" panose="020F0600000000000000" pitchFamily="34" charset="-128"/>
                <a:ea typeface="HGMaruGothicMPRO" panose="020F0600000000000000" pitchFamily="34" charset="-128"/>
                <a:cs typeface="A-OTF Shin Maru Go Pro"/>
              </a:rPr>
              <a:t>※　</a:t>
            </a:r>
            <a:r>
              <a:rPr sz="1800" dirty="0" err="1">
                <a:solidFill>
                  <a:srgbClr val="231F20"/>
                </a:solidFill>
                <a:latin typeface="HGMaruGothicMPRO" panose="020F0600000000000000" pitchFamily="34" charset="-128"/>
                <a:ea typeface="HGMaruGothicMPRO" panose="020F0600000000000000" pitchFamily="34" charset="-128"/>
                <a:cs typeface="A-OTF Shin Maru Go Pro"/>
              </a:rPr>
              <a:t>業務妨害等</a:t>
            </a:r>
            <a:endParaRPr sz="1800" dirty="0">
              <a:latin typeface="HGMaruGothicMPRO" panose="020F0600000000000000" pitchFamily="34" charset="-128"/>
              <a:ea typeface="HGMaruGothicMPRO" panose="020F0600000000000000" pitchFamily="34" charset="-128"/>
              <a:cs typeface="A-OTF Shin Maru Go Pro"/>
            </a:endParaRPr>
          </a:p>
          <a:p>
            <a:pPr>
              <a:spcBef>
                <a:spcPts val="19"/>
              </a:spcBef>
            </a:pPr>
            <a:endParaRPr sz="1800" dirty="0">
              <a:latin typeface="HGMaruGothicMPRO" panose="020F0600000000000000" pitchFamily="34" charset="-128"/>
              <a:ea typeface="HGMaruGothicMPRO" panose="020F0600000000000000" pitchFamily="34" charset="-128"/>
              <a:cs typeface="Times New Roman"/>
            </a:endParaRPr>
          </a:p>
          <a:p>
            <a:pPr marL="25718">
              <a:lnSpc>
                <a:spcPts val="2738"/>
              </a:lnSpc>
              <a:spcBef>
                <a:spcPts val="4"/>
              </a:spcBef>
            </a:pPr>
            <a:r>
              <a:rPr sz="1800" dirty="0">
                <a:solidFill>
                  <a:srgbClr val="231F20"/>
                </a:solidFill>
                <a:latin typeface="HGMaruGothicMPRO" panose="020F0600000000000000" pitchFamily="34" charset="-128"/>
                <a:ea typeface="HGMaruGothicMPRO" panose="020F0600000000000000" pitchFamily="34" charset="-128"/>
                <a:cs typeface="A-OTF Shin Maru Go Pro"/>
              </a:rPr>
              <a:t>③　飲食店などで、友人に料理を無料で提供</a:t>
            </a:r>
            <a:endParaRPr sz="1800" dirty="0">
              <a:latin typeface="HGMaruGothicMPRO" panose="020F0600000000000000" pitchFamily="34" charset="-128"/>
              <a:ea typeface="HGMaruGothicMPRO" panose="020F0600000000000000" pitchFamily="34" charset="-128"/>
              <a:cs typeface="A-OTF Shin Maru Go Pro"/>
            </a:endParaRPr>
          </a:p>
          <a:p>
            <a:pPr marL="325755">
              <a:lnSpc>
                <a:spcPts val="2153"/>
              </a:lnSpc>
            </a:pPr>
            <a:r>
              <a:rPr sz="1800" dirty="0">
                <a:solidFill>
                  <a:srgbClr val="231F20"/>
                </a:solidFill>
                <a:latin typeface="HGMaruGothicMPRO" panose="020F0600000000000000" pitchFamily="34" charset="-128"/>
                <a:ea typeface="HGMaruGothicMPRO" panose="020F0600000000000000" pitchFamily="34" charset="-128"/>
                <a:cs typeface="A-OTF Shin Maru Go Pro"/>
              </a:rPr>
              <a:t>※　</a:t>
            </a:r>
            <a:r>
              <a:rPr sz="1800" dirty="0" err="1">
                <a:solidFill>
                  <a:srgbClr val="231F20"/>
                </a:solidFill>
                <a:latin typeface="HGMaruGothicMPRO" panose="020F0600000000000000" pitchFamily="34" charset="-128"/>
                <a:ea typeface="HGMaruGothicMPRO" panose="020F0600000000000000" pitchFamily="34" charset="-128"/>
                <a:cs typeface="A-OTF Shin Maru Go Pro"/>
              </a:rPr>
              <a:t>無銭飲食、業務妨害等</a:t>
            </a:r>
            <a:endParaRPr lang="en-US" sz="1800" dirty="0">
              <a:solidFill>
                <a:srgbClr val="231F20"/>
              </a:solidFill>
              <a:latin typeface="HGMaruGothicMPRO" panose="020F0600000000000000" pitchFamily="34" charset="-128"/>
              <a:ea typeface="HGMaruGothicMPRO" panose="020F0600000000000000" pitchFamily="34" charset="-128"/>
              <a:cs typeface="A-OTF Shin Maru Go Pro"/>
            </a:endParaRPr>
          </a:p>
        </p:txBody>
      </p:sp>
      <p:sp>
        <p:nvSpPr>
          <p:cNvPr id="6" name="正方形/長方形 5"/>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スライド番号プレースホルダー 1">
            <a:extLst>
              <a:ext uri="{FF2B5EF4-FFF2-40B4-BE49-F238E27FC236}">
                <a16:creationId xmlns:a16="http://schemas.microsoft.com/office/drawing/2014/main" id="{1806909F-FC2C-7CC5-4458-8945118D6532}"/>
              </a:ext>
            </a:extLst>
          </p:cNvPr>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132</a:t>
            </a:fld>
            <a:endParaRPr lang="ja-JP" altLang="en-US">
              <a:solidFill>
                <a:prstClr val="black">
                  <a:tint val="75000"/>
                </a:prstClr>
              </a:solidFill>
            </a:endParaRPr>
          </a:p>
        </p:txBody>
      </p:sp>
    </p:spTree>
    <p:extLst>
      <p:ext uri="{BB962C8B-B14F-4D97-AF65-F5344CB8AC3E}">
        <p14:creationId xmlns:p14="http://schemas.microsoft.com/office/powerpoint/2010/main" val="318002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829526" y="1124744"/>
            <a:ext cx="1620180" cy="1026000"/>
          </a:xfrm>
          <a:prstGeom prst="roundRect">
            <a:avLst>
              <a:gd name="adj" fmla="val 2560"/>
            </a:avLst>
          </a:prstGeom>
          <a:solidFill>
            <a:srgbClr val="B6007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algn="ctr">
              <a:lnSpc>
                <a:spcPct val="120000"/>
              </a:lnSpc>
            </a:pPr>
            <a:r>
              <a:rPr lang="ja-JP" altLang="en-US" sz="1800" dirty="0">
                <a:solidFill>
                  <a:schemeClr val="bg1"/>
                </a:solidFill>
                <a:latin typeface="HG丸ｺﾞｼｯｸM-PRO" panose="020F0600000000000000" pitchFamily="50" charset="-128"/>
                <a:ea typeface="HG丸ｺﾞｼｯｸM-PRO" panose="020F0600000000000000" pitchFamily="50" charset="-128"/>
              </a:rPr>
              <a:t>現金で</a:t>
            </a:r>
            <a:endParaRPr lang="en-US" altLang="ja-JP" sz="1500" dirty="0">
              <a:solidFill>
                <a:schemeClr val="bg1"/>
              </a:solidFill>
              <a:latin typeface="HG丸ｺﾞｼｯｸM-PRO" panose="020F0600000000000000" pitchFamily="50" charset="-128"/>
              <a:ea typeface="HG丸ｺﾞｼｯｸM-PRO" panose="020F0600000000000000" pitchFamily="50" charset="-128"/>
            </a:endParaRPr>
          </a:p>
          <a:p>
            <a:pPr algn="ctr">
              <a:lnSpc>
                <a:spcPct val="120000"/>
              </a:lnSpc>
            </a:pPr>
            <a:r>
              <a:rPr lang="en-US" altLang="ja-JP" sz="1500" b="1" dirty="0">
                <a:solidFill>
                  <a:schemeClr val="bg1"/>
                </a:solidFill>
                <a:latin typeface="HG丸ｺﾞｼｯｸM-PRO" panose="020F0600000000000000" pitchFamily="50" charset="-128"/>
                <a:ea typeface="HG丸ｺﾞｼｯｸM-PRO" panose="020F0600000000000000" pitchFamily="50" charset="-128"/>
              </a:rPr>
              <a:t>(</a:t>
            </a:r>
            <a:r>
              <a:rPr lang="ja-JP" altLang="en-US" sz="1500" b="1" dirty="0">
                <a:solidFill>
                  <a:schemeClr val="bg1"/>
                </a:solidFill>
                <a:latin typeface="HG丸ｺﾞｼｯｸM-PRO" panose="020F0600000000000000" pitchFamily="50" charset="-128"/>
                <a:ea typeface="HG丸ｺﾞｼｯｸM-PRO" panose="020F0600000000000000" pitchFamily="50" charset="-128"/>
              </a:rPr>
              <a:t>通貨払</a:t>
            </a:r>
            <a:r>
              <a:rPr lang="en-US" altLang="ja-JP" sz="1500" b="1" dirty="0">
                <a:solidFill>
                  <a:schemeClr val="bg1"/>
                </a:solidFill>
                <a:latin typeface="HG丸ｺﾞｼｯｸM-PRO" panose="020F0600000000000000" pitchFamily="50" charset="-128"/>
                <a:ea typeface="HG丸ｺﾞｼｯｸM-PRO" panose="020F0600000000000000" pitchFamily="50" charset="-128"/>
              </a:rPr>
              <a:t>)</a:t>
            </a:r>
            <a:endParaRPr lang="ja-JP" altLang="en-US" sz="1500" b="1" dirty="0">
              <a:solidFill>
                <a:schemeClr val="bg1"/>
              </a:solidFill>
              <a:latin typeface="Calibri"/>
              <a:ea typeface="ＭＳ Ｐゴシック" panose="020B0600070205080204" pitchFamily="50" charset="-128"/>
            </a:endParaRPr>
          </a:p>
        </p:txBody>
      </p:sp>
      <p:sp>
        <p:nvSpPr>
          <p:cNvPr id="7" name="角丸四角形 6"/>
          <p:cNvSpPr/>
          <p:nvPr/>
        </p:nvSpPr>
        <p:spPr>
          <a:xfrm>
            <a:off x="3449706" y="1124744"/>
            <a:ext cx="7128792" cy="1026000"/>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marL="285750" indent="-285750">
              <a:buFont typeface="Wingdings" panose="05000000000000000000" pitchFamily="2" charset="2"/>
              <a:buChar char="l"/>
            </a:pPr>
            <a:r>
              <a:rPr lang="ja-JP" altLang="en-US" sz="1350" dirty="0">
                <a:solidFill>
                  <a:prstClr val="black"/>
                </a:solidFill>
                <a:latin typeface="HG丸ｺﾞｼｯｸM-PRO" panose="020F0600000000000000" pitchFamily="50" charset="-128"/>
                <a:ea typeface="HG丸ｺﾞｼｯｸM-PRO" panose="020F0600000000000000" pitchFamily="50" charset="-128"/>
              </a:rPr>
              <a:t>通貨で支払うのが原則。本人の同意を得るなど一定の手続を踏めば、金融機関の口座・証券総合口座へも振り込める。</a:t>
            </a:r>
            <a:endParaRPr lang="en-US" altLang="ja-JP" sz="1350" dirty="0">
              <a:solidFill>
                <a:prstClr val="black"/>
              </a:solidFill>
              <a:latin typeface="HG丸ｺﾞｼｯｸM-PRO" panose="020F0600000000000000" pitchFamily="50" charset="-128"/>
              <a:ea typeface="HG丸ｺﾞｼｯｸM-PRO" panose="020F0600000000000000" pitchFamily="50" charset="-128"/>
            </a:endParaRPr>
          </a:p>
          <a:p>
            <a:pPr marL="285750" indent="-285750">
              <a:buFont typeface="Wingdings" panose="05000000000000000000" pitchFamily="2" charset="2"/>
              <a:buChar char="l"/>
            </a:pPr>
            <a:r>
              <a:rPr lang="ja-JP" altLang="en-US" sz="1350" dirty="0">
                <a:solidFill>
                  <a:prstClr val="black"/>
                </a:solidFill>
                <a:latin typeface="HG丸ｺﾞｼｯｸM-PRO" panose="020F0600000000000000" pitchFamily="50" charset="-128"/>
                <a:ea typeface="HG丸ｺﾞｼｯｸM-PRO" panose="020F0600000000000000" pitchFamily="50" charset="-128"/>
              </a:rPr>
              <a:t>退職金などは、本人の同意があれば、銀行振出小切手などでも支払える。</a:t>
            </a:r>
            <a:endParaRPr lang="en-US" altLang="ja-JP" sz="1350" dirty="0">
              <a:solidFill>
                <a:prstClr val="black"/>
              </a:solidFill>
              <a:latin typeface="HG丸ｺﾞｼｯｸM-PRO" panose="020F0600000000000000" pitchFamily="50" charset="-128"/>
              <a:ea typeface="HG丸ｺﾞｼｯｸM-PRO" panose="020F0600000000000000" pitchFamily="50" charset="-128"/>
            </a:endParaRPr>
          </a:p>
          <a:p>
            <a:pPr marL="285750" indent="-285750">
              <a:buFont typeface="Wingdings" panose="05000000000000000000" pitchFamily="2" charset="2"/>
              <a:buChar char="l"/>
            </a:pPr>
            <a:r>
              <a:rPr lang="ja-JP" altLang="en-US" sz="1350" dirty="0">
                <a:solidFill>
                  <a:prstClr val="black"/>
                </a:solidFill>
                <a:latin typeface="HG丸ｺﾞｼｯｸM-PRO" panose="020F0600000000000000" pitchFamily="50" charset="-128"/>
                <a:ea typeface="HG丸ｺﾞｼｯｸM-PRO" panose="020F0600000000000000" pitchFamily="50" charset="-128"/>
              </a:rPr>
              <a:t>労働協約などに定められていれば現物で支給できる。</a:t>
            </a:r>
            <a:endParaRPr lang="ja-JP" altLang="en-US" sz="1350" dirty="0">
              <a:solidFill>
                <a:prstClr val="black"/>
              </a:solidFill>
              <a:latin typeface="Calibri"/>
              <a:ea typeface="ＭＳ Ｐゴシック" panose="020B0600070205080204" pitchFamily="50" charset="-128"/>
            </a:endParaRPr>
          </a:p>
        </p:txBody>
      </p:sp>
      <p:sp>
        <p:nvSpPr>
          <p:cNvPr id="8" name="角丸四角形 7"/>
          <p:cNvSpPr/>
          <p:nvPr/>
        </p:nvSpPr>
        <p:spPr>
          <a:xfrm>
            <a:off x="1830747" y="2218308"/>
            <a:ext cx="1620180" cy="612081"/>
          </a:xfrm>
          <a:prstGeom prst="roundRect">
            <a:avLst>
              <a:gd name="adj" fmla="val 2560"/>
            </a:avLst>
          </a:prstGeom>
          <a:solidFill>
            <a:srgbClr val="B6007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algn="ctr">
              <a:lnSpc>
                <a:spcPct val="120000"/>
              </a:lnSpc>
            </a:pPr>
            <a:r>
              <a:rPr lang="ja-JP" altLang="en-US" sz="1800" dirty="0">
                <a:solidFill>
                  <a:schemeClr val="bg1"/>
                </a:solidFill>
                <a:latin typeface="HG丸ｺﾞｼｯｸM-PRO" panose="020F0600000000000000" pitchFamily="50" charset="-128"/>
                <a:ea typeface="HG丸ｺﾞｼｯｸM-PRO" panose="020F0600000000000000" pitchFamily="50" charset="-128"/>
              </a:rPr>
              <a:t>本人に直接</a:t>
            </a:r>
            <a:endParaRPr lang="en-US" altLang="ja-JP" sz="1500" dirty="0">
              <a:solidFill>
                <a:schemeClr val="bg1"/>
              </a:solidFill>
              <a:latin typeface="HG丸ｺﾞｼｯｸM-PRO" panose="020F0600000000000000" pitchFamily="50" charset="-128"/>
              <a:ea typeface="HG丸ｺﾞｼｯｸM-PRO" panose="020F0600000000000000" pitchFamily="50" charset="-128"/>
            </a:endParaRPr>
          </a:p>
          <a:p>
            <a:pPr algn="ctr">
              <a:lnSpc>
                <a:spcPct val="120000"/>
              </a:lnSpc>
            </a:pPr>
            <a:r>
              <a:rPr lang="en-US" altLang="ja-JP" sz="1500" b="1" dirty="0">
                <a:solidFill>
                  <a:schemeClr val="bg1"/>
                </a:solidFill>
                <a:latin typeface="HG丸ｺﾞｼｯｸM-PRO" panose="020F0600000000000000" pitchFamily="50" charset="-128"/>
                <a:ea typeface="HG丸ｺﾞｼｯｸM-PRO" panose="020F0600000000000000" pitchFamily="50" charset="-128"/>
              </a:rPr>
              <a:t>(</a:t>
            </a:r>
            <a:r>
              <a:rPr lang="ja-JP" altLang="en-US" sz="1500" b="1" dirty="0">
                <a:solidFill>
                  <a:schemeClr val="bg1"/>
                </a:solidFill>
                <a:latin typeface="HG丸ｺﾞｼｯｸM-PRO" panose="020F0600000000000000" pitchFamily="50" charset="-128"/>
                <a:ea typeface="HG丸ｺﾞｼｯｸM-PRO" panose="020F0600000000000000" pitchFamily="50" charset="-128"/>
              </a:rPr>
              <a:t>直接払</a:t>
            </a:r>
            <a:r>
              <a:rPr lang="en-US" altLang="ja-JP" sz="1500" b="1" dirty="0">
                <a:solidFill>
                  <a:schemeClr val="bg1"/>
                </a:solidFill>
                <a:latin typeface="HG丸ｺﾞｼｯｸM-PRO" panose="020F0600000000000000" pitchFamily="50" charset="-128"/>
                <a:ea typeface="HG丸ｺﾞｼｯｸM-PRO" panose="020F0600000000000000" pitchFamily="50" charset="-128"/>
              </a:rPr>
              <a:t>)</a:t>
            </a:r>
            <a:endParaRPr lang="ja-JP" altLang="en-US" sz="1500" b="1" dirty="0">
              <a:solidFill>
                <a:schemeClr val="bg1"/>
              </a:solidFill>
              <a:latin typeface="Calibri"/>
              <a:ea typeface="ＭＳ Ｐゴシック" panose="020B0600070205080204" pitchFamily="50" charset="-128"/>
            </a:endParaRPr>
          </a:p>
        </p:txBody>
      </p:sp>
      <p:sp>
        <p:nvSpPr>
          <p:cNvPr id="9" name="角丸四角形 8"/>
          <p:cNvSpPr/>
          <p:nvPr/>
        </p:nvSpPr>
        <p:spPr>
          <a:xfrm>
            <a:off x="1829526" y="4095074"/>
            <a:ext cx="1620180" cy="594066"/>
          </a:xfrm>
          <a:prstGeom prst="roundRect">
            <a:avLst>
              <a:gd name="adj" fmla="val 2560"/>
            </a:avLst>
          </a:prstGeom>
          <a:solidFill>
            <a:srgbClr val="B6007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algn="ctr">
              <a:lnSpc>
                <a:spcPct val="120000"/>
              </a:lnSpc>
            </a:pPr>
            <a:r>
              <a:rPr lang="ja-JP" altLang="en-US" sz="1800" dirty="0">
                <a:solidFill>
                  <a:schemeClr val="bg1"/>
                </a:solidFill>
                <a:latin typeface="HG丸ｺﾞｼｯｸM-PRO" panose="020F0600000000000000" pitchFamily="50" charset="-128"/>
                <a:ea typeface="HG丸ｺﾞｼｯｸM-PRO" panose="020F0600000000000000" pitchFamily="50" charset="-128"/>
              </a:rPr>
              <a:t>毎月</a:t>
            </a:r>
            <a:endParaRPr lang="en-US" altLang="ja-JP" sz="1500" dirty="0">
              <a:solidFill>
                <a:schemeClr val="bg1"/>
              </a:solidFill>
              <a:latin typeface="HG丸ｺﾞｼｯｸM-PRO" panose="020F0600000000000000" pitchFamily="50" charset="-128"/>
              <a:ea typeface="HG丸ｺﾞｼｯｸM-PRO" panose="020F0600000000000000" pitchFamily="50" charset="-128"/>
            </a:endParaRPr>
          </a:p>
          <a:p>
            <a:pPr algn="ctr">
              <a:lnSpc>
                <a:spcPct val="120000"/>
              </a:lnSpc>
            </a:pPr>
            <a:r>
              <a:rPr lang="en-US" altLang="ja-JP" sz="1500" b="1" dirty="0">
                <a:solidFill>
                  <a:schemeClr val="bg1"/>
                </a:solidFill>
                <a:latin typeface="HG丸ｺﾞｼｯｸM-PRO" panose="020F0600000000000000" pitchFamily="50" charset="-128"/>
                <a:ea typeface="HG丸ｺﾞｼｯｸM-PRO" panose="020F0600000000000000" pitchFamily="50" charset="-128"/>
              </a:rPr>
              <a:t>(</a:t>
            </a:r>
            <a:r>
              <a:rPr lang="ja-JP" altLang="en-US" sz="1500" b="1" dirty="0">
                <a:solidFill>
                  <a:schemeClr val="bg1"/>
                </a:solidFill>
                <a:latin typeface="HG丸ｺﾞｼｯｸM-PRO" panose="020F0600000000000000" pitchFamily="50" charset="-128"/>
                <a:ea typeface="HG丸ｺﾞｼｯｸM-PRO" panose="020F0600000000000000" pitchFamily="50" charset="-128"/>
              </a:rPr>
              <a:t>毎月払</a:t>
            </a:r>
            <a:r>
              <a:rPr lang="en-US" altLang="ja-JP" sz="1500" b="1" dirty="0">
                <a:solidFill>
                  <a:schemeClr val="bg1"/>
                </a:solidFill>
                <a:latin typeface="HG丸ｺﾞｼｯｸM-PRO" panose="020F0600000000000000" pitchFamily="50" charset="-128"/>
                <a:ea typeface="HG丸ｺﾞｼｯｸM-PRO" panose="020F0600000000000000" pitchFamily="50" charset="-128"/>
              </a:rPr>
              <a:t>)</a:t>
            </a:r>
            <a:endParaRPr lang="ja-JP" altLang="en-US" sz="1500" b="1" dirty="0">
              <a:solidFill>
                <a:schemeClr val="bg1"/>
              </a:solidFill>
              <a:latin typeface="Calibri"/>
              <a:ea typeface="ＭＳ Ｐゴシック" panose="020B0600070205080204" pitchFamily="50" charset="-128"/>
            </a:endParaRPr>
          </a:p>
        </p:txBody>
      </p:sp>
      <p:sp>
        <p:nvSpPr>
          <p:cNvPr id="10" name="角丸四角形 9"/>
          <p:cNvSpPr/>
          <p:nvPr/>
        </p:nvSpPr>
        <p:spPr>
          <a:xfrm>
            <a:off x="1829526" y="2924536"/>
            <a:ext cx="1620180" cy="1109388"/>
          </a:xfrm>
          <a:prstGeom prst="roundRect">
            <a:avLst>
              <a:gd name="adj" fmla="val 2560"/>
            </a:avLst>
          </a:prstGeom>
          <a:solidFill>
            <a:srgbClr val="B6007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algn="ctr">
              <a:lnSpc>
                <a:spcPct val="150000"/>
              </a:lnSpc>
            </a:pPr>
            <a:r>
              <a:rPr lang="ja-JP" altLang="en-US" sz="1800" dirty="0">
                <a:solidFill>
                  <a:schemeClr val="bg1"/>
                </a:solidFill>
                <a:latin typeface="HG丸ｺﾞｼｯｸM-PRO" panose="020F0600000000000000" pitchFamily="50" charset="-128"/>
                <a:ea typeface="HG丸ｺﾞｼｯｸM-PRO" panose="020F0600000000000000" pitchFamily="50" charset="-128"/>
              </a:rPr>
              <a:t>全額を</a:t>
            </a:r>
            <a:endParaRPr lang="en-US" altLang="ja-JP" sz="1500" dirty="0">
              <a:solidFill>
                <a:schemeClr val="bg1"/>
              </a:solidFill>
              <a:latin typeface="HG丸ｺﾞｼｯｸM-PRO" panose="020F0600000000000000" pitchFamily="50" charset="-128"/>
              <a:ea typeface="HG丸ｺﾞｼｯｸM-PRO" panose="020F0600000000000000" pitchFamily="50" charset="-128"/>
            </a:endParaRPr>
          </a:p>
          <a:p>
            <a:pPr algn="ctr">
              <a:lnSpc>
                <a:spcPct val="150000"/>
              </a:lnSpc>
            </a:pPr>
            <a:r>
              <a:rPr lang="en-US" altLang="ja-JP" sz="1500" b="1" dirty="0">
                <a:solidFill>
                  <a:schemeClr val="bg1"/>
                </a:solidFill>
                <a:latin typeface="HG丸ｺﾞｼｯｸM-PRO" panose="020F0600000000000000" pitchFamily="50" charset="-128"/>
                <a:ea typeface="HG丸ｺﾞｼｯｸM-PRO" panose="020F0600000000000000" pitchFamily="50" charset="-128"/>
              </a:rPr>
              <a:t>(</a:t>
            </a:r>
            <a:r>
              <a:rPr lang="ja-JP" altLang="en-US" sz="1500" b="1" dirty="0">
                <a:solidFill>
                  <a:schemeClr val="bg1"/>
                </a:solidFill>
                <a:latin typeface="HG丸ｺﾞｼｯｸM-PRO" panose="020F0600000000000000" pitchFamily="50" charset="-128"/>
                <a:ea typeface="HG丸ｺﾞｼｯｸM-PRO" panose="020F0600000000000000" pitchFamily="50" charset="-128"/>
              </a:rPr>
              <a:t>全額払</a:t>
            </a:r>
            <a:r>
              <a:rPr lang="en-US" altLang="ja-JP" sz="1500" b="1" dirty="0">
                <a:solidFill>
                  <a:schemeClr val="bg1"/>
                </a:solidFill>
                <a:latin typeface="HG丸ｺﾞｼｯｸM-PRO" panose="020F0600000000000000" pitchFamily="50" charset="-128"/>
                <a:ea typeface="HG丸ｺﾞｼｯｸM-PRO" panose="020F0600000000000000" pitchFamily="50" charset="-128"/>
              </a:rPr>
              <a:t>)</a:t>
            </a:r>
            <a:endParaRPr lang="ja-JP" altLang="en-US" sz="1500" b="1" dirty="0">
              <a:solidFill>
                <a:schemeClr val="bg1"/>
              </a:solidFill>
              <a:latin typeface="Calibri"/>
              <a:ea typeface="ＭＳ Ｐゴシック" panose="020B0600070205080204" pitchFamily="50" charset="-128"/>
            </a:endParaRPr>
          </a:p>
        </p:txBody>
      </p:sp>
      <p:sp>
        <p:nvSpPr>
          <p:cNvPr id="11" name="角丸四角形 10"/>
          <p:cNvSpPr/>
          <p:nvPr/>
        </p:nvSpPr>
        <p:spPr>
          <a:xfrm>
            <a:off x="1829526" y="4743219"/>
            <a:ext cx="1620180" cy="648000"/>
          </a:xfrm>
          <a:prstGeom prst="roundRect">
            <a:avLst>
              <a:gd name="adj" fmla="val 2560"/>
            </a:avLst>
          </a:prstGeom>
          <a:solidFill>
            <a:srgbClr val="B6007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algn="ctr">
              <a:lnSpc>
                <a:spcPct val="120000"/>
              </a:lnSpc>
            </a:pPr>
            <a:r>
              <a:rPr lang="ja-JP" altLang="en-US" sz="1800" dirty="0">
                <a:solidFill>
                  <a:schemeClr val="bg1"/>
                </a:solidFill>
                <a:latin typeface="HG丸ｺﾞｼｯｸM-PRO" panose="020F0600000000000000" pitchFamily="50" charset="-128"/>
                <a:ea typeface="HG丸ｺﾞｼｯｸM-PRO" panose="020F0600000000000000" pitchFamily="50" charset="-128"/>
              </a:rPr>
              <a:t>決まった日に</a:t>
            </a:r>
            <a:endParaRPr lang="en-US" altLang="ja-JP" sz="1800" dirty="0">
              <a:solidFill>
                <a:schemeClr val="bg1"/>
              </a:solidFill>
              <a:latin typeface="HG丸ｺﾞｼｯｸM-PRO" panose="020F0600000000000000" pitchFamily="50" charset="-128"/>
              <a:ea typeface="HG丸ｺﾞｼｯｸM-PRO" panose="020F0600000000000000" pitchFamily="50" charset="-128"/>
            </a:endParaRPr>
          </a:p>
          <a:p>
            <a:pPr algn="ctr">
              <a:lnSpc>
                <a:spcPct val="120000"/>
              </a:lnSpc>
            </a:pPr>
            <a:r>
              <a:rPr lang="en-US" altLang="ja-JP" sz="1500" b="1" dirty="0">
                <a:solidFill>
                  <a:schemeClr val="bg1"/>
                </a:solidFill>
                <a:latin typeface="HG丸ｺﾞｼｯｸM-PRO" panose="020F0600000000000000" pitchFamily="50" charset="-128"/>
                <a:ea typeface="HG丸ｺﾞｼｯｸM-PRO" panose="020F0600000000000000" pitchFamily="50" charset="-128"/>
              </a:rPr>
              <a:t>(</a:t>
            </a:r>
            <a:r>
              <a:rPr lang="ja-JP" altLang="en-US" sz="1500" b="1" dirty="0">
                <a:solidFill>
                  <a:schemeClr val="bg1"/>
                </a:solidFill>
                <a:latin typeface="HG丸ｺﾞｼｯｸM-PRO" panose="020F0600000000000000" pitchFamily="50" charset="-128"/>
                <a:ea typeface="HG丸ｺﾞｼｯｸM-PRO" panose="020F0600000000000000" pitchFamily="50" charset="-128"/>
              </a:rPr>
              <a:t>一定期日払</a:t>
            </a:r>
            <a:r>
              <a:rPr lang="en-US" altLang="ja-JP" sz="1500" b="1" dirty="0">
                <a:solidFill>
                  <a:schemeClr val="bg1"/>
                </a:solidFill>
                <a:latin typeface="HG丸ｺﾞｼｯｸM-PRO" panose="020F0600000000000000" pitchFamily="50" charset="-128"/>
                <a:ea typeface="HG丸ｺﾞｼｯｸM-PRO" panose="020F0600000000000000" pitchFamily="50" charset="-128"/>
              </a:rPr>
              <a:t>)</a:t>
            </a:r>
            <a:endParaRPr lang="ja-JP" altLang="en-US" sz="1500" b="1" dirty="0">
              <a:solidFill>
                <a:schemeClr val="bg1"/>
              </a:solidFill>
              <a:latin typeface="Calibri"/>
              <a:ea typeface="ＭＳ Ｐゴシック" panose="020B0600070205080204" pitchFamily="50" charset="-128"/>
            </a:endParaRPr>
          </a:p>
        </p:txBody>
      </p:sp>
      <p:sp>
        <p:nvSpPr>
          <p:cNvPr id="12" name="角丸四角形 11"/>
          <p:cNvSpPr/>
          <p:nvPr/>
        </p:nvSpPr>
        <p:spPr>
          <a:xfrm>
            <a:off x="3449706" y="2211895"/>
            <a:ext cx="6966774" cy="634009"/>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marL="285750" indent="-285750">
              <a:buFont typeface="Wingdings" panose="05000000000000000000" pitchFamily="2" charset="2"/>
              <a:buChar char="l"/>
            </a:pPr>
            <a:r>
              <a:rPr lang="ja-JP" altLang="en-US" sz="1350" dirty="0">
                <a:solidFill>
                  <a:prstClr val="black"/>
                </a:solidFill>
                <a:latin typeface="HG丸ｺﾞｼｯｸM-PRO" panose="020F0600000000000000" pitchFamily="50" charset="-128"/>
                <a:ea typeface="HG丸ｺﾞｼｯｸM-PRO" panose="020F0600000000000000" pitchFamily="50" charset="-128"/>
              </a:rPr>
              <a:t>親や代理人、仲介者にも支払えないのが原則。口座振込の場合は本人名義の口座のみ。ただし、本人が病気等で直接受領できないときに、</a:t>
            </a:r>
            <a:r>
              <a:rPr lang="en-US" altLang="ja-JP" sz="1350" dirty="0">
                <a:solidFill>
                  <a:prstClr val="black"/>
                </a:solidFill>
                <a:latin typeface="HG丸ｺﾞｼｯｸM-PRO" panose="020F0600000000000000" pitchFamily="50" charset="-128"/>
                <a:ea typeface="HG丸ｺﾞｼｯｸM-PRO" panose="020F0600000000000000" pitchFamily="50" charset="-128"/>
              </a:rPr>
              <a:t>｢</a:t>
            </a:r>
            <a:r>
              <a:rPr lang="ja-JP" altLang="en-US" sz="1350" dirty="0">
                <a:solidFill>
                  <a:prstClr val="black"/>
                </a:solidFill>
                <a:latin typeface="HG丸ｺﾞｼｯｸM-PRO" panose="020F0600000000000000" pitchFamily="50" charset="-128"/>
                <a:ea typeface="HG丸ｺﾞｼｯｸM-PRO" panose="020F0600000000000000" pitchFamily="50" charset="-128"/>
              </a:rPr>
              <a:t>使者</a:t>
            </a:r>
            <a:r>
              <a:rPr lang="en-US" altLang="ja-JP" sz="1350" dirty="0">
                <a:solidFill>
                  <a:prstClr val="black"/>
                </a:solidFill>
                <a:latin typeface="HG丸ｺﾞｼｯｸM-PRO" panose="020F0600000000000000" pitchFamily="50" charset="-128"/>
                <a:ea typeface="HG丸ｺﾞｼｯｸM-PRO" panose="020F0600000000000000" pitchFamily="50" charset="-128"/>
              </a:rPr>
              <a:t>｣</a:t>
            </a:r>
            <a:r>
              <a:rPr lang="ja-JP" altLang="en-US" sz="1350" dirty="0">
                <a:solidFill>
                  <a:prstClr val="black"/>
                </a:solidFill>
                <a:latin typeface="HG丸ｺﾞｼｯｸM-PRO" panose="020F0600000000000000" pitchFamily="50" charset="-128"/>
                <a:ea typeface="HG丸ｺﾞｼｯｸM-PRO" panose="020F0600000000000000" pitchFamily="50" charset="-128"/>
              </a:rPr>
              <a:t>として来た配偶者などに支払うことは差し支えない。</a:t>
            </a:r>
            <a:endParaRPr lang="ja-JP" altLang="en-US" sz="1350" dirty="0">
              <a:solidFill>
                <a:prstClr val="black"/>
              </a:solidFill>
              <a:latin typeface="Calibri"/>
              <a:ea typeface="ＭＳ Ｐゴシック" panose="020B0600070205080204" pitchFamily="50" charset="-128"/>
            </a:endParaRPr>
          </a:p>
        </p:txBody>
      </p:sp>
      <p:sp>
        <p:nvSpPr>
          <p:cNvPr id="13" name="角丸四角形 12"/>
          <p:cNvSpPr/>
          <p:nvPr/>
        </p:nvSpPr>
        <p:spPr>
          <a:xfrm>
            <a:off x="3449706" y="2925392"/>
            <a:ext cx="6966774" cy="1108533"/>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marL="285750" indent="-285750">
              <a:buFont typeface="Wingdings" panose="05000000000000000000" pitchFamily="2" charset="2"/>
              <a:buChar char="l"/>
            </a:pPr>
            <a:r>
              <a:rPr lang="ja-JP" altLang="en-US" sz="1350" dirty="0">
                <a:solidFill>
                  <a:prstClr val="black"/>
                </a:solidFill>
                <a:latin typeface="HG丸ｺﾞｼｯｸM-PRO" panose="020F0600000000000000" pitchFamily="50" charset="-128"/>
                <a:ea typeface="HG丸ｺﾞｼｯｸM-PRO" panose="020F0600000000000000" pitchFamily="50" charset="-128"/>
              </a:rPr>
              <a:t>前借金も含め、何も差し引くことなく全額払われるのが原則。</a:t>
            </a:r>
            <a:endParaRPr lang="en-US" altLang="ja-JP" sz="1350" dirty="0">
              <a:solidFill>
                <a:prstClr val="black"/>
              </a:solidFill>
              <a:latin typeface="HG丸ｺﾞｼｯｸM-PRO" panose="020F0600000000000000" pitchFamily="50" charset="-128"/>
              <a:ea typeface="HG丸ｺﾞｼｯｸM-PRO" panose="020F0600000000000000" pitchFamily="50" charset="-128"/>
            </a:endParaRPr>
          </a:p>
          <a:p>
            <a:pPr marL="285750" indent="-285750">
              <a:buFont typeface="Wingdings" panose="05000000000000000000" pitchFamily="2" charset="2"/>
              <a:buChar char="l"/>
            </a:pPr>
            <a:r>
              <a:rPr lang="ja-JP" altLang="en-US" sz="1350" dirty="0">
                <a:solidFill>
                  <a:prstClr val="black"/>
                </a:solidFill>
                <a:latin typeface="HG丸ｺﾞｼｯｸM-PRO" panose="020F0600000000000000" pitchFamily="50" charset="-128"/>
                <a:ea typeface="HG丸ｺﾞｼｯｸM-PRO" panose="020F0600000000000000" pitchFamily="50" charset="-128"/>
              </a:rPr>
              <a:t>法令で定められているものは差し引くことができる</a:t>
            </a:r>
            <a:r>
              <a:rPr lang="en-US" altLang="ja-JP" sz="1350" dirty="0">
                <a:solidFill>
                  <a:prstClr val="black"/>
                </a:solidFill>
                <a:latin typeface="HG丸ｺﾞｼｯｸM-PRO" panose="020F0600000000000000" pitchFamily="50" charset="-128"/>
                <a:ea typeface="HG丸ｺﾞｼｯｸM-PRO" panose="020F0600000000000000" pitchFamily="50" charset="-128"/>
              </a:rPr>
              <a:t>(</a:t>
            </a:r>
            <a:r>
              <a:rPr lang="ja-JP" altLang="en-US" sz="1350" dirty="0">
                <a:solidFill>
                  <a:prstClr val="black"/>
                </a:solidFill>
                <a:latin typeface="HG丸ｺﾞｼｯｸM-PRO" panose="020F0600000000000000" pitchFamily="50" charset="-128"/>
                <a:ea typeface="HG丸ｺﾞｼｯｸM-PRO" panose="020F0600000000000000" pitchFamily="50" charset="-128"/>
              </a:rPr>
              <a:t>税金･社会保険料など</a:t>
            </a:r>
            <a:r>
              <a:rPr lang="en-US" altLang="ja-JP" sz="1350" dirty="0">
                <a:solidFill>
                  <a:prstClr val="black"/>
                </a:solidFill>
                <a:latin typeface="HG丸ｺﾞｼｯｸM-PRO" panose="020F0600000000000000" pitchFamily="50" charset="-128"/>
                <a:ea typeface="HG丸ｺﾞｼｯｸM-PRO" panose="020F0600000000000000" pitchFamily="50" charset="-128"/>
              </a:rPr>
              <a:t>)</a:t>
            </a:r>
            <a:r>
              <a:rPr lang="ja-JP" altLang="en-US" sz="1350" dirty="0" err="1">
                <a:solidFill>
                  <a:prstClr val="black"/>
                </a:solidFill>
                <a:latin typeface="HG丸ｺﾞｼｯｸM-PRO" panose="020F0600000000000000" pitchFamily="50" charset="-128"/>
                <a:ea typeface="HG丸ｺﾞｼｯｸM-PRO" panose="020F0600000000000000" pitchFamily="50" charset="-128"/>
              </a:rPr>
              <a:t>。</a:t>
            </a:r>
            <a:endParaRPr lang="en-US" altLang="ja-JP" sz="1350" dirty="0">
              <a:solidFill>
                <a:prstClr val="black"/>
              </a:solidFill>
              <a:latin typeface="HG丸ｺﾞｼｯｸM-PRO" panose="020F0600000000000000" pitchFamily="50" charset="-128"/>
              <a:ea typeface="HG丸ｺﾞｼｯｸM-PRO" panose="020F0600000000000000" pitchFamily="50" charset="-128"/>
            </a:endParaRPr>
          </a:p>
          <a:p>
            <a:pPr marL="285750" indent="-285750">
              <a:buFont typeface="Wingdings" panose="05000000000000000000" pitchFamily="2" charset="2"/>
              <a:buChar char="l"/>
            </a:pPr>
            <a:r>
              <a:rPr lang="ja-JP" altLang="en-US" sz="1350" dirty="0">
                <a:solidFill>
                  <a:prstClr val="black"/>
                </a:solidFill>
                <a:latin typeface="HG丸ｺﾞｼｯｸM-PRO" panose="020F0600000000000000" pitchFamily="50" charset="-128"/>
                <a:ea typeface="HG丸ｺﾞｼｯｸM-PRO" panose="020F0600000000000000" pitchFamily="50" charset="-128"/>
              </a:rPr>
              <a:t>労使で協定したもの</a:t>
            </a:r>
            <a:r>
              <a:rPr lang="en-US" altLang="ja-JP" sz="1350" dirty="0">
                <a:solidFill>
                  <a:prstClr val="black"/>
                </a:solidFill>
                <a:latin typeface="HG丸ｺﾞｼｯｸM-PRO" panose="020F0600000000000000" pitchFamily="50" charset="-128"/>
                <a:ea typeface="HG丸ｺﾞｼｯｸM-PRO" panose="020F0600000000000000" pitchFamily="50" charset="-128"/>
              </a:rPr>
              <a:t>(</a:t>
            </a:r>
            <a:r>
              <a:rPr lang="ja-JP" altLang="en-US" sz="1350" dirty="0">
                <a:solidFill>
                  <a:prstClr val="black"/>
                </a:solidFill>
                <a:latin typeface="HG丸ｺﾞｼｯｸM-PRO" panose="020F0600000000000000" pitchFamily="50" charset="-128"/>
                <a:ea typeface="HG丸ｺﾞｼｯｸM-PRO" panose="020F0600000000000000" pitchFamily="50" charset="-128"/>
              </a:rPr>
              <a:t>社宅費･会社貸付金の割賦返済･親睦会費･財形貯蓄金･購買代金など事理明白なもの</a:t>
            </a:r>
            <a:r>
              <a:rPr lang="en-US" altLang="ja-JP" sz="1350" dirty="0">
                <a:solidFill>
                  <a:prstClr val="black"/>
                </a:solidFill>
                <a:latin typeface="HG丸ｺﾞｼｯｸM-PRO" panose="020F0600000000000000" pitchFamily="50" charset="-128"/>
                <a:ea typeface="HG丸ｺﾞｼｯｸM-PRO" panose="020F0600000000000000" pitchFamily="50" charset="-128"/>
              </a:rPr>
              <a:t>)</a:t>
            </a:r>
            <a:r>
              <a:rPr lang="ja-JP" altLang="en-US" sz="1350" dirty="0">
                <a:solidFill>
                  <a:prstClr val="black"/>
                </a:solidFill>
                <a:latin typeface="HG丸ｺﾞｼｯｸM-PRO" panose="020F0600000000000000" pitchFamily="50" charset="-128"/>
                <a:ea typeface="HG丸ｺﾞｼｯｸM-PRO" panose="020F0600000000000000" pitchFamily="50" charset="-128"/>
              </a:rPr>
              <a:t>も差し引くことができる。</a:t>
            </a:r>
            <a:endParaRPr lang="ja-JP" altLang="en-US" sz="1350" dirty="0">
              <a:solidFill>
                <a:prstClr val="black"/>
              </a:solidFill>
              <a:latin typeface="Calibri"/>
              <a:ea typeface="ＭＳ Ｐゴシック" panose="020B0600070205080204" pitchFamily="50" charset="-128"/>
            </a:endParaRPr>
          </a:p>
        </p:txBody>
      </p:sp>
      <p:sp>
        <p:nvSpPr>
          <p:cNvPr id="14" name="角丸四角形 13"/>
          <p:cNvSpPr/>
          <p:nvPr/>
        </p:nvSpPr>
        <p:spPr>
          <a:xfrm>
            <a:off x="3449706" y="4079978"/>
            <a:ext cx="6966774" cy="695006"/>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marL="285750" indent="-285750">
              <a:buFont typeface="Wingdings" panose="05000000000000000000" pitchFamily="2" charset="2"/>
              <a:buChar char="l"/>
            </a:pPr>
            <a:r>
              <a:rPr lang="ja-JP" altLang="en-US" sz="1350" dirty="0">
                <a:solidFill>
                  <a:prstClr val="black"/>
                </a:solidFill>
                <a:latin typeface="HG丸ｺﾞｼｯｸM-PRO" panose="020F0600000000000000" pitchFamily="50" charset="-128"/>
                <a:ea typeface="HG丸ｺﾞｼｯｸM-PRO" panose="020F0600000000000000" pitchFamily="50" charset="-128"/>
              </a:rPr>
              <a:t>毎月１回以上、支払われるのが原則（臨時に支払われるもの</a:t>
            </a:r>
            <a:r>
              <a:rPr lang="en-US" altLang="ja-JP" sz="1350" dirty="0">
                <a:solidFill>
                  <a:prstClr val="black"/>
                </a:solidFill>
                <a:latin typeface="HG丸ｺﾞｼｯｸM-PRO" panose="020F0600000000000000" pitchFamily="50" charset="-128"/>
                <a:ea typeface="HG丸ｺﾞｼｯｸM-PRO" panose="020F0600000000000000" pitchFamily="50" charset="-128"/>
              </a:rPr>
              <a:t>(</a:t>
            </a:r>
            <a:r>
              <a:rPr lang="ja-JP" altLang="en-US" sz="1350" dirty="0">
                <a:solidFill>
                  <a:prstClr val="black"/>
                </a:solidFill>
                <a:latin typeface="HG丸ｺﾞｼｯｸM-PRO" panose="020F0600000000000000" pitchFamily="50" charset="-128"/>
                <a:ea typeface="HG丸ｺﾞｼｯｸM-PRO" panose="020F0600000000000000" pitchFamily="50" charset="-128"/>
              </a:rPr>
              <a:t>祝い金など</a:t>
            </a:r>
            <a:r>
              <a:rPr lang="en-US" altLang="ja-JP" sz="1350" dirty="0">
                <a:solidFill>
                  <a:prstClr val="black"/>
                </a:solidFill>
                <a:latin typeface="HG丸ｺﾞｼｯｸM-PRO" panose="020F0600000000000000" pitchFamily="50" charset="-128"/>
                <a:ea typeface="HG丸ｺﾞｼｯｸM-PRO" panose="020F0600000000000000" pitchFamily="50" charset="-128"/>
              </a:rPr>
              <a:t>)</a:t>
            </a:r>
            <a:r>
              <a:rPr lang="ja-JP" altLang="en-US" sz="1350" dirty="0" err="1">
                <a:solidFill>
                  <a:prstClr val="black"/>
                </a:solidFill>
                <a:latin typeface="HG丸ｺﾞｼｯｸM-PRO" panose="020F0600000000000000" pitchFamily="50" charset="-128"/>
                <a:ea typeface="HG丸ｺﾞｼｯｸM-PRO" panose="020F0600000000000000" pitchFamily="50" charset="-128"/>
              </a:rPr>
              <a:t>、</a:t>
            </a:r>
            <a:r>
              <a:rPr lang="ja-JP" altLang="en-US" sz="1350" dirty="0">
                <a:solidFill>
                  <a:prstClr val="black"/>
                </a:solidFill>
                <a:latin typeface="HG丸ｺﾞｼｯｸM-PRO" panose="020F0600000000000000" pitchFamily="50" charset="-128"/>
                <a:ea typeface="HG丸ｺﾞｼｯｸM-PRO" panose="020F0600000000000000" pitchFamily="50" charset="-128"/>
              </a:rPr>
              <a:t>賞与、１か月を超える期間で支払われるもの</a:t>
            </a:r>
            <a:r>
              <a:rPr lang="en-US" altLang="ja-JP" sz="1350" dirty="0">
                <a:solidFill>
                  <a:prstClr val="black"/>
                </a:solidFill>
                <a:latin typeface="HG丸ｺﾞｼｯｸM-PRO" panose="020F0600000000000000" pitchFamily="50" charset="-128"/>
                <a:ea typeface="HG丸ｺﾞｼｯｸM-PRO" panose="020F0600000000000000" pitchFamily="50" charset="-128"/>
              </a:rPr>
              <a:t>(</a:t>
            </a:r>
            <a:r>
              <a:rPr lang="ja-JP" altLang="en-US" sz="1350" dirty="0">
                <a:solidFill>
                  <a:prstClr val="black"/>
                </a:solidFill>
                <a:latin typeface="HG丸ｺﾞｼｯｸM-PRO" panose="020F0600000000000000" pitchFamily="50" charset="-128"/>
                <a:ea typeface="HG丸ｺﾞｼｯｸM-PRO" panose="020F0600000000000000" pitchFamily="50" charset="-128"/>
              </a:rPr>
              <a:t>精勤手当･勤続手当･奨励加給･能率手当など</a:t>
            </a:r>
            <a:r>
              <a:rPr lang="en-US" altLang="ja-JP" sz="1350" dirty="0">
                <a:solidFill>
                  <a:prstClr val="black"/>
                </a:solidFill>
                <a:latin typeface="HG丸ｺﾞｼｯｸM-PRO" panose="020F0600000000000000" pitchFamily="50" charset="-128"/>
                <a:ea typeface="HG丸ｺﾞｼｯｸM-PRO" panose="020F0600000000000000" pitchFamily="50" charset="-128"/>
              </a:rPr>
              <a:t>)</a:t>
            </a:r>
            <a:r>
              <a:rPr lang="ja-JP" altLang="en-US" sz="1350" dirty="0">
                <a:solidFill>
                  <a:prstClr val="black"/>
                </a:solidFill>
                <a:latin typeface="HG丸ｺﾞｼｯｸM-PRO" panose="020F0600000000000000" pitchFamily="50" charset="-128"/>
                <a:ea typeface="HG丸ｺﾞｼｯｸM-PRO" panose="020F0600000000000000" pitchFamily="50" charset="-128"/>
              </a:rPr>
              <a:t>は例外）</a:t>
            </a:r>
            <a:endParaRPr lang="ja-JP" altLang="en-US" sz="1350" dirty="0">
              <a:solidFill>
                <a:prstClr val="black"/>
              </a:solidFill>
              <a:latin typeface="Calibri"/>
              <a:ea typeface="ＭＳ Ｐゴシック" panose="020B0600070205080204" pitchFamily="50" charset="-128"/>
            </a:endParaRPr>
          </a:p>
        </p:txBody>
      </p:sp>
      <p:sp>
        <p:nvSpPr>
          <p:cNvPr id="15" name="角丸四角形 14"/>
          <p:cNvSpPr/>
          <p:nvPr/>
        </p:nvSpPr>
        <p:spPr>
          <a:xfrm>
            <a:off x="3449706" y="4836134"/>
            <a:ext cx="6966774" cy="648000"/>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marL="285750" indent="-285750">
              <a:buFont typeface="Wingdings" panose="05000000000000000000" pitchFamily="2" charset="2"/>
              <a:buChar char="l"/>
            </a:pPr>
            <a:r>
              <a:rPr lang="ja-JP" altLang="en-US" sz="1350" dirty="0">
                <a:solidFill>
                  <a:prstClr val="black"/>
                </a:solidFill>
                <a:latin typeface="HG丸ｺﾞｼｯｸM-PRO" panose="020F0600000000000000" pitchFamily="50" charset="-128"/>
                <a:ea typeface="HG丸ｺﾞｼｯｸM-PRO" panose="020F0600000000000000" pitchFamily="50" charset="-128"/>
              </a:rPr>
              <a:t>決まった日付に支払われるのが原則。その日が会社の休みの場合には、遅くとも休日明けに支払われる。</a:t>
            </a:r>
            <a:endParaRPr lang="en-US" altLang="ja-JP" sz="1350" dirty="0">
              <a:solidFill>
                <a:prstClr val="black"/>
              </a:solidFill>
              <a:latin typeface="HG丸ｺﾞｼｯｸM-PRO" panose="020F0600000000000000" pitchFamily="50" charset="-128"/>
              <a:ea typeface="HG丸ｺﾞｼｯｸM-PRO" panose="020F0600000000000000" pitchFamily="50" charset="-128"/>
            </a:endParaRPr>
          </a:p>
          <a:p>
            <a:pPr marL="162000" indent="-162000"/>
            <a:r>
              <a:rPr lang="ja-JP" altLang="en-US" sz="1100" dirty="0">
                <a:solidFill>
                  <a:prstClr val="black"/>
                </a:solidFill>
                <a:latin typeface="HG丸ｺﾞｼｯｸM-PRO" panose="020F0600000000000000" pitchFamily="50" charset="-128"/>
                <a:ea typeface="HG丸ｺﾞｼｯｸM-PRO" panose="020F0600000000000000" pitchFamily="50" charset="-128"/>
              </a:rPr>
              <a:t>　</a:t>
            </a:r>
            <a:r>
              <a:rPr lang="en-US" altLang="ja-JP" sz="1100" dirty="0">
                <a:solidFill>
                  <a:prstClr val="black"/>
                </a:solidFill>
                <a:latin typeface="HG丸ｺﾞｼｯｸM-PRO" panose="020F0600000000000000" pitchFamily="50" charset="-128"/>
                <a:ea typeface="HG丸ｺﾞｼｯｸM-PRO" panose="020F0600000000000000" pitchFamily="50" charset="-128"/>
              </a:rPr>
              <a:t>※</a:t>
            </a:r>
            <a:r>
              <a:rPr lang="ja-JP" altLang="en-US" sz="1100" dirty="0">
                <a:solidFill>
                  <a:prstClr val="black"/>
                </a:solidFill>
                <a:latin typeface="HG丸ｺﾞｼｯｸM-PRO" panose="020F0600000000000000" pitchFamily="50" charset="-128"/>
                <a:ea typeface="HG丸ｺﾞｼｯｸM-PRO" panose="020F0600000000000000" pitchFamily="50" charset="-128"/>
              </a:rPr>
              <a:t>曜日の指定</a:t>
            </a:r>
            <a:r>
              <a:rPr lang="en-US" altLang="ja-JP" sz="1100" dirty="0">
                <a:solidFill>
                  <a:prstClr val="black"/>
                </a:solidFill>
                <a:latin typeface="HG丸ｺﾞｼｯｸM-PRO" panose="020F0600000000000000" pitchFamily="50" charset="-128"/>
                <a:ea typeface="HG丸ｺﾞｼｯｸM-PRO" panose="020F0600000000000000" pitchFamily="50" charset="-128"/>
              </a:rPr>
              <a:t>(</a:t>
            </a:r>
            <a:r>
              <a:rPr lang="ja-JP" altLang="en-US" sz="1100" dirty="0">
                <a:solidFill>
                  <a:prstClr val="black"/>
                </a:solidFill>
                <a:latin typeface="HG丸ｺﾞｼｯｸM-PRO" panose="020F0600000000000000" pitchFamily="50" charset="-128"/>
                <a:ea typeface="HG丸ｺﾞｼｯｸM-PRO" panose="020F0600000000000000" pitchFamily="50" charset="-128"/>
              </a:rPr>
              <a:t>毎月第</a:t>
            </a:r>
            <a:r>
              <a:rPr lang="en-US" altLang="ja-JP" sz="1100" dirty="0">
                <a:solidFill>
                  <a:prstClr val="black"/>
                </a:solidFill>
                <a:latin typeface="HG丸ｺﾞｼｯｸM-PRO" panose="020F0600000000000000" pitchFamily="50" charset="-128"/>
                <a:ea typeface="HG丸ｺﾞｼｯｸM-PRO" panose="020F0600000000000000" pitchFamily="50" charset="-128"/>
              </a:rPr>
              <a:t>4</a:t>
            </a:r>
            <a:r>
              <a:rPr lang="ja-JP" altLang="en-US" sz="1100" dirty="0">
                <a:solidFill>
                  <a:prstClr val="black"/>
                </a:solidFill>
                <a:latin typeface="HG丸ｺﾞｼｯｸM-PRO" panose="020F0600000000000000" pitchFamily="50" charset="-128"/>
                <a:ea typeface="HG丸ｺﾞｼｯｸM-PRO" panose="020F0600000000000000" pitchFamily="50" charset="-128"/>
              </a:rPr>
              <a:t>金曜日など</a:t>
            </a:r>
            <a:r>
              <a:rPr lang="en-US" altLang="ja-JP" sz="1100" dirty="0">
                <a:solidFill>
                  <a:prstClr val="black"/>
                </a:solidFill>
                <a:latin typeface="HG丸ｺﾞｼｯｸM-PRO" panose="020F0600000000000000" pitchFamily="50" charset="-128"/>
                <a:ea typeface="HG丸ｺﾞｼｯｸM-PRO" panose="020F0600000000000000" pitchFamily="50" charset="-128"/>
              </a:rPr>
              <a:t>)</a:t>
            </a:r>
            <a:r>
              <a:rPr lang="ja-JP" altLang="en-US" sz="1100" dirty="0">
                <a:solidFill>
                  <a:prstClr val="black"/>
                </a:solidFill>
                <a:latin typeface="HG丸ｺﾞｼｯｸM-PRO" panose="020F0600000000000000" pitchFamily="50" charset="-128"/>
                <a:ea typeface="HG丸ｺﾞｼｯｸM-PRO" panose="020F0600000000000000" pitchFamily="50" charset="-128"/>
              </a:rPr>
              <a:t>によることは、月７日の範囲で変動することになるため認められない。</a:t>
            </a:r>
            <a:endParaRPr lang="ja-JP" altLang="en-US" sz="1100" dirty="0">
              <a:solidFill>
                <a:prstClr val="black"/>
              </a:solidFill>
              <a:latin typeface="Calibri"/>
              <a:ea typeface="ＭＳ Ｐゴシック" panose="020B0600070205080204" pitchFamily="50" charset="-128"/>
            </a:endParaRPr>
          </a:p>
        </p:txBody>
      </p:sp>
      <p:sp>
        <p:nvSpPr>
          <p:cNvPr id="17" name="テキスト ボックス 16"/>
          <p:cNvSpPr txBox="1"/>
          <p:nvPr/>
        </p:nvSpPr>
        <p:spPr>
          <a:xfrm>
            <a:off x="1530575" y="111851"/>
            <a:ext cx="81009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賃金</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給与</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の支払方法についてのルール</a:t>
            </a:r>
          </a:p>
        </p:txBody>
      </p:sp>
      <p:sp>
        <p:nvSpPr>
          <p:cNvPr id="18" name="正方形/長方形 17"/>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スライド番号プレースホルダー 1">
            <a:extLst>
              <a:ext uri="{FF2B5EF4-FFF2-40B4-BE49-F238E27FC236}">
                <a16:creationId xmlns:a16="http://schemas.microsoft.com/office/drawing/2014/main" id="{32709946-2532-D51A-CA97-66497E665B82}"/>
              </a:ext>
            </a:extLst>
          </p:cNvPr>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133</a:t>
            </a:fld>
            <a:endParaRPr lang="ja-JP" altLang="en-US">
              <a:solidFill>
                <a:prstClr val="black">
                  <a:tint val="75000"/>
                </a:prstClr>
              </a:solidFill>
            </a:endParaRPr>
          </a:p>
        </p:txBody>
      </p:sp>
    </p:spTree>
    <p:extLst>
      <p:ext uri="{BB962C8B-B14F-4D97-AF65-F5344CB8AC3E}">
        <p14:creationId xmlns:p14="http://schemas.microsoft.com/office/powerpoint/2010/main" val="42875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bg/>
                                          </p:spTgt>
                                        </p:tgtEl>
                                        <p:attrNameLst>
                                          <p:attrName>style.visibility</p:attrName>
                                        </p:attrNameLst>
                                      </p:cBhvr>
                                      <p:to>
                                        <p:strVal val="visible"/>
                                      </p:to>
                                    </p:set>
                                    <p:animEffect transition="in" filter="fade">
                                      <p:cBhvr>
                                        <p:cTn id="37" dur="1000"/>
                                        <p:tgtEl>
                                          <p:spTgt spid="7">
                                            <p:bg/>
                                          </p:spTgt>
                                        </p:tgtEl>
                                      </p:cBhvr>
                                    </p:animEffect>
                                    <p:anim calcmode="lin" valueType="num">
                                      <p:cBhvr>
                                        <p:cTn id="38" dur="1000" fill="hold"/>
                                        <p:tgtEl>
                                          <p:spTgt spid="7">
                                            <p:bg/>
                                          </p:spTgt>
                                        </p:tgtEl>
                                        <p:attrNameLst>
                                          <p:attrName>ppt_x</p:attrName>
                                        </p:attrNameLst>
                                      </p:cBhvr>
                                      <p:tavLst>
                                        <p:tav tm="0">
                                          <p:val>
                                            <p:strVal val="#ppt_x"/>
                                          </p:val>
                                        </p:tav>
                                        <p:tav tm="100000">
                                          <p:val>
                                            <p:strVal val="#ppt_x"/>
                                          </p:val>
                                        </p:tav>
                                      </p:tavLst>
                                    </p:anim>
                                    <p:anim calcmode="lin" valueType="num">
                                      <p:cBhvr>
                                        <p:cTn id="3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animEffect transition="in" filter="fade">
                                      <p:cBhvr>
                                        <p:cTn id="44" dur="1000"/>
                                        <p:tgtEl>
                                          <p:spTgt spid="7">
                                            <p:txEl>
                                              <p:pRg st="0" end="0"/>
                                            </p:txEl>
                                          </p:spTgt>
                                        </p:tgtEl>
                                      </p:cBhvr>
                                    </p:animEffect>
                                    <p:anim calcmode="lin" valueType="num">
                                      <p:cBhvr>
                                        <p:cTn id="4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
                                            <p:txEl>
                                              <p:pRg st="1" end="1"/>
                                            </p:txEl>
                                          </p:spTgt>
                                        </p:tgtEl>
                                        <p:attrNameLst>
                                          <p:attrName>style.visibility</p:attrName>
                                        </p:attrNameLst>
                                      </p:cBhvr>
                                      <p:to>
                                        <p:strVal val="visible"/>
                                      </p:to>
                                    </p:set>
                                    <p:animEffect transition="in" filter="fade">
                                      <p:cBhvr>
                                        <p:cTn id="51" dur="1000"/>
                                        <p:tgtEl>
                                          <p:spTgt spid="7">
                                            <p:txEl>
                                              <p:pRg st="1" end="1"/>
                                            </p:txEl>
                                          </p:spTgt>
                                        </p:tgtEl>
                                      </p:cBhvr>
                                    </p:animEffect>
                                    <p:anim calcmode="lin" valueType="num">
                                      <p:cBhvr>
                                        <p:cTn id="5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7">
                                            <p:txEl>
                                              <p:pRg st="2" end="2"/>
                                            </p:txEl>
                                          </p:spTgt>
                                        </p:tgtEl>
                                        <p:attrNameLst>
                                          <p:attrName>style.visibility</p:attrName>
                                        </p:attrNameLst>
                                      </p:cBhvr>
                                      <p:to>
                                        <p:strVal val="visible"/>
                                      </p:to>
                                    </p:set>
                                    <p:animEffect transition="in" filter="fade">
                                      <p:cBhvr>
                                        <p:cTn id="58" dur="1000"/>
                                        <p:tgtEl>
                                          <p:spTgt spid="7">
                                            <p:txEl>
                                              <p:pRg st="2" end="2"/>
                                            </p:txEl>
                                          </p:spTgt>
                                        </p:tgtEl>
                                      </p:cBhvr>
                                    </p:animEffect>
                                    <p:anim calcmode="lin" valueType="num">
                                      <p:cBhvr>
                                        <p:cTn id="5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6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2">
                                            <p:bg/>
                                          </p:spTgt>
                                        </p:tgtEl>
                                        <p:attrNameLst>
                                          <p:attrName>style.visibility</p:attrName>
                                        </p:attrNameLst>
                                      </p:cBhvr>
                                      <p:to>
                                        <p:strVal val="visible"/>
                                      </p:to>
                                    </p:set>
                                    <p:animEffect transition="in" filter="fade">
                                      <p:cBhvr>
                                        <p:cTn id="65" dur="1000"/>
                                        <p:tgtEl>
                                          <p:spTgt spid="12">
                                            <p:bg/>
                                          </p:spTgt>
                                        </p:tgtEl>
                                      </p:cBhvr>
                                    </p:animEffect>
                                    <p:anim calcmode="lin" valueType="num">
                                      <p:cBhvr>
                                        <p:cTn id="66" dur="1000" fill="hold"/>
                                        <p:tgtEl>
                                          <p:spTgt spid="12">
                                            <p:bg/>
                                          </p:spTgt>
                                        </p:tgtEl>
                                        <p:attrNameLst>
                                          <p:attrName>ppt_x</p:attrName>
                                        </p:attrNameLst>
                                      </p:cBhvr>
                                      <p:tavLst>
                                        <p:tav tm="0">
                                          <p:val>
                                            <p:strVal val="#ppt_x"/>
                                          </p:val>
                                        </p:tav>
                                        <p:tav tm="100000">
                                          <p:val>
                                            <p:strVal val="#ppt_x"/>
                                          </p:val>
                                        </p:tav>
                                      </p:tavLst>
                                    </p:anim>
                                    <p:anim calcmode="lin" valueType="num">
                                      <p:cBhvr>
                                        <p:cTn id="67" dur="1000" fill="hold"/>
                                        <p:tgtEl>
                                          <p:spTgt spid="12">
                                            <p:bg/>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2">
                                            <p:txEl>
                                              <p:pRg st="0" end="0"/>
                                            </p:txEl>
                                          </p:spTgt>
                                        </p:tgtEl>
                                        <p:attrNameLst>
                                          <p:attrName>style.visibility</p:attrName>
                                        </p:attrNameLst>
                                      </p:cBhvr>
                                      <p:to>
                                        <p:strVal val="visible"/>
                                      </p:to>
                                    </p:set>
                                    <p:animEffect transition="in" filter="fade">
                                      <p:cBhvr>
                                        <p:cTn id="72" dur="1000"/>
                                        <p:tgtEl>
                                          <p:spTgt spid="12">
                                            <p:txEl>
                                              <p:pRg st="0" end="0"/>
                                            </p:txEl>
                                          </p:spTgt>
                                        </p:tgtEl>
                                      </p:cBhvr>
                                    </p:animEffect>
                                    <p:anim calcmode="lin" valueType="num">
                                      <p:cBhvr>
                                        <p:cTn id="7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3">
                                            <p:bg/>
                                          </p:spTgt>
                                        </p:tgtEl>
                                        <p:attrNameLst>
                                          <p:attrName>style.visibility</p:attrName>
                                        </p:attrNameLst>
                                      </p:cBhvr>
                                      <p:to>
                                        <p:strVal val="visible"/>
                                      </p:to>
                                    </p:set>
                                    <p:animEffect transition="in" filter="fade">
                                      <p:cBhvr>
                                        <p:cTn id="79" dur="1000"/>
                                        <p:tgtEl>
                                          <p:spTgt spid="13">
                                            <p:bg/>
                                          </p:spTgt>
                                        </p:tgtEl>
                                      </p:cBhvr>
                                    </p:animEffect>
                                    <p:anim calcmode="lin" valueType="num">
                                      <p:cBhvr>
                                        <p:cTn id="80" dur="1000" fill="hold"/>
                                        <p:tgtEl>
                                          <p:spTgt spid="13">
                                            <p:bg/>
                                          </p:spTgt>
                                        </p:tgtEl>
                                        <p:attrNameLst>
                                          <p:attrName>ppt_x</p:attrName>
                                        </p:attrNameLst>
                                      </p:cBhvr>
                                      <p:tavLst>
                                        <p:tav tm="0">
                                          <p:val>
                                            <p:strVal val="#ppt_x"/>
                                          </p:val>
                                        </p:tav>
                                        <p:tav tm="100000">
                                          <p:val>
                                            <p:strVal val="#ppt_x"/>
                                          </p:val>
                                        </p:tav>
                                      </p:tavLst>
                                    </p:anim>
                                    <p:anim calcmode="lin" valueType="num">
                                      <p:cBhvr>
                                        <p:cTn id="81"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3">
                                            <p:txEl>
                                              <p:pRg st="0" end="0"/>
                                            </p:txEl>
                                          </p:spTgt>
                                        </p:tgtEl>
                                        <p:attrNameLst>
                                          <p:attrName>style.visibility</p:attrName>
                                        </p:attrNameLst>
                                      </p:cBhvr>
                                      <p:to>
                                        <p:strVal val="visible"/>
                                      </p:to>
                                    </p:set>
                                    <p:animEffect transition="in" filter="fade">
                                      <p:cBhvr>
                                        <p:cTn id="86" dur="1000"/>
                                        <p:tgtEl>
                                          <p:spTgt spid="13">
                                            <p:txEl>
                                              <p:pRg st="0" end="0"/>
                                            </p:txEl>
                                          </p:spTgt>
                                        </p:tgtEl>
                                      </p:cBhvr>
                                    </p:animEffect>
                                    <p:anim calcmode="lin" valueType="num">
                                      <p:cBhvr>
                                        <p:cTn id="8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8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3">
                                            <p:txEl>
                                              <p:pRg st="1" end="1"/>
                                            </p:txEl>
                                          </p:spTgt>
                                        </p:tgtEl>
                                        <p:attrNameLst>
                                          <p:attrName>style.visibility</p:attrName>
                                        </p:attrNameLst>
                                      </p:cBhvr>
                                      <p:to>
                                        <p:strVal val="visible"/>
                                      </p:to>
                                    </p:set>
                                    <p:animEffect transition="in" filter="fade">
                                      <p:cBhvr>
                                        <p:cTn id="93" dur="1000"/>
                                        <p:tgtEl>
                                          <p:spTgt spid="13">
                                            <p:txEl>
                                              <p:pRg st="1" end="1"/>
                                            </p:txEl>
                                          </p:spTgt>
                                        </p:tgtEl>
                                      </p:cBhvr>
                                    </p:animEffect>
                                    <p:anim calcmode="lin" valueType="num">
                                      <p:cBhvr>
                                        <p:cTn id="9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95"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13">
                                            <p:txEl>
                                              <p:pRg st="2" end="2"/>
                                            </p:txEl>
                                          </p:spTgt>
                                        </p:tgtEl>
                                        <p:attrNameLst>
                                          <p:attrName>style.visibility</p:attrName>
                                        </p:attrNameLst>
                                      </p:cBhvr>
                                      <p:to>
                                        <p:strVal val="visible"/>
                                      </p:to>
                                    </p:set>
                                    <p:animEffect transition="in" filter="fade">
                                      <p:cBhvr>
                                        <p:cTn id="100" dur="1000"/>
                                        <p:tgtEl>
                                          <p:spTgt spid="13">
                                            <p:txEl>
                                              <p:pRg st="2" end="2"/>
                                            </p:txEl>
                                          </p:spTgt>
                                        </p:tgtEl>
                                      </p:cBhvr>
                                    </p:animEffect>
                                    <p:anim calcmode="lin" valueType="num">
                                      <p:cBhvr>
                                        <p:cTn id="101"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02"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14">
                                            <p:bg/>
                                          </p:spTgt>
                                        </p:tgtEl>
                                        <p:attrNameLst>
                                          <p:attrName>style.visibility</p:attrName>
                                        </p:attrNameLst>
                                      </p:cBhvr>
                                      <p:to>
                                        <p:strVal val="visible"/>
                                      </p:to>
                                    </p:set>
                                    <p:animEffect transition="in" filter="fade">
                                      <p:cBhvr>
                                        <p:cTn id="107" dur="1000"/>
                                        <p:tgtEl>
                                          <p:spTgt spid="14">
                                            <p:bg/>
                                          </p:spTgt>
                                        </p:tgtEl>
                                      </p:cBhvr>
                                    </p:animEffect>
                                    <p:anim calcmode="lin" valueType="num">
                                      <p:cBhvr>
                                        <p:cTn id="108" dur="1000" fill="hold"/>
                                        <p:tgtEl>
                                          <p:spTgt spid="14">
                                            <p:bg/>
                                          </p:spTgt>
                                        </p:tgtEl>
                                        <p:attrNameLst>
                                          <p:attrName>ppt_x</p:attrName>
                                        </p:attrNameLst>
                                      </p:cBhvr>
                                      <p:tavLst>
                                        <p:tav tm="0">
                                          <p:val>
                                            <p:strVal val="#ppt_x"/>
                                          </p:val>
                                        </p:tav>
                                        <p:tav tm="100000">
                                          <p:val>
                                            <p:strVal val="#ppt_x"/>
                                          </p:val>
                                        </p:tav>
                                      </p:tavLst>
                                    </p:anim>
                                    <p:anim calcmode="lin" valueType="num">
                                      <p:cBhvr>
                                        <p:cTn id="109"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14">
                                            <p:txEl>
                                              <p:pRg st="0" end="0"/>
                                            </p:txEl>
                                          </p:spTgt>
                                        </p:tgtEl>
                                        <p:attrNameLst>
                                          <p:attrName>style.visibility</p:attrName>
                                        </p:attrNameLst>
                                      </p:cBhvr>
                                      <p:to>
                                        <p:strVal val="visible"/>
                                      </p:to>
                                    </p:set>
                                    <p:animEffect transition="in" filter="fade">
                                      <p:cBhvr>
                                        <p:cTn id="114" dur="1000"/>
                                        <p:tgtEl>
                                          <p:spTgt spid="14">
                                            <p:txEl>
                                              <p:pRg st="0" end="0"/>
                                            </p:txEl>
                                          </p:spTgt>
                                        </p:tgtEl>
                                      </p:cBhvr>
                                    </p:animEffect>
                                    <p:anim calcmode="lin" valueType="num">
                                      <p:cBhvr>
                                        <p:cTn id="1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15">
                                            <p:bg/>
                                          </p:spTgt>
                                        </p:tgtEl>
                                        <p:attrNameLst>
                                          <p:attrName>style.visibility</p:attrName>
                                        </p:attrNameLst>
                                      </p:cBhvr>
                                      <p:to>
                                        <p:strVal val="visible"/>
                                      </p:to>
                                    </p:set>
                                    <p:animEffect transition="in" filter="fade">
                                      <p:cBhvr>
                                        <p:cTn id="121" dur="1000"/>
                                        <p:tgtEl>
                                          <p:spTgt spid="15">
                                            <p:bg/>
                                          </p:spTgt>
                                        </p:tgtEl>
                                      </p:cBhvr>
                                    </p:animEffect>
                                    <p:anim calcmode="lin" valueType="num">
                                      <p:cBhvr>
                                        <p:cTn id="122" dur="1000" fill="hold"/>
                                        <p:tgtEl>
                                          <p:spTgt spid="15">
                                            <p:bg/>
                                          </p:spTgt>
                                        </p:tgtEl>
                                        <p:attrNameLst>
                                          <p:attrName>ppt_x</p:attrName>
                                        </p:attrNameLst>
                                      </p:cBhvr>
                                      <p:tavLst>
                                        <p:tav tm="0">
                                          <p:val>
                                            <p:strVal val="#ppt_x"/>
                                          </p:val>
                                        </p:tav>
                                        <p:tav tm="100000">
                                          <p:val>
                                            <p:strVal val="#ppt_x"/>
                                          </p:val>
                                        </p:tav>
                                      </p:tavLst>
                                    </p:anim>
                                    <p:anim calcmode="lin" valueType="num">
                                      <p:cBhvr>
                                        <p:cTn id="123" dur="1000" fill="hold"/>
                                        <p:tgtEl>
                                          <p:spTgt spid="15">
                                            <p:bg/>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15">
                                            <p:txEl>
                                              <p:pRg st="0" end="0"/>
                                            </p:txEl>
                                          </p:spTgt>
                                        </p:tgtEl>
                                        <p:attrNameLst>
                                          <p:attrName>style.visibility</p:attrName>
                                        </p:attrNameLst>
                                      </p:cBhvr>
                                      <p:to>
                                        <p:strVal val="visible"/>
                                      </p:to>
                                    </p:set>
                                    <p:animEffect transition="in" filter="fade">
                                      <p:cBhvr>
                                        <p:cTn id="128" dur="1000"/>
                                        <p:tgtEl>
                                          <p:spTgt spid="15">
                                            <p:txEl>
                                              <p:pRg st="0" end="0"/>
                                            </p:txEl>
                                          </p:spTgt>
                                        </p:tgtEl>
                                      </p:cBhvr>
                                    </p:animEffect>
                                    <p:anim calcmode="lin" valueType="num">
                                      <p:cBhvr>
                                        <p:cTn id="129"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30"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15">
                                            <p:txEl>
                                              <p:pRg st="1" end="1"/>
                                            </p:txEl>
                                          </p:spTgt>
                                        </p:tgtEl>
                                        <p:attrNameLst>
                                          <p:attrName>style.visibility</p:attrName>
                                        </p:attrNameLst>
                                      </p:cBhvr>
                                      <p:to>
                                        <p:strVal val="visible"/>
                                      </p:to>
                                    </p:set>
                                    <p:animEffect transition="in" filter="fade">
                                      <p:cBhvr>
                                        <p:cTn id="135" dur="1000"/>
                                        <p:tgtEl>
                                          <p:spTgt spid="15">
                                            <p:txEl>
                                              <p:pRg st="1" end="1"/>
                                            </p:txEl>
                                          </p:spTgt>
                                        </p:tgtEl>
                                      </p:cBhvr>
                                    </p:animEffect>
                                    <p:anim calcmode="lin" valueType="num">
                                      <p:cBhvr>
                                        <p:cTn id="136"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37"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animBg="1"/>
      <p:bldP spid="8" grpId="0" animBg="1"/>
      <p:bldP spid="9" grpId="0" animBg="1"/>
      <p:bldP spid="10" grpId="0" animBg="1"/>
      <p:bldP spid="11" grpId="0" animBg="1"/>
      <p:bldP spid="12" grpId="0" uiExpand="1" build="p" animBg="1"/>
      <p:bldP spid="13" grpId="0" build="p" animBg="1"/>
      <p:bldP spid="14" grpId="0" build="p" animBg="1"/>
      <p:bldP spid="15" grpId="0" build="p"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グループ化 74"/>
          <p:cNvGrpSpPr/>
          <p:nvPr/>
        </p:nvGrpSpPr>
        <p:grpSpPr>
          <a:xfrm>
            <a:off x="2801634" y="2550617"/>
            <a:ext cx="3240360" cy="3387311"/>
            <a:chOff x="179512" y="2185814"/>
            <a:chExt cx="4320480" cy="4516414"/>
          </a:xfrm>
        </p:grpSpPr>
        <p:sp>
          <p:nvSpPr>
            <p:cNvPr id="14" name="角丸四角形 13"/>
            <p:cNvSpPr/>
            <p:nvPr/>
          </p:nvSpPr>
          <p:spPr>
            <a:xfrm>
              <a:off x="359992" y="2420888"/>
              <a:ext cx="4140000" cy="4281340"/>
            </a:xfrm>
            <a:prstGeom prst="roundRect">
              <a:avLst>
                <a:gd name="adj" fmla="val 256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a:lnSpc>
                  <a:spcPts val="1650"/>
                </a:lnSpc>
              </a:pPr>
              <a:endParaRPr lang="ja-JP" altLang="en-US" sz="1200" dirty="0">
                <a:solidFill>
                  <a:prstClr val="black"/>
                </a:solidFill>
                <a:latin typeface="Calibri"/>
                <a:ea typeface="ＭＳ Ｐゴシック" panose="020B0600070205080204" pitchFamily="50" charset="-128"/>
              </a:endParaRPr>
            </a:p>
          </p:txBody>
        </p:sp>
        <p:sp>
          <p:nvSpPr>
            <p:cNvPr id="18" name="角丸四角形 17"/>
            <p:cNvSpPr/>
            <p:nvPr/>
          </p:nvSpPr>
          <p:spPr>
            <a:xfrm>
              <a:off x="179512" y="2185814"/>
              <a:ext cx="2763464" cy="489359"/>
            </a:xfrm>
            <a:prstGeom prst="roundRect">
              <a:avLst>
                <a:gd name="adj" fmla="val 2560"/>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Autofit/>
            </a:bodyPr>
            <a:lstStyle/>
            <a:p>
              <a:pPr algn="ctr">
                <a:lnSpc>
                  <a:spcPts val="1950"/>
                </a:lnSpc>
              </a:pPr>
              <a:r>
                <a:rPr lang="ja-JP" altLang="en-US" sz="1650" dirty="0">
                  <a:solidFill>
                    <a:prstClr val="white"/>
                  </a:solidFill>
                  <a:latin typeface="HG丸ｺﾞｼｯｸM-PRO" panose="020F0600000000000000" pitchFamily="50" charset="-128"/>
                  <a:ea typeface="HG丸ｺﾞｼｯｸM-PRO" panose="020F0600000000000000" pitchFamily="50" charset="-128"/>
                </a:rPr>
                <a:t>法律上の倒産のとき</a:t>
              </a:r>
              <a:endParaRPr lang="ja-JP" altLang="en-US" sz="1650" dirty="0">
                <a:solidFill>
                  <a:prstClr val="white"/>
                </a:solidFill>
                <a:latin typeface="Calibri"/>
                <a:ea typeface="ＭＳ Ｐゴシック" panose="020B0600070205080204" pitchFamily="50" charset="-128"/>
              </a:endParaRPr>
            </a:p>
          </p:txBody>
        </p:sp>
      </p:grpSp>
      <p:grpSp>
        <p:nvGrpSpPr>
          <p:cNvPr id="76" name="グループ化 75"/>
          <p:cNvGrpSpPr/>
          <p:nvPr/>
        </p:nvGrpSpPr>
        <p:grpSpPr>
          <a:xfrm>
            <a:off x="6235363" y="2546656"/>
            <a:ext cx="3175376" cy="3391310"/>
            <a:chOff x="4757813" y="2180688"/>
            <a:chExt cx="4233835" cy="4457782"/>
          </a:xfrm>
        </p:grpSpPr>
        <p:sp>
          <p:nvSpPr>
            <p:cNvPr id="17" name="角丸四角形 16"/>
            <p:cNvSpPr/>
            <p:nvPr/>
          </p:nvSpPr>
          <p:spPr>
            <a:xfrm>
              <a:off x="4757813" y="2417695"/>
              <a:ext cx="4140000" cy="4220775"/>
            </a:xfrm>
            <a:prstGeom prst="roundRect">
              <a:avLst>
                <a:gd name="adj" fmla="val 256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algn="r">
                <a:lnSpc>
                  <a:spcPts val="1650"/>
                </a:lnSpc>
              </a:pPr>
              <a:endParaRPr lang="ja-JP" altLang="en-US" sz="1200" dirty="0">
                <a:solidFill>
                  <a:prstClr val="black"/>
                </a:solidFill>
                <a:latin typeface="Calibri"/>
                <a:ea typeface="ＭＳ Ｐゴシック" panose="020B0600070205080204" pitchFamily="50" charset="-128"/>
              </a:endParaRPr>
            </a:p>
          </p:txBody>
        </p:sp>
        <p:sp>
          <p:nvSpPr>
            <p:cNvPr id="19" name="角丸四角形 18"/>
            <p:cNvSpPr/>
            <p:nvPr/>
          </p:nvSpPr>
          <p:spPr>
            <a:xfrm>
              <a:off x="6228184" y="2180688"/>
              <a:ext cx="2763464" cy="489359"/>
            </a:xfrm>
            <a:prstGeom prst="roundRect">
              <a:avLst>
                <a:gd name="adj" fmla="val 2560"/>
              </a:avLst>
            </a:prstGeom>
            <a:solidFill>
              <a:srgbClr val="00B050"/>
            </a:solidFill>
            <a:ln w="12700"/>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noAutofit/>
            </a:bodyPr>
            <a:lstStyle/>
            <a:p>
              <a:pPr algn="ctr">
                <a:lnSpc>
                  <a:spcPts val="1950"/>
                </a:lnSpc>
              </a:pPr>
              <a:r>
                <a:rPr lang="ja-JP" altLang="en-US" sz="1650" dirty="0">
                  <a:solidFill>
                    <a:prstClr val="white"/>
                  </a:solidFill>
                  <a:latin typeface="HG丸ｺﾞｼｯｸM-PRO" panose="020F0600000000000000" pitchFamily="50" charset="-128"/>
                  <a:ea typeface="HG丸ｺﾞｼｯｸM-PRO" panose="020F0600000000000000" pitchFamily="50" charset="-128"/>
                </a:rPr>
                <a:t>事実上の倒産のとき</a:t>
              </a:r>
              <a:endParaRPr lang="ja-JP" altLang="en-US" sz="1650" dirty="0">
                <a:solidFill>
                  <a:prstClr val="white"/>
                </a:solidFill>
                <a:latin typeface="Calibri"/>
                <a:ea typeface="ＭＳ Ｐゴシック" panose="020B0600070205080204" pitchFamily="50" charset="-128"/>
              </a:endParaRPr>
            </a:p>
          </p:txBody>
        </p:sp>
      </p:grpSp>
      <p:sp>
        <p:nvSpPr>
          <p:cNvPr id="22" name="角丸四角形 21"/>
          <p:cNvSpPr/>
          <p:nvPr/>
        </p:nvSpPr>
        <p:spPr>
          <a:xfrm>
            <a:off x="3017658" y="5115849"/>
            <a:ext cx="1836204" cy="1049236"/>
          </a:xfrm>
          <a:prstGeom prst="roundRect">
            <a:avLst>
              <a:gd name="adj" fmla="val 7233"/>
            </a:avLst>
          </a:prstGeom>
          <a:solidFill>
            <a:srgbClr val="002060"/>
          </a:solidFill>
          <a:ln w="38100" cmpd="dbl"/>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a:lnSpc>
                <a:spcPts val="1350"/>
              </a:lnSpc>
            </a:pPr>
            <a:r>
              <a:rPr lang="ja-JP" altLang="en-US" sz="1200" dirty="0">
                <a:solidFill>
                  <a:prstClr val="white"/>
                </a:solidFill>
                <a:latin typeface="HG丸ｺﾞｼｯｸM-PRO" panose="020F0600000000000000" pitchFamily="50" charset="-128"/>
                <a:ea typeface="HG丸ｺﾞｼｯｸM-PRO" panose="020F0600000000000000" pitchFamily="50" charset="-128"/>
              </a:rPr>
              <a:t>破産のとき→破産管財人</a:t>
            </a:r>
            <a:endParaRPr lang="en-US" altLang="ja-JP" sz="1200" dirty="0">
              <a:solidFill>
                <a:prstClr val="white"/>
              </a:solidFill>
              <a:latin typeface="HG丸ｺﾞｼｯｸM-PRO" panose="020F0600000000000000" pitchFamily="50" charset="-128"/>
              <a:ea typeface="HG丸ｺﾞｼｯｸM-PRO" panose="020F0600000000000000" pitchFamily="50" charset="-128"/>
            </a:endParaRPr>
          </a:p>
          <a:p>
            <a:pPr>
              <a:lnSpc>
                <a:spcPts val="1350"/>
              </a:lnSpc>
            </a:pPr>
            <a:r>
              <a:rPr lang="ja-JP" altLang="en-US" sz="1200" dirty="0">
                <a:solidFill>
                  <a:prstClr val="white"/>
                </a:solidFill>
                <a:latin typeface="HG丸ｺﾞｼｯｸM-PRO" panose="020F0600000000000000" pitchFamily="50" charset="-128"/>
                <a:ea typeface="HG丸ｺﾞｼｯｸM-PRO" panose="020F0600000000000000" pitchFamily="50" charset="-128"/>
              </a:rPr>
              <a:t>特別清算のとき→清算人</a:t>
            </a:r>
            <a:endParaRPr lang="en-US" altLang="ja-JP" sz="1200" dirty="0">
              <a:solidFill>
                <a:prstClr val="white"/>
              </a:solidFill>
              <a:latin typeface="HG丸ｺﾞｼｯｸM-PRO" panose="020F0600000000000000" pitchFamily="50" charset="-128"/>
              <a:ea typeface="HG丸ｺﾞｼｯｸM-PRO" panose="020F0600000000000000" pitchFamily="50" charset="-128"/>
            </a:endParaRPr>
          </a:p>
          <a:p>
            <a:pPr>
              <a:lnSpc>
                <a:spcPts val="1350"/>
              </a:lnSpc>
            </a:pPr>
            <a:r>
              <a:rPr lang="ja-JP" altLang="en-US" sz="1200" dirty="0">
                <a:solidFill>
                  <a:prstClr val="white"/>
                </a:solidFill>
                <a:latin typeface="HG丸ｺﾞｼｯｸM-PRO" panose="020F0600000000000000" pitchFamily="50" charset="-128"/>
                <a:ea typeface="HG丸ｺﾞｼｯｸM-PRO" panose="020F0600000000000000" pitchFamily="50" charset="-128"/>
              </a:rPr>
              <a:t>民事再生のとき→再生債務者・管財人</a:t>
            </a:r>
            <a:endParaRPr lang="en-US" altLang="ja-JP" sz="1200" dirty="0">
              <a:solidFill>
                <a:prstClr val="white"/>
              </a:solidFill>
              <a:latin typeface="HG丸ｺﾞｼｯｸM-PRO" panose="020F0600000000000000" pitchFamily="50" charset="-128"/>
              <a:ea typeface="HG丸ｺﾞｼｯｸM-PRO" panose="020F0600000000000000" pitchFamily="50" charset="-128"/>
            </a:endParaRPr>
          </a:p>
          <a:p>
            <a:pPr>
              <a:lnSpc>
                <a:spcPts val="1350"/>
              </a:lnSpc>
            </a:pPr>
            <a:r>
              <a:rPr lang="ja-JP" altLang="en-US" sz="1200" dirty="0">
                <a:solidFill>
                  <a:prstClr val="white"/>
                </a:solidFill>
                <a:latin typeface="HG丸ｺﾞｼｯｸM-PRO" panose="020F0600000000000000" pitchFamily="50" charset="-128"/>
                <a:ea typeface="HG丸ｺﾞｼｯｸM-PRO" panose="020F0600000000000000" pitchFamily="50" charset="-128"/>
              </a:rPr>
              <a:t>会社更生のとき→管財人</a:t>
            </a:r>
          </a:p>
        </p:txBody>
      </p:sp>
      <p:cxnSp>
        <p:nvCxnSpPr>
          <p:cNvPr id="23" name="直線矢印コネクタ 22"/>
          <p:cNvCxnSpPr/>
          <p:nvPr/>
        </p:nvCxnSpPr>
        <p:spPr>
          <a:xfrm>
            <a:off x="3287688" y="3591018"/>
            <a:ext cx="0" cy="145816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nvGrpSpPr>
          <p:cNvPr id="79" name="グループ化 78"/>
          <p:cNvGrpSpPr/>
          <p:nvPr/>
        </p:nvGrpSpPr>
        <p:grpSpPr>
          <a:xfrm>
            <a:off x="3527010" y="3591018"/>
            <a:ext cx="1380858" cy="1416780"/>
            <a:chOff x="1146680" y="3212976"/>
            <a:chExt cx="1841144" cy="1889040"/>
          </a:xfrm>
        </p:grpSpPr>
        <p:cxnSp>
          <p:nvCxnSpPr>
            <p:cNvPr id="24" name="直線矢印コネクタ 23"/>
            <p:cNvCxnSpPr/>
            <p:nvPr/>
          </p:nvCxnSpPr>
          <p:spPr>
            <a:xfrm flipV="1">
              <a:off x="1259632" y="3212976"/>
              <a:ext cx="0" cy="188904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28" name="角丸四角形 27"/>
            <p:cNvSpPr/>
            <p:nvPr/>
          </p:nvSpPr>
          <p:spPr>
            <a:xfrm>
              <a:off x="1146680" y="4716752"/>
              <a:ext cx="1841144" cy="224416"/>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0" rIns="27000" bIns="0" rtlCol="0" anchor="ctr">
              <a:noAutofit/>
            </a:bodyPr>
            <a:lstStyle/>
            <a:p>
              <a:pPr>
                <a:lnSpc>
                  <a:spcPts val="1200"/>
                </a:lnSpc>
              </a:pPr>
              <a:r>
                <a:rPr lang="ja-JP" altLang="en-US" sz="900" dirty="0">
                  <a:solidFill>
                    <a:prstClr val="black"/>
                  </a:solidFill>
                  <a:latin typeface="HG丸ｺﾞｼｯｸM-PRO" panose="020F0600000000000000" pitchFamily="50" charset="-128"/>
                  <a:ea typeface="HG丸ｺﾞｼｯｸM-PRO" panose="020F0600000000000000" pitchFamily="50" charset="-128"/>
                </a:rPr>
                <a:t>② 未払額等を証明</a:t>
              </a:r>
            </a:p>
          </p:txBody>
        </p:sp>
      </p:grpSp>
      <p:sp>
        <p:nvSpPr>
          <p:cNvPr id="29" name="角丸四角形 28"/>
          <p:cNvSpPr/>
          <p:nvPr/>
        </p:nvSpPr>
        <p:spPr>
          <a:xfrm>
            <a:off x="5879366" y="2919090"/>
            <a:ext cx="540060" cy="1590030"/>
          </a:xfrm>
          <a:prstGeom prst="roundRect">
            <a:avLst>
              <a:gd name="adj" fmla="val 15827"/>
            </a:avLst>
          </a:prstGeom>
          <a:solidFill>
            <a:schemeClr val="tx2">
              <a:lumMod val="50000"/>
            </a:schemeClr>
          </a:solidFill>
          <a:ln w="38100" cmpd="dbl"/>
        </p:spPr>
        <p:style>
          <a:lnRef idx="2">
            <a:schemeClr val="accent1">
              <a:shade val="50000"/>
            </a:schemeClr>
          </a:lnRef>
          <a:fillRef idx="1">
            <a:schemeClr val="accent1"/>
          </a:fillRef>
          <a:effectRef idx="0">
            <a:schemeClr val="accent1"/>
          </a:effectRef>
          <a:fontRef idx="minor">
            <a:schemeClr val="lt1"/>
          </a:fontRef>
        </p:style>
        <p:txBody>
          <a:bodyPr vert="eaVert" lIns="54000" tIns="27000" rIns="27000" bIns="27000" rtlCol="0" anchor="ctr">
            <a:noAutofit/>
          </a:bodyPr>
          <a:lstStyle/>
          <a:p>
            <a:pPr algn="ctr">
              <a:lnSpc>
                <a:spcPts val="1650"/>
              </a:lnSpc>
            </a:pPr>
            <a:r>
              <a:rPr lang="ja-JP" altLang="en-US" sz="1200" dirty="0">
                <a:solidFill>
                  <a:prstClr val="white"/>
                </a:solidFill>
                <a:latin typeface="HG丸ｺﾞｼｯｸM-PRO" panose="020F0600000000000000" pitchFamily="50" charset="-128"/>
                <a:ea typeface="HG丸ｺﾞｼｯｸM-PRO" panose="020F0600000000000000" pitchFamily="50" charset="-128"/>
              </a:rPr>
              <a:t>独立行政法人</a:t>
            </a:r>
            <a:endParaRPr lang="en-US" altLang="ja-JP" sz="1200" dirty="0">
              <a:solidFill>
                <a:prstClr val="white"/>
              </a:solidFill>
              <a:latin typeface="HG丸ｺﾞｼｯｸM-PRO" panose="020F0600000000000000" pitchFamily="50" charset="-128"/>
              <a:ea typeface="HG丸ｺﾞｼｯｸM-PRO" panose="020F0600000000000000" pitchFamily="50" charset="-128"/>
            </a:endParaRPr>
          </a:p>
          <a:p>
            <a:pPr algn="ctr">
              <a:lnSpc>
                <a:spcPts val="1650"/>
              </a:lnSpc>
            </a:pPr>
            <a:r>
              <a:rPr lang="ja-JP" altLang="en-US" sz="1200" dirty="0">
                <a:solidFill>
                  <a:prstClr val="white"/>
                </a:solidFill>
                <a:latin typeface="HG丸ｺﾞｼｯｸM-PRO" panose="020F0600000000000000" pitchFamily="50" charset="-128"/>
                <a:ea typeface="HG丸ｺﾞｼｯｸM-PRO" panose="020F0600000000000000" pitchFamily="50" charset="-128"/>
              </a:rPr>
              <a:t>労働者健康安全機構</a:t>
            </a:r>
          </a:p>
        </p:txBody>
      </p:sp>
      <p:grpSp>
        <p:nvGrpSpPr>
          <p:cNvPr id="86" name="グループ化 85"/>
          <p:cNvGrpSpPr/>
          <p:nvPr/>
        </p:nvGrpSpPr>
        <p:grpSpPr>
          <a:xfrm>
            <a:off x="4475820" y="3068001"/>
            <a:ext cx="1374012" cy="168313"/>
            <a:chOff x="2411760" y="2443559"/>
            <a:chExt cx="1832016" cy="224417"/>
          </a:xfrm>
        </p:grpSpPr>
        <p:cxnSp>
          <p:nvCxnSpPr>
            <p:cNvPr id="30" name="直線矢印コネクタ 29"/>
            <p:cNvCxnSpPr/>
            <p:nvPr/>
          </p:nvCxnSpPr>
          <p:spPr>
            <a:xfrm>
              <a:off x="2411760" y="2564904"/>
              <a:ext cx="1832016"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37" name="角丸四角形 36"/>
            <p:cNvSpPr/>
            <p:nvPr/>
          </p:nvSpPr>
          <p:spPr>
            <a:xfrm>
              <a:off x="2483936" y="2443559"/>
              <a:ext cx="1476000" cy="224417"/>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0" rIns="0" bIns="0" rtlCol="0" anchor="ctr">
              <a:noAutofit/>
            </a:bodyPr>
            <a:lstStyle/>
            <a:p>
              <a:pPr>
                <a:lnSpc>
                  <a:spcPts val="1200"/>
                </a:lnSpc>
              </a:pPr>
              <a:r>
                <a:rPr lang="ja-JP" altLang="en-US" sz="900" dirty="0">
                  <a:solidFill>
                    <a:prstClr val="black"/>
                  </a:solidFill>
                  <a:latin typeface="HG丸ｺﾞｼｯｸM-PRO" panose="020F0600000000000000" pitchFamily="50" charset="-128"/>
                  <a:ea typeface="HG丸ｺﾞｼｯｸM-PRO" panose="020F0600000000000000" pitchFamily="50" charset="-128"/>
                </a:rPr>
                <a:t>③ 立替払を請求</a:t>
              </a:r>
            </a:p>
          </p:txBody>
        </p:sp>
      </p:grpSp>
      <p:grpSp>
        <p:nvGrpSpPr>
          <p:cNvPr id="85" name="グループ化 84"/>
          <p:cNvGrpSpPr/>
          <p:nvPr/>
        </p:nvGrpSpPr>
        <p:grpSpPr>
          <a:xfrm>
            <a:off x="4465584" y="3294261"/>
            <a:ext cx="1374012" cy="168313"/>
            <a:chOff x="2398112" y="2745239"/>
            <a:chExt cx="1832016" cy="224417"/>
          </a:xfrm>
        </p:grpSpPr>
        <p:cxnSp>
          <p:nvCxnSpPr>
            <p:cNvPr id="34" name="直線矢印コネクタ 33"/>
            <p:cNvCxnSpPr/>
            <p:nvPr/>
          </p:nvCxnSpPr>
          <p:spPr>
            <a:xfrm flipH="1">
              <a:off x="2398112" y="2852936"/>
              <a:ext cx="1832016"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38" name="角丸四角形 37"/>
            <p:cNvSpPr/>
            <p:nvPr/>
          </p:nvSpPr>
          <p:spPr>
            <a:xfrm>
              <a:off x="2879928" y="2745239"/>
              <a:ext cx="1044000" cy="224417"/>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0" rIns="27000" bIns="0" rtlCol="0" anchor="ctr">
              <a:noAutofit/>
            </a:bodyPr>
            <a:lstStyle/>
            <a:p>
              <a:pPr>
                <a:lnSpc>
                  <a:spcPts val="1200"/>
                </a:lnSpc>
              </a:pPr>
              <a:r>
                <a:rPr lang="ja-JP" altLang="en-US" sz="900" dirty="0">
                  <a:solidFill>
                    <a:prstClr val="black"/>
                  </a:solidFill>
                  <a:latin typeface="HG丸ｺﾞｼｯｸM-PRO" panose="020F0600000000000000" pitchFamily="50" charset="-128"/>
                  <a:ea typeface="HG丸ｺﾞｼｯｸM-PRO" panose="020F0600000000000000" pitchFamily="50" charset="-128"/>
                </a:rPr>
                <a:t>④ 立替払</a:t>
              </a:r>
            </a:p>
          </p:txBody>
        </p:sp>
      </p:grpSp>
      <p:grpSp>
        <p:nvGrpSpPr>
          <p:cNvPr id="80" name="グループ化 79"/>
          <p:cNvGrpSpPr/>
          <p:nvPr/>
        </p:nvGrpSpPr>
        <p:grpSpPr>
          <a:xfrm>
            <a:off x="3840810" y="3537012"/>
            <a:ext cx="1380858" cy="911808"/>
            <a:chOff x="1565080" y="3068960"/>
            <a:chExt cx="1841144" cy="1296144"/>
          </a:xfrm>
        </p:grpSpPr>
        <p:sp>
          <p:nvSpPr>
            <p:cNvPr id="40" name="角丸四角形 39"/>
            <p:cNvSpPr/>
            <p:nvPr/>
          </p:nvSpPr>
          <p:spPr>
            <a:xfrm>
              <a:off x="1695700" y="4026290"/>
              <a:ext cx="932084" cy="338814"/>
            </a:xfrm>
            <a:prstGeom prst="roundRect">
              <a:avLst>
                <a:gd name="adj" fmla="val 2560"/>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algn="ctr">
                <a:lnSpc>
                  <a:spcPts val="1650"/>
                </a:lnSpc>
              </a:pPr>
              <a:r>
                <a:rPr lang="ja-JP" altLang="en-US" sz="1200" dirty="0">
                  <a:solidFill>
                    <a:prstClr val="black">
                      <a:lumMod val="50000"/>
                      <a:lumOff val="50000"/>
                    </a:prstClr>
                  </a:solidFill>
                  <a:latin typeface="HG丸ｺﾞｼｯｸM-PRO" panose="020F0600000000000000" pitchFamily="50" charset="-128"/>
                  <a:ea typeface="HG丸ｺﾞｼｯｸM-PRO" panose="020F0600000000000000" pitchFamily="50" charset="-128"/>
                </a:rPr>
                <a:t>労基署</a:t>
              </a:r>
            </a:p>
          </p:txBody>
        </p:sp>
        <p:cxnSp>
          <p:nvCxnSpPr>
            <p:cNvPr id="41" name="直線矢印コネクタ 40"/>
            <p:cNvCxnSpPr/>
            <p:nvPr/>
          </p:nvCxnSpPr>
          <p:spPr>
            <a:xfrm>
              <a:off x="1907704" y="3140968"/>
              <a:ext cx="0" cy="864096"/>
            </a:xfrm>
            <a:prstGeom prst="straightConnector1">
              <a:avLst/>
            </a:prstGeom>
            <a:ln w="50800">
              <a:prstDash val="sysDot"/>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V="1">
              <a:off x="2339752" y="3068960"/>
              <a:ext cx="0" cy="902298"/>
            </a:xfrm>
            <a:prstGeom prst="straightConnector1">
              <a:avLst/>
            </a:prstGeom>
            <a:ln w="50800">
              <a:prstDash val="sysDot"/>
              <a:tailEnd type="arrow"/>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1565080" y="3478968"/>
              <a:ext cx="1841144" cy="224416"/>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0" rIns="27000" bIns="0" rtlCol="0" anchor="ctr">
              <a:noAutofit/>
            </a:bodyPr>
            <a:lstStyle/>
            <a:p>
              <a:pPr>
                <a:lnSpc>
                  <a:spcPts val="1200"/>
                </a:lnSpc>
              </a:pPr>
              <a:r>
                <a:rPr lang="ja-JP" altLang="en-US" sz="900" dirty="0">
                  <a:solidFill>
                    <a:prstClr val="black"/>
                  </a:solidFill>
                  <a:latin typeface="HG丸ｺﾞｼｯｸM-PRO" panose="020F0600000000000000" pitchFamily="50" charset="-128"/>
                  <a:ea typeface="HG丸ｺﾞｼｯｸM-PRO" panose="020F0600000000000000" pitchFamily="50" charset="-128"/>
                </a:rPr>
                <a:t>必要に応じ①②を補完</a:t>
              </a:r>
            </a:p>
          </p:txBody>
        </p:sp>
      </p:grpSp>
      <p:grpSp>
        <p:nvGrpSpPr>
          <p:cNvPr id="77" name="グループ化 76"/>
          <p:cNvGrpSpPr/>
          <p:nvPr/>
        </p:nvGrpSpPr>
        <p:grpSpPr>
          <a:xfrm>
            <a:off x="3071667" y="3050958"/>
            <a:ext cx="6160581" cy="486054"/>
            <a:chOff x="539552" y="2420888"/>
            <a:chExt cx="8214108" cy="648072"/>
          </a:xfrm>
        </p:grpSpPr>
        <p:sp>
          <p:nvSpPr>
            <p:cNvPr id="21" name="角丸四角形 20"/>
            <p:cNvSpPr/>
            <p:nvPr/>
          </p:nvSpPr>
          <p:spPr>
            <a:xfrm>
              <a:off x="539552" y="2420888"/>
              <a:ext cx="1805396" cy="648072"/>
            </a:xfrm>
            <a:prstGeom prst="roundRect">
              <a:avLst>
                <a:gd name="adj" fmla="val 17301"/>
              </a:avLst>
            </a:prstGeom>
            <a:solidFill>
              <a:schemeClr val="bg1"/>
            </a:solidFill>
            <a:ln w="38100" cmpd="dbl"/>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a:lnSpc>
                  <a:spcPts val="1650"/>
                </a:lnSpc>
              </a:pPr>
              <a:r>
                <a:rPr lang="ja-JP" altLang="en-US" sz="1200" dirty="0">
                  <a:solidFill>
                    <a:prstClr val="black"/>
                  </a:solidFill>
                  <a:latin typeface="HG丸ｺﾞｼｯｸM-PRO" panose="020F0600000000000000" pitchFamily="50" charset="-128"/>
                  <a:ea typeface="HG丸ｺﾞｼｯｸM-PRO" panose="020F0600000000000000" pitchFamily="50" charset="-128"/>
                </a:rPr>
                <a:t>給与等を払って</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algn="r">
                <a:lnSpc>
                  <a:spcPts val="1650"/>
                </a:lnSpc>
              </a:pPr>
              <a:r>
                <a:rPr lang="ja-JP" altLang="en-US" sz="1200" dirty="0">
                  <a:solidFill>
                    <a:prstClr val="black"/>
                  </a:solidFill>
                  <a:latin typeface="HG丸ｺﾞｼｯｸM-PRO" panose="020F0600000000000000" pitchFamily="50" charset="-128"/>
                  <a:ea typeface="HG丸ｺﾞｼｯｸM-PRO" panose="020F0600000000000000" pitchFamily="50" charset="-128"/>
                </a:rPr>
                <a:t>もらってない人</a:t>
              </a:r>
            </a:p>
          </p:txBody>
        </p:sp>
        <p:sp>
          <p:nvSpPr>
            <p:cNvPr id="50" name="角丸四角形 49"/>
            <p:cNvSpPr/>
            <p:nvPr/>
          </p:nvSpPr>
          <p:spPr>
            <a:xfrm>
              <a:off x="6948264" y="2420888"/>
              <a:ext cx="1805396" cy="648072"/>
            </a:xfrm>
            <a:prstGeom prst="roundRect">
              <a:avLst>
                <a:gd name="adj" fmla="val 17301"/>
              </a:avLst>
            </a:prstGeom>
            <a:solidFill>
              <a:schemeClr val="bg1"/>
            </a:solidFill>
            <a:ln w="38100" cmpd="dbl"/>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a:lnSpc>
                  <a:spcPts val="1650"/>
                </a:lnSpc>
              </a:pPr>
              <a:r>
                <a:rPr lang="ja-JP" altLang="en-US" sz="1200" dirty="0">
                  <a:solidFill>
                    <a:prstClr val="black"/>
                  </a:solidFill>
                  <a:latin typeface="HG丸ｺﾞｼｯｸM-PRO" panose="020F0600000000000000" pitchFamily="50" charset="-128"/>
                  <a:ea typeface="HG丸ｺﾞｼｯｸM-PRO" panose="020F0600000000000000" pitchFamily="50" charset="-128"/>
                </a:rPr>
                <a:t>給与等を払って</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algn="r">
                <a:lnSpc>
                  <a:spcPts val="1650"/>
                </a:lnSpc>
              </a:pPr>
              <a:r>
                <a:rPr lang="ja-JP" altLang="en-US" sz="1200" dirty="0">
                  <a:solidFill>
                    <a:prstClr val="black"/>
                  </a:solidFill>
                  <a:latin typeface="HG丸ｺﾞｼｯｸM-PRO" panose="020F0600000000000000" pitchFamily="50" charset="-128"/>
                  <a:ea typeface="HG丸ｺﾞｼｯｸM-PRO" panose="020F0600000000000000" pitchFamily="50" charset="-128"/>
                </a:rPr>
                <a:t>もらってない人</a:t>
              </a:r>
            </a:p>
          </p:txBody>
        </p:sp>
      </p:grpSp>
      <p:sp>
        <p:nvSpPr>
          <p:cNvPr id="51" name="角丸四角形 50"/>
          <p:cNvSpPr/>
          <p:nvPr/>
        </p:nvSpPr>
        <p:spPr>
          <a:xfrm>
            <a:off x="7797192" y="5115849"/>
            <a:ext cx="1485162" cy="743461"/>
          </a:xfrm>
          <a:prstGeom prst="roundRect">
            <a:avLst>
              <a:gd name="adj" fmla="val 7233"/>
            </a:avLst>
          </a:prstGeom>
          <a:solidFill>
            <a:srgbClr val="002060"/>
          </a:solidFill>
          <a:ln w="38100" cmpd="dbl"/>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algn="ctr">
              <a:lnSpc>
                <a:spcPts val="1650"/>
              </a:lnSpc>
            </a:pPr>
            <a:r>
              <a:rPr lang="ja-JP" altLang="en-US" sz="1200" dirty="0">
                <a:solidFill>
                  <a:prstClr val="white"/>
                </a:solidFill>
                <a:latin typeface="HG丸ｺﾞｼｯｸM-PRO" panose="020F0600000000000000" pitchFamily="50" charset="-128"/>
                <a:ea typeface="HG丸ｺﾞｼｯｸM-PRO" panose="020F0600000000000000" pitchFamily="50" charset="-128"/>
              </a:rPr>
              <a:t>労基署</a:t>
            </a:r>
          </a:p>
        </p:txBody>
      </p:sp>
      <p:grpSp>
        <p:nvGrpSpPr>
          <p:cNvPr id="81" name="グループ化 80"/>
          <p:cNvGrpSpPr/>
          <p:nvPr/>
        </p:nvGrpSpPr>
        <p:grpSpPr>
          <a:xfrm>
            <a:off x="6729860" y="3591018"/>
            <a:ext cx="1325711" cy="1458162"/>
            <a:chOff x="5417146" y="3212976"/>
            <a:chExt cx="1767614" cy="1944216"/>
          </a:xfrm>
        </p:grpSpPr>
        <p:cxnSp>
          <p:nvCxnSpPr>
            <p:cNvPr id="52" name="直線矢印コネクタ 51"/>
            <p:cNvCxnSpPr/>
            <p:nvPr/>
          </p:nvCxnSpPr>
          <p:spPr>
            <a:xfrm>
              <a:off x="7061216" y="3212976"/>
              <a:ext cx="0" cy="194421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54" name="角丸四角形 53"/>
            <p:cNvSpPr/>
            <p:nvPr/>
          </p:nvSpPr>
          <p:spPr>
            <a:xfrm>
              <a:off x="5417146" y="3355054"/>
              <a:ext cx="1512168" cy="389091"/>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0" rIns="27000" bIns="0" rtlCol="0" anchor="ctr">
              <a:noAutofit/>
            </a:bodyPr>
            <a:lstStyle/>
            <a:p>
              <a:pPr>
                <a:lnSpc>
                  <a:spcPts val="1050"/>
                </a:lnSpc>
              </a:pPr>
              <a:r>
                <a:rPr lang="ja-JP" altLang="en-US" sz="900" dirty="0">
                  <a:solidFill>
                    <a:prstClr val="black"/>
                  </a:solidFill>
                  <a:latin typeface="HG丸ｺﾞｼｯｸM-PRO" panose="020F0600000000000000" pitchFamily="50" charset="-128"/>
                  <a:ea typeface="HG丸ｺﾞｼｯｸM-PRO" panose="020F0600000000000000" pitchFamily="50" charset="-128"/>
                </a:rPr>
                <a:t>事業活動を停止した</a:t>
              </a:r>
              <a:endParaRPr lang="en-US" altLang="ja-JP" sz="900" dirty="0">
                <a:solidFill>
                  <a:prstClr val="black"/>
                </a:solidFill>
                <a:latin typeface="HG丸ｺﾞｼｯｸM-PRO" panose="020F0600000000000000" pitchFamily="50" charset="-128"/>
                <a:ea typeface="HG丸ｺﾞｼｯｸM-PRO" panose="020F0600000000000000" pitchFamily="50" charset="-128"/>
              </a:endParaRPr>
            </a:p>
            <a:p>
              <a:pPr>
                <a:lnSpc>
                  <a:spcPts val="1050"/>
                </a:lnSpc>
              </a:pPr>
              <a:r>
                <a:rPr lang="ja-JP" altLang="en-US" sz="900" dirty="0">
                  <a:solidFill>
                    <a:prstClr val="black"/>
                  </a:solidFill>
                  <a:latin typeface="HG丸ｺﾞｼｯｸM-PRO" panose="020F0600000000000000" pitchFamily="50" charset="-128"/>
                  <a:ea typeface="HG丸ｺﾞｼｯｸM-PRO" panose="020F0600000000000000" pitchFamily="50" charset="-128"/>
                </a:rPr>
                <a:t>ことなどの認定申請</a:t>
              </a:r>
            </a:p>
          </p:txBody>
        </p:sp>
        <p:sp>
          <p:nvSpPr>
            <p:cNvPr id="56" name="角丸四角形 55"/>
            <p:cNvSpPr/>
            <p:nvPr/>
          </p:nvSpPr>
          <p:spPr>
            <a:xfrm>
              <a:off x="6948264" y="3360883"/>
              <a:ext cx="236496" cy="224416"/>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0" rIns="27000" bIns="0" rtlCol="0" anchor="ctr">
              <a:noAutofit/>
            </a:bodyPr>
            <a:lstStyle/>
            <a:p>
              <a:pPr>
                <a:lnSpc>
                  <a:spcPts val="1200"/>
                </a:lnSpc>
              </a:pPr>
              <a:r>
                <a:rPr lang="ja-JP" altLang="en-US" sz="900" dirty="0">
                  <a:solidFill>
                    <a:prstClr val="black"/>
                  </a:solidFill>
                  <a:latin typeface="HG丸ｺﾞｼｯｸM-PRO" panose="020F0600000000000000" pitchFamily="50" charset="-128"/>
                  <a:ea typeface="HG丸ｺﾞｼｯｸM-PRO" panose="020F0600000000000000" pitchFamily="50" charset="-128"/>
                </a:rPr>
                <a:t>①</a:t>
              </a:r>
            </a:p>
          </p:txBody>
        </p:sp>
      </p:grpSp>
      <p:cxnSp>
        <p:nvCxnSpPr>
          <p:cNvPr id="53" name="直線矢印コネクタ 52"/>
          <p:cNvCxnSpPr/>
          <p:nvPr/>
        </p:nvCxnSpPr>
        <p:spPr>
          <a:xfrm flipV="1">
            <a:off x="8340954" y="3591018"/>
            <a:ext cx="0" cy="141678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nvGrpSpPr>
          <p:cNvPr id="83" name="グループ化 82"/>
          <p:cNvGrpSpPr/>
          <p:nvPr/>
        </p:nvGrpSpPr>
        <p:grpSpPr>
          <a:xfrm>
            <a:off x="7273896" y="3591018"/>
            <a:ext cx="1555938" cy="1458162"/>
            <a:chOff x="6142528" y="3212976"/>
            <a:chExt cx="2074584" cy="1944216"/>
          </a:xfrm>
        </p:grpSpPr>
        <p:cxnSp>
          <p:nvCxnSpPr>
            <p:cNvPr id="57" name="直線矢印コネクタ 56"/>
            <p:cNvCxnSpPr/>
            <p:nvPr/>
          </p:nvCxnSpPr>
          <p:spPr>
            <a:xfrm>
              <a:off x="8073096" y="3212976"/>
              <a:ext cx="0" cy="194421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59" name="角丸四角形 58"/>
            <p:cNvSpPr/>
            <p:nvPr/>
          </p:nvSpPr>
          <p:spPr>
            <a:xfrm>
              <a:off x="6142528" y="4207464"/>
              <a:ext cx="1944000" cy="216000"/>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0" rIns="27000" bIns="0" rtlCol="0" anchor="ctr">
              <a:noAutofit/>
            </a:bodyPr>
            <a:lstStyle/>
            <a:p>
              <a:pPr>
                <a:lnSpc>
                  <a:spcPts val="1050"/>
                </a:lnSpc>
              </a:pPr>
              <a:r>
                <a:rPr lang="ja-JP" altLang="en-US" sz="900" dirty="0">
                  <a:solidFill>
                    <a:prstClr val="black"/>
                  </a:solidFill>
                  <a:latin typeface="HG丸ｺﾞｼｯｸM-PRO" panose="020F0600000000000000" pitchFamily="50" charset="-128"/>
                  <a:ea typeface="HG丸ｺﾞｼｯｸM-PRO" panose="020F0600000000000000" pitchFamily="50" charset="-128"/>
                </a:rPr>
                <a:t>未払額などの確認を申請</a:t>
              </a:r>
            </a:p>
          </p:txBody>
        </p:sp>
        <p:sp>
          <p:nvSpPr>
            <p:cNvPr id="60" name="角丸四角形 59"/>
            <p:cNvSpPr/>
            <p:nvPr/>
          </p:nvSpPr>
          <p:spPr>
            <a:xfrm>
              <a:off x="7980616" y="4212696"/>
              <a:ext cx="236496" cy="224416"/>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0" rIns="27000" bIns="0" rtlCol="0" anchor="ctr">
              <a:noAutofit/>
            </a:bodyPr>
            <a:lstStyle/>
            <a:p>
              <a:pPr>
                <a:lnSpc>
                  <a:spcPts val="1200"/>
                </a:lnSpc>
              </a:pPr>
              <a:r>
                <a:rPr lang="ja-JP" altLang="en-US" sz="900" dirty="0">
                  <a:solidFill>
                    <a:prstClr val="black"/>
                  </a:solidFill>
                  <a:latin typeface="HG丸ｺﾞｼｯｸM-PRO" panose="020F0600000000000000" pitchFamily="50" charset="-128"/>
                  <a:ea typeface="HG丸ｺﾞｼｯｸM-PRO" panose="020F0600000000000000" pitchFamily="50" charset="-128"/>
                </a:rPr>
                <a:t>③</a:t>
              </a:r>
            </a:p>
          </p:txBody>
        </p:sp>
      </p:grpSp>
      <p:grpSp>
        <p:nvGrpSpPr>
          <p:cNvPr id="84" name="グループ化 83"/>
          <p:cNvGrpSpPr/>
          <p:nvPr/>
        </p:nvGrpSpPr>
        <p:grpSpPr>
          <a:xfrm>
            <a:off x="8017038" y="3596681"/>
            <a:ext cx="1211310" cy="1416780"/>
            <a:chOff x="7133384" y="3212976"/>
            <a:chExt cx="1615080" cy="1889040"/>
          </a:xfrm>
        </p:grpSpPr>
        <p:cxnSp>
          <p:nvCxnSpPr>
            <p:cNvPr id="58" name="直線矢印コネクタ 57"/>
            <p:cNvCxnSpPr/>
            <p:nvPr/>
          </p:nvCxnSpPr>
          <p:spPr>
            <a:xfrm flipV="1">
              <a:off x="8604448" y="3212976"/>
              <a:ext cx="0" cy="188904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61" name="角丸四角形 60"/>
            <p:cNvSpPr/>
            <p:nvPr/>
          </p:nvSpPr>
          <p:spPr>
            <a:xfrm>
              <a:off x="7133384" y="4612146"/>
              <a:ext cx="1440000" cy="244110"/>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0" rIns="0" bIns="0" rtlCol="0" anchor="ctr">
              <a:noAutofit/>
            </a:bodyPr>
            <a:lstStyle/>
            <a:p>
              <a:pPr>
                <a:lnSpc>
                  <a:spcPts val="1050"/>
                </a:lnSpc>
              </a:pPr>
              <a:r>
                <a:rPr lang="ja-JP" altLang="en-US" sz="900" dirty="0">
                  <a:solidFill>
                    <a:prstClr val="black"/>
                  </a:solidFill>
                  <a:latin typeface="HG丸ｺﾞｼｯｸM-PRO" panose="020F0600000000000000" pitchFamily="50" charset="-128"/>
                  <a:ea typeface="HG丸ｺﾞｼｯｸM-PRO" panose="020F0600000000000000" pitchFamily="50" charset="-128"/>
                </a:rPr>
                <a:t>確認したことを通知</a:t>
              </a:r>
            </a:p>
          </p:txBody>
        </p:sp>
        <p:sp>
          <p:nvSpPr>
            <p:cNvPr id="63" name="角丸四角形 62"/>
            <p:cNvSpPr/>
            <p:nvPr/>
          </p:nvSpPr>
          <p:spPr>
            <a:xfrm>
              <a:off x="8511968" y="4617448"/>
              <a:ext cx="236496" cy="224416"/>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0" rIns="27000" bIns="0" rtlCol="0" anchor="ctr">
              <a:noAutofit/>
            </a:bodyPr>
            <a:lstStyle/>
            <a:p>
              <a:pPr>
                <a:lnSpc>
                  <a:spcPts val="1200"/>
                </a:lnSpc>
              </a:pPr>
              <a:r>
                <a:rPr lang="ja-JP" altLang="en-US" sz="900" dirty="0">
                  <a:solidFill>
                    <a:prstClr val="black"/>
                  </a:solidFill>
                  <a:latin typeface="HG丸ｺﾞｼｯｸM-PRO" panose="020F0600000000000000" pitchFamily="50" charset="-128"/>
                  <a:ea typeface="HG丸ｺﾞｼｯｸM-PRO" panose="020F0600000000000000" pitchFamily="50" charset="-128"/>
                </a:rPr>
                <a:t>④</a:t>
              </a:r>
            </a:p>
          </p:txBody>
        </p:sp>
      </p:grpSp>
      <p:grpSp>
        <p:nvGrpSpPr>
          <p:cNvPr id="88" name="グループ化 87"/>
          <p:cNvGrpSpPr/>
          <p:nvPr/>
        </p:nvGrpSpPr>
        <p:grpSpPr>
          <a:xfrm>
            <a:off x="6439944" y="3321028"/>
            <a:ext cx="1374012" cy="168313"/>
            <a:chOff x="5030592" y="2780928"/>
            <a:chExt cx="1832016" cy="224417"/>
          </a:xfrm>
        </p:grpSpPr>
        <p:cxnSp>
          <p:nvCxnSpPr>
            <p:cNvPr id="65" name="直線矢印コネクタ 64"/>
            <p:cNvCxnSpPr/>
            <p:nvPr/>
          </p:nvCxnSpPr>
          <p:spPr>
            <a:xfrm flipH="1">
              <a:off x="5030592" y="2884000"/>
              <a:ext cx="1832016"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66" name="角丸四角形 65"/>
            <p:cNvSpPr/>
            <p:nvPr/>
          </p:nvSpPr>
          <p:spPr>
            <a:xfrm>
              <a:off x="5292248" y="2780928"/>
              <a:ext cx="1476000" cy="224417"/>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0" rIns="0" bIns="0" rtlCol="0" anchor="ctr">
              <a:noAutofit/>
            </a:bodyPr>
            <a:lstStyle/>
            <a:p>
              <a:pPr>
                <a:lnSpc>
                  <a:spcPts val="1200"/>
                </a:lnSpc>
              </a:pPr>
              <a:r>
                <a:rPr lang="ja-JP" altLang="en-US" sz="900" dirty="0">
                  <a:solidFill>
                    <a:prstClr val="black"/>
                  </a:solidFill>
                  <a:latin typeface="HG丸ｺﾞｼｯｸM-PRO" panose="020F0600000000000000" pitchFamily="50" charset="-128"/>
                  <a:ea typeface="HG丸ｺﾞｼｯｸM-PRO" panose="020F0600000000000000" pitchFamily="50" charset="-128"/>
                </a:rPr>
                <a:t>⑤ 立替払を請求</a:t>
              </a:r>
            </a:p>
          </p:txBody>
        </p:sp>
      </p:grpSp>
      <p:grpSp>
        <p:nvGrpSpPr>
          <p:cNvPr id="87" name="グループ化 86"/>
          <p:cNvGrpSpPr/>
          <p:nvPr/>
        </p:nvGrpSpPr>
        <p:grpSpPr>
          <a:xfrm>
            <a:off x="6450180" y="3105004"/>
            <a:ext cx="1374012" cy="168313"/>
            <a:chOff x="5044240" y="2492896"/>
            <a:chExt cx="1832016" cy="224417"/>
          </a:xfrm>
        </p:grpSpPr>
        <p:cxnSp>
          <p:nvCxnSpPr>
            <p:cNvPr id="64" name="直線矢印コネクタ 63"/>
            <p:cNvCxnSpPr/>
            <p:nvPr/>
          </p:nvCxnSpPr>
          <p:spPr>
            <a:xfrm>
              <a:off x="5044240" y="2595968"/>
              <a:ext cx="1832016"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67" name="角丸四角形 66"/>
            <p:cNvSpPr/>
            <p:nvPr/>
          </p:nvSpPr>
          <p:spPr>
            <a:xfrm>
              <a:off x="5364088" y="2492896"/>
              <a:ext cx="1044000" cy="224417"/>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0" rIns="27000" bIns="0" rtlCol="0" anchor="ctr">
              <a:noAutofit/>
            </a:bodyPr>
            <a:lstStyle/>
            <a:p>
              <a:pPr>
                <a:lnSpc>
                  <a:spcPts val="1200"/>
                </a:lnSpc>
              </a:pPr>
              <a:r>
                <a:rPr lang="ja-JP" altLang="en-US" sz="900" dirty="0">
                  <a:solidFill>
                    <a:prstClr val="black"/>
                  </a:solidFill>
                  <a:latin typeface="HG丸ｺﾞｼｯｸM-PRO" panose="020F0600000000000000" pitchFamily="50" charset="-128"/>
                  <a:ea typeface="HG丸ｺﾞｼｯｸM-PRO" panose="020F0600000000000000" pitchFamily="50" charset="-128"/>
                </a:rPr>
                <a:t>⑥ 立替払</a:t>
              </a:r>
            </a:p>
          </p:txBody>
        </p:sp>
      </p:grpSp>
      <p:sp>
        <p:nvSpPr>
          <p:cNvPr id="71" name="四角形吹き出し 70"/>
          <p:cNvSpPr/>
          <p:nvPr/>
        </p:nvSpPr>
        <p:spPr>
          <a:xfrm>
            <a:off x="4907885" y="4650666"/>
            <a:ext cx="2796665" cy="1215084"/>
          </a:xfrm>
          <a:prstGeom prst="wedgeRectCallout">
            <a:avLst>
              <a:gd name="adj1" fmla="val -4423"/>
              <a:gd name="adj2" fmla="val -67505"/>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ts val="1300"/>
              </a:lnSpc>
              <a:buFont typeface="Wingdings" panose="05000000000000000000" pitchFamily="2" charset="2"/>
              <a:buChar char="u"/>
            </a:pPr>
            <a:r>
              <a:rPr lang="ja-JP" altLang="en-US" sz="1050" dirty="0">
                <a:solidFill>
                  <a:prstClr val="black"/>
                </a:solidFill>
                <a:latin typeface="HG丸ｺﾞｼｯｸM-PRO" panose="020F0600000000000000" pitchFamily="50" charset="-128"/>
                <a:ea typeface="HG丸ｺﾞｼｯｸM-PRO" panose="020F0600000000000000" pitchFamily="50" charset="-128"/>
              </a:rPr>
              <a:t>国が、</a:t>
            </a:r>
            <a:r>
              <a:rPr lang="ja-JP" altLang="en-US" sz="1050" b="1" dirty="0">
                <a:solidFill>
                  <a:prstClr val="black"/>
                </a:solidFill>
                <a:latin typeface="HG丸ｺﾞｼｯｸM-PRO" panose="020F0600000000000000" pitchFamily="50" charset="-128"/>
                <a:ea typeface="HG丸ｺﾞｼｯｸM-PRO" panose="020F0600000000000000" pitchFamily="50" charset="-128"/>
              </a:rPr>
              <a:t>未払賃金</a:t>
            </a:r>
            <a:r>
              <a:rPr lang="en-US" altLang="ja-JP" sz="1050" b="1" dirty="0">
                <a:solidFill>
                  <a:prstClr val="black"/>
                </a:solidFill>
                <a:latin typeface="HG丸ｺﾞｼｯｸM-PRO" panose="020F0600000000000000" pitchFamily="50" charset="-128"/>
                <a:ea typeface="HG丸ｺﾞｼｯｸM-PRO" panose="020F0600000000000000" pitchFamily="50" charset="-128"/>
              </a:rPr>
              <a:t>(</a:t>
            </a:r>
            <a:r>
              <a:rPr lang="ja-JP" altLang="en-US" sz="1050" b="1" dirty="0">
                <a:solidFill>
                  <a:prstClr val="black"/>
                </a:solidFill>
                <a:latin typeface="HG丸ｺﾞｼｯｸM-PRO" panose="020F0600000000000000" pitchFamily="50" charset="-128"/>
                <a:ea typeface="HG丸ｺﾞｼｯｸM-PRO" panose="020F0600000000000000" pitchFamily="50" charset="-128"/>
              </a:rPr>
              <a:t>退職金を含む。賞与は対象外</a:t>
            </a:r>
            <a:r>
              <a:rPr lang="en-US" altLang="ja-JP" sz="1050" b="1" dirty="0">
                <a:solidFill>
                  <a:prstClr val="black"/>
                </a:solidFill>
                <a:latin typeface="HG丸ｺﾞｼｯｸM-PRO" panose="020F0600000000000000" pitchFamily="50" charset="-128"/>
                <a:ea typeface="HG丸ｺﾞｼｯｸM-PRO" panose="020F0600000000000000" pitchFamily="50" charset="-128"/>
              </a:rPr>
              <a:t>)</a:t>
            </a:r>
            <a:r>
              <a:rPr lang="ja-JP" altLang="en-US" sz="1050" b="1" dirty="0">
                <a:solidFill>
                  <a:prstClr val="black"/>
                </a:solidFill>
                <a:latin typeface="HG丸ｺﾞｼｯｸM-PRO" panose="020F0600000000000000" pitchFamily="50" charset="-128"/>
                <a:ea typeface="HG丸ｺﾞｼｯｸM-PRO" panose="020F0600000000000000" pitchFamily="50" charset="-128"/>
              </a:rPr>
              <a:t>の</a:t>
            </a:r>
            <a:r>
              <a:rPr lang="en-US" altLang="ja-JP" sz="1050" b="1" dirty="0">
                <a:solidFill>
                  <a:prstClr val="black"/>
                </a:solidFill>
                <a:latin typeface="HG丸ｺﾞｼｯｸM-PRO" panose="020F0600000000000000" pitchFamily="50" charset="-128"/>
                <a:ea typeface="HG丸ｺﾞｼｯｸM-PRO" panose="020F0600000000000000" pitchFamily="50" charset="-128"/>
              </a:rPr>
              <a:t>8</a:t>
            </a:r>
            <a:r>
              <a:rPr lang="ja-JP" altLang="en-US" sz="1050" b="1" dirty="0">
                <a:solidFill>
                  <a:prstClr val="black"/>
                </a:solidFill>
                <a:latin typeface="HG丸ｺﾞｼｯｸM-PRO" panose="020F0600000000000000" pitchFamily="50" charset="-128"/>
                <a:ea typeface="HG丸ｺﾞｼｯｸM-PRO" panose="020F0600000000000000" pitchFamily="50" charset="-128"/>
              </a:rPr>
              <a:t>割</a:t>
            </a:r>
            <a:r>
              <a:rPr lang="ja-JP" altLang="en-US" sz="1050" dirty="0">
                <a:solidFill>
                  <a:prstClr val="black"/>
                </a:solidFill>
                <a:latin typeface="HG丸ｺﾞｼｯｸM-PRO" panose="020F0600000000000000" pitchFamily="50" charset="-128"/>
                <a:ea typeface="HG丸ｺﾞｼｯｸM-PRO" panose="020F0600000000000000" pitchFamily="50" charset="-128"/>
              </a:rPr>
              <a:t>を立替えるもの。会社への求償権を国が取得する。</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marL="171450" indent="-171450">
              <a:lnSpc>
                <a:spcPts val="1300"/>
              </a:lnSpc>
              <a:buFont typeface="Wingdings" panose="05000000000000000000" pitchFamily="2" charset="2"/>
              <a:buChar char="u"/>
            </a:pPr>
            <a:r>
              <a:rPr lang="ja-JP" altLang="en-US" sz="1050" dirty="0">
                <a:solidFill>
                  <a:prstClr val="black"/>
                </a:solidFill>
                <a:latin typeface="HG丸ｺﾞｼｯｸM-PRO" panose="020F0600000000000000" pitchFamily="50" charset="-128"/>
                <a:ea typeface="HG丸ｺﾞｼｯｸM-PRO" panose="020F0600000000000000" pitchFamily="50" charset="-128"/>
              </a:rPr>
              <a:t>立替払額には</a:t>
            </a:r>
            <a:r>
              <a:rPr lang="ja-JP" altLang="en-US" sz="1050" b="1" dirty="0">
                <a:solidFill>
                  <a:prstClr val="black"/>
                </a:solidFill>
                <a:latin typeface="HG丸ｺﾞｼｯｸM-PRO" panose="020F0600000000000000" pitchFamily="50" charset="-128"/>
                <a:ea typeface="HG丸ｺﾞｼｯｸM-PRO" panose="020F0600000000000000" pitchFamily="50" charset="-128"/>
              </a:rPr>
              <a:t>年齢階層別の上限額</a:t>
            </a:r>
            <a:r>
              <a:rPr lang="ja-JP" altLang="en-US" sz="1050" dirty="0">
                <a:solidFill>
                  <a:prstClr val="black"/>
                </a:solidFill>
                <a:latin typeface="HG丸ｺﾞｼｯｸM-PRO" panose="020F0600000000000000" pitchFamily="50" charset="-128"/>
                <a:ea typeface="HG丸ｺﾞｼｯｸM-PRO" panose="020F0600000000000000" pitchFamily="50" charset="-128"/>
              </a:rPr>
              <a:t>がある。</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nSpc>
                <a:spcPts val="13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　　</a:t>
            </a:r>
            <a:r>
              <a:rPr lang="en-US" altLang="ja-JP" sz="1050" dirty="0">
                <a:solidFill>
                  <a:prstClr val="black"/>
                </a:solidFill>
                <a:latin typeface="HG丸ｺﾞｼｯｸM-PRO" panose="020F0600000000000000" pitchFamily="50" charset="-128"/>
                <a:ea typeface="HG丸ｺﾞｼｯｸM-PRO" panose="020F0600000000000000" pitchFamily="50" charset="-128"/>
              </a:rPr>
              <a:t>45</a:t>
            </a:r>
            <a:r>
              <a:rPr lang="ja-JP" altLang="en-US" sz="1050" dirty="0">
                <a:solidFill>
                  <a:prstClr val="black"/>
                </a:solidFill>
                <a:latin typeface="HG丸ｺﾞｼｯｸM-PRO" panose="020F0600000000000000" pitchFamily="50" charset="-128"/>
                <a:ea typeface="HG丸ｺﾞｼｯｸM-PRO" panose="020F0600000000000000" pitchFamily="50" charset="-128"/>
              </a:rPr>
              <a:t>歳以上→</a:t>
            </a:r>
            <a:r>
              <a:rPr lang="en-US" altLang="ja-JP" sz="1050" dirty="0">
                <a:solidFill>
                  <a:prstClr val="black"/>
                </a:solidFill>
                <a:latin typeface="HG丸ｺﾞｼｯｸM-PRO" panose="020F0600000000000000" pitchFamily="50" charset="-128"/>
                <a:ea typeface="HG丸ｺﾞｼｯｸM-PRO" panose="020F0600000000000000" pitchFamily="50" charset="-128"/>
              </a:rPr>
              <a:t>296</a:t>
            </a:r>
            <a:r>
              <a:rPr lang="ja-JP" altLang="en-US" sz="1050" dirty="0">
                <a:solidFill>
                  <a:prstClr val="black"/>
                </a:solidFill>
                <a:latin typeface="HG丸ｺﾞｼｯｸM-PRO" panose="020F0600000000000000" pitchFamily="50" charset="-128"/>
                <a:ea typeface="HG丸ｺﾞｼｯｸM-PRO" panose="020F0600000000000000" pitchFamily="50" charset="-128"/>
              </a:rPr>
              <a:t>万円</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nSpc>
                <a:spcPts val="13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　　</a:t>
            </a:r>
            <a:r>
              <a:rPr lang="en-US" altLang="ja-JP" sz="1050" dirty="0">
                <a:solidFill>
                  <a:prstClr val="black"/>
                </a:solidFill>
                <a:latin typeface="HG丸ｺﾞｼｯｸM-PRO" panose="020F0600000000000000" pitchFamily="50" charset="-128"/>
                <a:ea typeface="HG丸ｺﾞｼｯｸM-PRO" panose="020F0600000000000000" pitchFamily="50" charset="-128"/>
              </a:rPr>
              <a:t>30</a:t>
            </a:r>
            <a:r>
              <a:rPr lang="ja-JP" altLang="en-US" sz="1050" dirty="0">
                <a:solidFill>
                  <a:prstClr val="black"/>
                </a:solidFill>
                <a:latin typeface="HG丸ｺﾞｼｯｸM-PRO" panose="020F0600000000000000" pitchFamily="50" charset="-128"/>
                <a:ea typeface="HG丸ｺﾞｼｯｸM-PRO" panose="020F0600000000000000" pitchFamily="50" charset="-128"/>
              </a:rPr>
              <a:t>歳以上</a:t>
            </a:r>
            <a:r>
              <a:rPr lang="en-US" altLang="ja-JP" sz="1050" dirty="0">
                <a:solidFill>
                  <a:prstClr val="black"/>
                </a:solidFill>
                <a:latin typeface="HG丸ｺﾞｼｯｸM-PRO" panose="020F0600000000000000" pitchFamily="50" charset="-128"/>
                <a:ea typeface="HG丸ｺﾞｼｯｸM-PRO" panose="020F0600000000000000" pitchFamily="50" charset="-128"/>
              </a:rPr>
              <a:t>45</a:t>
            </a:r>
            <a:r>
              <a:rPr lang="ja-JP" altLang="en-US" sz="1050" dirty="0">
                <a:solidFill>
                  <a:prstClr val="black"/>
                </a:solidFill>
                <a:latin typeface="HG丸ｺﾞｼｯｸM-PRO" panose="020F0600000000000000" pitchFamily="50" charset="-128"/>
                <a:ea typeface="HG丸ｺﾞｼｯｸM-PRO" panose="020F0600000000000000" pitchFamily="50" charset="-128"/>
              </a:rPr>
              <a:t>歳未満→</a:t>
            </a:r>
            <a:r>
              <a:rPr lang="en-US" altLang="ja-JP" sz="1050" dirty="0">
                <a:solidFill>
                  <a:prstClr val="black"/>
                </a:solidFill>
                <a:latin typeface="HG丸ｺﾞｼｯｸM-PRO" panose="020F0600000000000000" pitchFamily="50" charset="-128"/>
                <a:ea typeface="HG丸ｺﾞｼｯｸM-PRO" panose="020F0600000000000000" pitchFamily="50" charset="-128"/>
              </a:rPr>
              <a:t>176</a:t>
            </a:r>
            <a:r>
              <a:rPr lang="ja-JP" altLang="en-US" sz="1050" dirty="0">
                <a:solidFill>
                  <a:prstClr val="black"/>
                </a:solidFill>
                <a:latin typeface="HG丸ｺﾞｼｯｸM-PRO" panose="020F0600000000000000" pitchFamily="50" charset="-128"/>
                <a:ea typeface="HG丸ｺﾞｼｯｸM-PRO" panose="020F0600000000000000" pitchFamily="50" charset="-128"/>
              </a:rPr>
              <a:t>万円</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nSpc>
                <a:spcPts val="13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　　</a:t>
            </a:r>
            <a:r>
              <a:rPr lang="en-US" altLang="ja-JP" sz="1050" dirty="0">
                <a:solidFill>
                  <a:prstClr val="black"/>
                </a:solidFill>
                <a:latin typeface="HG丸ｺﾞｼｯｸM-PRO" panose="020F0600000000000000" pitchFamily="50" charset="-128"/>
                <a:ea typeface="HG丸ｺﾞｼｯｸM-PRO" panose="020F0600000000000000" pitchFamily="50" charset="-128"/>
              </a:rPr>
              <a:t>30</a:t>
            </a:r>
            <a:r>
              <a:rPr lang="ja-JP" altLang="en-US" sz="1050" dirty="0">
                <a:solidFill>
                  <a:prstClr val="black"/>
                </a:solidFill>
                <a:latin typeface="HG丸ｺﾞｼｯｸM-PRO" panose="020F0600000000000000" pitchFamily="50" charset="-128"/>
                <a:ea typeface="HG丸ｺﾞｼｯｸM-PRO" panose="020F0600000000000000" pitchFamily="50" charset="-128"/>
              </a:rPr>
              <a:t>歳未満→</a:t>
            </a:r>
            <a:r>
              <a:rPr lang="en-US" altLang="ja-JP" sz="1050" dirty="0">
                <a:solidFill>
                  <a:prstClr val="black"/>
                </a:solidFill>
                <a:latin typeface="HG丸ｺﾞｼｯｸM-PRO" panose="020F0600000000000000" pitchFamily="50" charset="-128"/>
                <a:ea typeface="HG丸ｺﾞｼｯｸM-PRO" panose="020F0600000000000000" pitchFamily="50" charset="-128"/>
              </a:rPr>
              <a:t>88</a:t>
            </a:r>
            <a:r>
              <a:rPr lang="ja-JP" altLang="en-US" sz="1050" dirty="0">
                <a:solidFill>
                  <a:prstClr val="black"/>
                </a:solidFill>
                <a:latin typeface="HG丸ｺﾞｼｯｸM-PRO" panose="020F0600000000000000" pitchFamily="50" charset="-128"/>
                <a:ea typeface="HG丸ｺﾞｼｯｸM-PRO" panose="020F0600000000000000" pitchFamily="50" charset="-128"/>
              </a:rPr>
              <a:t>万円</a:t>
            </a:r>
          </a:p>
        </p:txBody>
      </p:sp>
      <p:sp>
        <p:nvSpPr>
          <p:cNvPr id="69" name="テキスト ボックス 68"/>
          <p:cNvSpPr txBox="1"/>
          <p:nvPr/>
        </p:nvSpPr>
        <p:spPr>
          <a:xfrm>
            <a:off x="1559496" y="130511"/>
            <a:ext cx="90010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会社が倒産した！　もらっていない給与や退職金はどうなる？</a:t>
            </a:r>
          </a:p>
        </p:txBody>
      </p:sp>
      <p:sp>
        <p:nvSpPr>
          <p:cNvPr id="70" name="角丸四角形 7">
            <a:extLst>
              <a:ext uri="{FF2B5EF4-FFF2-40B4-BE49-F238E27FC236}">
                <a16:creationId xmlns:a16="http://schemas.microsoft.com/office/drawing/2014/main" id="{0A185D22-D62E-4521-9F58-1FD503DEAB43}"/>
              </a:ext>
            </a:extLst>
          </p:cNvPr>
          <p:cNvSpPr/>
          <p:nvPr/>
        </p:nvSpPr>
        <p:spPr>
          <a:xfrm>
            <a:off x="1842020" y="1169423"/>
            <a:ext cx="8574461" cy="924785"/>
          </a:xfrm>
          <a:prstGeom prst="roundRect">
            <a:avLst>
              <a:gd name="adj" fmla="val 6979"/>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1600" b="1" dirty="0">
                <a:solidFill>
                  <a:srgbClr val="B6007A"/>
                </a:solidFill>
                <a:latin typeface="HG丸ｺﾞｼｯｸM-PRO" pitchFamily="50" charset="-128"/>
                <a:ea typeface="HG丸ｺﾞｼｯｸM-PRO" pitchFamily="50" charset="-128"/>
              </a:rPr>
              <a:t>　未払賃金</a:t>
            </a:r>
            <a:r>
              <a:rPr lang="en-US" altLang="ja-JP" sz="1600" b="1" dirty="0">
                <a:solidFill>
                  <a:srgbClr val="B6007A"/>
                </a:solidFill>
                <a:latin typeface="HG丸ｺﾞｼｯｸM-PRO" pitchFamily="50" charset="-128"/>
                <a:ea typeface="HG丸ｺﾞｼｯｸM-PRO" pitchFamily="50" charset="-128"/>
              </a:rPr>
              <a:t>(</a:t>
            </a:r>
            <a:r>
              <a:rPr lang="ja-JP" altLang="en-US" sz="1600" b="1" dirty="0">
                <a:solidFill>
                  <a:srgbClr val="B6007A"/>
                </a:solidFill>
                <a:latin typeface="HG丸ｺﾞｼｯｸM-PRO" pitchFamily="50" charset="-128"/>
                <a:ea typeface="HG丸ｺﾞｼｯｸM-PRO" pitchFamily="50" charset="-128"/>
              </a:rPr>
              <a:t>退職金を含む。賞与は対象外</a:t>
            </a:r>
            <a:r>
              <a:rPr lang="en-US" altLang="ja-JP" sz="1600" b="1" dirty="0">
                <a:solidFill>
                  <a:srgbClr val="B6007A"/>
                </a:solidFill>
                <a:latin typeface="HG丸ｺﾞｼｯｸM-PRO" pitchFamily="50" charset="-128"/>
                <a:ea typeface="HG丸ｺﾞｼｯｸM-PRO" pitchFamily="50" charset="-128"/>
              </a:rPr>
              <a:t>)</a:t>
            </a:r>
            <a:r>
              <a:rPr lang="ja-JP" altLang="en-US" sz="1600" b="1" dirty="0">
                <a:solidFill>
                  <a:srgbClr val="B6007A"/>
                </a:solidFill>
                <a:latin typeface="HG丸ｺﾞｼｯｸM-PRO" pitchFamily="50" charset="-128"/>
                <a:ea typeface="HG丸ｺﾞｼｯｸM-PRO" pitchFamily="50" charset="-128"/>
              </a:rPr>
              <a:t>の一部について、国が立て替えて支払う制度があります。</a:t>
            </a:r>
          </a:p>
        </p:txBody>
      </p:sp>
      <p:sp>
        <p:nvSpPr>
          <p:cNvPr id="2" name="テキスト ボックス 1"/>
          <p:cNvSpPr txBox="1"/>
          <p:nvPr/>
        </p:nvSpPr>
        <p:spPr>
          <a:xfrm>
            <a:off x="2986355" y="4487866"/>
            <a:ext cx="1377300" cy="230832"/>
          </a:xfrm>
          <a:prstGeom prst="rect">
            <a:avLst/>
          </a:prstGeom>
          <a:solidFill>
            <a:schemeClr val="bg1"/>
          </a:solidFill>
        </p:spPr>
        <p:txBody>
          <a:bodyPr wrap="square" rtlCol="0">
            <a:spAutoFit/>
          </a:bodyPr>
          <a:lstStyle/>
          <a:p>
            <a:r>
              <a:rPr lang="ja-JP" altLang="en-US" sz="900" dirty="0">
                <a:latin typeface="HG丸ｺﾞｼｯｸM-PRO" panose="020F0600000000000000" pitchFamily="50" charset="-128"/>
                <a:ea typeface="HG丸ｺﾞｼｯｸM-PRO" panose="020F0600000000000000" pitchFamily="50" charset="-128"/>
              </a:rPr>
              <a:t>① 未払額等の証明願い</a:t>
            </a:r>
          </a:p>
        </p:txBody>
      </p:sp>
      <p:sp>
        <p:nvSpPr>
          <p:cNvPr id="3" name="テキスト ボックス 2"/>
          <p:cNvSpPr txBox="1"/>
          <p:nvPr/>
        </p:nvSpPr>
        <p:spPr>
          <a:xfrm>
            <a:off x="8164040" y="3920183"/>
            <a:ext cx="1146468" cy="230832"/>
          </a:xfrm>
          <a:prstGeom prst="rect">
            <a:avLst/>
          </a:prstGeom>
          <a:solidFill>
            <a:schemeClr val="bg1"/>
          </a:solidFill>
        </p:spPr>
        <p:txBody>
          <a:bodyPr wrap="square" rtlCol="0">
            <a:spAutoFit/>
          </a:bodyPr>
          <a:lstStyle/>
          <a:p>
            <a:r>
              <a:rPr lang="ja-JP" altLang="en-US" sz="900" dirty="0">
                <a:solidFill>
                  <a:prstClr val="black"/>
                </a:solidFill>
                <a:latin typeface="HG丸ｺﾞｼｯｸM-PRO" panose="020F0600000000000000" pitchFamily="50" charset="-128"/>
                <a:ea typeface="HG丸ｺﾞｼｯｸM-PRO" panose="020F0600000000000000" pitchFamily="50" charset="-128"/>
              </a:rPr>
              <a:t>② ①のことを認定</a:t>
            </a:r>
          </a:p>
        </p:txBody>
      </p:sp>
      <p:sp>
        <p:nvSpPr>
          <p:cNvPr id="55" name="正方形/長方形 54"/>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 name="スライド番号プレースホルダー 3">
            <a:extLst>
              <a:ext uri="{FF2B5EF4-FFF2-40B4-BE49-F238E27FC236}">
                <a16:creationId xmlns:a16="http://schemas.microsoft.com/office/drawing/2014/main" id="{9D63F7DB-51F0-28B7-5D05-55C2EEEC0D54}"/>
              </a:ext>
            </a:extLst>
          </p:cNvPr>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134</a:t>
            </a:fld>
            <a:endParaRPr lang="ja-JP" altLang="en-US">
              <a:solidFill>
                <a:prstClr val="black">
                  <a:tint val="75000"/>
                </a:prstClr>
              </a:solidFill>
            </a:endParaRPr>
          </a:p>
        </p:txBody>
      </p:sp>
    </p:spTree>
    <p:extLst>
      <p:ext uri="{BB962C8B-B14F-4D97-AF65-F5344CB8AC3E}">
        <p14:creationId xmlns:p14="http://schemas.microsoft.com/office/powerpoint/2010/main" val="40103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1">
                                            <p:bg/>
                                          </p:spTgt>
                                        </p:tgtEl>
                                        <p:attrNameLst>
                                          <p:attrName>style.visibility</p:attrName>
                                        </p:attrNameLst>
                                      </p:cBhvr>
                                      <p:to>
                                        <p:strVal val="visible"/>
                                      </p:to>
                                    </p:set>
                                    <p:animEffect transition="in" filter="fade">
                                      <p:cBhvr>
                                        <p:cTn id="27" dur="1000"/>
                                        <p:tgtEl>
                                          <p:spTgt spid="51">
                                            <p:bg/>
                                          </p:spTgt>
                                        </p:tgtEl>
                                      </p:cBhvr>
                                    </p:animEffect>
                                    <p:anim calcmode="lin" valueType="num">
                                      <p:cBhvr>
                                        <p:cTn id="28" dur="1000" fill="hold"/>
                                        <p:tgtEl>
                                          <p:spTgt spid="51">
                                            <p:bg/>
                                          </p:spTgt>
                                        </p:tgtEl>
                                        <p:attrNameLst>
                                          <p:attrName>ppt_x</p:attrName>
                                        </p:attrNameLst>
                                      </p:cBhvr>
                                      <p:tavLst>
                                        <p:tav tm="0">
                                          <p:val>
                                            <p:strVal val="#ppt_x"/>
                                          </p:val>
                                        </p:tav>
                                        <p:tav tm="100000">
                                          <p:val>
                                            <p:strVal val="#ppt_x"/>
                                          </p:val>
                                        </p:tav>
                                      </p:tavLst>
                                    </p:anim>
                                    <p:anim calcmode="lin" valueType="num">
                                      <p:cBhvr>
                                        <p:cTn id="29" dur="1000" fill="hold"/>
                                        <p:tgtEl>
                                          <p:spTgt spid="51">
                                            <p:bg/>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1">
                                            <p:txEl>
                                              <p:pRg st="0" end="0"/>
                                            </p:txEl>
                                          </p:spTgt>
                                        </p:tgtEl>
                                        <p:attrNameLst>
                                          <p:attrName>style.visibility</p:attrName>
                                        </p:attrNameLst>
                                      </p:cBhvr>
                                      <p:to>
                                        <p:strVal val="visible"/>
                                      </p:to>
                                    </p:set>
                                    <p:animEffect transition="in" filter="fade">
                                      <p:cBhvr>
                                        <p:cTn id="34" dur="1000"/>
                                        <p:tgtEl>
                                          <p:spTgt spid="51">
                                            <p:txEl>
                                              <p:pRg st="0" end="0"/>
                                            </p:txEl>
                                          </p:spTgt>
                                        </p:tgtEl>
                                      </p:cBhvr>
                                    </p:animEffect>
                                    <p:anim calcmode="lin" valueType="num">
                                      <p:cBhvr>
                                        <p:cTn id="35"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9">
                                            <p:bg/>
                                          </p:spTgt>
                                        </p:tgtEl>
                                        <p:attrNameLst>
                                          <p:attrName>style.visibility</p:attrName>
                                        </p:attrNameLst>
                                      </p:cBhvr>
                                      <p:to>
                                        <p:strVal val="visible"/>
                                      </p:to>
                                    </p:set>
                                    <p:animEffect transition="in" filter="fade">
                                      <p:cBhvr>
                                        <p:cTn id="41" dur="1000"/>
                                        <p:tgtEl>
                                          <p:spTgt spid="29">
                                            <p:bg/>
                                          </p:spTgt>
                                        </p:tgtEl>
                                      </p:cBhvr>
                                    </p:animEffect>
                                    <p:anim calcmode="lin" valueType="num">
                                      <p:cBhvr>
                                        <p:cTn id="42" dur="1000" fill="hold"/>
                                        <p:tgtEl>
                                          <p:spTgt spid="29">
                                            <p:bg/>
                                          </p:spTgt>
                                        </p:tgtEl>
                                        <p:attrNameLst>
                                          <p:attrName>ppt_x</p:attrName>
                                        </p:attrNameLst>
                                      </p:cBhvr>
                                      <p:tavLst>
                                        <p:tav tm="0">
                                          <p:val>
                                            <p:strVal val="#ppt_x"/>
                                          </p:val>
                                        </p:tav>
                                        <p:tav tm="100000">
                                          <p:val>
                                            <p:strVal val="#ppt_x"/>
                                          </p:val>
                                        </p:tav>
                                      </p:tavLst>
                                    </p:anim>
                                    <p:anim calcmode="lin" valueType="num">
                                      <p:cBhvr>
                                        <p:cTn id="43" dur="1000" fill="hold"/>
                                        <p:tgtEl>
                                          <p:spTgt spid="29">
                                            <p:bg/>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9">
                                            <p:txEl>
                                              <p:pRg st="0" end="0"/>
                                            </p:txEl>
                                          </p:spTgt>
                                        </p:tgtEl>
                                        <p:attrNameLst>
                                          <p:attrName>style.visibility</p:attrName>
                                        </p:attrNameLst>
                                      </p:cBhvr>
                                      <p:to>
                                        <p:strVal val="visible"/>
                                      </p:to>
                                    </p:set>
                                    <p:animEffect transition="in" filter="fade">
                                      <p:cBhvr>
                                        <p:cTn id="48" dur="1000"/>
                                        <p:tgtEl>
                                          <p:spTgt spid="29">
                                            <p:txEl>
                                              <p:pRg st="0" end="0"/>
                                            </p:txEl>
                                          </p:spTgt>
                                        </p:tgtEl>
                                      </p:cBhvr>
                                    </p:animEffect>
                                    <p:anim calcmode="lin" valueType="num">
                                      <p:cBhvr>
                                        <p:cTn id="49"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9">
                                            <p:txEl>
                                              <p:pRg st="1" end="1"/>
                                            </p:txEl>
                                          </p:spTgt>
                                        </p:tgtEl>
                                        <p:attrNameLst>
                                          <p:attrName>style.visibility</p:attrName>
                                        </p:attrNameLst>
                                      </p:cBhvr>
                                      <p:to>
                                        <p:strVal val="visible"/>
                                      </p:to>
                                    </p:set>
                                    <p:animEffect transition="in" filter="fade">
                                      <p:cBhvr>
                                        <p:cTn id="55" dur="1000"/>
                                        <p:tgtEl>
                                          <p:spTgt spid="29">
                                            <p:txEl>
                                              <p:pRg st="1" end="1"/>
                                            </p:txEl>
                                          </p:spTgt>
                                        </p:tgtEl>
                                      </p:cBhvr>
                                    </p:animEffect>
                                    <p:anim calcmode="lin" valueType="num">
                                      <p:cBhvr>
                                        <p:cTn id="56"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fade">
                                      <p:cBhvr>
                                        <p:cTn id="62" dur="500"/>
                                        <p:tgtEl>
                                          <p:spTgt spid="7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500"/>
                                        <p:tgtEl>
                                          <p:spTgt spid="80"/>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86"/>
                                        </p:tgtEl>
                                        <p:attrNameLst>
                                          <p:attrName>style.visibility</p:attrName>
                                        </p:attrNameLst>
                                      </p:cBhvr>
                                      <p:to>
                                        <p:strVal val="visible"/>
                                      </p:to>
                                    </p:set>
                                    <p:anim calcmode="lin" valueType="num">
                                      <p:cBhvr additive="base">
                                        <p:cTn id="72" dur="500" fill="hold"/>
                                        <p:tgtEl>
                                          <p:spTgt spid="86"/>
                                        </p:tgtEl>
                                        <p:attrNameLst>
                                          <p:attrName>ppt_x</p:attrName>
                                        </p:attrNameLst>
                                      </p:cBhvr>
                                      <p:tavLst>
                                        <p:tav tm="0">
                                          <p:val>
                                            <p:strVal val="0-#ppt_w/2"/>
                                          </p:val>
                                        </p:tav>
                                        <p:tav tm="100000">
                                          <p:val>
                                            <p:strVal val="#ppt_x"/>
                                          </p:val>
                                        </p:tav>
                                      </p:tavLst>
                                    </p:anim>
                                    <p:anim calcmode="lin" valueType="num">
                                      <p:cBhvr additive="base">
                                        <p:cTn id="73" dur="5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2" fill="hold" nodeType="clickEffect">
                                  <p:stCondLst>
                                    <p:cond delay="0"/>
                                  </p:stCondLst>
                                  <p:childTnLst>
                                    <p:set>
                                      <p:cBhvr>
                                        <p:cTn id="77" dur="1" fill="hold">
                                          <p:stCondLst>
                                            <p:cond delay="0"/>
                                          </p:stCondLst>
                                        </p:cTn>
                                        <p:tgtEl>
                                          <p:spTgt spid="85"/>
                                        </p:tgtEl>
                                        <p:attrNameLst>
                                          <p:attrName>style.visibility</p:attrName>
                                        </p:attrNameLst>
                                      </p:cBhvr>
                                      <p:to>
                                        <p:strVal val="visible"/>
                                      </p:to>
                                    </p:set>
                                    <p:anim calcmode="lin" valueType="num">
                                      <p:cBhvr additive="base">
                                        <p:cTn id="78" dur="500" fill="hold"/>
                                        <p:tgtEl>
                                          <p:spTgt spid="85"/>
                                        </p:tgtEl>
                                        <p:attrNameLst>
                                          <p:attrName>ppt_x</p:attrName>
                                        </p:attrNameLst>
                                      </p:cBhvr>
                                      <p:tavLst>
                                        <p:tav tm="0">
                                          <p:val>
                                            <p:strVal val="1+#ppt_w/2"/>
                                          </p:val>
                                        </p:tav>
                                        <p:tav tm="100000">
                                          <p:val>
                                            <p:strVal val="#ppt_x"/>
                                          </p:val>
                                        </p:tav>
                                      </p:tavLst>
                                    </p:anim>
                                    <p:anim calcmode="lin" valueType="num">
                                      <p:cBhvr additive="base">
                                        <p:cTn id="79"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1" fill="hold" nodeType="clickEffect">
                                  <p:stCondLst>
                                    <p:cond delay="0"/>
                                  </p:stCondLst>
                                  <p:childTnLst>
                                    <p:set>
                                      <p:cBhvr>
                                        <p:cTn id="83" dur="1" fill="hold">
                                          <p:stCondLst>
                                            <p:cond delay="0"/>
                                          </p:stCondLst>
                                        </p:cTn>
                                        <p:tgtEl>
                                          <p:spTgt spid="81"/>
                                        </p:tgtEl>
                                        <p:attrNameLst>
                                          <p:attrName>style.visibility</p:attrName>
                                        </p:attrNameLst>
                                      </p:cBhvr>
                                      <p:to>
                                        <p:strVal val="visible"/>
                                      </p:to>
                                    </p:set>
                                    <p:anim calcmode="lin" valueType="num">
                                      <p:cBhvr additive="base">
                                        <p:cTn id="84" dur="500" fill="hold"/>
                                        <p:tgtEl>
                                          <p:spTgt spid="81"/>
                                        </p:tgtEl>
                                        <p:attrNameLst>
                                          <p:attrName>ppt_x</p:attrName>
                                        </p:attrNameLst>
                                      </p:cBhvr>
                                      <p:tavLst>
                                        <p:tav tm="0">
                                          <p:val>
                                            <p:strVal val="#ppt_x"/>
                                          </p:val>
                                        </p:tav>
                                        <p:tav tm="100000">
                                          <p:val>
                                            <p:strVal val="#ppt_x"/>
                                          </p:val>
                                        </p:tav>
                                      </p:tavLst>
                                    </p:anim>
                                    <p:anim calcmode="lin" valueType="num">
                                      <p:cBhvr additive="base">
                                        <p:cTn id="85" dur="500" fill="hold"/>
                                        <p:tgtEl>
                                          <p:spTgt spid="81"/>
                                        </p:tgtEl>
                                        <p:attrNameLst>
                                          <p:attrName>ppt_y</p:attrName>
                                        </p:attrNameLst>
                                      </p:cBhvr>
                                      <p:tavLst>
                                        <p:tav tm="0">
                                          <p:val>
                                            <p:strVal val="0-#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1" fill="hold" nodeType="clickEffect">
                                  <p:stCondLst>
                                    <p:cond delay="0"/>
                                  </p:stCondLst>
                                  <p:childTnLst>
                                    <p:set>
                                      <p:cBhvr>
                                        <p:cTn id="89" dur="1" fill="hold">
                                          <p:stCondLst>
                                            <p:cond delay="0"/>
                                          </p:stCondLst>
                                        </p:cTn>
                                        <p:tgtEl>
                                          <p:spTgt spid="83"/>
                                        </p:tgtEl>
                                        <p:attrNameLst>
                                          <p:attrName>style.visibility</p:attrName>
                                        </p:attrNameLst>
                                      </p:cBhvr>
                                      <p:to>
                                        <p:strVal val="visible"/>
                                      </p:to>
                                    </p:set>
                                    <p:anim calcmode="lin" valueType="num">
                                      <p:cBhvr additive="base">
                                        <p:cTn id="90" dur="500" fill="hold"/>
                                        <p:tgtEl>
                                          <p:spTgt spid="83"/>
                                        </p:tgtEl>
                                        <p:attrNameLst>
                                          <p:attrName>ppt_x</p:attrName>
                                        </p:attrNameLst>
                                      </p:cBhvr>
                                      <p:tavLst>
                                        <p:tav tm="0">
                                          <p:val>
                                            <p:strVal val="#ppt_x"/>
                                          </p:val>
                                        </p:tav>
                                        <p:tav tm="100000">
                                          <p:val>
                                            <p:strVal val="#ppt_x"/>
                                          </p:val>
                                        </p:tav>
                                      </p:tavLst>
                                    </p:anim>
                                    <p:anim calcmode="lin" valueType="num">
                                      <p:cBhvr additive="base">
                                        <p:cTn id="91" dur="500" fill="hold"/>
                                        <p:tgtEl>
                                          <p:spTgt spid="83"/>
                                        </p:tgtEl>
                                        <p:attrNameLst>
                                          <p:attrName>ppt_y</p:attrName>
                                        </p:attrNameLst>
                                      </p:cBhvr>
                                      <p:tavLst>
                                        <p:tav tm="0">
                                          <p:val>
                                            <p:strVal val="0-#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84"/>
                                        </p:tgtEl>
                                        <p:attrNameLst>
                                          <p:attrName>style.visibility</p:attrName>
                                        </p:attrNameLst>
                                      </p:cBhvr>
                                      <p:to>
                                        <p:strVal val="visible"/>
                                      </p:to>
                                    </p:set>
                                    <p:anim calcmode="lin" valueType="num">
                                      <p:cBhvr additive="base">
                                        <p:cTn id="96" dur="500" fill="hold"/>
                                        <p:tgtEl>
                                          <p:spTgt spid="84"/>
                                        </p:tgtEl>
                                        <p:attrNameLst>
                                          <p:attrName>ppt_x</p:attrName>
                                        </p:attrNameLst>
                                      </p:cBhvr>
                                      <p:tavLst>
                                        <p:tav tm="0">
                                          <p:val>
                                            <p:strVal val="#ppt_x"/>
                                          </p:val>
                                        </p:tav>
                                        <p:tav tm="100000">
                                          <p:val>
                                            <p:strVal val="#ppt_x"/>
                                          </p:val>
                                        </p:tav>
                                      </p:tavLst>
                                    </p:anim>
                                    <p:anim calcmode="lin" valueType="num">
                                      <p:cBhvr additive="base">
                                        <p:cTn id="97"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2" fill="hold" nodeType="clickEffect">
                                  <p:stCondLst>
                                    <p:cond delay="0"/>
                                  </p:stCondLst>
                                  <p:childTnLst>
                                    <p:set>
                                      <p:cBhvr>
                                        <p:cTn id="101" dur="1" fill="hold">
                                          <p:stCondLst>
                                            <p:cond delay="0"/>
                                          </p:stCondLst>
                                        </p:cTn>
                                        <p:tgtEl>
                                          <p:spTgt spid="88"/>
                                        </p:tgtEl>
                                        <p:attrNameLst>
                                          <p:attrName>style.visibility</p:attrName>
                                        </p:attrNameLst>
                                      </p:cBhvr>
                                      <p:to>
                                        <p:strVal val="visible"/>
                                      </p:to>
                                    </p:set>
                                    <p:anim calcmode="lin" valueType="num">
                                      <p:cBhvr additive="base">
                                        <p:cTn id="102" dur="500" fill="hold"/>
                                        <p:tgtEl>
                                          <p:spTgt spid="88"/>
                                        </p:tgtEl>
                                        <p:attrNameLst>
                                          <p:attrName>ppt_x</p:attrName>
                                        </p:attrNameLst>
                                      </p:cBhvr>
                                      <p:tavLst>
                                        <p:tav tm="0">
                                          <p:val>
                                            <p:strVal val="1+#ppt_w/2"/>
                                          </p:val>
                                        </p:tav>
                                        <p:tav tm="100000">
                                          <p:val>
                                            <p:strVal val="#ppt_x"/>
                                          </p:val>
                                        </p:tav>
                                      </p:tavLst>
                                    </p:anim>
                                    <p:anim calcmode="lin" valueType="num">
                                      <p:cBhvr additive="base">
                                        <p:cTn id="103"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8" fill="hold" nodeType="clickEffect">
                                  <p:stCondLst>
                                    <p:cond delay="0"/>
                                  </p:stCondLst>
                                  <p:childTnLst>
                                    <p:set>
                                      <p:cBhvr>
                                        <p:cTn id="107" dur="1" fill="hold">
                                          <p:stCondLst>
                                            <p:cond delay="0"/>
                                          </p:stCondLst>
                                        </p:cTn>
                                        <p:tgtEl>
                                          <p:spTgt spid="87"/>
                                        </p:tgtEl>
                                        <p:attrNameLst>
                                          <p:attrName>style.visibility</p:attrName>
                                        </p:attrNameLst>
                                      </p:cBhvr>
                                      <p:to>
                                        <p:strVal val="visible"/>
                                      </p:to>
                                    </p:set>
                                    <p:anim calcmode="lin" valueType="num">
                                      <p:cBhvr additive="base">
                                        <p:cTn id="108" dur="500" fill="hold"/>
                                        <p:tgtEl>
                                          <p:spTgt spid="87"/>
                                        </p:tgtEl>
                                        <p:attrNameLst>
                                          <p:attrName>ppt_x</p:attrName>
                                        </p:attrNameLst>
                                      </p:cBhvr>
                                      <p:tavLst>
                                        <p:tav tm="0">
                                          <p:val>
                                            <p:strVal val="0-#ppt_w/2"/>
                                          </p:val>
                                        </p:tav>
                                        <p:tav tm="100000">
                                          <p:val>
                                            <p:strVal val="#ppt_x"/>
                                          </p:val>
                                        </p:tav>
                                      </p:tavLst>
                                    </p:anim>
                                    <p:anim calcmode="lin" valueType="num">
                                      <p:cBhvr additive="base">
                                        <p:cTn id="109"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71"/>
                                        </p:tgtEl>
                                        <p:attrNameLst>
                                          <p:attrName>style.visibility</p:attrName>
                                        </p:attrNameLst>
                                      </p:cBhvr>
                                      <p:to>
                                        <p:strVal val="visible"/>
                                      </p:to>
                                    </p:set>
                                    <p:animEffect transition="in" filter="fade">
                                      <p:cBhvr>
                                        <p:cTn id="114" dur="500"/>
                                        <p:tgtEl>
                                          <p:spTgt spid="71"/>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70">
                                            <p:txEl>
                                              <p:pRg st="0" end="0"/>
                                            </p:txEl>
                                          </p:spTgt>
                                        </p:tgtEl>
                                        <p:attrNameLst>
                                          <p:attrName>style.visibility</p:attrName>
                                        </p:attrNameLst>
                                      </p:cBhvr>
                                      <p:to>
                                        <p:strVal val="visible"/>
                                      </p:to>
                                    </p:set>
                                    <p:animEffect transition="in" filter="wipe(left)">
                                      <p:cBhvr>
                                        <p:cTn id="119" dur="50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uiExpand="1" build="p" animBg="1"/>
      <p:bldP spid="51" grpId="0" build="p" animBg="1"/>
      <p:bldP spid="71" grpId="0" animBg="1"/>
      <p:bldP spid="70"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775520" y="1473352"/>
            <a:ext cx="8694966" cy="1431697"/>
          </a:xfrm>
          <a:prstGeom prst="roundRect">
            <a:avLst>
              <a:gd name="adj" fmla="val 3569"/>
            </a:avLst>
          </a:prstGeom>
          <a:noFill/>
          <a:ln w="6350">
            <a:solidFill>
              <a:schemeClr val="bg1"/>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marL="342900" indent="-342900">
              <a:lnSpc>
                <a:spcPts val="1950"/>
              </a:lnSpc>
              <a:buAutoNum type="arabicParenBoth"/>
            </a:pPr>
            <a:r>
              <a:rPr lang="ja-JP" altLang="en-US" sz="1500" b="1" u="sng" dirty="0">
                <a:solidFill>
                  <a:prstClr val="black"/>
                </a:solidFill>
                <a:latin typeface="HG丸ｺﾞｼｯｸM-PRO" pitchFamily="50" charset="-128"/>
                <a:ea typeface="HG丸ｺﾞｼｯｸM-PRO" pitchFamily="50" charset="-128"/>
              </a:rPr>
              <a:t>賃金の時間当たり単価を計算する。</a:t>
            </a:r>
            <a:endParaRPr lang="en-US" altLang="ja-JP" sz="1500" b="1" u="sng" dirty="0">
              <a:solidFill>
                <a:prstClr val="black"/>
              </a:solidFill>
              <a:latin typeface="HG丸ｺﾞｼｯｸM-PRO" pitchFamily="50" charset="-128"/>
              <a:ea typeface="HG丸ｺﾞｼｯｸM-PRO" pitchFamily="50" charset="-128"/>
            </a:endParaRPr>
          </a:p>
          <a:p>
            <a:pPr>
              <a:lnSpc>
                <a:spcPts val="1950"/>
              </a:lnSpc>
            </a:pPr>
            <a:endParaRPr lang="en-US" altLang="ja-JP" sz="1500" b="1" u="sng" dirty="0">
              <a:solidFill>
                <a:prstClr val="black"/>
              </a:solidFill>
              <a:latin typeface="HG丸ｺﾞｼｯｸM-PRO" pitchFamily="50" charset="-128"/>
              <a:ea typeface="HG丸ｺﾞｼｯｸM-PRO" pitchFamily="50" charset="-128"/>
            </a:endParaRPr>
          </a:p>
          <a:p>
            <a:pPr>
              <a:lnSpc>
                <a:spcPts val="1950"/>
              </a:lnSpc>
            </a:pPr>
            <a:r>
              <a:rPr lang="ja-JP" altLang="en-US" sz="1500" dirty="0">
                <a:solidFill>
                  <a:prstClr val="black"/>
                </a:solidFill>
                <a:latin typeface="HG丸ｺﾞｼｯｸM-PRO" pitchFamily="50" charset="-128"/>
                <a:ea typeface="HG丸ｺﾞｼｯｸM-PRO" pitchFamily="50" charset="-128"/>
              </a:rPr>
              <a:t>　賃金の決め方の方法には、① 時間単位、② 日単位、③ 週単位、④ 月単位、⑤出来高単位がある。</a:t>
            </a:r>
            <a:endParaRPr lang="en-US" altLang="ja-JP" sz="1500" dirty="0">
              <a:solidFill>
                <a:prstClr val="black"/>
              </a:solidFill>
              <a:latin typeface="HG丸ｺﾞｼｯｸM-PRO" pitchFamily="50" charset="-128"/>
              <a:ea typeface="HG丸ｺﾞｼｯｸM-PRO" pitchFamily="50" charset="-128"/>
            </a:endParaRPr>
          </a:p>
          <a:p>
            <a:pPr>
              <a:lnSpc>
                <a:spcPts val="1950"/>
              </a:lnSpc>
            </a:pPr>
            <a:r>
              <a:rPr lang="ja-JP" altLang="en-US" sz="1500" dirty="0">
                <a:solidFill>
                  <a:prstClr val="black"/>
                </a:solidFill>
                <a:latin typeface="HG丸ｺﾞｼｯｸM-PRO" pitchFamily="50" charset="-128"/>
                <a:ea typeface="HG丸ｺﾞｼｯｸM-PRO" pitchFamily="50" charset="-128"/>
              </a:rPr>
              <a:t>　割増賃金を計算するために必要な賃金の時間当たり単価は、①～⑤ごとに算定する。</a:t>
            </a:r>
            <a:endParaRPr lang="en-US" altLang="ja-JP" sz="1500" dirty="0">
              <a:solidFill>
                <a:prstClr val="black"/>
              </a:solidFill>
              <a:latin typeface="HG丸ｺﾞｼｯｸM-PRO" pitchFamily="50" charset="-128"/>
              <a:ea typeface="HG丸ｺﾞｼｯｸM-PRO" pitchFamily="50" charset="-128"/>
            </a:endParaRPr>
          </a:p>
          <a:p>
            <a:pPr>
              <a:lnSpc>
                <a:spcPts val="1950"/>
              </a:lnSpc>
            </a:pPr>
            <a:r>
              <a:rPr lang="ja-JP" altLang="en-US" sz="1500" dirty="0">
                <a:solidFill>
                  <a:prstClr val="black"/>
                </a:solidFill>
                <a:latin typeface="HG丸ｺﾞｼｯｸM-PRO" pitchFamily="50" charset="-128"/>
                <a:ea typeface="HG丸ｺﾞｼｯｸM-PRO" pitchFamily="50" charset="-128"/>
              </a:rPr>
              <a:t>　</a:t>
            </a:r>
            <a:r>
              <a:rPr lang="en-US" altLang="ja-JP" sz="1500" dirty="0">
                <a:solidFill>
                  <a:prstClr val="black"/>
                </a:solidFill>
                <a:latin typeface="HG丸ｺﾞｼｯｸM-PRO" pitchFamily="50" charset="-128"/>
                <a:ea typeface="HG丸ｺﾞｼｯｸM-PRO" pitchFamily="50" charset="-128"/>
              </a:rPr>
              <a:t>(</a:t>
            </a:r>
            <a:r>
              <a:rPr lang="ja-JP" altLang="en-US" sz="1500" dirty="0">
                <a:solidFill>
                  <a:prstClr val="black"/>
                </a:solidFill>
                <a:latin typeface="HG丸ｺﾞｼｯｸM-PRO" pitchFamily="50" charset="-128"/>
                <a:ea typeface="HG丸ｺﾞｼｯｸM-PRO" pitchFamily="50" charset="-128"/>
              </a:rPr>
              <a:t>単位が違うものがあるときには、それぞれ算出して合計する。</a:t>
            </a:r>
            <a:r>
              <a:rPr lang="en-US" altLang="ja-JP" sz="1500" dirty="0">
                <a:solidFill>
                  <a:prstClr val="black"/>
                </a:solidFill>
                <a:latin typeface="HG丸ｺﾞｼｯｸM-PRO" pitchFamily="50" charset="-128"/>
                <a:ea typeface="HG丸ｺﾞｼｯｸM-PRO" pitchFamily="50" charset="-128"/>
              </a:rPr>
              <a:t>)</a:t>
            </a:r>
          </a:p>
        </p:txBody>
      </p:sp>
      <p:sp>
        <p:nvSpPr>
          <p:cNvPr id="12" name="角丸四角形 11"/>
          <p:cNvSpPr/>
          <p:nvPr/>
        </p:nvSpPr>
        <p:spPr>
          <a:xfrm>
            <a:off x="1937538" y="2922787"/>
            <a:ext cx="4968552" cy="285710"/>
          </a:xfrm>
          <a:prstGeom prst="roundRect">
            <a:avLst>
              <a:gd name="adj" fmla="val 3569"/>
            </a:avLst>
          </a:prstGeom>
          <a:noFill/>
          <a:ln w="6350">
            <a:no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r>
              <a:rPr lang="en-US" altLang="ja-JP" sz="1350" b="1" dirty="0">
                <a:solidFill>
                  <a:srgbClr val="9C7DB6"/>
                </a:solidFill>
                <a:latin typeface="HG丸ｺﾞｼｯｸM-PRO" pitchFamily="50" charset="-128"/>
                <a:ea typeface="HG丸ｺﾞｼｯｸM-PRO" pitchFamily="50" charset="-128"/>
              </a:rPr>
              <a:t>【</a:t>
            </a:r>
            <a:r>
              <a:rPr lang="ja-JP" altLang="en-US" sz="1350" b="1" dirty="0">
                <a:solidFill>
                  <a:srgbClr val="9C7DB6"/>
                </a:solidFill>
                <a:latin typeface="HG丸ｺﾞｼｯｸM-PRO" pitchFamily="50" charset="-128"/>
                <a:ea typeface="HG丸ｺﾞｼｯｸM-PRO" pitchFamily="50" charset="-128"/>
              </a:rPr>
              <a:t>月単位で決められている賃金</a:t>
            </a:r>
            <a:r>
              <a:rPr lang="en-US" altLang="ja-JP" sz="1350" b="1" dirty="0">
                <a:solidFill>
                  <a:srgbClr val="9C7DB6"/>
                </a:solidFill>
                <a:latin typeface="HG丸ｺﾞｼｯｸM-PRO" pitchFamily="50" charset="-128"/>
                <a:ea typeface="HG丸ｺﾞｼｯｸM-PRO" pitchFamily="50" charset="-128"/>
              </a:rPr>
              <a:t>(</a:t>
            </a:r>
            <a:r>
              <a:rPr lang="ja-JP" altLang="en-US" sz="1350" b="1" dirty="0">
                <a:solidFill>
                  <a:srgbClr val="9C7DB6"/>
                </a:solidFill>
                <a:latin typeface="HG丸ｺﾞｼｯｸM-PRO" pitchFamily="50" charset="-128"/>
                <a:ea typeface="HG丸ｺﾞｼｯｸM-PRO" pitchFamily="50" charset="-128"/>
              </a:rPr>
              <a:t>月給</a:t>
            </a:r>
            <a:r>
              <a:rPr lang="en-US" altLang="ja-JP" sz="1350" b="1" dirty="0">
                <a:solidFill>
                  <a:srgbClr val="9C7DB6"/>
                </a:solidFill>
                <a:latin typeface="HG丸ｺﾞｼｯｸM-PRO" pitchFamily="50" charset="-128"/>
                <a:ea typeface="HG丸ｺﾞｼｯｸM-PRO" pitchFamily="50" charset="-128"/>
              </a:rPr>
              <a:t>)</a:t>
            </a:r>
            <a:r>
              <a:rPr lang="ja-JP" altLang="en-US" sz="1350" b="1" dirty="0">
                <a:solidFill>
                  <a:srgbClr val="9C7DB6"/>
                </a:solidFill>
                <a:latin typeface="HG丸ｺﾞｼｯｸM-PRO" pitchFamily="50" charset="-128"/>
                <a:ea typeface="HG丸ｺﾞｼｯｸM-PRO" pitchFamily="50" charset="-128"/>
              </a:rPr>
              <a:t>の場合の</a:t>
            </a:r>
            <a:r>
              <a:rPr lang="ja-JP" altLang="en-US" sz="1500" b="1" dirty="0">
                <a:solidFill>
                  <a:srgbClr val="9C7DB6"/>
                </a:solidFill>
                <a:latin typeface="HG丸ｺﾞｼｯｸM-PRO" pitchFamily="50" charset="-128"/>
                <a:ea typeface="HG丸ｺﾞｼｯｸM-PRO" pitchFamily="50" charset="-128"/>
              </a:rPr>
              <a:t>計算例</a:t>
            </a:r>
            <a:r>
              <a:rPr lang="en-US" altLang="ja-JP" sz="1350" b="1" dirty="0">
                <a:solidFill>
                  <a:srgbClr val="9C7DB6"/>
                </a:solidFill>
                <a:latin typeface="HG丸ｺﾞｼｯｸM-PRO" pitchFamily="50" charset="-128"/>
                <a:ea typeface="HG丸ｺﾞｼｯｸM-PRO" pitchFamily="50" charset="-128"/>
              </a:rPr>
              <a:t>】</a:t>
            </a:r>
            <a:endParaRPr lang="ja-JP" altLang="ja-JP" sz="1050" b="1" dirty="0">
              <a:solidFill>
                <a:srgbClr val="9C7DB6"/>
              </a:solidFill>
              <a:latin typeface="Calibri"/>
              <a:ea typeface="ＭＳ Ｐゴシック" panose="020B0600070205080204" pitchFamily="50" charset="-128"/>
            </a:endParaRPr>
          </a:p>
        </p:txBody>
      </p:sp>
      <p:sp>
        <p:nvSpPr>
          <p:cNvPr id="13" name="角丸四角形 12"/>
          <p:cNvSpPr/>
          <p:nvPr/>
        </p:nvSpPr>
        <p:spPr>
          <a:xfrm>
            <a:off x="4607130" y="4336950"/>
            <a:ext cx="243000" cy="269946"/>
          </a:xfrm>
          <a:prstGeom prst="roundRect">
            <a:avLst>
              <a:gd name="adj" fmla="val 3569"/>
            </a:avLst>
          </a:prstGeom>
          <a:solidFill>
            <a:schemeClr val="bg1"/>
          </a:solidFill>
          <a:ln w="6350">
            <a:no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r>
              <a:rPr lang="ja-JP" altLang="en-US" sz="1500" b="1" dirty="0">
                <a:solidFill>
                  <a:prstClr val="black"/>
                </a:solidFill>
                <a:latin typeface="HG丸ｺﾞｼｯｸM-PRO" pitchFamily="50" charset="-128"/>
                <a:ea typeface="HG丸ｺﾞｼｯｸM-PRO" pitchFamily="50" charset="-128"/>
              </a:rPr>
              <a:t>＝</a:t>
            </a:r>
            <a:endParaRPr lang="ja-JP" altLang="ja-JP" sz="1500" b="1" dirty="0">
              <a:solidFill>
                <a:prstClr val="black"/>
              </a:solidFill>
              <a:latin typeface="Calibri"/>
              <a:ea typeface="ＭＳ Ｐゴシック" panose="020B0600070205080204" pitchFamily="50" charset="-128"/>
            </a:endParaRPr>
          </a:p>
        </p:txBody>
      </p:sp>
      <p:sp>
        <p:nvSpPr>
          <p:cNvPr id="14" name="角丸四角形 13"/>
          <p:cNvSpPr/>
          <p:nvPr/>
        </p:nvSpPr>
        <p:spPr>
          <a:xfrm>
            <a:off x="4961874" y="4437689"/>
            <a:ext cx="2349000" cy="27000"/>
          </a:xfrm>
          <a:prstGeom prst="roundRect">
            <a:avLst>
              <a:gd name="adj" fmla="val 3569"/>
            </a:avLst>
          </a:prstGeom>
          <a:solidFill>
            <a:schemeClr val="tx1">
              <a:lumMod val="75000"/>
              <a:lumOff val="25000"/>
            </a:schemeClr>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endParaRPr lang="ja-JP" altLang="ja-JP" sz="1500" dirty="0">
              <a:solidFill>
                <a:prstClr val="black"/>
              </a:solidFill>
              <a:latin typeface="Calibri"/>
              <a:ea typeface="ＭＳ Ｐゴシック" panose="020B0600070205080204" pitchFamily="50" charset="-128"/>
            </a:endParaRPr>
          </a:p>
        </p:txBody>
      </p:sp>
      <p:sp>
        <p:nvSpPr>
          <p:cNvPr id="15" name="角丸四角形 14"/>
          <p:cNvSpPr/>
          <p:nvPr/>
        </p:nvSpPr>
        <p:spPr>
          <a:xfrm>
            <a:off x="5010447" y="4023066"/>
            <a:ext cx="2214000" cy="351000"/>
          </a:xfrm>
          <a:prstGeom prst="roundRect">
            <a:avLst>
              <a:gd name="adj" fmla="val 3569"/>
            </a:avLst>
          </a:prstGeom>
          <a:solidFill>
            <a:schemeClr val="bg1"/>
          </a:solidFill>
          <a:ln w="6350">
            <a:no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ja-JP" altLang="en-US" sz="1500" b="1" dirty="0">
                <a:solidFill>
                  <a:srgbClr val="FF0000"/>
                </a:solidFill>
                <a:latin typeface="HG丸ｺﾞｼｯｸM-PRO" pitchFamily="50" charset="-128"/>
                <a:ea typeface="HG丸ｺﾞｼｯｸM-PRO" pitchFamily="50" charset="-128"/>
              </a:rPr>
              <a:t>月々支払われる賃金</a:t>
            </a:r>
            <a:endParaRPr lang="ja-JP" altLang="ja-JP" sz="1500" b="1" dirty="0">
              <a:solidFill>
                <a:srgbClr val="FF0000"/>
              </a:solidFill>
              <a:latin typeface="Calibri"/>
              <a:ea typeface="ＭＳ Ｐゴシック" panose="020B0600070205080204" pitchFamily="50" charset="-128"/>
            </a:endParaRPr>
          </a:p>
        </p:txBody>
      </p:sp>
      <p:sp>
        <p:nvSpPr>
          <p:cNvPr id="16" name="角丸四角形 15"/>
          <p:cNvSpPr/>
          <p:nvPr/>
        </p:nvSpPr>
        <p:spPr>
          <a:xfrm>
            <a:off x="2258730" y="4050585"/>
            <a:ext cx="2241084" cy="745847"/>
          </a:xfrm>
          <a:prstGeom prst="roundRect">
            <a:avLst>
              <a:gd name="adj" fmla="val 3569"/>
            </a:avLst>
          </a:prstGeom>
          <a:solidFill>
            <a:srgbClr val="E60012"/>
          </a:solidFill>
          <a:ln w="6350">
            <a:no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lnSpc>
                <a:spcPct val="133000"/>
              </a:lnSpc>
            </a:pPr>
            <a:r>
              <a:rPr lang="ja-JP" altLang="en-US" sz="1800" b="1" dirty="0">
                <a:solidFill>
                  <a:schemeClr val="bg1"/>
                </a:solidFill>
                <a:latin typeface="HG丸ｺﾞｼｯｸM-PRO" pitchFamily="50" charset="-128"/>
                <a:ea typeface="HG丸ｺﾞｼｯｸM-PRO" pitchFamily="50" charset="-128"/>
              </a:rPr>
              <a:t>賃金の時間</a:t>
            </a:r>
            <a:endParaRPr lang="en-US" altLang="ja-JP" sz="1800" b="1" dirty="0">
              <a:solidFill>
                <a:schemeClr val="bg1"/>
              </a:solidFill>
              <a:latin typeface="HG丸ｺﾞｼｯｸM-PRO" pitchFamily="50" charset="-128"/>
              <a:ea typeface="HG丸ｺﾞｼｯｸM-PRO" pitchFamily="50" charset="-128"/>
            </a:endParaRPr>
          </a:p>
          <a:p>
            <a:pPr algn="ctr">
              <a:lnSpc>
                <a:spcPct val="133000"/>
              </a:lnSpc>
            </a:pPr>
            <a:r>
              <a:rPr lang="ja-JP" altLang="en-US" sz="1800" b="1" dirty="0">
                <a:solidFill>
                  <a:schemeClr val="bg1"/>
                </a:solidFill>
                <a:latin typeface="HG丸ｺﾞｼｯｸM-PRO" pitchFamily="50" charset="-128"/>
                <a:ea typeface="HG丸ｺﾞｼｯｸM-PRO" pitchFamily="50" charset="-128"/>
              </a:rPr>
              <a:t>当たり単価</a:t>
            </a:r>
            <a:r>
              <a:rPr lang="en-US" altLang="ja-JP" sz="1800" b="1" dirty="0">
                <a:solidFill>
                  <a:schemeClr val="bg1"/>
                </a:solidFill>
                <a:latin typeface="HG丸ｺﾞｼｯｸM-PRO" pitchFamily="50" charset="-128"/>
                <a:ea typeface="HG丸ｺﾞｼｯｸM-PRO" pitchFamily="50" charset="-128"/>
              </a:rPr>
              <a:t>(</a:t>
            </a:r>
            <a:r>
              <a:rPr lang="ja-JP" altLang="en-US" sz="1800" b="1" dirty="0">
                <a:solidFill>
                  <a:schemeClr val="bg1"/>
                </a:solidFill>
                <a:latin typeface="HG丸ｺﾞｼｯｸM-PRO" pitchFamily="50" charset="-128"/>
                <a:ea typeface="HG丸ｺﾞｼｯｸM-PRO" pitchFamily="50" charset="-128"/>
              </a:rPr>
              <a:t>Ａ</a:t>
            </a:r>
            <a:r>
              <a:rPr lang="en-US" altLang="ja-JP" sz="1800" b="1" dirty="0">
                <a:solidFill>
                  <a:schemeClr val="bg1"/>
                </a:solidFill>
                <a:latin typeface="HG丸ｺﾞｼｯｸM-PRO" pitchFamily="50" charset="-128"/>
                <a:ea typeface="HG丸ｺﾞｼｯｸM-PRO" pitchFamily="50" charset="-128"/>
              </a:rPr>
              <a:t>)</a:t>
            </a:r>
          </a:p>
        </p:txBody>
      </p:sp>
      <p:sp>
        <p:nvSpPr>
          <p:cNvPr id="17" name="角丸四角形 16"/>
          <p:cNvSpPr/>
          <p:nvPr/>
        </p:nvSpPr>
        <p:spPr>
          <a:xfrm>
            <a:off x="5004737" y="4509120"/>
            <a:ext cx="2214000" cy="351000"/>
          </a:xfrm>
          <a:prstGeom prst="roundRect">
            <a:avLst>
              <a:gd name="adj" fmla="val 3569"/>
            </a:avLst>
          </a:prstGeom>
          <a:solidFill>
            <a:schemeClr val="bg1"/>
          </a:solidFill>
          <a:ln w="6350">
            <a:no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ja-JP" altLang="en-US" sz="1500" b="1" dirty="0">
                <a:solidFill>
                  <a:srgbClr val="FF0000"/>
                </a:solidFill>
                <a:latin typeface="HG丸ｺﾞｼｯｸM-PRO" pitchFamily="50" charset="-128"/>
                <a:ea typeface="HG丸ｺﾞｼｯｸM-PRO" pitchFamily="50" charset="-128"/>
              </a:rPr>
              <a:t>月の平均所定労働時間</a:t>
            </a:r>
            <a:endParaRPr lang="ja-JP" altLang="ja-JP" sz="1500" b="1" dirty="0">
              <a:solidFill>
                <a:srgbClr val="FF0000"/>
              </a:solidFill>
              <a:latin typeface="Calibri"/>
              <a:ea typeface="ＭＳ Ｐゴシック" panose="020B0600070205080204" pitchFamily="50" charset="-128"/>
            </a:endParaRPr>
          </a:p>
        </p:txBody>
      </p:sp>
      <p:sp>
        <p:nvSpPr>
          <p:cNvPr id="6" name="四角形吹き出し 5"/>
          <p:cNvSpPr/>
          <p:nvPr/>
        </p:nvSpPr>
        <p:spPr>
          <a:xfrm>
            <a:off x="6354199" y="2922787"/>
            <a:ext cx="4104457" cy="996024"/>
          </a:xfrm>
          <a:prstGeom prst="wedgeRectCallout">
            <a:avLst>
              <a:gd name="adj1" fmla="val -40969"/>
              <a:gd name="adj2" fmla="val 61274"/>
            </a:avLst>
          </a:prstGeom>
          <a:solidFill>
            <a:srgbClr val="E60012">
              <a:alpha val="50000"/>
            </a:srgb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pPr>
            <a:r>
              <a:rPr lang="ja-JP" altLang="en-US" sz="1200" dirty="0">
                <a:solidFill>
                  <a:prstClr val="black"/>
                </a:solidFill>
                <a:latin typeface="HG丸ｺﾞｼｯｸM-PRO" panose="020F0600000000000000" pitchFamily="50" charset="-128"/>
                <a:ea typeface="HG丸ｺﾞｼｯｸM-PRO" panose="020F0600000000000000" pitchFamily="50" charset="-128"/>
              </a:rPr>
              <a:t>◆次の手当は含めない</a:t>
            </a:r>
            <a:r>
              <a:rPr lang="en-US" altLang="ja-JP" sz="1200" dirty="0">
                <a:solidFill>
                  <a:prstClr val="black"/>
                </a:solidFill>
                <a:latin typeface="HG丸ｺﾞｼｯｸM-PRO" panose="020F0600000000000000" pitchFamily="50" charset="-128"/>
                <a:ea typeface="HG丸ｺﾞｼｯｸM-PRO" panose="020F0600000000000000" pitchFamily="50" charset="-128"/>
              </a:rPr>
              <a:t>(</a:t>
            </a:r>
            <a:r>
              <a:rPr lang="ja-JP" altLang="en-US" sz="1200" dirty="0">
                <a:solidFill>
                  <a:prstClr val="black"/>
                </a:solidFill>
                <a:latin typeface="HG丸ｺﾞｼｯｸM-PRO" panose="020F0600000000000000" pitchFamily="50" charset="-128"/>
                <a:ea typeface="HG丸ｺﾞｼｯｸM-PRO" panose="020F0600000000000000" pitchFamily="50" charset="-128"/>
              </a:rPr>
              <a:t>名称ではなく実質で判断</a:t>
            </a:r>
            <a:r>
              <a:rPr lang="en-US" altLang="ja-JP" sz="1200" dirty="0">
                <a:solidFill>
                  <a:prstClr val="black"/>
                </a:solidFill>
                <a:latin typeface="HG丸ｺﾞｼｯｸM-PRO" panose="020F0600000000000000" pitchFamily="50" charset="-128"/>
                <a:ea typeface="HG丸ｺﾞｼｯｸM-PRO" panose="020F0600000000000000" pitchFamily="50" charset="-128"/>
              </a:rPr>
              <a:t>)</a:t>
            </a:r>
            <a:r>
              <a:rPr lang="ja-JP" altLang="en-US" sz="1200" dirty="0">
                <a:solidFill>
                  <a:prstClr val="black"/>
                </a:solidFill>
                <a:latin typeface="HG丸ｺﾞｼｯｸM-PRO" panose="020F0600000000000000" pitchFamily="50" charset="-128"/>
                <a:ea typeface="HG丸ｺﾞｼｯｸM-PRO" panose="020F0600000000000000" pitchFamily="50" charset="-128"/>
              </a:rPr>
              <a:t>：</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a:lnSpc>
                <a:spcPts val="1500"/>
              </a:lnSpc>
            </a:pPr>
            <a:r>
              <a:rPr lang="ja-JP" altLang="en-US" sz="1200" dirty="0">
                <a:solidFill>
                  <a:prstClr val="black"/>
                </a:solidFill>
                <a:latin typeface="HG丸ｺﾞｼｯｸM-PRO" panose="020F0600000000000000" pitchFamily="50" charset="-128"/>
                <a:ea typeface="HG丸ｺﾞｼｯｸM-PRO" panose="020F0600000000000000" pitchFamily="50" charset="-128"/>
              </a:rPr>
              <a:t>　①家族手当、②通勤手当、③別居手当、④子女教育手当、</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a:lnSpc>
                <a:spcPts val="1500"/>
              </a:lnSpc>
            </a:pPr>
            <a:r>
              <a:rPr lang="ja-JP" altLang="en-US" sz="1200" dirty="0">
                <a:solidFill>
                  <a:prstClr val="black"/>
                </a:solidFill>
                <a:latin typeface="HG丸ｺﾞｼｯｸM-PRO" panose="020F0600000000000000" pitchFamily="50" charset="-128"/>
                <a:ea typeface="HG丸ｺﾞｼｯｸM-PRO" panose="020F0600000000000000" pitchFamily="50" charset="-128"/>
              </a:rPr>
              <a:t>　⑤住宅手当、⑥臨時に支払われる賃金、</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a:lnSpc>
                <a:spcPts val="1500"/>
              </a:lnSpc>
            </a:pPr>
            <a:r>
              <a:rPr lang="ja-JP" altLang="en-US" sz="1200" dirty="0">
                <a:solidFill>
                  <a:prstClr val="black"/>
                </a:solidFill>
                <a:latin typeface="HG丸ｺﾞｼｯｸM-PRO" panose="020F0600000000000000" pitchFamily="50" charset="-128"/>
                <a:ea typeface="HG丸ｺﾞｼｯｸM-PRO" panose="020F0600000000000000" pitchFamily="50" charset="-128"/>
              </a:rPr>
              <a:t>　⑦１か月を</a:t>
            </a:r>
            <a:r>
              <a:rPr lang="ja-JP" altLang="ja-JP" sz="1200" dirty="0">
                <a:solidFill>
                  <a:prstClr val="black"/>
                </a:solidFill>
                <a:latin typeface="HG丸ｺﾞｼｯｸM-PRO" panose="020F0600000000000000" pitchFamily="50" charset="-128"/>
                <a:ea typeface="HG丸ｺﾞｼｯｸM-PRO" panose="020F0600000000000000" pitchFamily="50" charset="-128"/>
              </a:rPr>
              <a:t>超える期間ごとに支払われる賃金</a:t>
            </a:r>
            <a:r>
              <a:rPr lang="ja-JP" altLang="en-US" sz="1200" dirty="0">
                <a:solidFill>
                  <a:prstClr val="black"/>
                </a:solidFill>
                <a:latin typeface="HG丸ｺﾞｼｯｸM-PRO" panose="020F0600000000000000" pitchFamily="50" charset="-128"/>
                <a:ea typeface="HG丸ｺﾞｼｯｸM-PRO" panose="020F0600000000000000" pitchFamily="50" charset="-128"/>
              </a:rPr>
              <a:t>。</a:t>
            </a:r>
          </a:p>
        </p:txBody>
      </p:sp>
      <p:sp>
        <p:nvSpPr>
          <p:cNvPr id="18" name="四角形吹き出し 17"/>
          <p:cNvSpPr/>
          <p:nvPr/>
        </p:nvSpPr>
        <p:spPr>
          <a:xfrm>
            <a:off x="3786600" y="5067241"/>
            <a:ext cx="6705354" cy="648072"/>
          </a:xfrm>
          <a:prstGeom prst="wedgeRectCallout">
            <a:avLst>
              <a:gd name="adj1" fmla="val -27417"/>
              <a:gd name="adj2" fmla="val -77312"/>
            </a:avLst>
          </a:prstGeom>
          <a:solidFill>
            <a:srgbClr val="E60012">
              <a:alpha val="50000"/>
            </a:srgb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pPr>
            <a:r>
              <a:rPr lang="ja-JP" altLang="en-US" sz="1200" dirty="0">
                <a:solidFill>
                  <a:prstClr val="black"/>
                </a:solidFill>
                <a:latin typeface="HG丸ｺﾞｼｯｸM-PRO" panose="020F0600000000000000" pitchFamily="50" charset="-128"/>
                <a:ea typeface="HG丸ｺﾞｼｯｸM-PRO" panose="020F0600000000000000" pitchFamily="50" charset="-128"/>
              </a:rPr>
              <a:t>◆</a:t>
            </a:r>
            <a:r>
              <a:rPr lang="en-US" altLang="ja-JP" sz="1200" dirty="0">
                <a:solidFill>
                  <a:prstClr val="black"/>
                </a:solidFill>
                <a:latin typeface="HG丸ｺﾞｼｯｸM-PRO" panose="020F0600000000000000" pitchFamily="50" charset="-128"/>
                <a:ea typeface="HG丸ｺﾞｼｯｸM-PRO" panose="020F0600000000000000" pitchFamily="50" charset="-128"/>
              </a:rPr>
              <a:t>〔365(366)</a:t>
            </a:r>
            <a:r>
              <a:rPr lang="ja-JP" altLang="en-US" sz="1200" dirty="0">
                <a:solidFill>
                  <a:prstClr val="black"/>
                </a:solidFill>
                <a:latin typeface="HG丸ｺﾞｼｯｸM-PRO" panose="020F0600000000000000" pitchFamily="50" charset="-128"/>
                <a:ea typeface="HG丸ｺﾞｼｯｸM-PRO" panose="020F0600000000000000" pitchFamily="50" charset="-128"/>
              </a:rPr>
              <a:t>日－会社の所定休日</a:t>
            </a:r>
            <a:r>
              <a:rPr lang="en-US" altLang="ja-JP" sz="1200" dirty="0">
                <a:solidFill>
                  <a:prstClr val="black"/>
                </a:solidFill>
                <a:latin typeface="HG丸ｺﾞｼｯｸM-PRO" panose="020F0600000000000000" pitchFamily="50" charset="-128"/>
                <a:ea typeface="HG丸ｺﾞｼｯｸM-PRO" panose="020F0600000000000000" pitchFamily="50" charset="-128"/>
              </a:rPr>
              <a:t>〕</a:t>
            </a:r>
            <a:r>
              <a:rPr lang="ja-JP" altLang="en-US" sz="1200" dirty="0">
                <a:solidFill>
                  <a:prstClr val="black"/>
                </a:solidFill>
                <a:latin typeface="HG丸ｺﾞｼｯｸM-PRO" panose="020F0600000000000000" pitchFamily="50" charset="-128"/>
                <a:ea typeface="HG丸ｺﾞｼｯｸM-PRO" panose="020F0600000000000000" pitchFamily="50" charset="-128"/>
              </a:rPr>
              <a:t>／</a:t>
            </a:r>
            <a:r>
              <a:rPr lang="en-US" altLang="ja-JP" sz="1200" dirty="0">
                <a:solidFill>
                  <a:prstClr val="black"/>
                </a:solidFill>
                <a:latin typeface="HG丸ｺﾞｼｯｸM-PRO" panose="020F0600000000000000" pitchFamily="50" charset="-128"/>
                <a:ea typeface="HG丸ｺﾞｼｯｸM-PRO" panose="020F0600000000000000" pitchFamily="50" charset="-128"/>
              </a:rPr>
              <a:t>12</a:t>
            </a:r>
            <a:r>
              <a:rPr lang="ja-JP" altLang="en-US" sz="1200" dirty="0">
                <a:solidFill>
                  <a:prstClr val="black"/>
                </a:solidFill>
                <a:latin typeface="HG丸ｺﾞｼｯｸM-PRO" panose="020F0600000000000000" pitchFamily="50" charset="-128"/>
                <a:ea typeface="HG丸ｺﾞｼｯｸM-PRO" panose="020F0600000000000000" pitchFamily="50" charset="-128"/>
              </a:rPr>
              <a:t>　で計算。</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a:lnSpc>
                <a:spcPts val="1500"/>
              </a:lnSpc>
            </a:pPr>
            <a:r>
              <a:rPr lang="ja-JP" altLang="en-US" sz="1200" dirty="0">
                <a:solidFill>
                  <a:prstClr val="black"/>
                </a:solidFill>
                <a:latin typeface="HG丸ｺﾞｼｯｸM-PRO" panose="020F0600000000000000" pitchFamily="50" charset="-128"/>
                <a:ea typeface="HG丸ｺﾞｼｯｸM-PRO" panose="020F0600000000000000" pitchFamily="50" charset="-128"/>
              </a:rPr>
              <a:t>　所定労働時間</a:t>
            </a:r>
            <a:r>
              <a:rPr lang="en-US" altLang="ja-JP" sz="1200" dirty="0">
                <a:solidFill>
                  <a:prstClr val="black"/>
                </a:solidFill>
                <a:latin typeface="HG丸ｺﾞｼｯｸM-PRO" panose="020F0600000000000000" pitchFamily="50" charset="-128"/>
                <a:ea typeface="HG丸ｺﾞｼｯｸM-PRO" panose="020F0600000000000000" pitchFamily="50" charset="-128"/>
              </a:rPr>
              <a:t>8</a:t>
            </a:r>
            <a:r>
              <a:rPr lang="ja-JP" altLang="en-US" sz="1200" dirty="0">
                <a:solidFill>
                  <a:prstClr val="black"/>
                </a:solidFill>
                <a:latin typeface="HG丸ｺﾞｼｯｸM-PRO" panose="020F0600000000000000" pitchFamily="50" charset="-128"/>
                <a:ea typeface="HG丸ｺﾞｼｯｸM-PRO" panose="020F0600000000000000" pitchFamily="50" charset="-128"/>
              </a:rPr>
              <a:t>時間／日で完全週休２日制＋祝日休＋年末年始休業</a:t>
            </a:r>
            <a:r>
              <a:rPr lang="en-US" altLang="ja-JP" sz="1200" dirty="0">
                <a:solidFill>
                  <a:prstClr val="black"/>
                </a:solidFill>
                <a:latin typeface="HG丸ｺﾞｼｯｸM-PRO" panose="020F0600000000000000" pitchFamily="50" charset="-128"/>
                <a:ea typeface="HG丸ｺﾞｼｯｸM-PRO" panose="020F0600000000000000" pitchFamily="50" charset="-128"/>
              </a:rPr>
              <a:t>6</a:t>
            </a:r>
            <a:r>
              <a:rPr lang="ja-JP" altLang="en-US" sz="1200" dirty="0">
                <a:solidFill>
                  <a:prstClr val="black"/>
                </a:solidFill>
                <a:latin typeface="HG丸ｺﾞｼｯｸM-PRO" panose="020F0600000000000000" pitchFamily="50" charset="-128"/>
                <a:ea typeface="HG丸ｺﾞｼｯｸM-PRO" panose="020F0600000000000000" pitchFamily="50" charset="-128"/>
              </a:rPr>
              <a:t>日＋夏季休業</a:t>
            </a:r>
            <a:r>
              <a:rPr lang="en-US" altLang="ja-JP" sz="1200" dirty="0">
                <a:solidFill>
                  <a:prstClr val="black"/>
                </a:solidFill>
                <a:latin typeface="HG丸ｺﾞｼｯｸM-PRO" panose="020F0600000000000000" pitchFamily="50" charset="-128"/>
                <a:ea typeface="HG丸ｺﾞｼｯｸM-PRO" panose="020F0600000000000000" pitchFamily="50" charset="-128"/>
              </a:rPr>
              <a:t>3</a:t>
            </a:r>
            <a:r>
              <a:rPr lang="ja-JP" altLang="en-US" sz="1200" dirty="0">
                <a:solidFill>
                  <a:prstClr val="black"/>
                </a:solidFill>
                <a:latin typeface="HG丸ｺﾞｼｯｸM-PRO" panose="020F0600000000000000" pitchFamily="50" charset="-128"/>
                <a:ea typeface="HG丸ｺﾞｼｯｸM-PRO" panose="020F0600000000000000" pitchFamily="50" charset="-128"/>
              </a:rPr>
              <a:t>日の場合であれば、概ね</a:t>
            </a:r>
            <a:r>
              <a:rPr lang="en-US" altLang="ja-JP" sz="1200" dirty="0">
                <a:solidFill>
                  <a:schemeClr val="tx1"/>
                </a:solidFill>
                <a:latin typeface="HG丸ｺﾞｼｯｸM-PRO" panose="020F0600000000000000" pitchFamily="50" charset="-128"/>
                <a:ea typeface="HG丸ｺﾞｼｯｸM-PRO" panose="020F0600000000000000" pitchFamily="50" charset="-128"/>
              </a:rPr>
              <a:t>160</a:t>
            </a:r>
            <a:r>
              <a:rPr lang="ja-JP" altLang="en-US" sz="1200" b="1" dirty="0">
                <a:solidFill>
                  <a:schemeClr val="tx1"/>
                </a:solidFill>
                <a:latin typeface="HG丸ｺﾞｼｯｸM-PRO" panose="020F0600000000000000" pitchFamily="50" charset="-128"/>
                <a:ea typeface="HG丸ｺﾞｼｯｸM-PRO" panose="020F0600000000000000" pitchFamily="50" charset="-128"/>
              </a:rPr>
              <a:t>時間</a:t>
            </a:r>
            <a:r>
              <a:rPr lang="ja-JP" altLang="en-US" sz="1200" dirty="0">
                <a:solidFill>
                  <a:prstClr val="black"/>
                </a:solidFill>
                <a:latin typeface="HG丸ｺﾞｼｯｸM-PRO" panose="020F0600000000000000" pitchFamily="50" charset="-128"/>
                <a:ea typeface="HG丸ｺﾞｼｯｸM-PRO" panose="020F0600000000000000" pitchFamily="50" charset="-128"/>
              </a:rPr>
              <a:t>。</a:t>
            </a:r>
          </a:p>
        </p:txBody>
      </p:sp>
      <p:sp>
        <p:nvSpPr>
          <p:cNvPr id="24" name="円/楕円 26">
            <a:extLst>
              <a:ext uri="{FF2B5EF4-FFF2-40B4-BE49-F238E27FC236}">
                <a16:creationId xmlns:a16="http://schemas.microsoft.com/office/drawing/2014/main" id="{11972865-A772-4AE9-AADE-268DEDF7A3AB}"/>
              </a:ext>
            </a:extLst>
          </p:cNvPr>
          <p:cNvSpPr/>
          <p:nvPr/>
        </p:nvSpPr>
        <p:spPr>
          <a:xfrm>
            <a:off x="9417378" y="5899809"/>
            <a:ext cx="81000" cy="81000"/>
          </a:xfrm>
          <a:prstGeom prst="ellipse">
            <a:avLst/>
          </a:prstGeom>
          <a:solidFill>
            <a:srgbClr val="03CD16"/>
          </a:solidFill>
          <a:ln w="9525">
            <a:solidFill>
              <a:srgbClr val="003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000" dirty="0">
              <a:solidFill>
                <a:prstClr val="white"/>
              </a:solidFill>
              <a:latin typeface="HG丸ｺﾞｼｯｸM-PRO" panose="020F0600000000000000" pitchFamily="50" charset="-128"/>
              <a:ea typeface="HG丸ｺﾞｼｯｸM-PRO" panose="020F0600000000000000" pitchFamily="50" charset="-128"/>
            </a:endParaRPr>
          </a:p>
        </p:txBody>
      </p:sp>
      <p:sp>
        <p:nvSpPr>
          <p:cNvPr id="20" name="テキスト ボックス 19"/>
          <p:cNvSpPr txBox="1"/>
          <p:nvPr/>
        </p:nvSpPr>
        <p:spPr>
          <a:xfrm>
            <a:off x="1524000" y="122128"/>
            <a:ext cx="8100900" cy="461665"/>
          </a:xfrm>
          <a:prstGeom prst="rect">
            <a:avLst/>
          </a:prstGeom>
          <a:noFill/>
        </p:spPr>
        <p:txBody>
          <a:bodyPr wrap="square" rtlCol="0">
            <a:spAutoFit/>
          </a:bodyPr>
          <a:lstStyle/>
          <a:p>
            <a:r>
              <a:rPr lang="ja-JP" altLang="en-US" sz="2400" dirty="0">
                <a:latin typeface="HG丸ｺﾞｼｯｸM-PRO" panose="020F0600000000000000" pitchFamily="50" charset="-128"/>
                <a:ea typeface="HG丸ｺﾞｼｯｸM-PRO" panose="020F0600000000000000" pitchFamily="50" charset="-128"/>
              </a:rPr>
              <a:t>割増賃金の基礎となる時間単価を検算してみる①</a:t>
            </a:r>
          </a:p>
        </p:txBody>
      </p:sp>
      <p:sp>
        <p:nvSpPr>
          <p:cNvPr id="21" name="正方形/長方形 20"/>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スライド番号プレースホルダー 1">
            <a:extLst>
              <a:ext uri="{FF2B5EF4-FFF2-40B4-BE49-F238E27FC236}">
                <a16:creationId xmlns:a16="http://schemas.microsoft.com/office/drawing/2014/main" id="{6D4CCD5B-617C-1623-01D9-4322AA4F5B6B}"/>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135</a:t>
            </a:fld>
            <a:endParaRPr kumimoji="1" lang="ja-JP" altLang="en-US">
              <a:solidFill>
                <a:prstClr val="black">
                  <a:tint val="75000"/>
                </a:prstClr>
              </a:solidFill>
            </a:endParaRPr>
          </a:p>
        </p:txBody>
      </p:sp>
    </p:spTree>
    <p:extLst>
      <p:ext uri="{BB962C8B-B14F-4D97-AF65-F5344CB8AC3E}">
        <p14:creationId xmlns:p14="http://schemas.microsoft.com/office/powerpoint/2010/main" val="17691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left)">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left)">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8">
                                            <p:bg/>
                                          </p:spTgt>
                                        </p:tgtEl>
                                        <p:attrNameLst>
                                          <p:attrName>style.visibility</p:attrName>
                                        </p:attrNameLst>
                                      </p:cBhvr>
                                      <p:to>
                                        <p:strVal val="visible"/>
                                      </p:to>
                                    </p:set>
                                    <p:animEffect transition="in" filter="wipe(left)">
                                      <p:cBhvr>
                                        <p:cTn id="63" dur="500"/>
                                        <p:tgtEl>
                                          <p:spTgt spid="18">
                                            <p:bg/>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8">
                                            <p:txEl>
                                              <p:pRg st="0" end="0"/>
                                            </p:txEl>
                                          </p:spTgt>
                                        </p:tgtEl>
                                        <p:attrNameLst>
                                          <p:attrName>style.visibility</p:attrName>
                                        </p:attrNameLst>
                                      </p:cBhvr>
                                      <p:to>
                                        <p:strVal val="visible"/>
                                      </p:to>
                                    </p:set>
                                    <p:animEffect transition="in" filter="wipe(left)">
                                      <p:cBhvr>
                                        <p:cTn id="68" dur="500"/>
                                        <p:tgtEl>
                                          <p:spTgt spid="18">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8">
                                            <p:txEl>
                                              <p:pRg st="1" end="1"/>
                                            </p:txEl>
                                          </p:spTgt>
                                        </p:tgtEl>
                                        <p:attrNameLst>
                                          <p:attrName>style.visibility</p:attrName>
                                        </p:attrNameLst>
                                      </p:cBhvr>
                                      <p:to>
                                        <p:strVal val="visible"/>
                                      </p:to>
                                    </p:set>
                                    <p:animEffect transition="in" filter="wipe(left)">
                                      <p:cBhvr>
                                        <p:cTn id="73" dur="500"/>
                                        <p:tgtEl>
                                          <p:spTgt spid="18">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6">
                                            <p:bg/>
                                          </p:spTgt>
                                        </p:tgtEl>
                                        <p:attrNameLst>
                                          <p:attrName>style.visibility</p:attrName>
                                        </p:attrNameLst>
                                      </p:cBhvr>
                                      <p:to>
                                        <p:strVal val="visible"/>
                                      </p:to>
                                    </p:set>
                                    <p:animEffect transition="in" filter="wipe(left)">
                                      <p:cBhvr>
                                        <p:cTn id="78" dur="500"/>
                                        <p:tgtEl>
                                          <p:spTgt spid="6">
                                            <p:bg/>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6">
                                            <p:txEl>
                                              <p:pRg st="0" end="0"/>
                                            </p:txEl>
                                          </p:spTgt>
                                        </p:tgtEl>
                                        <p:attrNameLst>
                                          <p:attrName>style.visibility</p:attrName>
                                        </p:attrNameLst>
                                      </p:cBhvr>
                                      <p:to>
                                        <p:strVal val="visible"/>
                                      </p:to>
                                    </p:set>
                                    <p:animEffect transition="in" filter="wipe(left)">
                                      <p:cBhvr>
                                        <p:cTn id="83" dur="500"/>
                                        <p:tgtEl>
                                          <p:spTgt spid="6">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6">
                                            <p:txEl>
                                              <p:pRg st="1" end="1"/>
                                            </p:txEl>
                                          </p:spTgt>
                                        </p:tgtEl>
                                        <p:attrNameLst>
                                          <p:attrName>style.visibility</p:attrName>
                                        </p:attrNameLst>
                                      </p:cBhvr>
                                      <p:to>
                                        <p:strVal val="visible"/>
                                      </p:to>
                                    </p:set>
                                    <p:animEffect transition="in" filter="wipe(left)">
                                      <p:cBhvr>
                                        <p:cTn id="88" dur="500"/>
                                        <p:tgtEl>
                                          <p:spTgt spid="6">
                                            <p:txEl>
                                              <p:pRg st="1" end="1"/>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6">
                                            <p:txEl>
                                              <p:pRg st="2" end="2"/>
                                            </p:txEl>
                                          </p:spTgt>
                                        </p:tgtEl>
                                        <p:attrNameLst>
                                          <p:attrName>style.visibility</p:attrName>
                                        </p:attrNameLst>
                                      </p:cBhvr>
                                      <p:to>
                                        <p:strVal val="visible"/>
                                      </p:to>
                                    </p:set>
                                    <p:animEffect transition="in" filter="wipe(left)">
                                      <p:cBhvr>
                                        <p:cTn id="93" dur="500"/>
                                        <p:tgtEl>
                                          <p:spTgt spid="6">
                                            <p:txEl>
                                              <p:pRg st="2" end="2"/>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6">
                                            <p:txEl>
                                              <p:pRg st="3" end="3"/>
                                            </p:txEl>
                                          </p:spTgt>
                                        </p:tgtEl>
                                        <p:attrNameLst>
                                          <p:attrName>style.visibility</p:attrName>
                                        </p:attrNameLst>
                                      </p:cBhvr>
                                      <p:to>
                                        <p:strVal val="visible"/>
                                      </p:to>
                                    </p:set>
                                    <p:animEffect transition="in" filter="wipe(left)">
                                      <p:cBhvr>
                                        <p:cTn id="9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2" grpId="0"/>
      <p:bldP spid="13" grpId="0" animBg="1"/>
      <p:bldP spid="14" grpId="0" animBg="1"/>
      <p:bldP spid="15" grpId="0" animBg="1"/>
      <p:bldP spid="16" grpId="0" animBg="1"/>
      <p:bldP spid="17" grpId="0" animBg="1"/>
      <p:bldP spid="6" grpId="0" uiExpand="1" build="p" animBg="1"/>
      <p:bldP spid="18" grpId="0" build="p"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1775521" y="1138174"/>
            <a:ext cx="8640960" cy="1693526"/>
          </a:xfrm>
          <a:prstGeom prst="roundRect">
            <a:avLst>
              <a:gd name="adj" fmla="val 3569"/>
            </a:avLst>
          </a:prstGeom>
          <a:noFill/>
          <a:ln w="6350">
            <a:solidFill>
              <a:schemeClr val="bg1"/>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nSpc>
                <a:spcPts val="1950"/>
              </a:lnSpc>
            </a:pPr>
            <a:r>
              <a:rPr lang="en-US" altLang="ja-JP" sz="1500" dirty="0">
                <a:solidFill>
                  <a:prstClr val="black"/>
                </a:solidFill>
                <a:latin typeface="HG丸ｺﾞｼｯｸM-PRO" pitchFamily="50" charset="-128"/>
                <a:ea typeface="HG丸ｺﾞｼｯｸM-PRO" pitchFamily="50" charset="-128"/>
              </a:rPr>
              <a:t>(2) </a:t>
            </a:r>
            <a:r>
              <a:rPr lang="ja-JP" altLang="en-US" sz="1500" dirty="0">
                <a:solidFill>
                  <a:prstClr val="black"/>
                </a:solidFill>
                <a:latin typeface="HG丸ｺﾞｼｯｸM-PRO" pitchFamily="50" charset="-128"/>
                <a:ea typeface="HG丸ｺﾞｼｯｸM-PRO" pitchFamily="50" charset="-128"/>
              </a:rPr>
              <a:t>月給</a:t>
            </a:r>
            <a:r>
              <a:rPr lang="en-US" altLang="ja-JP" sz="1500" dirty="0">
                <a:solidFill>
                  <a:prstClr val="black"/>
                </a:solidFill>
                <a:latin typeface="HG丸ｺﾞｼｯｸM-PRO" pitchFamily="50" charset="-128"/>
                <a:ea typeface="HG丸ｺﾞｼｯｸM-PRO" pitchFamily="50" charset="-128"/>
              </a:rPr>
              <a:t>200,000</a:t>
            </a:r>
            <a:r>
              <a:rPr lang="ja-JP" altLang="en-US" sz="1500" dirty="0">
                <a:solidFill>
                  <a:prstClr val="black"/>
                </a:solidFill>
                <a:latin typeface="HG丸ｺﾞｼｯｸM-PRO" pitchFamily="50" charset="-128"/>
                <a:ea typeface="HG丸ｺﾞｼｯｸM-PRO" pitchFamily="50" charset="-128"/>
              </a:rPr>
              <a:t>円、年間平均月所定労働時間</a:t>
            </a:r>
            <a:r>
              <a:rPr lang="en-US" altLang="ja-JP" sz="1500" dirty="0">
                <a:solidFill>
                  <a:prstClr val="black"/>
                </a:solidFill>
                <a:latin typeface="HG丸ｺﾞｼｯｸM-PRO" pitchFamily="50" charset="-128"/>
                <a:ea typeface="HG丸ｺﾞｼｯｸM-PRO" pitchFamily="50" charset="-128"/>
              </a:rPr>
              <a:t>160</a:t>
            </a:r>
            <a:r>
              <a:rPr lang="ja-JP" altLang="en-US" sz="1500" dirty="0">
                <a:solidFill>
                  <a:prstClr val="black"/>
                </a:solidFill>
                <a:latin typeface="HG丸ｺﾞｼｯｸM-PRO" pitchFamily="50" charset="-128"/>
                <a:ea typeface="HG丸ｺﾞｼｯｸM-PRO" pitchFamily="50" charset="-128"/>
              </a:rPr>
              <a:t>時間とすると</a:t>
            </a:r>
            <a:endParaRPr lang="en-US" altLang="ja-JP" sz="1500" dirty="0">
              <a:solidFill>
                <a:prstClr val="black"/>
              </a:solidFill>
              <a:latin typeface="HG丸ｺﾞｼｯｸM-PRO" pitchFamily="50" charset="-128"/>
              <a:ea typeface="HG丸ｺﾞｼｯｸM-PRO" pitchFamily="50" charset="-128"/>
            </a:endParaRPr>
          </a:p>
          <a:p>
            <a:pPr>
              <a:lnSpc>
                <a:spcPts val="1950"/>
              </a:lnSpc>
            </a:pPr>
            <a:r>
              <a:rPr lang="ja-JP" altLang="en-US" sz="1500" dirty="0">
                <a:solidFill>
                  <a:prstClr val="black"/>
                </a:solidFill>
                <a:latin typeface="HG丸ｺﾞｼｯｸM-PRO" pitchFamily="50" charset="-128"/>
                <a:ea typeface="HG丸ｺﾞｼｯｸM-PRO" pitchFamily="50" charset="-128"/>
              </a:rPr>
              <a:t>　　賃金の時間当たり単価＝</a:t>
            </a:r>
            <a:r>
              <a:rPr lang="en-US" altLang="ja-JP" sz="1500" dirty="0">
                <a:solidFill>
                  <a:prstClr val="black"/>
                </a:solidFill>
                <a:latin typeface="HG丸ｺﾞｼｯｸM-PRO" pitchFamily="50" charset="-128"/>
                <a:ea typeface="HG丸ｺﾞｼｯｸM-PRO" pitchFamily="50" charset="-128"/>
              </a:rPr>
              <a:t>200,000</a:t>
            </a:r>
            <a:r>
              <a:rPr lang="ja-JP" altLang="en-US" sz="1500" dirty="0">
                <a:solidFill>
                  <a:prstClr val="black"/>
                </a:solidFill>
                <a:latin typeface="HG丸ｺﾞｼｯｸM-PRO" pitchFamily="50" charset="-128"/>
                <a:ea typeface="HG丸ｺﾞｼｯｸM-PRO" pitchFamily="50" charset="-128"/>
              </a:rPr>
              <a:t>円</a:t>
            </a:r>
            <a:r>
              <a:rPr lang="en-US" altLang="ja-JP" sz="1500" dirty="0">
                <a:solidFill>
                  <a:prstClr val="black"/>
                </a:solidFill>
                <a:latin typeface="HG丸ｺﾞｼｯｸM-PRO" pitchFamily="50" charset="-128"/>
                <a:ea typeface="HG丸ｺﾞｼｯｸM-PRO" pitchFamily="50" charset="-128"/>
              </a:rPr>
              <a:t>÷160</a:t>
            </a:r>
            <a:r>
              <a:rPr lang="ja-JP" altLang="en-US" sz="1500" dirty="0">
                <a:solidFill>
                  <a:prstClr val="black"/>
                </a:solidFill>
                <a:latin typeface="HG丸ｺﾞｼｯｸM-PRO" pitchFamily="50" charset="-128"/>
                <a:ea typeface="HG丸ｺﾞｼｯｸM-PRO" pitchFamily="50" charset="-128"/>
              </a:rPr>
              <a:t>時間＝</a:t>
            </a:r>
            <a:r>
              <a:rPr lang="en-US" altLang="ja-JP" sz="1500" dirty="0">
                <a:solidFill>
                  <a:prstClr val="black"/>
                </a:solidFill>
                <a:latin typeface="HG丸ｺﾞｼｯｸM-PRO" pitchFamily="50" charset="-128"/>
                <a:ea typeface="HG丸ｺﾞｼｯｸM-PRO" pitchFamily="50" charset="-128"/>
              </a:rPr>
              <a:t>1,250</a:t>
            </a:r>
            <a:r>
              <a:rPr lang="ja-JP" altLang="en-US" sz="1500" dirty="0">
                <a:solidFill>
                  <a:prstClr val="black"/>
                </a:solidFill>
                <a:latin typeface="HG丸ｺﾞｼｯｸM-PRO" pitchFamily="50" charset="-128"/>
                <a:ea typeface="HG丸ｺﾞｼｯｸM-PRO" pitchFamily="50" charset="-128"/>
              </a:rPr>
              <a:t>円</a:t>
            </a:r>
            <a:r>
              <a:rPr lang="en-US" altLang="ja-JP" sz="1500" dirty="0">
                <a:solidFill>
                  <a:prstClr val="black"/>
                </a:solidFill>
                <a:latin typeface="HG丸ｺﾞｼｯｸM-PRO" pitchFamily="50" charset="-128"/>
                <a:ea typeface="HG丸ｺﾞｼｯｸM-PRO" pitchFamily="50" charset="-128"/>
              </a:rPr>
              <a:t>(A)</a:t>
            </a:r>
          </a:p>
          <a:p>
            <a:pPr>
              <a:lnSpc>
                <a:spcPts val="1950"/>
              </a:lnSpc>
            </a:pPr>
            <a:endParaRPr lang="en-US" altLang="ja-JP" sz="1500" dirty="0">
              <a:solidFill>
                <a:prstClr val="black"/>
              </a:solidFill>
              <a:latin typeface="HG丸ｺﾞｼｯｸM-PRO" pitchFamily="50" charset="-128"/>
              <a:ea typeface="HG丸ｺﾞｼｯｸM-PRO" pitchFamily="50" charset="-128"/>
            </a:endParaRPr>
          </a:p>
          <a:p>
            <a:pPr>
              <a:lnSpc>
                <a:spcPts val="1950"/>
              </a:lnSpc>
            </a:pPr>
            <a:r>
              <a:rPr lang="en-US" altLang="ja-JP" sz="1500" dirty="0">
                <a:solidFill>
                  <a:prstClr val="black"/>
                </a:solidFill>
                <a:latin typeface="HG丸ｺﾞｼｯｸM-PRO" pitchFamily="50" charset="-128"/>
                <a:ea typeface="HG丸ｺﾞｼｯｸM-PRO" pitchFamily="50" charset="-128"/>
              </a:rPr>
              <a:t>(3) </a:t>
            </a:r>
            <a:r>
              <a:rPr lang="ja-JP" altLang="en-US" sz="1500" dirty="0">
                <a:solidFill>
                  <a:prstClr val="black"/>
                </a:solidFill>
                <a:latin typeface="HG丸ｺﾞｼｯｸM-PRO" pitchFamily="50" charset="-128"/>
                <a:ea typeface="HG丸ｺﾞｼｯｸM-PRO" pitchFamily="50" charset="-128"/>
              </a:rPr>
              <a:t>割増賃金を計算する。</a:t>
            </a:r>
            <a:endParaRPr lang="en-US" altLang="ja-JP" sz="1500" dirty="0">
              <a:solidFill>
                <a:prstClr val="black"/>
              </a:solidFill>
              <a:latin typeface="HG丸ｺﾞｼｯｸM-PRO" pitchFamily="50" charset="-128"/>
              <a:ea typeface="HG丸ｺﾞｼｯｸM-PRO" pitchFamily="50" charset="-128"/>
            </a:endParaRPr>
          </a:p>
          <a:p>
            <a:pPr>
              <a:lnSpc>
                <a:spcPts val="1950"/>
              </a:lnSpc>
            </a:pPr>
            <a:r>
              <a:rPr lang="ja-JP" altLang="en-US" sz="1500" dirty="0">
                <a:solidFill>
                  <a:prstClr val="black"/>
                </a:solidFill>
                <a:latin typeface="HG丸ｺﾞｼｯｸM-PRO" pitchFamily="50" charset="-128"/>
                <a:ea typeface="HG丸ｺﾞｼｯｸM-PRO" pitchFamily="50" charset="-128"/>
              </a:rPr>
              <a:t>　</a:t>
            </a:r>
            <a:r>
              <a:rPr lang="ja-JP" altLang="en-US" sz="1050" dirty="0">
                <a:solidFill>
                  <a:prstClr val="black"/>
                </a:solidFill>
                <a:latin typeface="HG丸ｺﾞｼｯｸM-PRO" pitchFamily="50" charset="-128"/>
                <a:ea typeface="HG丸ｺﾞｼｯｸM-PRO" pitchFamily="50" charset="-128"/>
              </a:rPr>
              <a:t>割増賃金額＝</a:t>
            </a:r>
            <a:r>
              <a:rPr lang="ja-JP" altLang="en-US" sz="1050" b="1" dirty="0">
                <a:solidFill>
                  <a:prstClr val="black"/>
                </a:solidFill>
                <a:latin typeface="HG丸ｺﾞｼｯｸM-PRO" pitchFamily="50" charset="-128"/>
                <a:ea typeface="HG丸ｺﾞｼｯｸM-PRO" pitchFamily="50" charset="-128"/>
              </a:rPr>
              <a:t>Ａ</a:t>
            </a:r>
            <a:r>
              <a:rPr lang="ja-JP" altLang="en-US" sz="1050" dirty="0">
                <a:solidFill>
                  <a:prstClr val="black"/>
                </a:solidFill>
                <a:latin typeface="HG丸ｺﾞｼｯｸM-PRO" pitchFamily="50" charset="-128"/>
                <a:ea typeface="HG丸ｺﾞｼｯｸM-PRO" pitchFamily="50" charset="-128"/>
              </a:rPr>
              <a:t>☓</a:t>
            </a:r>
            <a:r>
              <a:rPr lang="en-US" altLang="ja-JP" sz="1050" dirty="0">
                <a:solidFill>
                  <a:prstClr val="black"/>
                </a:solidFill>
                <a:latin typeface="HG丸ｺﾞｼｯｸM-PRO" pitchFamily="50" charset="-128"/>
                <a:ea typeface="HG丸ｺﾞｼｯｸM-PRO" pitchFamily="50" charset="-128"/>
              </a:rPr>
              <a:t>(</a:t>
            </a:r>
            <a:r>
              <a:rPr lang="ja-JP" altLang="en-US" sz="1050" dirty="0">
                <a:solidFill>
                  <a:prstClr val="black"/>
                </a:solidFill>
                <a:latin typeface="HG丸ｺﾞｼｯｸM-PRO" pitchFamily="50" charset="-128"/>
                <a:ea typeface="HG丸ｺﾞｼｯｸM-PRO" pitchFamily="50" charset="-128"/>
              </a:rPr>
              <a:t>月</a:t>
            </a:r>
            <a:r>
              <a:rPr lang="en-US" altLang="ja-JP" sz="1050" dirty="0">
                <a:solidFill>
                  <a:prstClr val="black"/>
                </a:solidFill>
                <a:latin typeface="HG丸ｺﾞｼｯｸM-PRO" pitchFamily="50" charset="-128"/>
                <a:ea typeface="HG丸ｺﾞｼｯｸM-PRO" pitchFamily="50" charset="-128"/>
              </a:rPr>
              <a:t>60</a:t>
            </a:r>
            <a:r>
              <a:rPr lang="ja-JP" altLang="en-US" sz="1050" dirty="0">
                <a:solidFill>
                  <a:prstClr val="black"/>
                </a:solidFill>
                <a:latin typeface="HG丸ｺﾞｼｯｸM-PRO" pitchFamily="50" charset="-128"/>
                <a:ea typeface="HG丸ｺﾞｼｯｸM-PRO" pitchFamily="50" charset="-128"/>
              </a:rPr>
              <a:t>時間以下の時間外労働時間数☓</a:t>
            </a:r>
            <a:r>
              <a:rPr lang="en-US" altLang="ja-JP" sz="1050" dirty="0">
                <a:solidFill>
                  <a:prstClr val="black"/>
                </a:solidFill>
                <a:latin typeface="HG丸ｺﾞｼｯｸM-PRO" pitchFamily="50" charset="-128"/>
                <a:ea typeface="HG丸ｺﾞｼｯｸM-PRO" pitchFamily="50" charset="-128"/>
              </a:rPr>
              <a:t>1.25</a:t>
            </a:r>
            <a:r>
              <a:rPr lang="ja-JP" altLang="en-US" sz="1050" dirty="0">
                <a:solidFill>
                  <a:prstClr val="black"/>
                </a:solidFill>
                <a:latin typeface="HG丸ｺﾞｼｯｸM-PRO" pitchFamily="50" charset="-128"/>
                <a:ea typeface="HG丸ｺﾞｼｯｸM-PRO" pitchFamily="50" charset="-128"/>
              </a:rPr>
              <a:t>＋月</a:t>
            </a:r>
            <a:r>
              <a:rPr lang="en-US" altLang="ja-JP" sz="1050" dirty="0">
                <a:solidFill>
                  <a:prstClr val="black"/>
                </a:solidFill>
                <a:latin typeface="HG丸ｺﾞｼｯｸM-PRO" pitchFamily="50" charset="-128"/>
                <a:ea typeface="HG丸ｺﾞｼｯｸM-PRO" pitchFamily="50" charset="-128"/>
              </a:rPr>
              <a:t>60</a:t>
            </a:r>
            <a:r>
              <a:rPr lang="ja-JP" altLang="en-US" sz="1050" dirty="0">
                <a:solidFill>
                  <a:prstClr val="black"/>
                </a:solidFill>
                <a:latin typeface="HG丸ｺﾞｼｯｸM-PRO" pitchFamily="50" charset="-128"/>
                <a:ea typeface="HG丸ｺﾞｼｯｸM-PRO" pitchFamily="50" charset="-128"/>
              </a:rPr>
              <a:t>時間超時間外労働時間数</a:t>
            </a:r>
            <a:r>
              <a:rPr lang="en-US" altLang="ja-JP" sz="1050" dirty="0">
                <a:solidFill>
                  <a:prstClr val="black"/>
                </a:solidFill>
                <a:latin typeface="HG丸ｺﾞｼｯｸM-PRO" pitchFamily="50" charset="-128"/>
                <a:ea typeface="HG丸ｺﾞｼｯｸM-PRO" pitchFamily="50" charset="-128"/>
              </a:rPr>
              <a:t>×</a:t>
            </a:r>
            <a:r>
              <a:rPr lang="ja-JP" altLang="en-US" sz="1050" dirty="0">
                <a:solidFill>
                  <a:prstClr val="black"/>
                </a:solidFill>
                <a:latin typeface="HG丸ｺﾞｼｯｸM-PRO" pitchFamily="50" charset="-128"/>
                <a:ea typeface="HG丸ｺﾞｼｯｸM-PRO" pitchFamily="50" charset="-128"/>
              </a:rPr>
              <a:t>１</a:t>
            </a:r>
            <a:r>
              <a:rPr lang="en-US" altLang="ja-JP" sz="1050" dirty="0">
                <a:solidFill>
                  <a:prstClr val="black"/>
                </a:solidFill>
                <a:latin typeface="HG丸ｺﾞｼｯｸM-PRO" pitchFamily="50" charset="-128"/>
                <a:ea typeface="HG丸ｺﾞｼｯｸM-PRO" pitchFamily="50" charset="-128"/>
              </a:rPr>
              <a:t>.25</a:t>
            </a:r>
            <a:r>
              <a:rPr lang="ja-JP" altLang="en-US" sz="1050" dirty="0">
                <a:solidFill>
                  <a:srgbClr val="FF0000"/>
                </a:solidFill>
                <a:latin typeface="HG丸ｺﾞｼｯｸM-PRO" pitchFamily="50" charset="-128"/>
                <a:ea typeface="HG丸ｺﾞｼｯｸM-PRO" pitchFamily="50" charset="-128"/>
              </a:rPr>
              <a:t>*</a:t>
            </a:r>
            <a:r>
              <a:rPr lang="ja-JP" altLang="en-US" sz="1050" dirty="0">
                <a:solidFill>
                  <a:prstClr val="black"/>
                </a:solidFill>
                <a:latin typeface="HG丸ｺﾞｼｯｸM-PRO" pitchFamily="50" charset="-128"/>
                <a:ea typeface="HG丸ｺﾞｼｯｸM-PRO" pitchFamily="50" charset="-128"/>
              </a:rPr>
              <a:t>＋休日労働時間数☓</a:t>
            </a:r>
            <a:r>
              <a:rPr lang="en-US" altLang="ja-JP" sz="1050" dirty="0">
                <a:solidFill>
                  <a:prstClr val="black"/>
                </a:solidFill>
                <a:latin typeface="HG丸ｺﾞｼｯｸM-PRO" pitchFamily="50" charset="-128"/>
                <a:ea typeface="HG丸ｺﾞｼｯｸM-PRO" pitchFamily="50" charset="-128"/>
              </a:rPr>
              <a:t>1.35</a:t>
            </a:r>
            <a:r>
              <a:rPr lang="ja-JP" altLang="en-US" sz="1050" dirty="0">
                <a:solidFill>
                  <a:prstClr val="black"/>
                </a:solidFill>
                <a:latin typeface="HG丸ｺﾞｼｯｸM-PRO" pitchFamily="50" charset="-128"/>
                <a:ea typeface="HG丸ｺﾞｼｯｸM-PRO" pitchFamily="50" charset="-128"/>
              </a:rPr>
              <a:t>＋深夜労働時間数☓</a:t>
            </a:r>
            <a:r>
              <a:rPr lang="en-US" altLang="ja-JP" sz="1050" dirty="0">
                <a:solidFill>
                  <a:prstClr val="black"/>
                </a:solidFill>
                <a:latin typeface="HG丸ｺﾞｼｯｸM-PRO" pitchFamily="50" charset="-128"/>
                <a:ea typeface="HG丸ｺﾞｼｯｸM-PRO" pitchFamily="50" charset="-128"/>
              </a:rPr>
              <a:t>0.25</a:t>
            </a:r>
            <a:r>
              <a:rPr lang="ja-JP" altLang="en-US" sz="1500" dirty="0">
                <a:solidFill>
                  <a:srgbClr val="FF0000"/>
                </a:solidFill>
                <a:latin typeface="HG丸ｺﾞｼｯｸM-PRO" pitchFamily="50" charset="-128"/>
                <a:ea typeface="HG丸ｺﾞｼｯｸM-PRO" pitchFamily="50" charset="-128"/>
              </a:rPr>
              <a:t>*</a:t>
            </a:r>
            <a:r>
              <a:rPr lang="ja-JP" altLang="en-US" sz="1050" dirty="0">
                <a:solidFill>
                  <a:schemeClr val="tx1"/>
                </a:solidFill>
                <a:latin typeface="HG丸ｺﾞｼｯｸM-PRO" pitchFamily="50" charset="-128"/>
                <a:ea typeface="HG丸ｺﾞｼｯｸM-PRO" pitchFamily="50" charset="-128"/>
              </a:rPr>
              <a:t>）</a:t>
            </a:r>
            <a:endParaRPr lang="ja-JP" altLang="ja-JP" sz="1050" dirty="0">
              <a:solidFill>
                <a:schemeClr val="tx1"/>
              </a:solidFill>
              <a:latin typeface="Calibri"/>
              <a:ea typeface="ＭＳ Ｐゴシック" panose="020B0600070205080204" pitchFamily="50" charset="-128"/>
            </a:endParaRPr>
          </a:p>
        </p:txBody>
      </p:sp>
      <p:sp>
        <p:nvSpPr>
          <p:cNvPr id="27" name="角丸四角形 26"/>
          <p:cNvSpPr/>
          <p:nvPr/>
        </p:nvSpPr>
        <p:spPr>
          <a:xfrm>
            <a:off x="2973276" y="3215580"/>
            <a:ext cx="683877" cy="2700000"/>
          </a:xfrm>
          <a:prstGeom prst="roundRect">
            <a:avLst>
              <a:gd name="adj" fmla="val 3569"/>
            </a:avLst>
          </a:prstGeom>
          <a:solidFill>
            <a:srgbClr val="00B0F0"/>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vert="eaVert" lIns="27000" tIns="27000" rIns="27000" bIns="27000" rtlCol="0" anchor="ctr"/>
          <a:lstStyle/>
          <a:p>
            <a:pPr algn="ctr">
              <a:lnSpc>
                <a:spcPts val="1650"/>
              </a:lnSpc>
            </a:pPr>
            <a:r>
              <a:rPr lang="en-US" altLang="ja-JP" sz="1200" b="1" dirty="0">
                <a:solidFill>
                  <a:prstClr val="white"/>
                </a:solidFill>
                <a:latin typeface="HG丸ｺﾞｼｯｸM-PRO" pitchFamily="50" charset="-128"/>
                <a:ea typeface="HG丸ｺﾞｼｯｸM-PRO" pitchFamily="50" charset="-128"/>
              </a:rPr>
              <a:t>【</a:t>
            </a:r>
            <a:r>
              <a:rPr lang="ja-JP" altLang="en-US" sz="1200" b="1" dirty="0">
                <a:solidFill>
                  <a:prstClr val="white"/>
                </a:solidFill>
                <a:latin typeface="HG丸ｺﾞｼｯｸM-PRO" pitchFamily="50" charset="-128"/>
                <a:ea typeface="HG丸ｺﾞｼｯｸM-PRO" pitchFamily="50" charset="-128"/>
              </a:rPr>
              <a:t>簡便な計算例</a:t>
            </a:r>
            <a:r>
              <a:rPr lang="en-US" altLang="ja-JP" sz="1200" b="1" dirty="0">
                <a:solidFill>
                  <a:prstClr val="white"/>
                </a:solidFill>
                <a:latin typeface="HG丸ｺﾞｼｯｸM-PRO" pitchFamily="50" charset="-128"/>
                <a:ea typeface="HG丸ｺﾞｼｯｸM-PRO" pitchFamily="50" charset="-128"/>
              </a:rPr>
              <a:t>】</a:t>
            </a:r>
            <a:endParaRPr lang="ja-JP" altLang="ja-JP" sz="1200" dirty="0">
              <a:solidFill>
                <a:prstClr val="white"/>
              </a:solidFill>
              <a:latin typeface="Calibri"/>
              <a:ea typeface="ＭＳ Ｐゴシック" panose="020B0600070205080204" pitchFamily="50" charset="-128"/>
            </a:endParaRPr>
          </a:p>
        </p:txBody>
      </p:sp>
      <p:sp>
        <p:nvSpPr>
          <p:cNvPr id="28" name="正方形/長方形 27"/>
          <p:cNvSpPr/>
          <p:nvPr/>
        </p:nvSpPr>
        <p:spPr>
          <a:xfrm>
            <a:off x="5170488" y="4052016"/>
            <a:ext cx="766386" cy="324000"/>
          </a:xfrm>
          <a:prstGeom prst="rect">
            <a:avLst/>
          </a:prstGeom>
          <a:solidFill>
            <a:srgbClr val="1DFF8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lstStyle/>
          <a:p>
            <a:pPr algn="ctr"/>
            <a:r>
              <a:rPr lang="ja-JP" altLang="en-US" sz="1050" dirty="0">
                <a:solidFill>
                  <a:prstClr val="black"/>
                </a:solidFill>
                <a:latin typeface="HG丸ｺﾞｼｯｸM-PRO" panose="020F0600000000000000" pitchFamily="50" charset="-128"/>
                <a:ea typeface="HG丸ｺﾞｼｯｸM-PRO" panose="020F0600000000000000" pitchFamily="50" charset="-128"/>
              </a:rPr>
              <a:t>時間外労働時間数</a:t>
            </a:r>
          </a:p>
        </p:txBody>
      </p:sp>
      <p:sp>
        <p:nvSpPr>
          <p:cNvPr id="29" name="正方形/長方形 28"/>
          <p:cNvSpPr/>
          <p:nvPr/>
        </p:nvSpPr>
        <p:spPr>
          <a:xfrm>
            <a:off x="6693774" y="4051784"/>
            <a:ext cx="752292" cy="324000"/>
          </a:xfrm>
          <a:prstGeom prst="rect">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lstStyle/>
          <a:p>
            <a:pPr algn="ctr"/>
            <a:r>
              <a:rPr lang="ja-JP" altLang="en-US" sz="1050" dirty="0">
                <a:solidFill>
                  <a:prstClr val="black"/>
                </a:solidFill>
                <a:latin typeface="HG丸ｺﾞｼｯｸM-PRO" panose="020F0600000000000000" pitchFamily="50" charset="-128"/>
                <a:ea typeface="HG丸ｺﾞｼｯｸM-PRO" panose="020F0600000000000000" pitchFamily="50" charset="-128"/>
              </a:rPr>
              <a:t>深夜労働</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1050" dirty="0">
                <a:solidFill>
                  <a:prstClr val="black"/>
                </a:solidFill>
                <a:latin typeface="HG丸ｺﾞｼｯｸM-PRO" panose="020F0600000000000000" pitchFamily="50" charset="-128"/>
                <a:ea typeface="HG丸ｺﾞｼｯｸM-PRO" panose="020F0600000000000000" pitchFamily="50" charset="-128"/>
              </a:rPr>
              <a:t>割増分</a:t>
            </a:r>
          </a:p>
        </p:txBody>
      </p:sp>
      <p:sp>
        <p:nvSpPr>
          <p:cNvPr id="30" name="正方形/長方形 29"/>
          <p:cNvSpPr/>
          <p:nvPr/>
        </p:nvSpPr>
        <p:spPr>
          <a:xfrm>
            <a:off x="7446080" y="4052468"/>
            <a:ext cx="651701" cy="324000"/>
          </a:xfrm>
          <a:prstGeom prst="rect">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lstStyle/>
          <a:p>
            <a:r>
              <a:rPr lang="en-US" altLang="ja-JP" sz="1050" dirty="0">
                <a:solidFill>
                  <a:prstClr val="black"/>
                </a:solidFill>
                <a:latin typeface="HG丸ｺﾞｼｯｸM-PRO" panose="020F0600000000000000" pitchFamily="50" charset="-128"/>
                <a:ea typeface="HG丸ｺﾞｼｯｸM-PRO" panose="020F0600000000000000" pitchFamily="50" charset="-128"/>
              </a:rPr>
              <a:t>45</a:t>
            </a:r>
            <a:r>
              <a:rPr lang="ja-JP" altLang="en-US" sz="1050" dirty="0">
                <a:solidFill>
                  <a:prstClr val="black"/>
                </a:solidFill>
                <a:latin typeface="HG丸ｺﾞｼｯｸM-PRO" panose="020F0600000000000000" pitchFamily="50" charset="-128"/>
                <a:ea typeface="HG丸ｺﾞｼｯｸM-PRO" panose="020F0600000000000000" pitchFamily="50" charset="-128"/>
              </a:rPr>
              <a:t>～</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r"/>
            <a:r>
              <a:rPr lang="en-US" altLang="ja-JP" sz="1050" dirty="0">
                <a:solidFill>
                  <a:prstClr val="black"/>
                </a:solidFill>
                <a:latin typeface="HG丸ｺﾞｼｯｸM-PRO" panose="020F0600000000000000" pitchFamily="50" charset="-128"/>
                <a:ea typeface="HG丸ｺﾞｼｯｸM-PRO" panose="020F0600000000000000" pitchFamily="50" charset="-128"/>
              </a:rPr>
              <a:t>60</a:t>
            </a:r>
            <a:r>
              <a:rPr lang="ja-JP" altLang="en-US" sz="1050" dirty="0">
                <a:solidFill>
                  <a:prstClr val="black"/>
                </a:solidFill>
                <a:latin typeface="HG丸ｺﾞｼｯｸM-PRO" panose="020F0600000000000000" pitchFamily="50" charset="-128"/>
                <a:ea typeface="HG丸ｺﾞｼｯｸM-PRO" panose="020F0600000000000000" pitchFamily="50" charset="-128"/>
              </a:rPr>
              <a:t>ｈ</a:t>
            </a:r>
          </a:p>
        </p:txBody>
      </p:sp>
      <p:sp>
        <p:nvSpPr>
          <p:cNvPr id="31" name="正方形/長方形 30"/>
          <p:cNvSpPr/>
          <p:nvPr/>
        </p:nvSpPr>
        <p:spPr>
          <a:xfrm>
            <a:off x="4415019" y="4052468"/>
            <a:ext cx="756000" cy="324000"/>
          </a:xfrm>
          <a:prstGeom prst="rect">
            <a:avLst/>
          </a:prstGeom>
          <a:solidFill>
            <a:srgbClr val="1DFF8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lstStyle/>
          <a:p>
            <a:pPr algn="ctr"/>
            <a:r>
              <a:rPr lang="ja-JP" altLang="en-US" sz="1050" dirty="0">
                <a:solidFill>
                  <a:prstClr val="black"/>
                </a:solidFill>
                <a:latin typeface="HG丸ｺﾞｼｯｸM-PRO" panose="020F0600000000000000" pitchFamily="50" charset="-128"/>
                <a:ea typeface="HG丸ｺﾞｼｯｸM-PRO" panose="020F0600000000000000" pitchFamily="50" charset="-128"/>
              </a:rPr>
              <a:t>所定労働</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1050" dirty="0">
                <a:solidFill>
                  <a:prstClr val="black"/>
                </a:solidFill>
                <a:latin typeface="HG丸ｺﾞｼｯｸM-PRO" panose="020F0600000000000000" pitchFamily="50" charset="-128"/>
                <a:ea typeface="HG丸ｺﾞｼｯｸM-PRO" panose="020F0600000000000000" pitchFamily="50" charset="-128"/>
              </a:rPr>
              <a:t>時間数</a:t>
            </a:r>
          </a:p>
        </p:txBody>
      </p:sp>
      <p:sp>
        <p:nvSpPr>
          <p:cNvPr id="32" name="正方形/長方形 31"/>
          <p:cNvSpPr/>
          <p:nvPr/>
        </p:nvSpPr>
        <p:spPr>
          <a:xfrm>
            <a:off x="3726468" y="4052468"/>
            <a:ext cx="695283" cy="324000"/>
          </a:xfrm>
          <a:prstGeom prst="rect">
            <a:avLst/>
          </a:prstGeom>
          <a:solidFill>
            <a:srgbClr val="99FF3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dirty="0">
              <a:solidFill>
                <a:prstClr val="black"/>
              </a:solidFill>
              <a:latin typeface="Calibri"/>
              <a:ea typeface="ＭＳ Ｐゴシック" panose="020B0600070205080204" pitchFamily="50" charset="-128"/>
            </a:endParaRPr>
          </a:p>
        </p:txBody>
      </p:sp>
      <p:sp>
        <p:nvSpPr>
          <p:cNvPr id="33" name="正方形/長方形 32"/>
          <p:cNvSpPr/>
          <p:nvPr/>
        </p:nvSpPr>
        <p:spPr>
          <a:xfrm>
            <a:off x="4421814" y="4375820"/>
            <a:ext cx="75600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r>
              <a:rPr lang="ja-JP" altLang="en-US" sz="1050" dirty="0">
                <a:solidFill>
                  <a:prstClr val="black"/>
                </a:solidFill>
                <a:latin typeface="HG丸ｺﾞｼｯｸM-PRO" panose="020F0600000000000000" pitchFamily="50" charset="-128"/>
                <a:ea typeface="HG丸ｺﾞｼｯｸM-PRO" panose="020F0600000000000000" pitchFamily="50" charset="-128"/>
              </a:rPr>
              <a:t>－</a:t>
            </a:r>
          </a:p>
        </p:txBody>
      </p:sp>
      <p:sp>
        <p:nvSpPr>
          <p:cNvPr id="34" name="正方形/長方形 33"/>
          <p:cNvSpPr/>
          <p:nvPr/>
        </p:nvSpPr>
        <p:spPr>
          <a:xfrm>
            <a:off x="5177898" y="4375820"/>
            <a:ext cx="75600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ja-JP" altLang="en-US" sz="1050" dirty="0">
                <a:solidFill>
                  <a:prstClr val="black"/>
                </a:solidFill>
                <a:latin typeface="HG丸ｺﾞｼｯｸM-PRO" panose="020F0600000000000000" pitchFamily="50" charset="-128"/>
                <a:ea typeface="HG丸ｺﾞｼｯｸM-PRO" panose="020F0600000000000000" pitchFamily="50" charset="-128"/>
              </a:rPr>
              <a:t>－</a:t>
            </a:r>
          </a:p>
        </p:txBody>
      </p:sp>
      <p:sp>
        <p:nvSpPr>
          <p:cNvPr id="35" name="正方形/長方形 34"/>
          <p:cNvSpPr/>
          <p:nvPr/>
        </p:nvSpPr>
        <p:spPr>
          <a:xfrm>
            <a:off x="6690066" y="4375587"/>
            <a:ext cx="75600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25</a:t>
            </a:r>
            <a:r>
              <a:rPr lang="ja-JP" altLang="en-US" sz="1050" dirty="0">
                <a:solidFill>
                  <a:prstClr val="black"/>
                </a:solidFill>
                <a:latin typeface="HG丸ｺﾞｼｯｸM-PRO" panose="020F0600000000000000" pitchFamily="50" charset="-128"/>
                <a:ea typeface="HG丸ｺﾞｼｯｸM-PRO" panose="020F0600000000000000" pitchFamily="50" charset="-128"/>
              </a:rPr>
              <a:t>％</a:t>
            </a:r>
          </a:p>
        </p:txBody>
      </p:sp>
      <p:sp>
        <p:nvSpPr>
          <p:cNvPr id="36" name="正方形/長方形 35"/>
          <p:cNvSpPr/>
          <p:nvPr/>
        </p:nvSpPr>
        <p:spPr>
          <a:xfrm>
            <a:off x="7446150" y="4375820"/>
            <a:ext cx="64800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30</a:t>
            </a:r>
            <a:r>
              <a:rPr lang="ja-JP" altLang="en-US" sz="1050" dirty="0">
                <a:solidFill>
                  <a:prstClr val="black"/>
                </a:solidFill>
                <a:latin typeface="HG丸ｺﾞｼｯｸM-PRO" panose="020F0600000000000000" pitchFamily="50" charset="-128"/>
                <a:ea typeface="HG丸ｺﾞｼｯｸM-PRO" panose="020F0600000000000000" pitchFamily="50" charset="-128"/>
              </a:rPr>
              <a:t>％</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37" name="正方形/長方形 36"/>
          <p:cNvSpPr/>
          <p:nvPr/>
        </p:nvSpPr>
        <p:spPr>
          <a:xfrm>
            <a:off x="4421814" y="4645850"/>
            <a:ext cx="151491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1,250</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38" name="正方形/長方形 37"/>
          <p:cNvSpPr/>
          <p:nvPr/>
        </p:nvSpPr>
        <p:spPr>
          <a:xfrm>
            <a:off x="6693774" y="4646301"/>
            <a:ext cx="752292"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313</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39" name="正方形/長方形 38"/>
          <p:cNvSpPr/>
          <p:nvPr/>
        </p:nvSpPr>
        <p:spPr>
          <a:xfrm>
            <a:off x="4421814" y="4915880"/>
            <a:ext cx="75600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160</a:t>
            </a:r>
            <a:r>
              <a:rPr lang="ja-JP" altLang="en-US" sz="1050" dirty="0">
                <a:solidFill>
                  <a:prstClr val="black"/>
                </a:solidFill>
                <a:latin typeface="HG丸ｺﾞｼｯｸM-PRO" panose="020F0600000000000000" pitchFamily="50" charset="-128"/>
                <a:ea typeface="HG丸ｺﾞｼｯｸM-PRO" panose="020F0600000000000000" pitchFamily="50" charset="-128"/>
              </a:rPr>
              <a:t>時間</a:t>
            </a:r>
          </a:p>
        </p:txBody>
      </p:sp>
      <p:sp>
        <p:nvSpPr>
          <p:cNvPr id="40" name="正方形/長方形 39"/>
          <p:cNvSpPr/>
          <p:nvPr/>
        </p:nvSpPr>
        <p:spPr>
          <a:xfrm>
            <a:off x="5170488" y="4916331"/>
            <a:ext cx="766386"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78</a:t>
            </a:r>
            <a:r>
              <a:rPr lang="ja-JP" altLang="en-US" sz="1050" dirty="0">
                <a:solidFill>
                  <a:prstClr val="black"/>
                </a:solidFill>
                <a:latin typeface="HG丸ｺﾞｼｯｸM-PRO" panose="020F0600000000000000" pitchFamily="50" charset="-128"/>
                <a:ea typeface="HG丸ｺﾞｼｯｸM-PRO" panose="020F0600000000000000" pitchFamily="50" charset="-128"/>
              </a:rPr>
              <a:t>時間</a:t>
            </a:r>
          </a:p>
        </p:txBody>
      </p:sp>
      <p:sp>
        <p:nvSpPr>
          <p:cNvPr id="41" name="正方形/長方形 40"/>
          <p:cNvSpPr/>
          <p:nvPr/>
        </p:nvSpPr>
        <p:spPr>
          <a:xfrm>
            <a:off x="6693774" y="4916331"/>
            <a:ext cx="752364"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(20</a:t>
            </a:r>
            <a:r>
              <a:rPr lang="ja-JP" altLang="en-US" sz="1050" dirty="0">
                <a:solidFill>
                  <a:prstClr val="black"/>
                </a:solidFill>
                <a:latin typeface="HG丸ｺﾞｼｯｸM-PRO" panose="020F0600000000000000" pitchFamily="50" charset="-128"/>
                <a:ea typeface="HG丸ｺﾞｼｯｸM-PRO" panose="020F0600000000000000" pitchFamily="50" charset="-128"/>
              </a:rPr>
              <a:t>時間</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900" baseline="30000" dirty="0">
                <a:solidFill>
                  <a:prstClr val="black"/>
                </a:solidFill>
                <a:latin typeface="HG丸ｺﾞｼｯｸM-PRO" panose="020F0600000000000000" pitchFamily="50" charset="-128"/>
                <a:ea typeface="HG丸ｺﾞｼｯｸM-PRO" panose="020F0600000000000000" pitchFamily="50" charset="-128"/>
              </a:rPr>
              <a:t>注</a:t>
            </a:r>
            <a:r>
              <a:rPr lang="en-US" altLang="ja-JP" sz="900" baseline="30000" dirty="0">
                <a:solidFill>
                  <a:prstClr val="black"/>
                </a:solidFill>
                <a:latin typeface="HG丸ｺﾞｼｯｸM-PRO" panose="020F0600000000000000" pitchFamily="50" charset="-128"/>
                <a:ea typeface="HG丸ｺﾞｼｯｸM-PRO" panose="020F0600000000000000" pitchFamily="50" charset="-128"/>
              </a:rPr>
              <a:t>1</a:t>
            </a:r>
            <a:endParaRPr lang="ja-JP" altLang="en-US" sz="900" baseline="30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42" name="正方形/長方形 41"/>
          <p:cNvSpPr/>
          <p:nvPr/>
        </p:nvSpPr>
        <p:spPr>
          <a:xfrm>
            <a:off x="7446151" y="4916783"/>
            <a:ext cx="64800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25</a:t>
            </a:r>
            <a:r>
              <a:rPr lang="ja-JP" altLang="en-US" sz="1050" dirty="0">
                <a:solidFill>
                  <a:prstClr val="black"/>
                </a:solidFill>
                <a:latin typeface="HG丸ｺﾞｼｯｸM-PRO" panose="020F0600000000000000" pitchFamily="50" charset="-128"/>
                <a:ea typeface="HG丸ｺﾞｼｯｸM-PRO" panose="020F0600000000000000" pitchFamily="50" charset="-128"/>
              </a:rPr>
              <a:t>時間</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43" name="正方形/長方形 42"/>
          <p:cNvSpPr/>
          <p:nvPr/>
        </p:nvSpPr>
        <p:spPr>
          <a:xfrm>
            <a:off x="3726468" y="4376468"/>
            <a:ext cx="695349" cy="270000"/>
          </a:xfrm>
          <a:prstGeom prst="rect">
            <a:avLst/>
          </a:prstGeom>
          <a:solidFill>
            <a:srgbClr val="99FF3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prstClr val="black"/>
                </a:solidFill>
                <a:latin typeface="Calibri"/>
                <a:ea typeface="ＭＳ Ｐゴシック" panose="020B0600070205080204" pitchFamily="50" charset="-128"/>
              </a:rPr>
              <a:t>割増率</a:t>
            </a:r>
          </a:p>
        </p:txBody>
      </p:sp>
      <p:sp>
        <p:nvSpPr>
          <p:cNvPr id="44" name="正方形/長方形 43"/>
          <p:cNvSpPr/>
          <p:nvPr/>
        </p:nvSpPr>
        <p:spPr>
          <a:xfrm>
            <a:off x="3726468" y="4645850"/>
            <a:ext cx="695349" cy="270000"/>
          </a:xfrm>
          <a:prstGeom prst="rect">
            <a:avLst/>
          </a:prstGeom>
          <a:solidFill>
            <a:srgbClr val="99FF3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r>
              <a:rPr lang="ja-JP" altLang="en-US" sz="1050" dirty="0">
                <a:solidFill>
                  <a:prstClr val="black"/>
                </a:solidFill>
                <a:latin typeface="Calibri"/>
                <a:ea typeface="ＭＳ Ｐゴシック" panose="020B0600070205080204" pitchFamily="50" charset="-128"/>
              </a:rPr>
              <a:t>時間単価</a:t>
            </a:r>
          </a:p>
        </p:txBody>
      </p:sp>
      <p:sp>
        <p:nvSpPr>
          <p:cNvPr id="45" name="正方形/長方形 44"/>
          <p:cNvSpPr/>
          <p:nvPr/>
        </p:nvSpPr>
        <p:spPr>
          <a:xfrm>
            <a:off x="3726468" y="4917956"/>
            <a:ext cx="695349" cy="270000"/>
          </a:xfrm>
          <a:prstGeom prst="rect">
            <a:avLst/>
          </a:prstGeom>
          <a:solidFill>
            <a:srgbClr val="99FF3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prstClr val="black"/>
                </a:solidFill>
                <a:latin typeface="Calibri"/>
                <a:ea typeface="ＭＳ Ｐゴシック" panose="020B0600070205080204" pitchFamily="50" charset="-128"/>
              </a:rPr>
              <a:t>時間数</a:t>
            </a:r>
          </a:p>
        </p:txBody>
      </p:sp>
      <p:sp>
        <p:nvSpPr>
          <p:cNvPr id="46" name="正方形/長方形 45"/>
          <p:cNvSpPr/>
          <p:nvPr/>
        </p:nvSpPr>
        <p:spPr>
          <a:xfrm>
            <a:off x="3726468" y="5181597"/>
            <a:ext cx="695283" cy="729000"/>
          </a:xfrm>
          <a:prstGeom prst="rect">
            <a:avLst/>
          </a:prstGeom>
          <a:solidFill>
            <a:srgbClr val="99FF3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prstClr val="black"/>
                </a:solidFill>
                <a:latin typeface="Calibri"/>
                <a:ea typeface="ＭＳ Ｐゴシック" panose="020B0600070205080204" pitchFamily="50" charset="-128"/>
              </a:rPr>
              <a:t>合計</a:t>
            </a:r>
          </a:p>
        </p:txBody>
      </p:sp>
      <p:sp>
        <p:nvSpPr>
          <p:cNvPr id="47" name="正方形/長方形 46"/>
          <p:cNvSpPr/>
          <p:nvPr/>
        </p:nvSpPr>
        <p:spPr>
          <a:xfrm>
            <a:off x="4421814" y="5181597"/>
            <a:ext cx="756000" cy="513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200,000</a:t>
            </a:r>
          </a:p>
        </p:txBody>
      </p:sp>
      <p:sp>
        <p:nvSpPr>
          <p:cNvPr id="48" name="正方形/長方形 47"/>
          <p:cNvSpPr/>
          <p:nvPr/>
        </p:nvSpPr>
        <p:spPr>
          <a:xfrm>
            <a:off x="5177898" y="5181597"/>
            <a:ext cx="756000" cy="513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b="1" dirty="0">
                <a:solidFill>
                  <a:prstClr val="black"/>
                </a:solidFill>
                <a:latin typeface="HG丸ｺﾞｼｯｸM-PRO" panose="020F0600000000000000" pitchFamily="50" charset="-128"/>
                <a:ea typeface="HG丸ｺﾞｼｯｸM-PRO" panose="020F0600000000000000" pitchFamily="50" charset="-128"/>
              </a:rPr>
              <a:t>97,500</a:t>
            </a:r>
          </a:p>
        </p:txBody>
      </p:sp>
      <p:sp>
        <p:nvSpPr>
          <p:cNvPr id="49" name="正方形/長方形 48"/>
          <p:cNvSpPr/>
          <p:nvPr/>
        </p:nvSpPr>
        <p:spPr>
          <a:xfrm>
            <a:off x="5935596" y="5185910"/>
            <a:ext cx="758181"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14,085</a:t>
            </a:r>
            <a:endParaRPr lang="ja-JP" altLang="en-US"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50" name="正方形/長方形 49"/>
          <p:cNvSpPr/>
          <p:nvPr/>
        </p:nvSpPr>
        <p:spPr>
          <a:xfrm>
            <a:off x="6693774" y="5185910"/>
            <a:ext cx="752376"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6,260</a:t>
            </a:r>
            <a:endParaRPr lang="ja-JP" altLang="en-US"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51" name="正方形/長方形 50"/>
          <p:cNvSpPr/>
          <p:nvPr/>
        </p:nvSpPr>
        <p:spPr>
          <a:xfrm>
            <a:off x="7446222" y="5185179"/>
            <a:ext cx="64800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9,375</a:t>
            </a:r>
          </a:p>
        </p:txBody>
      </p:sp>
      <p:sp>
        <p:nvSpPr>
          <p:cNvPr id="52" name="正方形/長方形 51"/>
          <p:cNvSpPr/>
          <p:nvPr/>
        </p:nvSpPr>
        <p:spPr>
          <a:xfrm>
            <a:off x="8094294" y="5187460"/>
            <a:ext cx="647928"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6,250</a:t>
            </a:r>
            <a:endParaRPr lang="ja-JP" altLang="en-US"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53" name="正方形/長方形 52"/>
          <p:cNvSpPr/>
          <p:nvPr/>
        </p:nvSpPr>
        <p:spPr>
          <a:xfrm>
            <a:off x="8731764" y="5185910"/>
            <a:ext cx="64800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3,504</a:t>
            </a:r>
          </a:p>
        </p:txBody>
      </p:sp>
      <p:sp>
        <p:nvSpPr>
          <p:cNvPr id="54" name="正方形/長方形 53"/>
          <p:cNvSpPr/>
          <p:nvPr/>
        </p:nvSpPr>
        <p:spPr>
          <a:xfrm>
            <a:off x="5934012" y="5447799"/>
            <a:ext cx="3445783" cy="24679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prstClr val="black"/>
                </a:solidFill>
                <a:latin typeface="HG丸ｺﾞｼｯｸM-PRO" panose="020F0600000000000000" pitchFamily="50" charset="-128"/>
                <a:ea typeface="HG丸ｺﾞｼｯｸM-PRO" panose="020F0600000000000000" pitchFamily="50" charset="-128"/>
              </a:rPr>
              <a:t>39,474</a:t>
            </a:r>
            <a:r>
              <a:rPr lang="ja-JP" altLang="en-US" sz="1050" b="1" dirty="0">
                <a:solidFill>
                  <a:prstClr val="black"/>
                </a:solidFill>
                <a:latin typeface="HG丸ｺﾞｼｯｸM-PRO" panose="020F0600000000000000" pitchFamily="50" charset="-128"/>
                <a:ea typeface="HG丸ｺﾞｼｯｸM-PRO" panose="020F0600000000000000" pitchFamily="50" charset="-128"/>
              </a:rPr>
              <a:t>円</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割増加算部分</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endParaRPr lang="ja-JP" altLang="en-US"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55" name="正方形/長方形 54"/>
          <p:cNvSpPr/>
          <p:nvPr/>
        </p:nvSpPr>
        <p:spPr>
          <a:xfrm>
            <a:off x="4421844" y="5684295"/>
            <a:ext cx="4957951" cy="21551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336,974</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56" name="正方形/長方形 55"/>
          <p:cNvSpPr/>
          <p:nvPr/>
        </p:nvSpPr>
        <p:spPr>
          <a:xfrm>
            <a:off x="7446151" y="4645633"/>
            <a:ext cx="648000" cy="2772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375</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57" name="正方形/長方形 56"/>
          <p:cNvSpPr/>
          <p:nvPr/>
        </p:nvSpPr>
        <p:spPr>
          <a:xfrm>
            <a:off x="8094222" y="4052468"/>
            <a:ext cx="648000" cy="324000"/>
          </a:xfrm>
          <a:prstGeom prst="rect">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lstStyle/>
          <a:p>
            <a:r>
              <a:rPr lang="en-US" altLang="ja-JP" sz="1050" dirty="0">
                <a:solidFill>
                  <a:prstClr val="black"/>
                </a:solidFill>
                <a:latin typeface="HG丸ｺﾞｼｯｸM-PRO" panose="020F0600000000000000" pitchFamily="50" charset="-128"/>
                <a:ea typeface="HG丸ｺﾞｼｯｸM-PRO" panose="020F0600000000000000" pitchFamily="50" charset="-128"/>
              </a:rPr>
              <a:t>60</a:t>
            </a:r>
            <a:r>
              <a:rPr lang="ja-JP" altLang="en-US" sz="1050" dirty="0">
                <a:solidFill>
                  <a:prstClr val="black"/>
                </a:solidFill>
                <a:latin typeface="HG丸ｺﾞｼｯｸM-PRO" panose="020F0600000000000000" pitchFamily="50" charset="-128"/>
                <a:ea typeface="HG丸ｺﾞｼｯｸM-PRO" panose="020F0600000000000000" pitchFamily="50" charset="-128"/>
              </a:rPr>
              <a:t>ｈ～</a:t>
            </a:r>
          </a:p>
        </p:txBody>
      </p:sp>
      <p:sp>
        <p:nvSpPr>
          <p:cNvPr id="58" name="正方形/長方形 57"/>
          <p:cNvSpPr/>
          <p:nvPr/>
        </p:nvSpPr>
        <p:spPr>
          <a:xfrm>
            <a:off x="8090586" y="4375820"/>
            <a:ext cx="64800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50</a:t>
            </a:r>
            <a:r>
              <a:rPr lang="ja-JP" altLang="en-US" sz="1050" dirty="0">
                <a:solidFill>
                  <a:prstClr val="black"/>
                </a:solidFill>
                <a:latin typeface="HG丸ｺﾞｼｯｸM-PRO" panose="020F0600000000000000" pitchFamily="50" charset="-128"/>
                <a:ea typeface="HG丸ｺﾞｼｯｸM-PRO" panose="020F0600000000000000" pitchFamily="50" charset="-128"/>
              </a:rPr>
              <a:t>％</a:t>
            </a:r>
          </a:p>
        </p:txBody>
      </p:sp>
      <p:sp>
        <p:nvSpPr>
          <p:cNvPr id="59" name="正方形/長方形 58"/>
          <p:cNvSpPr/>
          <p:nvPr/>
        </p:nvSpPr>
        <p:spPr>
          <a:xfrm>
            <a:off x="8084454" y="4646301"/>
            <a:ext cx="64800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625</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60" name="正方形/長方形 59"/>
          <p:cNvSpPr/>
          <p:nvPr/>
        </p:nvSpPr>
        <p:spPr>
          <a:xfrm>
            <a:off x="8087688" y="4915880"/>
            <a:ext cx="64800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10</a:t>
            </a:r>
            <a:r>
              <a:rPr lang="ja-JP" altLang="en-US" sz="1050" dirty="0">
                <a:solidFill>
                  <a:prstClr val="black"/>
                </a:solidFill>
                <a:latin typeface="HG丸ｺﾞｼｯｸM-PRO" panose="020F0600000000000000" pitchFamily="50" charset="-128"/>
                <a:ea typeface="HG丸ｺﾞｼｯｸM-PRO" panose="020F0600000000000000" pitchFamily="50" charset="-128"/>
              </a:rPr>
              <a:t>時間</a:t>
            </a:r>
          </a:p>
        </p:txBody>
      </p:sp>
      <p:sp>
        <p:nvSpPr>
          <p:cNvPr id="61" name="正方形/長方形 60"/>
          <p:cNvSpPr/>
          <p:nvPr/>
        </p:nvSpPr>
        <p:spPr>
          <a:xfrm>
            <a:off x="8731764" y="4916783"/>
            <a:ext cx="64800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ja-JP" altLang="en-US" sz="1050" dirty="0">
                <a:solidFill>
                  <a:prstClr val="black"/>
                </a:solidFill>
                <a:latin typeface="HG丸ｺﾞｼｯｸM-PRO" panose="020F0600000000000000" pitchFamily="50" charset="-128"/>
                <a:ea typeface="HG丸ｺﾞｼｯｸM-PRO" panose="020F0600000000000000" pitchFamily="50" charset="-128"/>
              </a:rPr>
              <a:t>８時間</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62" name="正方形/長方形 61"/>
          <p:cNvSpPr/>
          <p:nvPr/>
        </p:nvSpPr>
        <p:spPr>
          <a:xfrm>
            <a:off x="8731764" y="4052468"/>
            <a:ext cx="648000" cy="324000"/>
          </a:xfrm>
          <a:prstGeom prst="rect">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lstStyle/>
          <a:p>
            <a:pPr algn="ctr"/>
            <a:r>
              <a:rPr lang="ja-JP" altLang="en-US" sz="1050" dirty="0">
                <a:solidFill>
                  <a:prstClr val="black"/>
                </a:solidFill>
                <a:latin typeface="HG丸ｺﾞｼｯｸM-PRO" panose="020F0600000000000000" pitchFamily="50" charset="-128"/>
                <a:ea typeface="HG丸ｺﾞｼｯｸM-PRO" panose="020F0600000000000000" pitchFamily="50" charset="-128"/>
              </a:rPr>
              <a:t>休日労働割増分</a:t>
            </a:r>
          </a:p>
        </p:txBody>
      </p:sp>
      <p:sp>
        <p:nvSpPr>
          <p:cNvPr id="63" name="正方形/長方形 62"/>
          <p:cNvSpPr/>
          <p:nvPr/>
        </p:nvSpPr>
        <p:spPr>
          <a:xfrm>
            <a:off x="8731764" y="4375820"/>
            <a:ext cx="64800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35</a:t>
            </a:r>
            <a:r>
              <a:rPr lang="ja-JP" altLang="en-US" sz="1050" dirty="0">
                <a:solidFill>
                  <a:prstClr val="black"/>
                </a:solidFill>
                <a:latin typeface="HG丸ｺﾞｼｯｸM-PRO" panose="020F0600000000000000" pitchFamily="50" charset="-128"/>
                <a:ea typeface="HG丸ｺﾞｼｯｸM-PRO" panose="020F0600000000000000" pitchFamily="50" charset="-128"/>
              </a:rPr>
              <a:t>％</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64" name="正方形/長方形 63"/>
          <p:cNvSpPr/>
          <p:nvPr/>
        </p:nvSpPr>
        <p:spPr>
          <a:xfrm>
            <a:off x="8731764" y="4646301"/>
            <a:ext cx="648000"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438</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65" name="正方形/長方形 64"/>
          <p:cNvSpPr/>
          <p:nvPr/>
        </p:nvSpPr>
        <p:spPr>
          <a:xfrm>
            <a:off x="5936808" y="4051784"/>
            <a:ext cx="756000" cy="324000"/>
          </a:xfrm>
          <a:prstGeom prst="rect">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lstStyle/>
          <a:p>
            <a:pPr algn="ctr"/>
            <a:r>
              <a:rPr lang="ja-JP" altLang="en-US" sz="1050" dirty="0">
                <a:solidFill>
                  <a:prstClr val="black"/>
                </a:solidFill>
                <a:latin typeface="HG丸ｺﾞｼｯｸM-PRO" panose="020F0600000000000000" pitchFamily="50" charset="-128"/>
                <a:ea typeface="HG丸ｺﾞｼｯｸM-PRO" panose="020F0600000000000000" pitchFamily="50" charset="-128"/>
              </a:rPr>
              <a:t>時間外労働割増分</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66" name="正方形/長方形 65"/>
          <p:cNvSpPr/>
          <p:nvPr/>
        </p:nvSpPr>
        <p:spPr>
          <a:xfrm>
            <a:off x="5933982" y="4375587"/>
            <a:ext cx="759792" cy="27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25</a:t>
            </a:r>
            <a:r>
              <a:rPr lang="ja-JP" altLang="en-US" sz="1050" dirty="0">
                <a:solidFill>
                  <a:prstClr val="black"/>
                </a:solidFill>
                <a:latin typeface="HG丸ｺﾞｼｯｸM-PRO" panose="020F0600000000000000" pitchFamily="50" charset="-128"/>
                <a:ea typeface="HG丸ｺﾞｼｯｸM-PRO" panose="020F0600000000000000" pitchFamily="50" charset="-128"/>
              </a:rPr>
              <a:t>％</a:t>
            </a:r>
          </a:p>
        </p:txBody>
      </p:sp>
      <p:sp>
        <p:nvSpPr>
          <p:cNvPr id="67" name="正方形/長方形 66"/>
          <p:cNvSpPr/>
          <p:nvPr/>
        </p:nvSpPr>
        <p:spPr>
          <a:xfrm>
            <a:off x="5936874" y="4645662"/>
            <a:ext cx="756900" cy="27720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313</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68" name="正方形/長方形 67"/>
          <p:cNvSpPr/>
          <p:nvPr/>
        </p:nvSpPr>
        <p:spPr>
          <a:xfrm>
            <a:off x="5936808" y="4922867"/>
            <a:ext cx="756966" cy="2651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US" altLang="ja-JP" sz="1050" dirty="0">
                <a:solidFill>
                  <a:prstClr val="black"/>
                </a:solidFill>
                <a:latin typeface="HG丸ｺﾞｼｯｸM-PRO" panose="020F0600000000000000" pitchFamily="50" charset="-128"/>
                <a:ea typeface="HG丸ｺﾞｼｯｸM-PRO" panose="020F0600000000000000" pitchFamily="50" charset="-128"/>
              </a:rPr>
              <a:t>45</a:t>
            </a:r>
            <a:r>
              <a:rPr lang="ja-JP" altLang="en-US" sz="1050" dirty="0">
                <a:solidFill>
                  <a:prstClr val="black"/>
                </a:solidFill>
                <a:latin typeface="HG丸ｺﾞｼｯｸM-PRO" panose="020F0600000000000000" pitchFamily="50" charset="-128"/>
                <a:ea typeface="HG丸ｺﾞｼｯｸM-PRO" panose="020F0600000000000000" pitchFamily="50" charset="-128"/>
              </a:rPr>
              <a:t>時間</a:t>
            </a:r>
          </a:p>
        </p:txBody>
      </p:sp>
      <p:sp>
        <p:nvSpPr>
          <p:cNvPr id="69" name="角丸四角形 68"/>
          <p:cNvSpPr/>
          <p:nvPr/>
        </p:nvSpPr>
        <p:spPr>
          <a:xfrm>
            <a:off x="3726469" y="3208655"/>
            <a:ext cx="5670029" cy="772911"/>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nSpc>
                <a:spcPts val="1350"/>
              </a:lnSpc>
            </a:pPr>
            <a:r>
              <a:rPr lang="ja-JP" altLang="en-US" sz="1050" dirty="0">
                <a:solidFill>
                  <a:prstClr val="black"/>
                </a:solidFill>
                <a:latin typeface="HG丸ｺﾞｼｯｸM-PRO" pitchFamily="50" charset="-128"/>
                <a:ea typeface="HG丸ｺﾞｼｯｸM-PRO" pitchFamily="50" charset="-128"/>
              </a:rPr>
              <a:t>◆前提とした条件＝①算定対象賃金額</a:t>
            </a:r>
            <a:r>
              <a:rPr lang="en-US" altLang="ja-JP" sz="1050" dirty="0">
                <a:solidFill>
                  <a:prstClr val="black"/>
                </a:solidFill>
                <a:latin typeface="HG丸ｺﾞｼｯｸM-PRO" pitchFamily="50" charset="-128"/>
                <a:ea typeface="HG丸ｺﾞｼｯｸM-PRO" pitchFamily="50" charset="-128"/>
              </a:rPr>
              <a:t>200,000</a:t>
            </a:r>
            <a:r>
              <a:rPr lang="ja-JP" altLang="en-US" sz="1050" dirty="0">
                <a:solidFill>
                  <a:prstClr val="black"/>
                </a:solidFill>
                <a:latin typeface="HG丸ｺﾞｼｯｸM-PRO" pitchFamily="50" charset="-128"/>
                <a:ea typeface="HG丸ｺﾞｼｯｸM-PRO" pitchFamily="50" charset="-128"/>
              </a:rPr>
              <a:t>円、②年間平均月所定労働時間数</a:t>
            </a:r>
            <a:r>
              <a:rPr lang="en-US" altLang="ja-JP" sz="1050" dirty="0">
                <a:solidFill>
                  <a:prstClr val="black"/>
                </a:solidFill>
                <a:latin typeface="HG丸ｺﾞｼｯｸM-PRO" pitchFamily="50" charset="-128"/>
                <a:ea typeface="HG丸ｺﾞｼｯｸM-PRO" pitchFamily="50" charset="-128"/>
              </a:rPr>
              <a:t>160</a:t>
            </a:r>
            <a:r>
              <a:rPr lang="ja-JP" altLang="en-US" sz="1050" dirty="0">
                <a:solidFill>
                  <a:prstClr val="black"/>
                </a:solidFill>
                <a:latin typeface="HG丸ｺﾞｼｯｸM-PRO" pitchFamily="50" charset="-128"/>
                <a:ea typeface="HG丸ｺﾞｼｯｸM-PRO" pitchFamily="50" charset="-128"/>
              </a:rPr>
              <a:t>時間、</a:t>
            </a:r>
            <a:endParaRPr lang="en-US" altLang="ja-JP" sz="1050" dirty="0">
              <a:solidFill>
                <a:prstClr val="black"/>
              </a:solidFill>
              <a:latin typeface="HG丸ｺﾞｼｯｸM-PRO" pitchFamily="50" charset="-128"/>
              <a:ea typeface="HG丸ｺﾞｼｯｸM-PRO" pitchFamily="50" charset="-128"/>
            </a:endParaRPr>
          </a:p>
          <a:p>
            <a:pPr>
              <a:lnSpc>
                <a:spcPts val="1350"/>
              </a:lnSpc>
            </a:pPr>
            <a:r>
              <a:rPr lang="ja-JP" altLang="en-US" sz="1050" dirty="0">
                <a:solidFill>
                  <a:prstClr val="black"/>
                </a:solidFill>
                <a:latin typeface="HG丸ｺﾞｼｯｸM-PRO" pitchFamily="50" charset="-128"/>
                <a:ea typeface="HG丸ｺﾞｼｯｸM-PRO" pitchFamily="50" charset="-128"/>
              </a:rPr>
              <a:t>③時間外労働</a:t>
            </a:r>
            <a:r>
              <a:rPr lang="en-US" altLang="ja-JP" sz="1050" dirty="0">
                <a:solidFill>
                  <a:prstClr val="black"/>
                </a:solidFill>
                <a:latin typeface="HG丸ｺﾞｼｯｸM-PRO" pitchFamily="50" charset="-128"/>
                <a:ea typeface="HG丸ｺﾞｼｯｸM-PRO" pitchFamily="50" charset="-128"/>
              </a:rPr>
              <a:t>45</a:t>
            </a:r>
            <a:r>
              <a:rPr lang="ja-JP" altLang="en-US" sz="1050" dirty="0">
                <a:solidFill>
                  <a:prstClr val="black"/>
                </a:solidFill>
                <a:latin typeface="HG丸ｺﾞｼｯｸM-PRO" pitchFamily="50" charset="-128"/>
                <a:ea typeface="HG丸ｺﾞｼｯｸM-PRO" pitchFamily="50" charset="-128"/>
              </a:rPr>
              <a:t>～</a:t>
            </a:r>
            <a:r>
              <a:rPr lang="en-US" altLang="ja-JP" sz="1050" dirty="0">
                <a:solidFill>
                  <a:prstClr val="black"/>
                </a:solidFill>
                <a:latin typeface="HG丸ｺﾞｼｯｸM-PRO" pitchFamily="50" charset="-128"/>
                <a:ea typeface="HG丸ｺﾞｼｯｸM-PRO" pitchFamily="50" charset="-128"/>
              </a:rPr>
              <a:t>60</a:t>
            </a:r>
            <a:r>
              <a:rPr lang="ja-JP" altLang="en-US" sz="1050" dirty="0">
                <a:solidFill>
                  <a:prstClr val="black"/>
                </a:solidFill>
                <a:latin typeface="HG丸ｺﾞｼｯｸM-PRO" pitchFamily="50" charset="-128"/>
                <a:ea typeface="HG丸ｺﾞｼｯｸM-PRO" pitchFamily="50" charset="-128"/>
              </a:rPr>
              <a:t>時間の割増率は</a:t>
            </a:r>
            <a:r>
              <a:rPr lang="en-US" altLang="ja-JP" sz="1050" dirty="0">
                <a:solidFill>
                  <a:prstClr val="black"/>
                </a:solidFill>
                <a:latin typeface="HG丸ｺﾞｼｯｸM-PRO" pitchFamily="50" charset="-128"/>
                <a:ea typeface="HG丸ｺﾞｼｯｸM-PRO" pitchFamily="50" charset="-128"/>
              </a:rPr>
              <a:t>30</a:t>
            </a:r>
            <a:r>
              <a:rPr lang="ja-JP" altLang="en-US" sz="1050" dirty="0">
                <a:solidFill>
                  <a:prstClr val="black"/>
                </a:solidFill>
                <a:latin typeface="HG丸ｺﾞｼｯｸM-PRO" pitchFamily="50" charset="-128"/>
                <a:ea typeface="HG丸ｺﾞｼｯｸM-PRO" pitchFamily="50" charset="-128"/>
              </a:rPr>
              <a:t>％、④他は法定どおりの割増率、⑤時間外労働等の時間の合計は</a:t>
            </a:r>
            <a:r>
              <a:rPr lang="en-US" altLang="ja-JP" sz="1050" dirty="0">
                <a:solidFill>
                  <a:prstClr val="black"/>
                </a:solidFill>
                <a:latin typeface="HG丸ｺﾞｼｯｸM-PRO" pitchFamily="50" charset="-128"/>
                <a:ea typeface="HG丸ｺﾞｼｯｸM-PRO" pitchFamily="50" charset="-128"/>
              </a:rPr>
              <a:t>78</a:t>
            </a:r>
            <a:r>
              <a:rPr lang="ja-JP" altLang="en-US" sz="1050" dirty="0">
                <a:solidFill>
                  <a:prstClr val="black"/>
                </a:solidFill>
                <a:latin typeface="HG丸ｺﾞｼｯｸM-PRO" pitchFamily="50" charset="-128"/>
                <a:ea typeface="HG丸ｺﾞｼｯｸM-PRO" pitchFamily="50" charset="-128"/>
              </a:rPr>
              <a:t>時間</a:t>
            </a:r>
            <a:r>
              <a:rPr lang="en-US" altLang="ja-JP" sz="900" dirty="0">
                <a:solidFill>
                  <a:prstClr val="black"/>
                </a:solidFill>
                <a:latin typeface="HG丸ｺﾞｼｯｸM-PRO" pitchFamily="50" charset="-128"/>
                <a:ea typeface="HG丸ｺﾞｼｯｸM-PRO" pitchFamily="50" charset="-128"/>
              </a:rPr>
              <a:t>(</a:t>
            </a:r>
            <a:r>
              <a:rPr lang="ja-JP" altLang="en-US" sz="900" dirty="0">
                <a:solidFill>
                  <a:prstClr val="black"/>
                </a:solidFill>
                <a:latin typeface="HG丸ｺﾞｼｯｸM-PRO" pitchFamily="50" charset="-128"/>
                <a:ea typeface="HG丸ｺﾞｼｯｸM-PRO" pitchFamily="50" charset="-128"/>
              </a:rPr>
              <a:t>時間外労働時間数</a:t>
            </a:r>
            <a:r>
              <a:rPr lang="en-US" altLang="ja-JP" sz="900" dirty="0">
                <a:solidFill>
                  <a:prstClr val="black"/>
                </a:solidFill>
                <a:latin typeface="HG丸ｺﾞｼｯｸM-PRO" pitchFamily="50" charset="-128"/>
                <a:ea typeface="HG丸ｺﾞｼｯｸM-PRO" pitchFamily="50" charset="-128"/>
              </a:rPr>
              <a:t>70</a:t>
            </a:r>
            <a:r>
              <a:rPr lang="ja-JP" altLang="en-US" sz="900" dirty="0">
                <a:solidFill>
                  <a:prstClr val="black"/>
                </a:solidFill>
                <a:latin typeface="HG丸ｺﾞｼｯｸM-PRO" pitchFamily="50" charset="-128"/>
                <a:ea typeface="HG丸ｺﾞｼｯｸM-PRO" pitchFamily="50" charset="-128"/>
              </a:rPr>
              <a:t>時間、休日労働時間数８時間、深夜労働時間数</a:t>
            </a:r>
            <a:r>
              <a:rPr lang="en-US" altLang="ja-JP" sz="900" dirty="0">
                <a:solidFill>
                  <a:prstClr val="black"/>
                </a:solidFill>
                <a:latin typeface="HG丸ｺﾞｼｯｸM-PRO" pitchFamily="50" charset="-128"/>
                <a:ea typeface="HG丸ｺﾞｼｯｸM-PRO" pitchFamily="50" charset="-128"/>
              </a:rPr>
              <a:t>20</a:t>
            </a:r>
            <a:r>
              <a:rPr lang="ja-JP" altLang="en-US" sz="900" dirty="0">
                <a:solidFill>
                  <a:prstClr val="black"/>
                </a:solidFill>
                <a:latin typeface="HG丸ｺﾞｼｯｸM-PRO" pitchFamily="50" charset="-128"/>
                <a:ea typeface="HG丸ｺﾞｼｯｸM-PRO" pitchFamily="50" charset="-128"/>
              </a:rPr>
              <a:t>時間とする</a:t>
            </a:r>
            <a:r>
              <a:rPr lang="en-US" altLang="ja-JP" sz="900" dirty="0">
                <a:solidFill>
                  <a:prstClr val="black"/>
                </a:solidFill>
                <a:latin typeface="HG丸ｺﾞｼｯｸM-PRO" pitchFamily="50" charset="-128"/>
                <a:ea typeface="HG丸ｺﾞｼｯｸM-PRO" pitchFamily="50" charset="-128"/>
              </a:rPr>
              <a:t>)</a:t>
            </a:r>
          </a:p>
        </p:txBody>
      </p:sp>
      <p:sp>
        <p:nvSpPr>
          <p:cNvPr id="71" name="テキスト ボックス 70"/>
          <p:cNvSpPr txBox="1"/>
          <p:nvPr/>
        </p:nvSpPr>
        <p:spPr>
          <a:xfrm>
            <a:off x="1524000" y="136647"/>
            <a:ext cx="81009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割増賃金の基礎となる時間単価を検算してみる②</a:t>
            </a:r>
          </a:p>
        </p:txBody>
      </p:sp>
      <p:sp>
        <p:nvSpPr>
          <p:cNvPr id="2" name="テキスト ボックス 1"/>
          <p:cNvSpPr txBox="1"/>
          <p:nvPr/>
        </p:nvSpPr>
        <p:spPr>
          <a:xfrm>
            <a:off x="9446517" y="5463764"/>
            <a:ext cx="1185988" cy="369332"/>
          </a:xfrm>
          <a:prstGeom prst="rect">
            <a:avLst/>
          </a:prstGeom>
          <a:noFill/>
        </p:spPr>
        <p:txBody>
          <a:bodyPr wrap="square" rtlCol="0">
            <a:spAutoFit/>
          </a:bodyPr>
          <a:lstStyle/>
          <a:p>
            <a:r>
              <a:rPr lang="ja-JP" altLang="en-US" sz="900" dirty="0"/>
              <a:t>注</a:t>
            </a:r>
            <a:r>
              <a:rPr lang="en-US" altLang="ja-JP" sz="900" dirty="0"/>
              <a:t>1</a:t>
            </a:r>
            <a:r>
              <a:rPr lang="ja-JP" altLang="en-US" sz="900" dirty="0"/>
              <a:t>：時間外労働時</a:t>
            </a:r>
            <a:endParaRPr lang="en-US" altLang="ja-JP" sz="900" dirty="0"/>
          </a:p>
          <a:p>
            <a:r>
              <a:rPr lang="ja-JP" altLang="en-US" sz="900" dirty="0"/>
              <a:t>　　 間数の内数</a:t>
            </a:r>
          </a:p>
        </p:txBody>
      </p:sp>
      <p:sp>
        <p:nvSpPr>
          <p:cNvPr id="72" name="正方形/長方形 71"/>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cxnSp>
        <p:nvCxnSpPr>
          <p:cNvPr id="73" name="直線コネクタ 72">
            <a:extLst>
              <a:ext uri="{FF2B5EF4-FFF2-40B4-BE49-F238E27FC236}">
                <a16:creationId xmlns:a16="http://schemas.microsoft.com/office/drawing/2014/main" id="{ADF04E1B-BB30-40D0-926F-9066AB36FBE6}"/>
              </a:ext>
            </a:extLst>
          </p:cNvPr>
          <p:cNvCxnSpPr/>
          <p:nvPr/>
        </p:nvCxnSpPr>
        <p:spPr>
          <a:xfrm>
            <a:off x="3726467" y="4375587"/>
            <a:ext cx="56532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994E94C9-CEB5-41FF-A318-A0CD731755C7}"/>
              </a:ext>
            </a:extLst>
          </p:cNvPr>
          <p:cNvCxnSpPr/>
          <p:nvPr/>
        </p:nvCxnSpPr>
        <p:spPr>
          <a:xfrm>
            <a:off x="3726467" y="4650065"/>
            <a:ext cx="56532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6F3D3050-5A2C-44DA-8568-2B51E93B6277}"/>
              </a:ext>
            </a:extLst>
          </p:cNvPr>
          <p:cNvCxnSpPr/>
          <p:nvPr/>
        </p:nvCxnSpPr>
        <p:spPr>
          <a:xfrm>
            <a:off x="3726467" y="4915850"/>
            <a:ext cx="56532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6D3803F-C249-43AE-B492-D665889C9B8F}"/>
              </a:ext>
            </a:extLst>
          </p:cNvPr>
          <p:cNvCxnSpPr/>
          <p:nvPr/>
        </p:nvCxnSpPr>
        <p:spPr>
          <a:xfrm>
            <a:off x="3726467" y="5192434"/>
            <a:ext cx="56532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17D90DC7-B40F-4BFE-90F0-8620895E4B16}"/>
              </a:ext>
            </a:extLst>
          </p:cNvPr>
          <p:cNvCxnSpPr>
            <a:cxnSpLocks/>
          </p:cNvCxnSpPr>
          <p:nvPr/>
        </p:nvCxnSpPr>
        <p:spPr>
          <a:xfrm>
            <a:off x="4415019" y="5706002"/>
            <a:ext cx="49647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4FE30B7E-E2C6-4FBC-B25A-DBC29555C600}"/>
              </a:ext>
            </a:extLst>
          </p:cNvPr>
          <p:cNvCxnSpPr>
            <a:cxnSpLocks/>
          </p:cNvCxnSpPr>
          <p:nvPr/>
        </p:nvCxnSpPr>
        <p:spPr>
          <a:xfrm>
            <a:off x="4421750" y="4058821"/>
            <a:ext cx="0" cy="1851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F1235B6B-BEF0-4AE8-9D30-DD4F466039F5}"/>
              </a:ext>
            </a:extLst>
          </p:cNvPr>
          <p:cNvCxnSpPr>
            <a:cxnSpLocks/>
          </p:cNvCxnSpPr>
          <p:nvPr/>
        </p:nvCxnSpPr>
        <p:spPr>
          <a:xfrm>
            <a:off x="5933898" y="4048866"/>
            <a:ext cx="0" cy="1657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AF8FE846-3932-42E8-AD20-D7A144CA9695}"/>
              </a:ext>
            </a:extLst>
          </p:cNvPr>
          <p:cNvCxnSpPr>
            <a:cxnSpLocks/>
          </p:cNvCxnSpPr>
          <p:nvPr/>
        </p:nvCxnSpPr>
        <p:spPr>
          <a:xfrm>
            <a:off x="7429492" y="4048866"/>
            <a:ext cx="0" cy="1396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C5702DA6-F86E-42D2-B246-CFAC7F612C2A}"/>
              </a:ext>
            </a:extLst>
          </p:cNvPr>
          <p:cNvCxnSpPr>
            <a:cxnSpLocks/>
          </p:cNvCxnSpPr>
          <p:nvPr/>
        </p:nvCxnSpPr>
        <p:spPr>
          <a:xfrm>
            <a:off x="5159896" y="4048865"/>
            <a:ext cx="0" cy="5967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76B374C2-5600-4717-A3BF-E3B0BDE0B45A}"/>
              </a:ext>
            </a:extLst>
          </p:cNvPr>
          <p:cNvCxnSpPr>
            <a:cxnSpLocks/>
          </p:cNvCxnSpPr>
          <p:nvPr/>
        </p:nvCxnSpPr>
        <p:spPr>
          <a:xfrm>
            <a:off x="5159896" y="4915850"/>
            <a:ext cx="0" cy="790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913CD2D0-C1F3-4A9C-8C0E-1C326D551CE5}"/>
              </a:ext>
            </a:extLst>
          </p:cNvPr>
          <p:cNvCxnSpPr>
            <a:cxnSpLocks/>
          </p:cNvCxnSpPr>
          <p:nvPr/>
        </p:nvCxnSpPr>
        <p:spPr>
          <a:xfrm>
            <a:off x="6690066" y="4051785"/>
            <a:ext cx="0" cy="1396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F542CDB0-B623-48D8-B605-E2709C500257}"/>
              </a:ext>
            </a:extLst>
          </p:cNvPr>
          <p:cNvCxnSpPr>
            <a:cxnSpLocks/>
          </p:cNvCxnSpPr>
          <p:nvPr/>
        </p:nvCxnSpPr>
        <p:spPr>
          <a:xfrm>
            <a:off x="8101821" y="4048866"/>
            <a:ext cx="0" cy="1396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2B5C649-7D68-4560-A299-C96D106C0D47}"/>
              </a:ext>
            </a:extLst>
          </p:cNvPr>
          <p:cNvCxnSpPr>
            <a:cxnSpLocks/>
          </p:cNvCxnSpPr>
          <p:nvPr/>
        </p:nvCxnSpPr>
        <p:spPr>
          <a:xfrm>
            <a:off x="8731764" y="4048866"/>
            <a:ext cx="0" cy="1396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正方形/長方形 85">
            <a:extLst>
              <a:ext uri="{FF2B5EF4-FFF2-40B4-BE49-F238E27FC236}">
                <a16:creationId xmlns:a16="http://schemas.microsoft.com/office/drawing/2014/main" id="{09ED4494-CF5B-438F-9046-6952276DBC54}"/>
              </a:ext>
            </a:extLst>
          </p:cNvPr>
          <p:cNvSpPr/>
          <p:nvPr/>
        </p:nvSpPr>
        <p:spPr>
          <a:xfrm>
            <a:off x="3726467" y="4048866"/>
            <a:ext cx="5653297" cy="1861732"/>
          </a:xfrm>
          <a:prstGeom prst="rect">
            <a:avLst/>
          </a:prstGeom>
          <a:noFill/>
          <a:ln w="63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cxnSp>
        <p:nvCxnSpPr>
          <p:cNvPr id="87" name="直線コネクタ 86">
            <a:extLst>
              <a:ext uri="{FF2B5EF4-FFF2-40B4-BE49-F238E27FC236}">
                <a16:creationId xmlns:a16="http://schemas.microsoft.com/office/drawing/2014/main" id="{79C09C3D-6719-447D-B3BB-9DCD01D65499}"/>
              </a:ext>
            </a:extLst>
          </p:cNvPr>
          <p:cNvCxnSpPr>
            <a:cxnSpLocks/>
          </p:cNvCxnSpPr>
          <p:nvPr/>
        </p:nvCxnSpPr>
        <p:spPr>
          <a:xfrm>
            <a:off x="5933899" y="5445224"/>
            <a:ext cx="34457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8F2057A3-8110-1415-01EF-6668A7F275C2}"/>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136</a:t>
            </a:fld>
            <a:endParaRPr kumimoji="1" lang="ja-JP" altLang="en-US">
              <a:solidFill>
                <a:prstClr val="black">
                  <a:tint val="75000"/>
                </a:prstClr>
              </a:solidFill>
            </a:endParaRPr>
          </a:p>
        </p:txBody>
      </p:sp>
    </p:spTree>
    <p:extLst>
      <p:ext uri="{BB962C8B-B14F-4D97-AF65-F5344CB8AC3E}">
        <p14:creationId xmlns:p14="http://schemas.microsoft.com/office/powerpoint/2010/main" val="5275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wipe(left)">
                                      <p:cBhvr>
                                        <p:cTn id="7" dur="500"/>
                                        <p:tgtEl>
                                          <p:spTgt spid="2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wipe(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wipe(left)">
                                      <p:cBhvr>
                                        <p:cTn id="22" dur="500"/>
                                        <p:tgtEl>
                                          <p:spTgt spid="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wipe(left)">
                                      <p:cBhvr>
                                        <p:cTn id="27" dur="500"/>
                                        <p:tgtEl>
                                          <p:spTgt spid="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9">
                                            <p:bg/>
                                          </p:spTgt>
                                        </p:tgtEl>
                                        <p:attrNameLst>
                                          <p:attrName>style.visibility</p:attrName>
                                        </p:attrNameLst>
                                      </p:cBhvr>
                                      <p:to>
                                        <p:strVal val="visible"/>
                                      </p:to>
                                    </p:set>
                                    <p:animEffect transition="in" filter="wipe(left)">
                                      <p:cBhvr>
                                        <p:cTn id="37" dur="500"/>
                                        <p:tgtEl>
                                          <p:spTgt spid="69">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9">
                                            <p:txEl>
                                              <p:pRg st="0" end="0"/>
                                            </p:txEl>
                                          </p:spTgt>
                                        </p:tgtEl>
                                        <p:attrNameLst>
                                          <p:attrName>style.visibility</p:attrName>
                                        </p:attrNameLst>
                                      </p:cBhvr>
                                      <p:to>
                                        <p:strVal val="visible"/>
                                      </p:to>
                                    </p:set>
                                    <p:animEffect transition="in" filter="wipe(left)">
                                      <p:cBhvr>
                                        <p:cTn id="42" dur="500"/>
                                        <p:tgtEl>
                                          <p:spTgt spid="6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9">
                                            <p:txEl>
                                              <p:pRg st="1" end="1"/>
                                            </p:txEl>
                                          </p:spTgt>
                                        </p:tgtEl>
                                        <p:attrNameLst>
                                          <p:attrName>style.visibility</p:attrName>
                                        </p:attrNameLst>
                                      </p:cBhvr>
                                      <p:to>
                                        <p:strVal val="visible"/>
                                      </p:to>
                                    </p:set>
                                    <p:animEffect transition="in" filter="wipe(left)">
                                      <p:cBhvr>
                                        <p:cTn id="47" dur="500"/>
                                        <p:tgtEl>
                                          <p:spTgt spid="6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left)">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left)">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left)">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wipe(left)">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5"/>
                                        </p:tgtEl>
                                        <p:attrNameLst>
                                          <p:attrName>style.visibility</p:attrName>
                                        </p:attrNameLst>
                                      </p:cBhvr>
                                      <p:to>
                                        <p:strVal val="visible"/>
                                      </p:to>
                                    </p:set>
                                    <p:animEffect transition="in" filter="wipe(left)">
                                      <p:cBhvr>
                                        <p:cTn id="87" dur="500"/>
                                        <p:tgtEl>
                                          <p:spTgt spid="6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left)">
                                      <p:cBhvr>
                                        <p:cTn id="92" dur="500"/>
                                        <p:tgtEl>
                                          <p:spTgt spid="29"/>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wipe(left)">
                                      <p:cBhvr>
                                        <p:cTn id="97" dur="500"/>
                                        <p:tgtEl>
                                          <p:spTgt spid="3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wipe(left)">
                                      <p:cBhvr>
                                        <p:cTn id="102" dur="500"/>
                                        <p:tgtEl>
                                          <p:spTgt spid="5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animEffect transition="in" filter="wipe(left)">
                                      <p:cBhvr>
                                        <p:cTn id="107" dur="500"/>
                                        <p:tgtEl>
                                          <p:spTgt spid="6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wipe(up)">
                                      <p:cBhvr>
                                        <p:cTn id="112" dur="500"/>
                                        <p:tgtEl>
                                          <p:spTgt spid="33"/>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wipe(up)">
                                      <p:cBhvr>
                                        <p:cTn id="115" dur="500"/>
                                        <p:tgtEl>
                                          <p:spTgt spid="34"/>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wipe(up)">
                                      <p:cBhvr>
                                        <p:cTn id="120" dur="500"/>
                                        <p:tgtEl>
                                          <p:spTgt spid="37"/>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39"/>
                                        </p:tgtEl>
                                        <p:attrNameLst>
                                          <p:attrName>style.visibility</p:attrName>
                                        </p:attrNameLst>
                                      </p:cBhvr>
                                      <p:to>
                                        <p:strVal val="visible"/>
                                      </p:to>
                                    </p:set>
                                    <p:animEffect transition="in" filter="wipe(left)">
                                      <p:cBhvr>
                                        <p:cTn id="125" dur="500"/>
                                        <p:tgtEl>
                                          <p:spTgt spid="39"/>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47"/>
                                        </p:tgtEl>
                                        <p:attrNameLst>
                                          <p:attrName>style.visibility</p:attrName>
                                        </p:attrNameLst>
                                      </p:cBhvr>
                                      <p:to>
                                        <p:strVal val="visible"/>
                                      </p:to>
                                    </p:set>
                                    <p:animEffect transition="in" filter="wipe(left)">
                                      <p:cBhvr>
                                        <p:cTn id="130" dur="500"/>
                                        <p:tgtEl>
                                          <p:spTgt spid="47"/>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40"/>
                                        </p:tgtEl>
                                        <p:attrNameLst>
                                          <p:attrName>style.visibility</p:attrName>
                                        </p:attrNameLst>
                                      </p:cBhvr>
                                      <p:to>
                                        <p:strVal val="visible"/>
                                      </p:to>
                                    </p:set>
                                    <p:animEffect transition="in" filter="wipe(left)">
                                      <p:cBhvr>
                                        <p:cTn id="135" dur="500"/>
                                        <p:tgtEl>
                                          <p:spTgt spid="40"/>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48"/>
                                        </p:tgtEl>
                                        <p:attrNameLst>
                                          <p:attrName>style.visibility</p:attrName>
                                        </p:attrNameLst>
                                      </p:cBhvr>
                                      <p:to>
                                        <p:strVal val="visible"/>
                                      </p:to>
                                    </p:set>
                                    <p:animEffect transition="in" filter="wipe(left)">
                                      <p:cBhvr>
                                        <p:cTn id="140" dur="500"/>
                                        <p:tgtEl>
                                          <p:spTgt spid="48"/>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grpId="0" nodeType="clickEffect">
                                  <p:stCondLst>
                                    <p:cond delay="0"/>
                                  </p:stCondLst>
                                  <p:childTnLst>
                                    <p:set>
                                      <p:cBhvr>
                                        <p:cTn id="144" dur="1" fill="hold">
                                          <p:stCondLst>
                                            <p:cond delay="0"/>
                                          </p:stCondLst>
                                        </p:cTn>
                                        <p:tgtEl>
                                          <p:spTgt spid="66"/>
                                        </p:tgtEl>
                                        <p:attrNameLst>
                                          <p:attrName>style.visibility</p:attrName>
                                        </p:attrNameLst>
                                      </p:cBhvr>
                                      <p:to>
                                        <p:strVal val="visible"/>
                                      </p:to>
                                    </p:set>
                                    <p:animEffect transition="in" filter="wipe(left)">
                                      <p:cBhvr>
                                        <p:cTn id="145" dur="500"/>
                                        <p:tgtEl>
                                          <p:spTgt spid="66"/>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grpId="0" nodeType="clickEffect">
                                  <p:stCondLst>
                                    <p:cond delay="0"/>
                                  </p:stCondLst>
                                  <p:childTnLst>
                                    <p:set>
                                      <p:cBhvr>
                                        <p:cTn id="149" dur="1" fill="hold">
                                          <p:stCondLst>
                                            <p:cond delay="0"/>
                                          </p:stCondLst>
                                        </p:cTn>
                                        <p:tgtEl>
                                          <p:spTgt spid="67"/>
                                        </p:tgtEl>
                                        <p:attrNameLst>
                                          <p:attrName>style.visibility</p:attrName>
                                        </p:attrNameLst>
                                      </p:cBhvr>
                                      <p:to>
                                        <p:strVal val="visible"/>
                                      </p:to>
                                    </p:set>
                                    <p:animEffect transition="in" filter="wipe(left)">
                                      <p:cBhvr>
                                        <p:cTn id="150" dur="500"/>
                                        <p:tgtEl>
                                          <p:spTgt spid="67"/>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68"/>
                                        </p:tgtEl>
                                        <p:attrNameLst>
                                          <p:attrName>style.visibility</p:attrName>
                                        </p:attrNameLst>
                                      </p:cBhvr>
                                      <p:to>
                                        <p:strVal val="visible"/>
                                      </p:to>
                                    </p:set>
                                    <p:animEffect transition="in" filter="wipe(left)">
                                      <p:cBhvr>
                                        <p:cTn id="155" dur="500"/>
                                        <p:tgtEl>
                                          <p:spTgt spid="68"/>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49"/>
                                        </p:tgtEl>
                                        <p:attrNameLst>
                                          <p:attrName>style.visibility</p:attrName>
                                        </p:attrNameLst>
                                      </p:cBhvr>
                                      <p:to>
                                        <p:strVal val="visible"/>
                                      </p:to>
                                    </p:set>
                                    <p:animEffect transition="in" filter="wipe(left)">
                                      <p:cBhvr>
                                        <p:cTn id="160" dur="500"/>
                                        <p:tgtEl>
                                          <p:spTgt spid="49"/>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35"/>
                                        </p:tgtEl>
                                        <p:attrNameLst>
                                          <p:attrName>style.visibility</p:attrName>
                                        </p:attrNameLst>
                                      </p:cBhvr>
                                      <p:to>
                                        <p:strVal val="visible"/>
                                      </p:to>
                                    </p:set>
                                    <p:animEffect transition="in" filter="wipe(left)">
                                      <p:cBhvr>
                                        <p:cTn id="165" dur="500"/>
                                        <p:tgtEl>
                                          <p:spTgt spid="35"/>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38"/>
                                        </p:tgtEl>
                                        <p:attrNameLst>
                                          <p:attrName>style.visibility</p:attrName>
                                        </p:attrNameLst>
                                      </p:cBhvr>
                                      <p:to>
                                        <p:strVal val="visible"/>
                                      </p:to>
                                    </p:set>
                                    <p:animEffect transition="in" filter="wipe(left)">
                                      <p:cBhvr>
                                        <p:cTn id="170" dur="500"/>
                                        <p:tgtEl>
                                          <p:spTgt spid="38"/>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1"/>
                                        </p:tgtEl>
                                        <p:attrNameLst>
                                          <p:attrName>style.visibility</p:attrName>
                                        </p:attrNameLst>
                                      </p:cBhvr>
                                      <p:to>
                                        <p:strVal val="visible"/>
                                      </p:to>
                                    </p:set>
                                    <p:animEffect transition="in" filter="wipe(left)">
                                      <p:cBhvr>
                                        <p:cTn id="175" dur="500"/>
                                        <p:tgtEl>
                                          <p:spTgt spid="41"/>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50"/>
                                        </p:tgtEl>
                                        <p:attrNameLst>
                                          <p:attrName>style.visibility</p:attrName>
                                        </p:attrNameLst>
                                      </p:cBhvr>
                                      <p:to>
                                        <p:strVal val="visible"/>
                                      </p:to>
                                    </p:set>
                                    <p:animEffect transition="in" filter="wipe(left)">
                                      <p:cBhvr>
                                        <p:cTn id="180" dur="500"/>
                                        <p:tgtEl>
                                          <p:spTgt spid="50"/>
                                        </p:tgtEl>
                                      </p:cBhvr>
                                    </p:animEffect>
                                  </p:childTnLst>
                                </p:cTn>
                              </p:par>
                            </p:childTnLst>
                          </p:cTn>
                        </p:par>
                      </p:childTnLst>
                    </p:cTn>
                  </p:par>
                  <p:par>
                    <p:cTn id="181" fill="hold">
                      <p:stCondLst>
                        <p:cond delay="indefinite"/>
                      </p:stCondLst>
                      <p:childTnLst>
                        <p:par>
                          <p:cTn id="182" fill="hold">
                            <p:stCondLst>
                              <p:cond delay="0"/>
                            </p:stCondLst>
                            <p:childTnLst>
                              <p:par>
                                <p:cTn id="183" presetID="22" presetClass="entr" presetSubtype="8" fill="hold" grpId="0" nodeType="clickEffect">
                                  <p:stCondLst>
                                    <p:cond delay="0"/>
                                  </p:stCondLst>
                                  <p:childTnLst>
                                    <p:set>
                                      <p:cBhvr>
                                        <p:cTn id="184" dur="1" fill="hold">
                                          <p:stCondLst>
                                            <p:cond delay="0"/>
                                          </p:stCondLst>
                                        </p:cTn>
                                        <p:tgtEl>
                                          <p:spTgt spid="36"/>
                                        </p:tgtEl>
                                        <p:attrNameLst>
                                          <p:attrName>style.visibility</p:attrName>
                                        </p:attrNameLst>
                                      </p:cBhvr>
                                      <p:to>
                                        <p:strVal val="visible"/>
                                      </p:to>
                                    </p:set>
                                    <p:animEffect transition="in" filter="wipe(left)">
                                      <p:cBhvr>
                                        <p:cTn id="185" dur="500"/>
                                        <p:tgtEl>
                                          <p:spTgt spid="36"/>
                                        </p:tgtEl>
                                      </p:cBhvr>
                                    </p:animEffect>
                                  </p:childTnLst>
                                </p:cTn>
                              </p:par>
                            </p:childTnLst>
                          </p:cTn>
                        </p:par>
                      </p:childTnLst>
                    </p:cTn>
                  </p:par>
                  <p:par>
                    <p:cTn id="186" fill="hold">
                      <p:stCondLst>
                        <p:cond delay="indefinite"/>
                      </p:stCondLst>
                      <p:childTnLst>
                        <p:par>
                          <p:cTn id="187" fill="hold">
                            <p:stCondLst>
                              <p:cond delay="0"/>
                            </p:stCondLst>
                            <p:childTnLst>
                              <p:par>
                                <p:cTn id="188" presetID="22" presetClass="entr" presetSubtype="8" fill="hold" grpId="0" nodeType="clickEffect">
                                  <p:stCondLst>
                                    <p:cond delay="0"/>
                                  </p:stCondLst>
                                  <p:childTnLst>
                                    <p:set>
                                      <p:cBhvr>
                                        <p:cTn id="189" dur="1" fill="hold">
                                          <p:stCondLst>
                                            <p:cond delay="0"/>
                                          </p:stCondLst>
                                        </p:cTn>
                                        <p:tgtEl>
                                          <p:spTgt spid="56"/>
                                        </p:tgtEl>
                                        <p:attrNameLst>
                                          <p:attrName>style.visibility</p:attrName>
                                        </p:attrNameLst>
                                      </p:cBhvr>
                                      <p:to>
                                        <p:strVal val="visible"/>
                                      </p:to>
                                    </p:set>
                                    <p:animEffect transition="in" filter="wipe(left)">
                                      <p:cBhvr>
                                        <p:cTn id="190" dur="500"/>
                                        <p:tgtEl>
                                          <p:spTgt spid="56"/>
                                        </p:tgtEl>
                                      </p:cBhvr>
                                    </p:animEffect>
                                  </p:childTnLst>
                                </p:cTn>
                              </p:par>
                            </p:childTnLst>
                          </p:cTn>
                        </p:par>
                      </p:childTnLst>
                    </p:cTn>
                  </p:par>
                  <p:par>
                    <p:cTn id="191" fill="hold">
                      <p:stCondLst>
                        <p:cond delay="indefinite"/>
                      </p:stCondLst>
                      <p:childTnLst>
                        <p:par>
                          <p:cTn id="192" fill="hold">
                            <p:stCondLst>
                              <p:cond delay="0"/>
                            </p:stCondLst>
                            <p:childTnLst>
                              <p:par>
                                <p:cTn id="193" presetID="22" presetClass="entr" presetSubtype="8" fill="hold" grpId="0" nodeType="clickEffect">
                                  <p:stCondLst>
                                    <p:cond delay="0"/>
                                  </p:stCondLst>
                                  <p:childTnLst>
                                    <p:set>
                                      <p:cBhvr>
                                        <p:cTn id="194" dur="1" fill="hold">
                                          <p:stCondLst>
                                            <p:cond delay="0"/>
                                          </p:stCondLst>
                                        </p:cTn>
                                        <p:tgtEl>
                                          <p:spTgt spid="42"/>
                                        </p:tgtEl>
                                        <p:attrNameLst>
                                          <p:attrName>style.visibility</p:attrName>
                                        </p:attrNameLst>
                                      </p:cBhvr>
                                      <p:to>
                                        <p:strVal val="visible"/>
                                      </p:to>
                                    </p:set>
                                    <p:animEffect transition="in" filter="wipe(left)">
                                      <p:cBhvr>
                                        <p:cTn id="195" dur="500"/>
                                        <p:tgtEl>
                                          <p:spTgt spid="42"/>
                                        </p:tgtEl>
                                      </p:cBhvr>
                                    </p:animEffect>
                                  </p:childTnLst>
                                </p:cTn>
                              </p:par>
                            </p:childTnLst>
                          </p:cTn>
                        </p:par>
                      </p:childTnLst>
                    </p:cTn>
                  </p:par>
                  <p:par>
                    <p:cTn id="196" fill="hold">
                      <p:stCondLst>
                        <p:cond delay="indefinite"/>
                      </p:stCondLst>
                      <p:childTnLst>
                        <p:par>
                          <p:cTn id="197" fill="hold">
                            <p:stCondLst>
                              <p:cond delay="0"/>
                            </p:stCondLst>
                            <p:childTnLst>
                              <p:par>
                                <p:cTn id="198" presetID="22" presetClass="entr" presetSubtype="8" fill="hold" grpId="0" nodeType="clickEffect">
                                  <p:stCondLst>
                                    <p:cond delay="0"/>
                                  </p:stCondLst>
                                  <p:childTnLst>
                                    <p:set>
                                      <p:cBhvr>
                                        <p:cTn id="199" dur="1" fill="hold">
                                          <p:stCondLst>
                                            <p:cond delay="0"/>
                                          </p:stCondLst>
                                        </p:cTn>
                                        <p:tgtEl>
                                          <p:spTgt spid="51"/>
                                        </p:tgtEl>
                                        <p:attrNameLst>
                                          <p:attrName>style.visibility</p:attrName>
                                        </p:attrNameLst>
                                      </p:cBhvr>
                                      <p:to>
                                        <p:strVal val="visible"/>
                                      </p:to>
                                    </p:set>
                                    <p:animEffect transition="in" filter="wipe(left)">
                                      <p:cBhvr>
                                        <p:cTn id="200" dur="500"/>
                                        <p:tgtEl>
                                          <p:spTgt spid="51"/>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8" fill="hold" grpId="0" nodeType="clickEffect">
                                  <p:stCondLst>
                                    <p:cond delay="0"/>
                                  </p:stCondLst>
                                  <p:childTnLst>
                                    <p:set>
                                      <p:cBhvr>
                                        <p:cTn id="204" dur="1" fill="hold">
                                          <p:stCondLst>
                                            <p:cond delay="0"/>
                                          </p:stCondLst>
                                        </p:cTn>
                                        <p:tgtEl>
                                          <p:spTgt spid="58"/>
                                        </p:tgtEl>
                                        <p:attrNameLst>
                                          <p:attrName>style.visibility</p:attrName>
                                        </p:attrNameLst>
                                      </p:cBhvr>
                                      <p:to>
                                        <p:strVal val="visible"/>
                                      </p:to>
                                    </p:set>
                                    <p:animEffect transition="in" filter="wipe(left)">
                                      <p:cBhvr>
                                        <p:cTn id="205" dur="500"/>
                                        <p:tgtEl>
                                          <p:spTgt spid="58"/>
                                        </p:tgtEl>
                                      </p:cBhvr>
                                    </p:animEffect>
                                  </p:childTnLst>
                                </p:cTn>
                              </p:par>
                            </p:childTnLst>
                          </p:cTn>
                        </p:par>
                      </p:childTnLst>
                    </p:cTn>
                  </p:par>
                  <p:par>
                    <p:cTn id="206" fill="hold">
                      <p:stCondLst>
                        <p:cond delay="indefinite"/>
                      </p:stCondLst>
                      <p:childTnLst>
                        <p:par>
                          <p:cTn id="207" fill="hold">
                            <p:stCondLst>
                              <p:cond delay="0"/>
                            </p:stCondLst>
                            <p:childTnLst>
                              <p:par>
                                <p:cTn id="208" presetID="22" presetClass="entr" presetSubtype="8" fill="hold" grpId="0" nodeType="clickEffect">
                                  <p:stCondLst>
                                    <p:cond delay="0"/>
                                  </p:stCondLst>
                                  <p:childTnLst>
                                    <p:set>
                                      <p:cBhvr>
                                        <p:cTn id="209" dur="1" fill="hold">
                                          <p:stCondLst>
                                            <p:cond delay="0"/>
                                          </p:stCondLst>
                                        </p:cTn>
                                        <p:tgtEl>
                                          <p:spTgt spid="59"/>
                                        </p:tgtEl>
                                        <p:attrNameLst>
                                          <p:attrName>style.visibility</p:attrName>
                                        </p:attrNameLst>
                                      </p:cBhvr>
                                      <p:to>
                                        <p:strVal val="visible"/>
                                      </p:to>
                                    </p:set>
                                    <p:animEffect transition="in" filter="wipe(left)">
                                      <p:cBhvr>
                                        <p:cTn id="210" dur="500"/>
                                        <p:tgtEl>
                                          <p:spTgt spid="59"/>
                                        </p:tgtEl>
                                      </p:cBhvr>
                                    </p:animEffect>
                                  </p:childTnLst>
                                </p:cTn>
                              </p:par>
                            </p:childTnLst>
                          </p:cTn>
                        </p:par>
                      </p:childTnLst>
                    </p:cTn>
                  </p:par>
                  <p:par>
                    <p:cTn id="211" fill="hold">
                      <p:stCondLst>
                        <p:cond delay="indefinite"/>
                      </p:stCondLst>
                      <p:childTnLst>
                        <p:par>
                          <p:cTn id="212" fill="hold">
                            <p:stCondLst>
                              <p:cond delay="0"/>
                            </p:stCondLst>
                            <p:childTnLst>
                              <p:par>
                                <p:cTn id="213" presetID="22" presetClass="entr" presetSubtype="8" fill="hold" grpId="0" nodeType="clickEffect">
                                  <p:stCondLst>
                                    <p:cond delay="0"/>
                                  </p:stCondLst>
                                  <p:childTnLst>
                                    <p:set>
                                      <p:cBhvr>
                                        <p:cTn id="214" dur="1" fill="hold">
                                          <p:stCondLst>
                                            <p:cond delay="0"/>
                                          </p:stCondLst>
                                        </p:cTn>
                                        <p:tgtEl>
                                          <p:spTgt spid="60"/>
                                        </p:tgtEl>
                                        <p:attrNameLst>
                                          <p:attrName>style.visibility</p:attrName>
                                        </p:attrNameLst>
                                      </p:cBhvr>
                                      <p:to>
                                        <p:strVal val="visible"/>
                                      </p:to>
                                    </p:set>
                                    <p:animEffect transition="in" filter="wipe(left)">
                                      <p:cBhvr>
                                        <p:cTn id="215" dur="500"/>
                                        <p:tgtEl>
                                          <p:spTgt spid="60"/>
                                        </p:tgtEl>
                                      </p:cBhvr>
                                    </p:animEffect>
                                  </p:childTnLst>
                                </p:cTn>
                              </p:par>
                            </p:childTnLst>
                          </p:cTn>
                        </p:par>
                      </p:childTnLst>
                    </p:cTn>
                  </p:par>
                  <p:par>
                    <p:cTn id="216" fill="hold">
                      <p:stCondLst>
                        <p:cond delay="indefinite"/>
                      </p:stCondLst>
                      <p:childTnLst>
                        <p:par>
                          <p:cTn id="217" fill="hold">
                            <p:stCondLst>
                              <p:cond delay="0"/>
                            </p:stCondLst>
                            <p:childTnLst>
                              <p:par>
                                <p:cTn id="218" presetID="22" presetClass="entr" presetSubtype="8" fill="hold" grpId="0" nodeType="clickEffect">
                                  <p:stCondLst>
                                    <p:cond delay="0"/>
                                  </p:stCondLst>
                                  <p:childTnLst>
                                    <p:set>
                                      <p:cBhvr>
                                        <p:cTn id="219" dur="1" fill="hold">
                                          <p:stCondLst>
                                            <p:cond delay="0"/>
                                          </p:stCondLst>
                                        </p:cTn>
                                        <p:tgtEl>
                                          <p:spTgt spid="52"/>
                                        </p:tgtEl>
                                        <p:attrNameLst>
                                          <p:attrName>style.visibility</p:attrName>
                                        </p:attrNameLst>
                                      </p:cBhvr>
                                      <p:to>
                                        <p:strVal val="visible"/>
                                      </p:to>
                                    </p:set>
                                    <p:animEffect transition="in" filter="wipe(left)">
                                      <p:cBhvr>
                                        <p:cTn id="220" dur="500"/>
                                        <p:tgtEl>
                                          <p:spTgt spid="52"/>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8" fill="hold" grpId="0" nodeType="clickEffect">
                                  <p:stCondLst>
                                    <p:cond delay="0"/>
                                  </p:stCondLst>
                                  <p:childTnLst>
                                    <p:set>
                                      <p:cBhvr>
                                        <p:cTn id="224" dur="1" fill="hold">
                                          <p:stCondLst>
                                            <p:cond delay="0"/>
                                          </p:stCondLst>
                                        </p:cTn>
                                        <p:tgtEl>
                                          <p:spTgt spid="63"/>
                                        </p:tgtEl>
                                        <p:attrNameLst>
                                          <p:attrName>style.visibility</p:attrName>
                                        </p:attrNameLst>
                                      </p:cBhvr>
                                      <p:to>
                                        <p:strVal val="visible"/>
                                      </p:to>
                                    </p:set>
                                    <p:animEffect transition="in" filter="wipe(left)">
                                      <p:cBhvr>
                                        <p:cTn id="225" dur="500"/>
                                        <p:tgtEl>
                                          <p:spTgt spid="63"/>
                                        </p:tgtEl>
                                      </p:cBhvr>
                                    </p:animEffect>
                                  </p:childTnLst>
                                </p:cTn>
                              </p:par>
                            </p:childTnLst>
                          </p:cTn>
                        </p:par>
                      </p:childTnLst>
                    </p:cTn>
                  </p:par>
                  <p:par>
                    <p:cTn id="226" fill="hold">
                      <p:stCondLst>
                        <p:cond delay="indefinite"/>
                      </p:stCondLst>
                      <p:childTnLst>
                        <p:par>
                          <p:cTn id="227" fill="hold">
                            <p:stCondLst>
                              <p:cond delay="0"/>
                            </p:stCondLst>
                            <p:childTnLst>
                              <p:par>
                                <p:cTn id="228" presetID="22" presetClass="entr" presetSubtype="8" fill="hold" grpId="0" nodeType="clickEffect">
                                  <p:stCondLst>
                                    <p:cond delay="0"/>
                                  </p:stCondLst>
                                  <p:childTnLst>
                                    <p:set>
                                      <p:cBhvr>
                                        <p:cTn id="229" dur="1" fill="hold">
                                          <p:stCondLst>
                                            <p:cond delay="0"/>
                                          </p:stCondLst>
                                        </p:cTn>
                                        <p:tgtEl>
                                          <p:spTgt spid="64"/>
                                        </p:tgtEl>
                                        <p:attrNameLst>
                                          <p:attrName>style.visibility</p:attrName>
                                        </p:attrNameLst>
                                      </p:cBhvr>
                                      <p:to>
                                        <p:strVal val="visible"/>
                                      </p:to>
                                    </p:set>
                                    <p:animEffect transition="in" filter="wipe(left)">
                                      <p:cBhvr>
                                        <p:cTn id="230" dur="500"/>
                                        <p:tgtEl>
                                          <p:spTgt spid="64"/>
                                        </p:tgtEl>
                                      </p:cBhvr>
                                    </p:animEffect>
                                  </p:childTnLst>
                                </p:cTn>
                              </p:par>
                            </p:childTnLst>
                          </p:cTn>
                        </p:par>
                      </p:childTnLst>
                    </p:cTn>
                  </p:par>
                  <p:par>
                    <p:cTn id="231" fill="hold">
                      <p:stCondLst>
                        <p:cond delay="indefinite"/>
                      </p:stCondLst>
                      <p:childTnLst>
                        <p:par>
                          <p:cTn id="232" fill="hold">
                            <p:stCondLst>
                              <p:cond delay="0"/>
                            </p:stCondLst>
                            <p:childTnLst>
                              <p:par>
                                <p:cTn id="233" presetID="22" presetClass="entr" presetSubtype="8" fill="hold" grpId="0" nodeType="clickEffect">
                                  <p:stCondLst>
                                    <p:cond delay="0"/>
                                  </p:stCondLst>
                                  <p:childTnLst>
                                    <p:set>
                                      <p:cBhvr>
                                        <p:cTn id="234" dur="1" fill="hold">
                                          <p:stCondLst>
                                            <p:cond delay="0"/>
                                          </p:stCondLst>
                                        </p:cTn>
                                        <p:tgtEl>
                                          <p:spTgt spid="61"/>
                                        </p:tgtEl>
                                        <p:attrNameLst>
                                          <p:attrName>style.visibility</p:attrName>
                                        </p:attrNameLst>
                                      </p:cBhvr>
                                      <p:to>
                                        <p:strVal val="visible"/>
                                      </p:to>
                                    </p:set>
                                    <p:animEffect transition="in" filter="wipe(left)">
                                      <p:cBhvr>
                                        <p:cTn id="235" dur="500"/>
                                        <p:tgtEl>
                                          <p:spTgt spid="61"/>
                                        </p:tgtEl>
                                      </p:cBhvr>
                                    </p:animEffect>
                                  </p:childTnLst>
                                </p:cTn>
                              </p:par>
                            </p:childTnLst>
                          </p:cTn>
                        </p:par>
                      </p:childTnLst>
                    </p:cTn>
                  </p:par>
                  <p:par>
                    <p:cTn id="236" fill="hold">
                      <p:stCondLst>
                        <p:cond delay="indefinite"/>
                      </p:stCondLst>
                      <p:childTnLst>
                        <p:par>
                          <p:cTn id="237" fill="hold">
                            <p:stCondLst>
                              <p:cond delay="0"/>
                            </p:stCondLst>
                            <p:childTnLst>
                              <p:par>
                                <p:cTn id="238" presetID="22" presetClass="entr" presetSubtype="8" fill="hold" grpId="0" nodeType="clickEffect">
                                  <p:stCondLst>
                                    <p:cond delay="0"/>
                                  </p:stCondLst>
                                  <p:childTnLst>
                                    <p:set>
                                      <p:cBhvr>
                                        <p:cTn id="239" dur="1" fill="hold">
                                          <p:stCondLst>
                                            <p:cond delay="0"/>
                                          </p:stCondLst>
                                        </p:cTn>
                                        <p:tgtEl>
                                          <p:spTgt spid="53"/>
                                        </p:tgtEl>
                                        <p:attrNameLst>
                                          <p:attrName>style.visibility</p:attrName>
                                        </p:attrNameLst>
                                      </p:cBhvr>
                                      <p:to>
                                        <p:strVal val="visible"/>
                                      </p:to>
                                    </p:set>
                                    <p:animEffect transition="in" filter="wipe(left)">
                                      <p:cBhvr>
                                        <p:cTn id="240" dur="500"/>
                                        <p:tgtEl>
                                          <p:spTgt spid="53"/>
                                        </p:tgtEl>
                                      </p:cBhvr>
                                    </p:animEffect>
                                  </p:childTnLst>
                                </p:cTn>
                              </p:par>
                            </p:childTnLst>
                          </p:cTn>
                        </p:par>
                      </p:childTnLst>
                    </p:cTn>
                  </p:par>
                  <p:par>
                    <p:cTn id="241" fill="hold">
                      <p:stCondLst>
                        <p:cond delay="indefinite"/>
                      </p:stCondLst>
                      <p:childTnLst>
                        <p:par>
                          <p:cTn id="242" fill="hold">
                            <p:stCondLst>
                              <p:cond delay="0"/>
                            </p:stCondLst>
                            <p:childTnLst>
                              <p:par>
                                <p:cTn id="243" presetID="22" presetClass="entr" presetSubtype="8" fill="hold" grpId="0" nodeType="clickEffect">
                                  <p:stCondLst>
                                    <p:cond delay="0"/>
                                  </p:stCondLst>
                                  <p:childTnLst>
                                    <p:set>
                                      <p:cBhvr>
                                        <p:cTn id="244" dur="1" fill="hold">
                                          <p:stCondLst>
                                            <p:cond delay="0"/>
                                          </p:stCondLst>
                                        </p:cTn>
                                        <p:tgtEl>
                                          <p:spTgt spid="54"/>
                                        </p:tgtEl>
                                        <p:attrNameLst>
                                          <p:attrName>style.visibility</p:attrName>
                                        </p:attrNameLst>
                                      </p:cBhvr>
                                      <p:to>
                                        <p:strVal val="visible"/>
                                      </p:to>
                                    </p:set>
                                    <p:animEffect transition="in" filter="wipe(left)">
                                      <p:cBhvr>
                                        <p:cTn id="245" dur="500"/>
                                        <p:tgtEl>
                                          <p:spTgt spid="54"/>
                                        </p:tgtEl>
                                      </p:cBhvr>
                                    </p:animEffect>
                                  </p:childTnLst>
                                </p:cTn>
                              </p:par>
                            </p:childTnLst>
                          </p:cTn>
                        </p:par>
                      </p:childTnLst>
                    </p:cTn>
                  </p:par>
                  <p:par>
                    <p:cTn id="246" fill="hold">
                      <p:stCondLst>
                        <p:cond delay="indefinite"/>
                      </p:stCondLst>
                      <p:childTnLst>
                        <p:par>
                          <p:cTn id="247" fill="hold">
                            <p:stCondLst>
                              <p:cond delay="0"/>
                            </p:stCondLst>
                            <p:childTnLst>
                              <p:par>
                                <p:cTn id="248" presetID="22" presetClass="entr" presetSubtype="8" fill="hold" grpId="0" nodeType="clickEffect">
                                  <p:stCondLst>
                                    <p:cond delay="0"/>
                                  </p:stCondLst>
                                  <p:childTnLst>
                                    <p:set>
                                      <p:cBhvr>
                                        <p:cTn id="249" dur="1" fill="hold">
                                          <p:stCondLst>
                                            <p:cond delay="0"/>
                                          </p:stCondLst>
                                        </p:cTn>
                                        <p:tgtEl>
                                          <p:spTgt spid="55"/>
                                        </p:tgtEl>
                                        <p:attrNameLst>
                                          <p:attrName>style.visibility</p:attrName>
                                        </p:attrNameLst>
                                      </p:cBhvr>
                                      <p:to>
                                        <p:strVal val="visible"/>
                                      </p:to>
                                    </p:set>
                                    <p:animEffect transition="in" filter="wipe(left)">
                                      <p:cBhvr>
                                        <p:cTn id="250" dur="500"/>
                                        <p:tgtEl>
                                          <p:spTgt spid="55"/>
                                        </p:tgtEl>
                                      </p:cBhvr>
                                    </p:animEffect>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grpId="0" nodeType="clickEffect">
                                  <p:stCondLst>
                                    <p:cond delay="0"/>
                                  </p:stCondLst>
                                  <p:childTnLst>
                                    <p:set>
                                      <p:cBhvr>
                                        <p:cTn id="254" dur="1" fill="hold">
                                          <p:stCondLst>
                                            <p:cond delay="0"/>
                                          </p:stCondLst>
                                        </p:cTn>
                                        <p:tgtEl>
                                          <p:spTgt spid="86"/>
                                        </p:tgtEl>
                                        <p:attrNameLst>
                                          <p:attrName>style.visibility</p:attrName>
                                        </p:attrNameLst>
                                      </p:cBhvr>
                                      <p:to>
                                        <p:strVal val="visible"/>
                                      </p:to>
                                    </p:set>
                                    <p:animEffect transition="in" filter="fade">
                                      <p:cBhvr>
                                        <p:cTn id="25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build="p" animBg="1"/>
      <p:bldP spid="8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角丸四角形 79"/>
          <p:cNvSpPr/>
          <p:nvPr/>
        </p:nvSpPr>
        <p:spPr>
          <a:xfrm>
            <a:off x="1847529" y="1340768"/>
            <a:ext cx="8613519" cy="5445224"/>
          </a:xfrm>
          <a:prstGeom prst="roundRect">
            <a:avLst>
              <a:gd name="adj" fmla="val 1503"/>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 </a:t>
            </a:r>
            <a:r>
              <a:rPr kumimoji="1" lang="en-US" altLang="ja-JP" sz="18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か月間継続して勤務し、</a:t>
            </a:r>
            <a:r>
              <a:rPr kumimoji="1" lang="en-US" altLang="ja-JP" sz="18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8</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割出勤すれば</a:t>
            </a:r>
            <a:r>
              <a:rPr kumimoji="1" lang="en-US" altLang="ja-JP" sz="18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10</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日の年休。</a:t>
            </a:r>
            <a:endPar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 </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勤続</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年につき</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日ずつ付与日数が増え、労基法上付与日数は最大</a:t>
            </a:r>
            <a:r>
              <a:rPr kumimoji="1" lang="en-US" altLang="ja-JP" sz="18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20</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入</a:t>
            </a:r>
            <a:endPar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社</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か月後</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0" i="0" u="none" strike="noStrike" kern="1200" cap="none" spc="0" normalizeH="0" baseline="0" noProof="0" dirty="0" err="1">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年次有給休暇の消滅時効は</a:t>
            </a:r>
            <a:r>
              <a:rPr kumimoji="1" lang="en-US" altLang="ja-JP" sz="18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2</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年となっています。</a:t>
            </a:r>
            <a:endPar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 </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パート労働者やアルバイトにも年次有給休暇は付与されます</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勤務時間が短く</a:t>
            </a:r>
            <a:endPar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800" b="0" i="0" u="none" strike="noStrike" kern="1200" cap="none" spc="0" normalizeH="0" baseline="0" noProof="0" dirty="0" err="1">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て</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(30</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時間未満／週</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勤務日数が少ないと、年次有給休暇の日数も比例して少な</a:t>
            </a:r>
            <a:endPar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800" b="0" i="0" u="none" strike="noStrike" kern="1200" cap="none" spc="0" normalizeH="0" baseline="0" noProof="0" dirty="0" err="1">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く</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なります</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これを</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比例付与</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と呼んでいます。</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0" i="0" u="none" strike="noStrike" kern="1200" cap="none" spc="0" normalizeH="0" baseline="0" noProof="0" dirty="0" err="1">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lvl="0">
              <a:lnSpc>
                <a:spcPts val="2600"/>
              </a:lnSpc>
              <a:defRPr/>
            </a:pPr>
            <a:r>
              <a:rPr lang="en-US" altLang="ja-JP" sz="1800" dirty="0">
                <a:solidFill>
                  <a:prstClr val="black"/>
                </a:solidFill>
                <a:latin typeface="HG丸ｺﾞｼｯｸM-PRO" panose="020F0600000000000000" pitchFamily="50" charset="-128"/>
                <a:ea typeface="HG丸ｺﾞｼｯｸM-PRO" panose="020F0600000000000000" pitchFamily="50" charset="-128"/>
              </a:rPr>
              <a:t>(4) </a:t>
            </a:r>
            <a:r>
              <a:rPr lang="ja-JP" altLang="en-US" sz="1800" dirty="0">
                <a:solidFill>
                  <a:prstClr val="black"/>
                </a:solidFill>
                <a:latin typeface="HG丸ｺﾞｼｯｸM-PRO" pitchFamily="50" charset="-128"/>
                <a:ea typeface="HG丸ｺﾞｼｯｸM-PRO" pitchFamily="50" charset="-128"/>
              </a:rPr>
              <a:t>年次有給休暇は、取りたい時に取得できるのが原則です。ただし、時季を変更</a:t>
            </a:r>
            <a:endParaRPr lang="en-US" altLang="ja-JP" sz="1800" dirty="0">
              <a:solidFill>
                <a:prstClr val="black"/>
              </a:solidFill>
              <a:latin typeface="HG丸ｺﾞｼｯｸM-PRO" pitchFamily="50" charset="-128"/>
              <a:ea typeface="HG丸ｺﾞｼｯｸM-PRO" pitchFamily="50" charset="-128"/>
            </a:endParaRPr>
          </a:p>
          <a:p>
            <a:pPr lvl="0">
              <a:lnSpc>
                <a:spcPts val="2600"/>
              </a:lnSpc>
              <a:defRPr/>
            </a:pPr>
            <a:r>
              <a:rPr lang="ja-JP" altLang="en-US" sz="1800" dirty="0">
                <a:solidFill>
                  <a:prstClr val="black"/>
                </a:solidFill>
                <a:latin typeface="HG丸ｺﾞｼｯｸM-PRO" pitchFamily="50" charset="-128"/>
                <a:ea typeface="HG丸ｺﾞｼｯｸM-PRO" pitchFamily="50" charset="-128"/>
              </a:rPr>
              <a:t>　するよう求められる場合もあります。</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lvl="0">
              <a:lnSpc>
                <a:spcPts val="2600"/>
              </a:lnSpc>
              <a:defRPr/>
            </a:pPr>
            <a:r>
              <a:rPr lang="en-US" altLang="ja-JP" sz="1800" dirty="0">
                <a:solidFill>
                  <a:prstClr val="black"/>
                </a:solidFill>
                <a:latin typeface="HG丸ｺﾞｼｯｸM-PRO" panose="020F0600000000000000" pitchFamily="50" charset="-128"/>
                <a:ea typeface="HG丸ｺﾞｼｯｸM-PRO" panose="020F0600000000000000" pitchFamily="50" charset="-128"/>
              </a:rPr>
              <a:t>(5) </a:t>
            </a:r>
            <a:r>
              <a:rPr lang="ja-JP" altLang="en-US" sz="1800" dirty="0">
                <a:solidFill>
                  <a:prstClr val="black"/>
                </a:solidFill>
                <a:latin typeface="HG丸ｺﾞｼｯｸM-PRO" pitchFamily="50" charset="-128"/>
                <a:ea typeface="HG丸ｺﾞｼｯｸM-PRO" pitchFamily="50" charset="-128"/>
              </a:rPr>
              <a:t>年次有給休暇は、計画的に付与されたり、半日単位･時間単位でも取得できる</a:t>
            </a:r>
            <a:endParaRPr lang="en-US" altLang="ja-JP" sz="1800" dirty="0">
              <a:solidFill>
                <a:prstClr val="black"/>
              </a:solidFill>
              <a:latin typeface="HG丸ｺﾞｼｯｸM-PRO" pitchFamily="50" charset="-128"/>
              <a:ea typeface="HG丸ｺﾞｼｯｸM-PRO" pitchFamily="50" charset="-128"/>
            </a:endParaRPr>
          </a:p>
          <a:p>
            <a:pPr lvl="0">
              <a:lnSpc>
                <a:spcPts val="2600"/>
              </a:lnSpc>
              <a:defRPr/>
            </a:pPr>
            <a:r>
              <a:rPr lang="ja-JP" altLang="en-US" sz="1800" dirty="0">
                <a:solidFill>
                  <a:prstClr val="black"/>
                </a:solidFill>
                <a:latin typeface="HG丸ｺﾞｼｯｸM-PRO" pitchFamily="50" charset="-128"/>
                <a:ea typeface="HG丸ｺﾞｼｯｸM-PRO" pitchFamily="50" charset="-128"/>
              </a:rPr>
              <a:t>　場合があります。</a:t>
            </a:r>
            <a:endParaRPr lang="en-US" altLang="ja-JP" sz="1800" dirty="0">
              <a:solidFill>
                <a:prstClr val="black"/>
              </a:solidFill>
              <a:latin typeface="HG丸ｺﾞｼｯｸM-PRO" pitchFamily="50" charset="-128"/>
              <a:ea typeface="HG丸ｺﾞｼｯｸM-PRO" pitchFamily="50" charset="-128"/>
            </a:endParaRPr>
          </a:p>
          <a:p>
            <a:pPr lvl="0">
              <a:lnSpc>
                <a:spcPts val="2600"/>
              </a:lnSpc>
              <a:defRPr/>
            </a:pPr>
            <a:r>
              <a:rPr lang="en-US" altLang="ja-JP" sz="1800" dirty="0">
                <a:solidFill>
                  <a:prstClr val="black"/>
                </a:solidFill>
                <a:latin typeface="HG丸ｺﾞｼｯｸM-PRO" pitchFamily="50" charset="-128"/>
                <a:ea typeface="HG丸ｺﾞｼｯｸM-PRO" pitchFamily="50" charset="-128"/>
              </a:rPr>
              <a:t>(6) </a:t>
            </a:r>
            <a:r>
              <a:rPr lang="ja-JP" altLang="en-US" sz="1800" dirty="0">
                <a:solidFill>
                  <a:prstClr val="black"/>
                </a:solidFill>
                <a:latin typeface="HG丸ｺﾞｼｯｸM-PRO" pitchFamily="50" charset="-128"/>
                <a:ea typeface="HG丸ｺﾞｼｯｸM-PRO" pitchFamily="50" charset="-128"/>
              </a:rPr>
              <a:t>年次有給休暇が</a:t>
            </a:r>
            <a:r>
              <a:rPr lang="en-US" altLang="ja-JP" sz="1800" dirty="0">
                <a:solidFill>
                  <a:prstClr val="black"/>
                </a:solidFill>
                <a:latin typeface="HG丸ｺﾞｼｯｸM-PRO" pitchFamily="50" charset="-128"/>
                <a:ea typeface="HG丸ｺﾞｼｯｸM-PRO" pitchFamily="50" charset="-128"/>
              </a:rPr>
              <a:t>10</a:t>
            </a:r>
            <a:r>
              <a:rPr lang="ja-JP" altLang="en-US" sz="1800" dirty="0">
                <a:solidFill>
                  <a:prstClr val="black"/>
                </a:solidFill>
                <a:latin typeface="HG丸ｺﾞｼｯｸM-PRO" pitchFamily="50" charset="-128"/>
                <a:ea typeface="HG丸ｺﾞｼｯｸM-PRO" pitchFamily="50" charset="-128"/>
              </a:rPr>
              <a:t>日以上付与される労働者について、付与した日から１年以</a:t>
            </a:r>
            <a:endParaRPr lang="en-US" altLang="ja-JP" sz="1800" dirty="0">
              <a:solidFill>
                <a:prstClr val="black"/>
              </a:solidFill>
              <a:latin typeface="HG丸ｺﾞｼｯｸM-PRO" pitchFamily="50" charset="-128"/>
              <a:ea typeface="HG丸ｺﾞｼｯｸM-PRO" pitchFamily="50" charset="-128"/>
            </a:endParaRPr>
          </a:p>
          <a:p>
            <a:pPr lvl="0">
              <a:lnSpc>
                <a:spcPts val="2600"/>
              </a:lnSpc>
              <a:defRPr/>
            </a:pPr>
            <a:r>
              <a:rPr lang="ja-JP" altLang="en-US" sz="1800" dirty="0">
                <a:solidFill>
                  <a:prstClr val="black"/>
                </a:solidFill>
                <a:latin typeface="HG丸ｺﾞｼｯｸM-PRO" pitchFamily="50" charset="-128"/>
                <a:ea typeface="HG丸ｺﾞｼｯｸM-PRO" pitchFamily="50" charset="-128"/>
              </a:rPr>
              <a:t>　内に</a:t>
            </a:r>
            <a:r>
              <a:rPr lang="en-US" altLang="ja-JP" sz="1800" dirty="0">
                <a:solidFill>
                  <a:prstClr val="black"/>
                </a:solidFill>
                <a:latin typeface="HG丸ｺﾞｼｯｸM-PRO" pitchFamily="50" charset="-128"/>
                <a:ea typeface="HG丸ｺﾞｼｯｸM-PRO" pitchFamily="50" charset="-128"/>
              </a:rPr>
              <a:t>5</a:t>
            </a:r>
            <a:r>
              <a:rPr lang="ja-JP" altLang="en-US" sz="1800" dirty="0">
                <a:solidFill>
                  <a:prstClr val="black"/>
                </a:solidFill>
                <a:latin typeface="HG丸ｺﾞｼｯｸM-PRO" pitchFamily="50" charset="-128"/>
                <a:ea typeface="HG丸ｺﾞｼｯｸM-PRO" pitchFamily="50" charset="-128"/>
              </a:rPr>
              <a:t>日分は、時季指定して取得させる義務が事業主にあります。</a:t>
            </a:r>
            <a:endParaRPr lang="en-US" altLang="ja-JP" sz="1800" dirty="0">
              <a:solidFill>
                <a:prstClr val="black"/>
              </a:solidFill>
              <a:latin typeface="HG丸ｺﾞｼｯｸM-PRO" pitchFamily="50" charset="-128"/>
              <a:ea typeface="HG丸ｺﾞｼｯｸM-PRO" pitchFamily="50" charset="-128"/>
            </a:endParaRPr>
          </a:p>
          <a:p>
            <a:pPr lvl="0">
              <a:lnSpc>
                <a:spcPts val="2600"/>
              </a:lnSpc>
              <a:defRPr/>
            </a:pPr>
            <a:r>
              <a:rPr lang="ja-JP" altLang="en-US" sz="1800" dirty="0">
                <a:solidFill>
                  <a:prstClr val="black"/>
                </a:solidFill>
                <a:latin typeface="HG丸ｺﾞｼｯｸM-PRO" pitchFamily="50" charset="-128"/>
                <a:ea typeface="HG丸ｺﾞｼｯｸM-PRO" pitchFamily="50" charset="-128"/>
              </a:rPr>
              <a:t>　</a:t>
            </a:r>
            <a:r>
              <a:rPr lang="en-US" altLang="ja-JP" sz="1800" dirty="0">
                <a:solidFill>
                  <a:prstClr val="black"/>
                </a:solidFill>
                <a:latin typeface="HG丸ｺﾞｼｯｸM-PRO" pitchFamily="50" charset="-128"/>
                <a:ea typeface="HG丸ｺﾞｼｯｸM-PRO" pitchFamily="50" charset="-128"/>
              </a:rPr>
              <a:t>※</a:t>
            </a:r>
            <a:r>
              <a:rPr lang="ja-JP" altLang="en-US" sz="1800" dirty="0">
                <a:solidFill>
                  <a:prstClr val="black"/>
                </a:solidFill>
                <a:latin typeface="HG丸ｺﾞｼｯｸM-PRO" pitchFamily="50" charset="-128"/>
                <a:ea typeface="HG丸ｺﾞｼｯｸM-PRO" pitchFamily="50" charset="-128"/>
              </a:rPr>
              <a:t>　</a:t>
            </a:r>
            <a:r>
              <a:rPr lang="en-US" altLang="ja-JP" sz="1800" dirty="0">
                <a:solidFill>
                  <a:prstClr val="black"/>
                </a:solidFill>
                <a:latin typeface="HG丸ｺﾞｼｯｸM-PRO" pitchFamily="50" charset="-128"/>
                <a:ea typeface="HG丸ｺﾞｼｯｸM-PRO" pitchFamily="50" charset="-128"/>
              </a:rPr>
              <a:t>2019.04.01</a:t>
            </a:r>
            <a:r>
              <a:rPr lang="ja-JP" altLang="en-US" sz="1800" dirty="0">
                <a:solidFill>
                  <a:prstClr val="black"/>
                </a:solidFill>
                <a:latin typeface="HG丸ｺﾞｼｯｸM-PRO" pitchFamily="50" charset="-128"/>
                <a:ea typeface="HG丸ｺﾞｼｯｸM-PRO" pitchFamily="50" charset="-128"/>
              </a:rPr>
              <a:t>～</a:t>
            </a:r>
            <a:endParaRPr lang="en-US" altLang="ja-JP" sz="1800" dirty="0">
              <a:solidFill>
                <a:prstClr val="black"/>
              </a:solidFill>
              <a:latin typeface="HG丸ｺﾞｼｯｸM-PRO" pitchFamily="50" charset="-128"/>
              <a:ea typeface="HG丸ｺﾞｼｯｸM-PRO" pitchFamily="50" charset="-128"/>
            </a:endParaRPr>
          </a:p>
          <a:p>
            <a:pPr lvl="0">
              <a:lnSpc>
                <a:spcPts val="2600"/>
              </a:lnSpc>
              <a:defRPr/>
            </a:pPr>
            <a:r>
              <a:rPr lang="en-US" altLang="ja-JP" sz="1800" dirty="0">
                <a:solidFill>
                  <a:prstClr val="black"/>
                </a:solidFill>
                <a:latin typeface="HG丸ｺﾞｼｯｸM-PRO" pitchFamily="50" charset="-128"/>
                <a:ea typeface="HG丸ｺﾞｼｯｸM-PRO" pitchFamily="50" charset="-128"/>
              </a:rPr>
              <a:t>(7) </a:t>
            </a:r>
            <a:r>
              <a:rPr lang="ja-JP" altLang="en-US" sz="1800" dirty="0">
                <a:solidFill>
                  <a:prstClr val="black"/>
                </a:solidFill>
                <a:latin typeface="HG丸ｺﾞｼｯｸM-PRO" pitchFamily="50" charset="-128"/>
                <a:ea typeface="HG丸ｺﾞｼｯｸM-PRO" pitchFamily="50" charset="-128"/>
              </a:rPr>
              <a:t>年次有給休暇を取得した労働者の賞与を減額するなど</a:t>
            </a:r>
            <a:r>
              <a:rPr lang="ja-JP" altLang="en-US" sz="1800" dirty="0">
                <a:solidFill>
                  <a:srgbClr val="FF0000"/>
                </a:solidFill>
                <a:latin typeface="HG丸ｺﾞｼｯｸM-PRO" pitchFamily="50" charset="-128"/>
                <a:ea typeface="HG丸ｺﾞｼｯｸM-PRO" pitchFamily="50" charset="-128"/>
              </a:rPr>
              <a:t>不利益に取り扱わないよ</a:t>
            </a:r>
            <a:endParaRPr lang="en-US" altLang="ja-JP" sz="1800" dirty="0">
              <a:solidFill>
                <a:srgbClr val="FF0000"/>
              </a:solidFill>
              <a:latin typeface="HG丸ｺﾞｼｯｸM-PRO" pitchFamily="50" charset="-128"/>
              <a:ea typeface="HG丸ｺﾞｼｯｸM-PRO" pitchFamily="50" charset="-128"/>
            </a:endParaRPr>
          </a:p>
          <a:p>
            <a:pPr lvl="0">
              <a:lnSpc>
                <a:spcPts val="2600"/>
              </a:lnSpc>
              <a:defRPr/>
            </a:pPr>
            <a:r>
              <a:rPr lang="ja-JP" altLang="en-US" sz="1800" dirty="0">
                <a:solidFill>
                  <a:srgbClr val="FF0000"/>
                </a:solidFill>
                <a:latin typeface="HG丸ｺﾞｼｯｸM-PRO" pitchFamily="50" charset="-128"/>
                <a:ea typeface="HG丸ｺﾞｼｯｸM-PRO" pitchFamily="50" charset="-128"/>
              </a:rPr>
              <a:t>　</a:t>
            </a:r>
            <a:r>
              <a:rPr lang="ja-JP" altLang="en-US" sz="1800" dirty="0" err="1">
                <a:solidFill>
                  <a:srgbClr val="FF0000"/>
                </a:solidFill>
                <a:latin typeface="HG丸ｺﾞｼｯｸM-PRO" pitchFamily="50" charset="-128"/>
                <a:ea typeface="HG丸ｺﾞｼｯｸM-PRO" pitchFamily="50" charset="-128"/>
              </a:rPr>
              <a:t>うに</a:t>
            </a:r>
            <a:r>
              <a:rPr lang="ja-JP" altLang="en-US" sz="1800" dirty="0">
                <a:solidFill>
                  <a:srgbClr val="FF0000"/>
                </a:solidFill>
                <a:latin typeface="HG丸ｺﾞｼｯｸM-PRO" pitchFamily="50" charset="-128"/>
                <a:ea typeface="HG丸ｺﾞｼｯｸM-PRO" pitchFamily="50" charset="-128"/>
              </a:rPr>
              <a:t>しないといけません。</a:t>
            </a:r>
            <a:endParaRPr lang="en-US" altLang="ja-JP" sz="1800" dirty="0">
              <a:solidFill>
                <a:prstClr val="black"/>
              </a:solidFill>
              <a:latin typeface="HG丸ｺﾞｼｯｸM-PRO" pitchFamily="50" charset="-128"/>
              <a:ea typeface="HG丸ｺﾞｼｯｸM-PRO" pitchFamily="50" charset="-128"/>
            </a:endParaRPr>
          </a:p>
        </p:txBody>
      </p:sp>
      <p:sp>
        <p:nvSpPr>
          <p:cNvPr id="4" name="正方形/長方形 3"/>
          <p:cNvSpPr/>
          <p:nvPr/>
        </p:nvSpPr>
        <p:spPr>
          <a:xfrm>
            <a:off x="1524000" y="1036448"/>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正方形/長方形 1"/>
          <p:cNvSpPr/>
          <p:nvPr/>
        </p:nvSpPr>
        <p:spPr>
          <a:xfrm>
            <a:off x="1631505" y="72081"/>
            <a:ext cx="8928991" cy="964367"/>
          </a:xfrm>
          <a:prstGeom prst="rect">
            <a:avLst/>
          </a:prstGeom>
        </p:spPr>
        <p:txBody>
          <a:bodyPr wrap="square">
            <a:spAutoFit/>
          </a:bodyPr>
          <a:lstStyle/>
          <a:p>
            <a:pPr lvl="0">
              <a:lnSpc>
                <a:spcPts val="3400"/>
              </a:lnSpc>
              <a:defRPr/>
            </a:pPr>
            <a:r>
              <a:rPr lang="ja-JP" altLang="en-US" sz="2400" dirty="0">
                <a:latin typeface="HG丸ｺﾞｼｯｸM-PRO" panose="020F0600000000000000" pitchFamily="50" charset="-128"/>
                <a:ea typeface="HG丸ｺﾞｼｯｸM-PRO" panose="020F0600000000000000" pitchFamily="50" charset="-128"/>
              </a:rPr>
              <a:t>年次有給休暇は、正社員はもちろん、パート労働者にもバイトにも付与されます</a:t>
            </a:r>
            <a:endParaRPr lang="ja-JP" altLang="en-US" sz="2400" dirty="0"/>
          </a:p>
        </p:txBody>
      </p:sp>
      <p:sp>
        <p:nvSpPr>
          <p:cNvPr id="3" name="スライド番号プレースホルダー 2">
            <a:extLst>
              <a:ext uri="{FF2B5EF4-FFF2-40B4-BE49-F238E27FC236}">
                <a16:creationId xmlns:a16="http://schemas.microsoft.com/office/drawing/2014/main" id="{548D1484-30E3-A208-A344-C63E6D37B67C}"/>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137</a:t>
            </a:fld>
            <a:endParaRPr kumimoji="1" lang="ja-JP" altLang="en-US">
              <a:solidFill>
                <a:prstClr val="black">
                  <a:tint val="75000"/>
                </a:prstClr>
              </a:solidFill>
            </a:endParaRPr>
          </a:p>
        </p:txBody>
      </p:sp>
    </p:spTree>
    <p:extLst>
      <p:ext uri="{BB962C8B-B14F-4D97-AF65-F5344CB8AC3E}">
        <p14:creationId xmlns:p14="http://schemas.microsoft.com/office/powerpoint/2010/main" val="303396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bg/>
                                          </p:spTgt>
                                        </p:tgtEl>
                                        <p:attrNameLst>
                                          <p:attrName>style.visibility</p:attrName>
                                        </p:attrNameLst>
                                      </p:cBhvr>
                                      <p:to>
                                        <p:strVal val="visible"/>
                                      </p:to>
                                    </p:set>
                                    <p:animEffect transition="in" filter="fade">
                                      <p:cBhvr>
                                        <p:cTn id="7" dur="500"/>
                                        <p:tgtEl>
                                          <p:spTgt spid="80">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
                                            <p:txEl>
                                              <p:pRg st="0" end="0"/>
                                            </p:txEl>
                                          </p:spTgt>
                                        </p:tgtEl>
                                        <p:attrNameLst>
                                          <p:attrName>style.visibility</p:attrName>
                                        </p:attrNameLst>
                                      </p:cBhvr>
                                      <p:to>
                                        <p:strVal val="visible"/>
                                      </p:to>
                                    </p:set>
                                    <p:animEffect transition="in" filter="fade">
                                      <p:cBhvr>
                                        <p:cTn id="12" dur="500"/>
                                        <p:tgtEl>
                                          <p:spTgt spid="8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
                                            <p:txEl>
                                              <p:pRg st="1" end="1"/>
                                            </p:txEl>
                                          </p:spTgt>
                                        </p:tgtEl>
                                        <p:attrNameLst>
                                          <p:attrName>style.visibility</p:attrName>
                                        </p:attrNameLst>
                                      </p:cBhvr>
                                      <p:to>
                                        <p:strVal val="visible"/>
                                      </p:to>
                                    </p:set>
                                    <p:animEffect transition="in" filter="fade">
                                      <p:cBhvr>
                                        <p:cTn id="17" dur="500"/>
                                        <p:tgtEl>
                                          <p:spTgt spid="8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
                                            <p:txEl>
                                              <p:pRg st="2" end="2"/>
                                            </p:txEl>
                                          </p:spTgt>
                                        </p:tgtEl>
                                        <p:attrNameLst>
                                          <p:attrName>style.visibility</p:attrName>
                                        </p:attrNameLst>
                                      </p:cBhvr>
                                      <p:to>
                                        <p:strVal val="visible"/>
                                      </p:to>
                                    </p:set>
                                    <p:animEffect transition="in" filter="fade">
                                      <p:cBhvr>
                                        <p:cTn id="22" dur="500"/>
                                        <p:tgtEl>
                                          <p:spTgt spid="8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0">
                                            <p:txEl>
                                              <p:pRg st="3" end="3"/>
                                            </p:txEl>
                                          </p:spTgt>
                                        </p:tgtEl>
                                        <p:attrNameLst>
                                          <p:attrName>style.visibility</p:attrName>
                                        </p:attrNameLst>
                                      </p:cBhvr>
                                      <p:to>
                                        <p:strVal val="visible"/>
                                      </p:to>
                                    </p:set>
                                    <p:animEffect transition="in" filter="fade">
                                      <p:cBhvr>
                                        <p:cTn id="27" dur="500"/>
                                        <p:tgtEl>
                                          <p:spTgt spid="8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0">
                                            <p:txEl>
                                              <p:pRg st="4" end="4"/>
                                            </p:txEl>
                                          </p:spTgt>
                                        </p:tgtEl>
                                        <p:attrNameLst>
                                          <p:attrName>style.visibility</p:attrName>
                                        </p:attrNameLst>
                                      </p:cBhvr>
                                      <p:to>
                                        <p:strVal val="visible"/>
                                      </p:to>
                                    </p:set>
                                    <p:animEffect transition="in" filter="fade">
                                      <p:cBhvr>
                                        <p:cTn id="32" dur="500"/>
                                        <p:tgtEl>
                                          <p:spTgt spid="8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0">
                                            <p:txEl>
                                              <p:pRg st="5" end="5"/>
                                            </p:txEl>
                                          </p:spTgt>
                                        </p:tgtEl>
                                        <p:attrNameLst>
                                          <p:attrName>style.visibility</p:attrName>
                                        </p:attrNameLst>
                                      </p:cBhvr>
                                      <p:to>
                                        <p:strVal val="visible"/>
                                      </p:to>
                                    </p:set>
                                    <p:animEffect transition="in" filter="fade">
                                      <p:cBhvr>
                                        <p:cTn id="37" dur="500"/>
                                        <p:tgtEl>
                                          <p:spTgt spid="8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0">
                                            <p:txEl>
                                              <p:pRg st="6" end="6"/>
                                            </p:txEl>
                                          </p:spTgt>
                                        </p:tgtEl>
                                        <p:attrNameLst>
                                          <p:attrName>style.visibility</p:attrName>
                                        </p:attrNameLst>
                                      </p:cBhvr>
                                      <p:to>
                                        <p:strVal val="visible"/>
                                      </p:to>
                                    </p:set>
                                    <p:animEffect transition="in" filter="fade">
                                      <p:cBhvr>
                                        <p:cTn id="42" dur="500"/>
                                        <p:tgtEl>
                                          <p:spTgt spid="8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0">
                                            <p:txEl>
                                              <p:pRg st="7" end="7"/>
                                            </p:txEl>
                                          </p:spTgt>
                                        </p:tgtEl>
                                        <p:attrNameLst>
                                          <p:attrName>style.visibility</p:attrName>
                                        </p:attrNameLst>
                                      </p:cBhvr>
                                      <p:to>
                                        <p:strVal val="visible"/>
                                      </p:to>
                                    </p:set>
                                    <p:animEffect transition="in" filter="fade">
                                      <p:cBhvr>
                                        <p:cTn id="47" dur="500"/>
                                        <p:tgtEl>
                                          <p:spTgt spid="8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0">
                                            <p:txEl>
                                              <p:pRg st="8" end="8"/>
                                            </p:txEl>
                                          </p:spTgt>
                                        </p:tgtEl>
                                        <p:attrNameLst>
                                          <p:attrName>style.visibility</p:attrName>
                                        </p:attrNameLst>
                                      </p:cBhvr>
                                      <p:to>
                                        <p:strVal val="visible"/>
                                      </p:to>
                                    </p:set>
                                    <p:animEffect transition="in" filter="fade">
                                      <p:cBhvr>
                                        <p:cTn id="52" dur="500"/>
                                        <p:tgtEl>
                                          <p:spTgt spid="8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0">
                                            <p:txEl>
                                              <p:pRg st="9" end="9"/>
                                            </p:txEl>
                                          </p:spTgt>
                                        </p:tgtEl>
                                        <p:attrNameLst>
                                          <p:attrName>style.visibility</p:attrName>
                                        </p:attrNameLst>
                                      </p:cBhvr>
                                      <p:to>
                                        <p:strVal val="visible"/>
                                      </p:to>
                                    </p:set>
                                    <p:animEffect transition="in" filter="fade">
                                      <p:cBhvr>
                                        <p:cTn id="57" dur="500"/>
                                        <p:tgtEl>
                                          <p:spTgt spid="80">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0">
                                            <p:txEl>
                                              <p:pRg st="10" end="10"/>
                                            </p:txEl>
                                          </p:spTgt>
                                        </p:tgtEl>
                                        <p:attrNameLst>
                                          <p:attrName>style.visibility</p:attrName>
                                        </p:attrNameLst>
                                      </p:cBhvr>
                                      <p:to>
                                        <p:strVal val="visible"/>
                                      </p:to>
                                    </p:set>
                                    <p:animEffect transition="in" filter="fade">
                                      <p:cBhvr>
                                        <p:cTn id="62" dur="500"/>
                                        <p:tgtEl>
                                          <p:spTgt spid="80">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0">
                                            <p:txEl>
                                              <p:pRg st="11" end="11"/>
                                            </p:txEl>
                                          </p:spTgt>
                                        </p:tgtEl>
                                        <p:attrNameLst>
                                          <p:attrName>style.visibility</p:attrName>
                                        </p:attrNameLst>
                                      </p:cBhvr>
                                      <p:to>
                                        <p:strVal val="visible"/>
                                      </p:to>
                                    </p:set>
                                    <p:animEffect transition="in" filter="fade">
                                      <p:cBhvr>
                                        <p:cTn id="67" dur="500"/>
                                        <p:tgtEl>
                                          <p:spTgt spid="80">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0">
                                            <p:txEl>
                                              <p:pRg st="12" end="12"/>
                                            </p:txEl>
                                          </p:spTgt>
                                        </p:tgtEl>
                                        <p:attrNameLst>
                                          <p:attrName>style.visibility</p:attrName>
                                        </p:attrNameLst>
                                      </p:cBhvr>
                                      <p:to>
                                        <p:strVal val="visible"/>
                                      </p:to>
                                    </p:set>
                                    <p:animEffect transition="in" filter="fade">
                                      <p:cBhvr>
                                        <p:cTn id="72" dur="500"/>
                                        <p:tgtEl>
                                          <p:spTgt spid="80">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0">
                                            <p:txEl>
                                              <p:pRg st="13" end="13"/>
                                            </p:txEl>
                                          </p:spTgt>
                                        </p:tgtEl>
                                        <p:attrNameLst>
                                          <p:attrName>style.visibility</p:attrName>
                                        </p:attrNameLst>
                                      </p:cBhvr>
                                      <p:to>
                                        <p:strVal val="visible"/>
                                      </p:to>
                                    </p:set>
                                    <p:animEffect transition="in" filter="fade">
                                      <p:cBhvr>
                                        <p:cTn id="77" dur="500"/>
                                        <p:tgtEl>
                                          <p:spTgt spid="80">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0">
                                            <p:txEl>
                                              <p:pRg st="14" end="14"/>
                                            </p:txEl>
                                          </p:spTgt>
                                        </p:tgtEl>
                                        <p:attrNameLst>
                                          <p:attrName>style.visibility</p:attrName>
                                        </p:attrNameLst>
                                      </p:cBhvr>
                                      <p:to>
                                        <p:strVal val="visible"/>
                                      </p:to>
                                    </p:set>
                                    <p:animEffect transition="in" filter="fade">
                                      <p:cBhvr>
                                        <p:cTn id="82" dur="500"/>
                                        <p:tgtEl>
                                          <p:spTgt spid="80">
                                            <p:txEl>
                                              <p:pRg st="14" end="1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0">
                                            <p:txEl>
                                              <p:pRg st="15" end="15"/>
                                            </p:txEl>
                                          </p:spTgt>
                                        </p:tgtEl>
                                        <p:attrNameLst>
                                          <p:attrName>style.visibility</p:attrName>
                                        </p:attrNameLst>
                                      </p:cBhvr>
                                      <p:to>
                                        <p:strVal val="visible"/>
                                      </p:to>
                                    </p:set>
                                    <p:animEffect transition="in" filter="fade">
                                      <p:cBhvr>
                                        <p:cTn id="87" dur="500"/>
                                        <p:tgtEl>
                                          <p:spTgt spid="80">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uild="p"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746672" y="6048521"/>
            <a:ext cx="8547472" cy="571852"/>
          </a:xfrm>
          <a:prstGeom prst="roundRect">
            <a:avLst>
              <a:gd name="adj" fmla="val 3569"/>
            </a:avLst>
          </a:prstGeom>
          <a:noFill/>
          <a:ln w="6350">
            <a:no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600" b="0" i="0" u="none" strike="noStrike" kern="1200" cap="none" spc="0" normalizeH="0" baseline="0" noProof="0" dirty="0">
              <a:ln>
                <a:noFill/>
              </a:ln>
              <a:solidFill>
                <a:prstClr val="black"/>
              </a:solidFill>
              <a:effectLst/>
              <a:uLnTx/>
              <a:uFillTx/>
              <a:latin typeface="Trebuchet MS"/>
              <a:ea typeface="HGｺﾞｼｯｸM" panose="020B0609000000000000" pitchFamily="49" charset="-128"/>
              <a:cs typeface="+mn-cs"/>
            </a:endParaRPr>
          </a:p>
        </p:txBody>
      </p:sp>
      <p:sp>
        <p:nvSpPr>
          <p:cNvPr id="3" name="正方形/長方形 2"/>
          <p:cNvSpPr/>
          <p:nvPr/>
        </p:nvSpPr>
        <p:spPr>
          <a:xfrm>
            <a:off x="1641754" y="158929"/>
            <a:ext cx="6398462"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所定労働時間･日数と年次有給休暇日数</a:t>
            </a:r>
          </a:p>
        </p:txBody>
      </p:sp>
      <p:sp>
        <p:nvSpPr>
          <p:cNvPr id="7" name="正方形/長方形 6"/>
          <p:cNvSpPr/>
          <p:nvPr/>
        </p:nvSpPr>
        <p:spPr>
          <a:xfrm>
            <a:off x="1862688" y="860157"/>
            <a:ext cx="912157" cy="1031183"/>
          </a:xfrm>
          <a:prstGeom prst="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働くべき</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a:t>
            </a: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週</a:t>
            </a:r>
          </a:p>
        </p:txBody>
      </p:sp>
      <p:sp>
        <p:nvSpPr>
          <p:cNvPr id="8" name="正方形/長方形 7"/>
          <p:cNvSpPr/>
          <p:nvPr/>
        </p:nvSpPr>
        <p:spPr>
          <a:xfrm>
            <a:off x="1862688" y="1891835"/>
            <a:ext cx="912157" cy="484823"/>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30</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時間以上</a:t>
            </a:r>
          </a:p>
        </p:txBody>
      </p:sp>
      <p:sp>
        <p:nvSpPr>
          <p:cNvPr id="9" name="正方形/長方形 8"/>
          <p:cNvSpPr/>
          <p:nvPr/>
        </p:nvSpPr>
        <p:spPr>
          <a:xfrm>
            <a:off x="1862687" y="2370137"/>
            <a:ext cx="925204" cy="2495115"/>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30</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時間未満</a:t>
            </a:r>
          </a:p>
        </p:txBody>
      </p:sp>
      <p:sp>
        <p:nvSpPr>
          <p:cNvPr id="10" name="正方形/長方形 9"/>
          <p:cNvSpPr/>
          <p:nvPr/>
        </p:nvSpPr>
        <p:spPr>
          <a:xfrm>
            <a:off x="2769984" y="864763"/>
            <a:ext cx="1584000" cy="504000"/>
          </a:xfrm>
          <a:prstGeom prst="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働くべき日数</a:t>
            </a:r>
          </a:p>
        </p:txBody>
      </p:sp>
      <p:sp>
        <p:nvSpPr>
          <p:cNvPr id="12" name="正方形/長方形 11"/>
          <p:cNvSpPr/>
          <p:nvPr/>
        </p:nvSpPr>
        <p:spPr>
          <a:xfrm>
            <a:off x="4353800" y="864763"/>
            <a:ext cx="6048576" cy="487072"/>
          </a:xfrm>
          <a:prstGeom prst="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続けて働いた年月数</a:t>
            </a:r>
          </a:p>
        </p:txBody>
      </p:sp>
      <p:sp>
        <p:nvSpPr>
          <p:cNvPr id="14" name="正方形/長方形 13"/>
          <p:cNvSpPr/>
          <p:nvPr/>
        </p:nvSpPr>
        <p:spPr>
          <a:xfrm>
            <a:off x="3381984" y="3145467"/>
            <a:ext cx="972000" cy="432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169</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r" defTabSz="9144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216</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15" name="正方形/長方形 14"/>
          <p:cNvSpPr/>
          <p:nvPr/>
        </p:nvSpPr>
        <p:spPr>
          <a:xfrm>
            <a:off x="4353984" y="1351299"/>
            <a:ext cx="864000" cy="540000"/>
          </a:xfrm>
          <a:prstGeom prst="rect">
            <a:avLst/>
          </a:prstGeom>
          <a:solidFill>
            <a:srgbClr val="1DFF8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16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か月</a:t>
            </a:r>
          </a:p>
        </p:txBody>
      </p:sp>
      <p:sp>
        <p:nvSpPr>
          <p:cNvPr id="16" name="正方形/長方形 15"/>
          <p:cNvSpPr/>
          <p:nvPr/>
        </p:nvSpPr>
        <p:spPr>
          <a:xfrm>
            <a:off x="4353984" y="1891836"/>
            <a:ext cx="864000" cy="126135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10</a:t>
            </a:r>
            <a:r>
              <a:rPr kumimoji="1" lang="ja-JP" altLang="en-US" sz="16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19" name="正方形/長方形 18"/>
          <p:cNvSpPr/>
          <p:nvPr/>
        </p:nvSpPr>
        <p:spPr>
          <a:xfrm>
            <a:off x="2769984" y="2370136"/>
            <a:ext cx="612000" cy="3960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21" name="正方形/長方形 20"/>
          <p:cNvSpPr/>
          <p:nvPr/>
        </p:nvSpPr>
        <p:spPr>
          <a:xfrm>
            <a:off x="2769984" y="2759299"/>
            <a:ext cx="612000" cy="3960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５日</a:t>
            </a:r>
          </a:p>
        </p:txBody>
      </p:sp>
      <p:sp>
        <p:nvSpPr>
          <p:cNvPr id="22" name="正方形/長方形 21"/>
          <p:cNvSpPr/>
          <p:nvPr/>
        </p:nvSpPr>
        <p:spPr>
          <a:xfrm>
            <a:off x="2769984" y="3148372"/>
            <a:ext cx="612000" cy="432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４日</a:t>
            </a:r>
          </a:p>
        </p:txBody>
      </p:sp>
      <p:sp>
        <p:nvSpPr>
          <p:cNvPr id="23" name="正方形/長方形 22"/>
          <p:cNvSpPr/>
          <p:nvPr/>
        </p:nvSpPr>
        <p:spPr>
          <a:xfrm>
            <a:off x="2769984" y="3577491"/>
            <a:ext cx="612000" cy="432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３日</a:t>
            </a:r>
          </a:p>
        </p:txBody>
      </p:sp>
      <p:sp>
        <p:nvSpPr>
          <p:cNvPr id="24" name="正方形/長方形 23"/>
          <p:cNvSpPr/>
          <p:nvPr/>
        </p:nvSpPr>
        <p:spPr>
          <a:xfrm>
            <a:off x="2769984" y="4001618"/>
            <a:ext cx="612000" cy="432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２日</a:t>
            </a:r>
          </a:p>
        </p:txBody>
      </p:sp>
      <p:sp>
        <p:nvSpPr>
          <p:cNvPr id="25" name="正方形/長方形 24"/>
          <p:cNvSpPr/>
          <p:nvPr/>
        </p:nvSpPr>
        <p:spPr>
          <a:xfrm>
            <a:off x="2769984" y="4430619"/>
            <a:ext cx="612000" cy="438377"/>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１日</a:t>
            </a:r>
          </a:p>
        </p:txBody>
      </p:sp>
      <p:sp>
        <p:nvSpPr>
          <p:cNvPr id="26" name="正方形/長方形 25"/>
          <p:cNvSpPr/>
          <p:nvPr/>
        </p:nvSpPr>
        <p:spPr>
          <a:xfrm>
            <a:off x="2769984" y="1891300"/>
            <a:ext cx="1584000" cy="485357"/>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7" name="正方形/長方形 26"/>
          <p:cNvSpPr/>
          <p:nvPr/>
        </p:nvSpPr>
        <p:spPr>
          <a:xfrm>
            <a:off x="2769984" y="1351835"/>
            <a:ext cx="612000" cy="539504"/>
          </a:xfrm>
          <a:prstGeom prst="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週</a:t>
            </a:r>
          </a:p>
        </p:txBody>
      </p:sp>
      <p:sp>
        <p:nvSpPr>
          <p:cNvPr id="28" name="正方形/長方形 27"/>
          <p:cNvSpPr/>
          <p:nvPr/>
        </p:nvSpPr>
        <p:spPr>
          <a:xfrm>
            <a:off x="3381984" y="2376656"/>
            <a:ext cx="972000" cy="774152"/>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9" name="正方形/長方形 28"/>
          <p:cNvSpPr/>
          <p:nvPr/>
        </p:nvSpPr>
        <p:spPr>
          <a:xfrm>
            <a:off x="3376497" y="1351835"/>
            <a:ext cx="977488" cy="540000"/>
          </a:xfrm>
          <a:prstGeom prst="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a:t>
            </a:r>
          </a:p>
        </p:txBody>
      </p:sp>
      <p:sp>
        <p:nvSpPr>
          <p:cNvPr id="30" name="正方形/長方形 29"/>
          <p:cNvSpPr/>
          <p:nvPr/>
        </p:nvSpPr>
        <p:spPr>
          <a:xfrm>
            <a:off x="6082088" y="1351299"/>
            <a:ext cx="864000" cy="540000"/>
          </a:xfrm>
          <a:prstGeom prst="rect">
            <a:avLst/>
          </a:prstGeom>
          <a:solidFill>
            <a:srgbClr val="1DFF8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か月</a:t>
            </a:r>
          </a:p>
        </p:txBody>
      </p:sp>
      <p:sp>
        <p:nvSpPr>
          <p:cNvPr id="31" name="正方形/長方形 30"/>
          <p:cNvSpPr/>
          <p:nvPr/>
        </p:nvSpPr>
        <p:spPr>
          <a:xfrm>
            <a:off x="6946184" y="1351299"/>
            <a:ext cx="864000" cy="540000"/>
          </a:xfrm>
          <a:prstGeom prst="rect">
            <a:avLst/>
          </a:prstGeom>
          <a:solidFill>
            <a:srgbClr val="1DFF8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か月</a:t>
            </a:r>
          </a:p>
        </p:txBody>
      </p:sp>
      <p:sp>
        <p:nvSpPr>
          <p:cNvPr id="32" name="正方形/長方形 31"/>
          <p:cNvSpPr/>
          <p:nvPr/>
        </p:nvSpPr>
        <p:spPr>
          <a:xfrm>
            <a:off x="7810184" y="1351299"/>
            <a:ext cx="864000" cy="540000"/>
          </a:xfrm>
          <a:prstGeom prst="rect">
            <a:avLst/>
          </a:prstGeom>
          <a:solidFill>
            <a:srgbClr val="1DFF8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4</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か月</a:t>
            </a:r>
          </a:p>
        </p:txBody>
      </p:sp>
      <p:sp>
        <p:nvSpPr>
          <p:cNvPr id="33" name="正方形/長方形 32"/>
          <p:cNvSpPr/>
          <p:nvPr/>
        </p:nvSpPr>
        <p:spPr>
          <a:xfrm>
            <a:off x="8674280" y="1351299"/>
            <a:ext cx="864000" cy="540000"/>
          </a:xfrm>
          <a:prstGeom prst="rect">
            <a:avLst/>
          </a:prstGeom>
          <a:solidFill>
            <a:srgbClr val="1DFF8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5</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か月</a:t>
            </a:r>
          </a:p>
        </p:txBody>
      </p:sp>
      <p:sp>
        <p:nvSpPr>
          <p:cNvPr id="34" name="正方形/長方形 33"/>
          <p:cNvSpPr/>
          <p:nvPr/>
        </p:nvSpPr>
        <p:spPr>
          <a:xfrm>
            <a:off x="9538376" y="1351299"/>
            <a:ext cx="864000" cy="540000"/>
          </a:xfrm>
          <a:prstGeom prst="rect">
            <a:avLst/>
          </a:prstGeom>
          <a:solidFill>
            <a:srgbClr val="1DFF8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16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年</a:t>
            </a:r>
            <a:endParaRPr kumimoji="1" lang="en-US" altLang="ja-JP" sz="16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16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か月</a:t>
            </a:r>
          </a:p>
        </p:txBody>
      </p:sp>
      <p:sp>
        <p:nvSpPr>
          <p:cNvPr id="35" name="正方形/長方形 34"/>
          <p:cNvSpPr/>
          <p:nvPr/>
        </p:nvSpPr>
        <p:spPr>
          <a:xfrm>
            <a:off x="5217992" y="1351299"/>
            <a:ext cx="864000" cy="540000"/>
          </a:xfrm>
          <a:prstGeom prst="rect">
            <a:avLst/>
          </a:prstGeom>
          <a:solidFill>
            <a:srgbClr val="1DFF8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１年</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か月</a:t>
            </a:r>
          </a:p>
        </p:txBody>
      </p:sp>
      <p:sp>
        <p:nvSpPr>
          <p:cNvPr id="37" name="正方形/長方形 36"/>
          <p:cNvSpPr/>
          <p:nvPr/>
        </p:nvSpPr>
        <p:spPr>
          <a:xfrm>
            <a:off x="5217992" y="1891836"/>
            <a:ext cx="864000" cy="126135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１１日</a:t>
            </a:r>
          </a:p>
        </p:txBody>
      </p:sp>
      <p:sp>
        <p:nvSpPr>
          <p:cNvPr id="38" name="正方形/長方形 37"/>
          <p:cNvSpPr/>
          <p:nvPr/>
        </p:nvSpPr>
        <p:spPr>
          <a:xfrm>
            <a:off x="6082088" y="1891836"/>
            <a:ext cx="864000" cy="126135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12</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39" name="正方形/長方形 38"/>
          <p:cNvSpPr/>
          <p:nvPr/>
        </p:nvSpPr>
        <p:spPr>
          <a:xfrm>
            <a:off x="6946184" y="1891836"/>
            <a:ext cx="864000" cy="126135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14</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40" name="正方形/長方形 39"/>
          <p:cNvSpPr/>
          <p:nvPr/>
        </p:nvSpPr>
        <p:spPr>
          <a:xfrm>
            <a:off x="7810184" y="1891836"/>
            <a:ext cx="864000" cy="126135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16</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41" name="正方形/長方形 40"/>
          <p:cNvSpPr/>
          <p:nvPr/>
        </p:nvSpPr>
        <p:spPr>
          <a:xfrm>
            <a:off x="8674280" y="1891836"/>
            <a:ext cx="864000" cy="126135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18</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42" name="正方形/長方形 41"/>
          <p:cNvSpPr/>
          <p:nvPr/>
        </p:nvSpPr>
        <p:spPr>
          <a:xfrm>
            <a:off x="9538376" y="1891836"/>
            <a:ext cx="864000" cy="126135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20</a:t>
            </a:r>
            <a:r>
              <a:rPr kumimoji="1" lang="ja-JP" altLang="en-US" sz="16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43" name="正方形/長方形 42"/>
          <p:cNvSpPr/>
          <p:nvPr/>
        </p:nvSpPr>
        <p:spPr>
          <a:xfrm>
            <a:off x="3381800" y="3573702"/>
            <a:ext cx="972000" cy="432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121</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r" defTabSz="9144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168</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44" name="正方形/長方形 43"/>
          <p:cNvSpPr/>
          <p:nvPr/>
        </p:nvSpPr>
        <p:spPr>
          <a:xfrm>
            <a:off x="3381800" y="4002479"/>
            <a:ext cx="972000" cy="432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73</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r" defTabSz="9144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120</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45" name="正方形/長方形 44"/>
          <p:cNvSpPr/>
          <p:nvPr/>
        </p:nvSpPr>
        <p:spPr>
          <a:xfrm>
            <a:off x="3381984" y="4430618"/>
            <a:ext cx="972000" cy="438542"/>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48</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r" defTabSz="9144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72</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grpSp>
        <p:nvGrpSpPr>
          <p:cNvPr id="4" name="グループ化 3"/>
          <p:cNvGrpSpPr/>
          <p:nvPr/>
        </p:nvGrpSpPr>
        <p:grpSpPr>
          <a:xfrm>
            <a:off x="4353985" y="3146267"/>
            <a:ext cx="6048392" cy="432000"/>
            <a:chOff x="2829984" y="3708000"/>
            <a:chExt cx="6048392" cy="648000"/>
          </a:xfrm>
        </p:grpSpPr>
        <p:sp>
          <p:nvSpPr>
            <p:cNvPr id="47" name="正方形/長方形 46"/>
            <p:cNvSpPr/>
            <p:nvPr/>
          </p:nvSpPr>
          <p:spPr>
            <a:xfrm>
              <a:off x="2829984" y="37080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7</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48" name="正方形/長方形 47"/>
            <p:cNvSpPr/>
            <p:nvPr/>
          </p:nvSpPr>
          <p:spPr>
            <a:xfrm>
              <a:off x="3693992" y="37080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８日</a:t>
              </a:r>
            </a:p>
          </p:txBody>
        </p:sp>
        <p:sp>
          <p:nvSpPr>
            <p:cNvPr id="49" name="正方形/長方形 48"/>
            <p:cNvSpPr/>
            <p:nvPr/>
          </p:nvSpPr>
          <p:spPr>
            <a:xfrm>
              <a:off x="4558088" y="37080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９日</a:t>
              </a:r>
            </a:p>
          </p:txBody>
        </p:sp>
        <p:sp>
          <p:nvSpPr>
            <p:cNvPr id="50" name="正方形/長方形 49"/>
            <p:cNvSpPr/>
            <p:nvPr/>
          </p:nvSpPr>
          <p:spPr>
            <a:xfrm>
              <a:off x="5422184" y="37080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10</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51" name="正方形/長方形 50"/>
            <p:cNvSpPr/>
            <p:nvPr/>
          </p:nvSpPr>
          <p:spPr>
            <a:xfrm>
              <a:off x="6286184" y="37080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12</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52" name="正方形/長方形 51"/>
            <p:cNvSpPr/>
            <p:nvPr/>
          </p:nvSpPr>
          <p:spPr>
            <a:xfrm>
              <a:off x="7150280" y="37080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13</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53" name="正方形/長方形 52"/>
            <p:cNvSpPr/>
            <p:nvPr/>
          </p:nvSpPr>
          <p:spPr>
            <a:xfrm>
              <a:off x="8014376" y="37080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15</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grpSp>
      <p:grpSp>
        <p:nvGrpSpPr>
          <p:cNvPr id="6" name="グループ化 5"/>
          <p:cNvGrpSpPr/>
          <p:nvPr/>
        </p:nvGrpSpPr>
        <p:grpSpPr>
          <a:xfrm>
            <a:off x="4353985" y="3577563"/>
            <a:ext cx="6048392" cy="432000"/>
            <a:chOff x="2829984" y="4351528"/>
            <a:chExt cx="6048392" cy="648000"/>
          </a:xfrm>
        </p:grpSpPr>
        <p:sp>
          <p:nvSpPr>
            <p:cNvPr id="54" name="正方形/長方形 53"/>
            <p:cNvSpPr/>
            <p:nvPr/>
          </p:nvSpPr>
          <p:spPr>
            <a:xfrm>
              <a:off x="2829984" y="4351528"/>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５日</a:t>
              </a:r>
            </a:p>
          </p:txBody>
        </p:sp>
        <p:sp>
          <p:nvSpPr>
            <p:cNvPr id="55" name="正方形/長方形 54"/>
            <p:cNvSpPr/>
            <p:nvPr/>
          </p:nvSpPr>
          <p:spPr>
            <a:xfrm>
              <a:off x="3693992" y="4351528"/>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６日</a:t>
              </a:r>
            </a:p>
          </p:txBody>
        </p:sp>
        <p:sp>
          <p:nvSpPr>
            <p:cNvPr id="56" name="正方形/長方形 55"/>
            <p:cNvSpPr/>
            <p:nvPr/>
          </p:nvSpPr>
          <p:spPr>
            <a:xfrm>
              <a:off x="4558088" y="4351528"/>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６日</a:t>
              </a:r>
            </a:p>
          </p:txBody>
        </p:sp>
        <p:sp>
          <p:nvSpPr>
            <p:cNvPr id="57" name="正方形/長方形 56"/>
            <p:cNvSpPr/>
            <p:nvPr/>
          </p:nvSpPr>
          <p:spPr>
            <a:xfrm>
              <a:off x="5422184" y="4351528"/>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８日</a:t>
              </a:r>
            </a:p>
          </p:txBody>
        </p:sp>
        <p:sp>
          <p:nvSpPr>
            <p:cNvPr id="58" name="正方形/長方形 57"/>
            <p:cNvSpPr/>
            <p:nvPr/>
          </p:nvSpPr>
          <p:spPr>
            <a:xfrm>
              <a:off x="6286184" y="4351528"/>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９日</a:t>
              </a:r>
            </a:p>
          </p:txBody>
        </p:sp>
        <p:sp>
          <p:nvSpPr>
            <p:cNvPr id="59" name="正方形/長方形 58"/>
            <p:cNvSpPr/>
            <p:nvPr/>
          </p:nvSpPr>
          <p:spPr>
            <a:xfrm>
              <a:off x="7150280" y="4351528"/>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10</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sp>
          <p:nvSpPr>
            <p:cNvPr id="60" name="正方形/長方形 59"/>
            <p:cNvSpPr/>
            <p:nvPr/>
          </p:nvSpPr>
          <p:spPr>
            <a:xfrm>
              <a:off x="8014376" y="4351528"/>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11</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p>
          </p:txBody>
        </p:sp>
      </p:grpSp>
      <p:grpSp>
        <p:nvGrpSpPr>
          <p:cNvPr id="76" name="グループ化 75"/>
          <p:cNvGrpSpPr/>
          <p:nvPr/>
        </p:nvGrpSpPr>
        <p:grpSpPr>
          <a:xfrm>
            <a:off x="4353985" y="4001690"/>
            <a:ext cx="6048392" cy="432000"/>
            <a:chOff x="2829984" y="4999600"/>
            <a:chExt cx="6048392" cy="648000"/>
          </a:xfrm>
        </p:grpSpPr>
        <p:sp>
          <p:nvSpPr>
            <p:cNvPr id="61" name="正方形/長方形 60"/>
            <p:cNvSpPr/>
            <p:nvPr/>
          </p:nvSpPr>
          <p:spPr>
            <a:xfrm>
              <a:off x="2829984" y="49996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３日</a:t>
              </a:r>
            </a:p>
          </p:txBody>
        </p:sp>
        <p:sp>
          <p:nvSpPr>
            <p:cNvPr id="62" name="正方形/長方形 61"/>
            <p:cNvSpPr/>
            <p:nvPr/>
          </p:nvSpPr>
          <p:spPr>
            <a:xfrm>
              <a:off x="3693992" y="49996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４日</a:t>
              </a:r>
            </a:p>
          </p:txBody>
        </p:sp>
        <p:sp>
          <p:nvSpPr>
            <p:cNvPr id="63" name="正方形/長方形 62"/>
            <p:cNvSpPr/>
            <p:nvPr/>
          </p:nvSpPr>
          <p:spPr>
            <a:xfrm>
              <a:off x="4558088" y="49996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４日</a:t>
              </a:r>
            </a:p>
          </p:txBody>
        </p:sp>
        <p:sp>
          <p:nvSpPr>
            <p:cNvPr id="64" name="正方形/長方形 63"/>
            <p:cNvSpPr/>
            <p:nvPr/>
          </p:nvSpPr>
          <p:spPr>
            <a:xfrm>
              <a:off x="5422184" y="49996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５日</a:t>
              </a:r>
            </a:p>
          </p:txBody>
        </p:sp>
        <p:sp>
          <p:nvSpPr>
            <p:cNvPr id="65" name="正方形/長方形 64"/>
            <p:cNvSpPr/>
            <p:nvPr/>
          </p:nvSpPr>
          <p:spPr>
            <a:xfrm>
              <a:off x="6286184" y="49996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６日</a:t>
              </a:r>
            </a:p>
          </p:txBody>
        </p:sp>
        <p:sp>
          <p:nvSpPr>
            <p:cNvPr id="66" name="正方形/長方形 65"/>
            <p:cNvSpPr/>
            <p:nvPr/>
          </p:nvSpPr>
          <p:spPr>
            <a:xfrm>
              <a:off x="7150280" y="49996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６日</a:t>
              </a:r>
            </a:p>
          </p:txBody>
        </p:sp>
        <p:sp>
          <p:nvSpPr>
            <p:cNvPr id="67" name="正方形/長方形 66"/>
            <p:cNvSpPr/>
            <p:nvPr/>
          </p:nvSpPr>
          <p:spPr>
            <a:xfrm>
              <a:off x="8014376" y="49996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７日</a:t>
              </a:r>
            </a:p>
          </p:txBody>
        </p:sp>
      </p:grpSp>
      <p:grpSp>
        <p:nvGrpSpPr>
          <p:cNvPr id="77" name="グループ化 76"/>
          <p:cNvGrpSpPr/>
          <p:nvPr/>
        </p:nvGrpSpPr>
        <p:grpSpPr>
          <a:xfrm>
            <a:off x="4353985" y="4433251"/>
            <a:ext cx="6048392" cy="432000"/>
            <a:chOff x="2829984" y="5634024"/>
            <a:chExt cx="6048392" cy="648000"/>
          </a:xfrm>
        </p:grpSpPr>
        <p:sp>
          <p:nvSpPr>
            <p:cNvPr id="68" name="正方形/長方形 67"/>
            <p:cNvSpPr/>
            <p:nvPr/>
          </p:nvSpPr>
          <p:spPr>
            <a:xfrm>
              <a:off x="2829984" y="5634024"/>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１日</a:t>
              </a:r>
            </a:p>
          </p:txBody>
        </p:sp>
        <p:sp>
          <p:nvSpPr>
            <p:cNvPr id="69" name="正方形/長方形 68"/>
            <p:cNvSpPr/>
            <p:nvPr/>
          </p:nvSpPr>
          <p:spPr>
            <a:xfrm>
              <a:off x="3693992" y="5634024"/>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２日</a:t>
              </a:r>
            </a:p>
          </p:txBody>
        </p:sp>
        <p:sp>
          <p:nvSpPr>
            <p:cNvPr id="70" name="正方形/長方形 69"/>
            <p:cNvSpPr/>
            <p:nvPr/>
          </p:nvSpPr>
          <p:spPr>
            <a:xfrm>
              <a:off x="4558088" y="5634024"/>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２日</a:t>
              </a:r>
            </a:p>
          </p:txBody>
        </p:sp>
        <p:sp>
          <p:nvSpPr>
            <p:cNvPr id="71" name="正方形/長方形 70"/>
            <p:cNvSpPr/>
            <p:nvPr/>
          </p:nvSpPr>
          <p:spPr>
            <a:xfrm>
              <a:off x="5422184" y="5634024"/>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２日</a:t>
              </a:r>
            </a:p>
          </p:txBody>
        </p:sp>
        <p:sp>
          <p:nvSpPr>
            <p:cNvPr id="72" name="正方形/長方形 71"/>
            <p:cNvSpPr/>
            <p:nvPr/>
          </p:nvSpPr>
          <p:spPr>
            <a:xfrm>
              <a:off x="6286184" y="5634024"/>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３日</a:t>
              </a:r>
            </a:p>
          </p:txBody>
        </p:sp>
        <p:sp>
          <p:nvSpPr>
            <p:cNvPr id="73" name="正方形/長方形 72"/>
            <p:cNvSpPr/>
            <p:nvPr/>
          </p:nvSpPr>
          <p:spPr>
            <a:xfrm>
              <a:off x="7150280" y="5634024"/>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３日</a:t>
              </a:r>
            </a:p>
          </p:txBody>
        </p:sp>
        <p:sp>
          <p:nvSpPr>
            <p:cNvPr id="74" name="正方形/長方形 73"/>
            <p:cNvSpPr/>
            <p:nvPr/>
          </p:nvSpPr>
          <p:spPr>
            <a:xfrm>
              <a:off x="8014376" y="5634024"/>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３日</a:t>
              </a:r>
            </a:p>
          </p:txBody>
        </p:sp>
      </p:grpSp>
      <p:sp>
        <p:nvSpPr>
          <p:cNvPr id="75" name="正方形/長方形 74"/>
          <p:cNvSpPr/>
          <p:nvPr/>
        </p:nvSpPr>
        <p:spPr>
          <a:xfrm>
            <a:off x="1766693" y="5017459"/>
            <a:ext cx="8710905" cy="931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網掛は</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、パート･アルバイトなど労働時間が</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30</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時間未満で、勤務日数が少ない者への</a:t>
            </a:r>
            <a:r>
              <a:rPr kumimoji="1" lang="ja-JP" altLang="ja-JP" sz="14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比例付与</a:t>
            </a:r>
            <a:r>
              <a:rPr kumimoji="1" lang="ja-JP"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部分。</a:t>
            </a: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spcBef>
                <a:spcPts val="0"/>
              </a:spcBef>
              <a:spcAft>
                <a:spcPts val="0"/>
              </a:spcAft>
              <a:buClrTx/>
              <a:buSzTx/>
              <a:buFontTx/>
              <a:buNone/>
              <a:tabLst/>
              <a:defRPr/>
            </a:pPr>
            <a:r>
              <a:rPr lang="en-US" altLang="ja-JP" sz="1400" noProof="0" dirty="0">
                <a:solidFill>
                  <a:prstClr val="black"/>
                </a:solidFill>
                <a:latin typeface="HG丸ｺﾞｼｯｸM-PRO" panose="020F0600000000000000" pitchFamily="50" charset="-128"/>
                <a:ea typeface="HG丸ｺﾞｼｯｸM-PRO" panose="020F0600000000000000" pitchFamily="50" charset="-128"/>
              </a:rPr>
              <a:t>   </a:t>
            </a:r>
            <a:r>
              <a:rPr kumimoji="1" lang="ja-JP"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なお</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8</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時間･週</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4</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日勤務</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時間･週</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5</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日勤務</a:t>
            </a:r>
            <a:r>
              <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などは</a:t>
            </a:r>
            <a:r>
              <a:rPr kumimoji="1" lang="ja-JP"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、比例付与ではなく通常の日数</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となります</a:t>
            </a:r>
            <a:r>
              <a:rPr kumimoji="1" lang="ja-JP"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上記は労働基準法で定める最低の日数です。</a:t>
            </a:r>
          </a:p>
        </p:txBody>
      </p:sp>
      <p:sp>
        <p:nvSpPr>
          <p:cNvPr id="78" name="正方形/長方形 77"/>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スライド番号プレースホルダー 1">
            <a:extLst>
              <a:ext uri="{FF2B5EF4-FFF2-40B4-BE49-F238E27FC236}">
                <a16:creationId xmlns:a16="http://schemas.microsoft.com/office/drawing/2014/main" id="{E2C09C1D-5873-7ABA-E6A2-110EC90CB3B6}"/>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138</a:t>
            </a:fld>
            <a:endParaRPr kumimoji="1" lang="ja-JP" altLang="en-US">
              <a:solidFill>
                <a:prstClr val="black">
                  <a:tint val="75000"/>
                </a:prstClr>
              </a:solidFill>
            </a:endParaRPr>
          </a:p>
        </p:txBody>
      </p:sp>
    </p:spTree>
    <p:extLst>
      <p:ext uri="{BB962C8B-B14F-4D97-AF65-F5344CB8AC3E}">
        <p14:creationId xmlns:p14="http://schemas.microsoft.com/office/powerpoint/2010/main" val="30131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500"/>
                                        <p:tgtEl>
                                          <p:spTgt spid="2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5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500"/>
                                        <p:tgtEl>
                                          <p:spTgt spid="1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fade">
                                      <p:cBhvr>
                                        <p:cTn id="117" dur="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fade">
                                      <p:cBhvr>
                                        <p:cTn id="122" dur="500"/>
                                        <p:tgtEl>
                                          <p:spTgt spid="4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500"/>
                                        <p:tgtEl>
                                          <p:spTgt spid="24"/>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4"/>
                                        </p:tgtEl>
                                        <p:attrNameLst>
                                          <p:attrName>style.visibility</p:attrName>
                                        </p:attrNameLst>
                                      </p:cBhvr>
                                      <p:to>
                                        <p:strVal val="visible"/>
                                      </p:to>
                                    </p:set>
                                    <p:animEffect transition="in" filter="fade">
                                      <p:cBhvr>
                                        <p:cTn id="132" dur="500"/>
                                        <p:tgtEl>
                                          <p:spTgt spid="44"/>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25"/>
                                        </p:tgtEl>
                                        <p:attrNameLst>
                                          <p:attrName>style.visibility</p:attrName>
                                        </p:attrNameLst>
                                      </p:cBhvr>
                                      <p:to>
                                        <p:strVal val="visible"/>
                                      </p:to>
                                    </p:set>
                                    <p:animEffect transition="in" filter="fade">
                                      <p:cBhvr>
                                        <p:cTn id="137" dur="500"/>
                                        <p:tgtEl>
                                          <p:spTgt spid="25"/>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fade">
                                      <p:cBhvr>
                                        <p:cTn id="142" dur="500"/>
                                        <p:tgtEl>
                                          <p:spTgt spid="4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6"/>
                                        </p:tgtEl>
                                        <p:attrNameLst>
                                          <p:attrName>style.visibility</p:attrName>
                                        </p:attrNameLst>
                                      </p:cBhvr>
                                      <p:to>
                                        <p:strVal val="visible"/>
                                      </p:to>
                                    </p:set>
                                    <p:animEffect transition="in" filter="fade">
                                      <p:cBhvr>
                                        <p:cTn id="147" dur="500"/>
                                        <p:tgtEl>
                                          <p:spTgt spid="16"/>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37"/>
                                        </p:tgtEl>
                                        <p:attrNameLst>
                                          <p:attrName>style.visibility</p:attrName>
                                        </p:attrNameLst>
                                      </p:cBhvr>
                                      <p:to>
                                        <p:strVal val="visible"/>
                                      </p:to>
                                    </p:set>
                                    <p:animEffect transition="in" filter="fade">
                                      <p:cBhvr>
                                        <p:cTn id="152" dur="500"/>
                                        <p:tgtEl>
                                          <p:spTgt spid="37"/>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38"/>
                                        </p:tgtEl>
                                        <p:attrNameLst>
                                          <p:attrName>style.visibility</p:attrName>
                                        </p:attrNameLst>
                                      </p:cBhvr>
                                      <p:to>
                                        <p:strVal val="visible"/>
                                      </p:to>
                                    </p:set>
                                    <p:animEffect transition="in" filter="fade">
                                      <p:cBhvr>
                                        <p:cTn id="157" dur="500"/>
                                        <p:tgtEl>
                                          <p:spTgt spid="38"/>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39"/>
                                        </p:tgtEl>
                                        <p:attrNameLst>
                                          <p:attrName>style.visibility</p:attrName>
                                        </p:attrNameLst>
                                      </p:cBhvr>
                                      <p:to>
                                        <p:strVal val="visible"/>
                                      </p:to>
                                    </p:set>
                                    <p:animEffect transition="in" filter="fade">
                                      <p:cBhvr>
                                        <p:cTn id="162" dur="500"/>
                                        <p:tgtEl>
                                          <p:spTgt spid="39"/>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40"/>
                                        </p:tgtEl>
                                        <p:attrNameLst>
                                          <p:attrName>style.visibility</p:attrName>
                                        </p:attrNameLst>
                                      </p:cBhvr>
                                      <p:to>
                                        <p:strVal val="visible"/>
                                      </p:to>
                                    </p:set>
                                    <p:animEffect transition="in" filter="fade">
                                      <p:cBhvr>
                                        <p:cTn id="167" dur="500"/>
                                        <p:tgtEl>
                                          <p:spTgt spid="40"/>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41"/>
                                        </p:tgtEl>
                                        <p:attrNameLst>
                                          <p:attrName>style.visibility</p:attrName>
                                        </p:attrNameLst>
                                      </p:cBhvr>
                                      <p:to>
                                        <p:strVal val="visible"/>
                                      </p:to>
                                    </p:set>
                                    <p:animEffect transition="in" filter="fade">
                                      <p:cBhvr>
                                        <p:cTn id="172" dur="500"/>
                                        <p:tgtEl>
                                          <p:spTgt spid="41"/>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fade">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nodeType="clickEffect">
                                  <p:stCondLst>
                                    <p:cond delay="0"/>
                                  </p:stCondLst>
                                  <p:childTnLst>
                                    <p:set>
                                      <p:cBhvr>
                                        <p:cTn id="181" dur="1" fill="hold">
                                          <p:stCondLst>
                                            <p:cond delay="0"/>
                                          </p:stCondLst>
                                        </p:cTn>
                                        <p:tgtEl>
                                          <p:spTgt spid="4"/>
                                        </p:tgtEl>
                                        <p:attrNameLst>
                                          <p:attrName>style.visibility</p:attrName>
                                        </p:attrNameLst>
                                      </p:cBhvr>
                                      <p:to>
                                        <p:strVal val="visible"/>
                                      </p:to>
                                    </p:set>
                                    <p:animEffect transition="in" filter="wipe(left)">
                                      <p:cBhvr>
                                        <p:cTn id="182" dur="500"/>
                                        <p:tgtEl>
                                          <p:spTgt spid="4"/>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8" fill="hold" nodeType="clickEffect">
                                  <p:stCondLst>
                                    <p:cond delay="0"/>
                                  </p:stCondLst>
                                  <p:childTnLst>
                                    <p:set>
                                      <p:cBhvr>
                                        <p:cTn id="186" dur="1" fill="hold">
                                          <p:stCondLst>
                                            <p:cond delay="0"/>
                                          </p:stCondLst>
                                        </p:cTn>
                                        <p:tgtEl>
                                          <p:spTgt spid="6"/>
                                        </p:tgtEl>
                                        <p:attrNameLst>
                                          <p:attrName>style.visibility</p:attrName>
                                        </p:attrNameLst>
                                      </p:cBhvr>
                                      <p:to>
                                        <p:strVal val="visible"/>
                                      </p:to>
                                    </p:set>
                                    <p:animEffect transition="in" filter="wipe(left)">
                                      <p:cBhvr>
                                        <p:cTn id="187" dur="500"/>
                                        <p:tgtEl>
                                          <p:spTgt spid="6"/>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8" fill="hold" nodeType="clickEffect">
                                  <p:stCondLst>
                                    <p:cond delay="0"/>
                                  </p:stCondLst>
                                  <p:childTnLst>
                                    <p:set>
                                      <p:cBhvr>
                                        <p:cTn id="191" dur="1" fill="hold">
                                          <p:stCondLst>
                                            <p:cond delay="0"/>
                                          </p:stCondLst>
                                        </p:cTn>
                                        <p:tgtEl>
                                          <p:spTgt spid="76"/>
                                        </p:tgtEl>
                                        <p:attrNameLst>
                                          <p:attrName>style.visibility</p:attrName>
                                        </p:attrNameLst>
                                      </p:cBhvr>
                                      <p:to>
                                        <p:strVal val="visible"/>
                                      </p:to>
                                    </p:set>
                                    <p:animEffect transition="in" filter="wipe(left)">
                                      <p:cBhvr>
                                        <p:cTn id="192" dur="500"/>
                                        <p:tgtEl>
                                          <p:spTgt spid="76"/>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8" fill="hold" nodeType="clickEffect">
                                  <p:stCondLst>
                                    <p:cond delay="0"/>
                                  </p:stCondLst>
                                  <p:childTnLst>
                                    <p:set>
                                      <p:cBhvr>
                                        <p:cTn id="196" dur="1" fill="hold">
                                          <p:stCondLst>
                                            <p:cond delay="0"/>
                                          </p:stCondLst>
                                        </p:cTn>
                                        <p:tgtEl>
                                          <p:spTgt spid="77"/>
                                        </p:tgtEl>
                                        <p:attrNameLst>
                                          <p:attrName>style.visibility</p:attrName>
                                        </p:attrNameLst>
                                      </p:cBhvr>
                                      <p:to>
                                        <p:strVal val="visible"/>
                                      </p:to>
                                    </p:set>
                                    <p:animEffect transition="in" filter="wipe(left)">
                                      <p:cBhvr>
                                        <p:cTn id="197" dur="500"/>
                                        <p:tgtEl>
                                          <p:spTgt spid="77"/>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8" fill="hold" grpId="0" nodeType="clickEffect">
                                  <p:stCondLst>
                                    <p:cond delay="0"/>
                                  </p:stCondLst>
                                  <p:childTnLst>
                                    <p:set>
                                      <p:cBhvr>
                                        <p:cTn id="201" dur="1" fill="hold">
                                          <p:stCondLst>
                                            <p:cond delay="0"/>
                                          </p:stCondLst>
                                        </p:cTn>
                                        <p:tgtEl>
                                          <p:spTgt spid="75">
                                            <p:txEl>
                                              <p:pRg st="0" end="0"/>
                                            </p:txEl>
                                          </p:spTgt>
                                        </p:tgtEl>
                                        <p:attrNameLst>
                                          <p:attrName>style.visibility</p:attrName>
                                        </p:attrNameLst>
                                      </p:cBhvr>
                                      <p:to>
                                        <p:strVal val="visible"/>
                                      </p:to>
                                    </p:set>
                                    <p:animEffect transition="in" filter="wipe(left)">
                                      <p:cBhvr>
                                        <p:cTn id="202" dur="500"/>
                                        <p:tgtEl>
                                          <p:spTgt spid="75">
                                            <p:txEl>
                                              <p:pRg st="0" end="0"/>
                                            </p:txEl>
                                          </p:spTgt>
                                        </p:tgtEl>
                                      </p:cBhvr>
                                    </p:animEffect>
                                  </p:childTnLst>
                                </p:cTn>
                              </p:par>
                            </p:childTnLst>
                          </p:cTn>
                        </p:par>
                      </p:childTnLst>
                    </p:cTn>
                  </p:par>
                  <p:par>
                    <p:cTn id="203" fill="hold">
                      <p:stCondLst>
                        <p:cond delay="indefinite"/>
                      </p:stCondLst>
                      <p:childTnLst>
                        <p:par>
                          <p:cTn id="204" fill="hold">
                            <p:stCondLst>
                              <p:cond delay="0"/>
                            </p:stCondLst>
                            <p:childTnLst>
                              <p:par>
                                <p:cTn id="205" presetID="22" presetClass="entr" presetSubtype="8" fill="hold" grpId="0" nodeType="clickEffect">
                                  <p:stCondLst>
                                    <p:cond delay="0"/>
                                  </p:stCondLst>
                                  <p:childTnLst>
                                    <p:set>
                                      <p:cBhvr>
                                        <p:cTn id="206" dur="1" fill="hold">
                                          <p:stCondLst>
                                            <p:cond delay="0"/>
                                          </p:stCondLst>
                                        </p:cTn>
                                        <p:tgtEl>
                                          <p:spTgt spid="75">
                                            <p:txEl>
                                              <p:pRg st="1" end="1"/>
                                            </p:txEl>
                                          </p:spTgt>
                                        </p:tgtEl>
                                        <p:attrNameLst>
                                          <p:attrName>style.visibility</p:attrName>
                                        </p:attrNameLst>
                                      </p:cBhvr>
                                      <p:to>
                                        <p:strVal val="visible"/>
                                      </p:to>
                                    </p:set>
                                    <p:animEffect transition="in" filter="wipe(left)">
                                      <p:cBhvr>
                                        <p:cTn id="207" dur="500"/>
                                        <p:tgtEl>
                                          <p:spTgt spid="75">
                                            <p:txEl>
                                              <p:pRg st="1" end="1"/>
                                            </p:txEl>
                                          </p:spTgt>
                                        </p:tgtEl>
                                      </p:cBhvr>
                                    </p:animEffect>
                                  </p:childTnLst>
                                </p:cTn>
                              </p:par>
                            </p:childTnLst>
                          </p:cTn>
                        </p:par>
                      </p:childTnLst>
                    </p:cTn>
                  </p:par>
                  <p:par>
                    <p:cTn id="208" fill="hold">
                      <p:stCondLst>
                        <p:cond delay="indefinite"/>
                      </p:stCondLst>
                      <p:childTnLst>
                        <p:par>
                          <p:cTn id="209" fill="hold">
                            <p:stCondLst>
                              <p:cond delay="0"/>
                            </p:stCondLst>
                            <p:childTnLst>
                              <p:par>
                                <p:cTn id="210" presetID="22" presetClass="entr" presetSubtype="8" fill="hold" grpId="0" nodeType="clickEffect">
                                  <p:stCondLst>
                                    <p:cond delay="0"/>
                                  </p:stCondLst>
                                  <p:childTnLst>
                                    <p:set>
                                      <p:cBhvr>
                                        <p:cTn id="211" dur="1" fill="hold">
                                          <p:stCondLst>
                                            <p:cond delay="0"/>
                                          </p:stCondLst>
                                        </p:cTn>
                                        <p:tgtEl>
                                          <p:spTgt spid="75">
                                            <p:txEl>
                                              <p:pRg st="2" end="2"/>
                                            </p:txEl>
                                          </p:spTgt>
                                        </p:tgtEl>
                                        <p:attrNameLst>
                                          <p:attrName>style.visibility</p:attrName>
                                        </p:attrNameLst>
                                      </p:cBhvr>
                                      <p:to>
                                        <p:strVal val="visible"/>
                                      </p:to>
                                    </p:set>
                                    <p:animEffect transition="in" filter="wipe(left)">
                                      <p:cBhvr>
                                        <p:cTn id="212" dur="500"/>
                                        <p:tgtEl>
                                          <p:spTgt spid="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7" grpId="0" animBg="1"/>
      <p:bldP spid="8" grpId="0" animBg="1"/>
      <p:bldP spid="9" grpId="0" animBg="1"/>
      <p:bldP spid="10" grpId="0" animBg="1"/>
      <p:bldP spid="12" grpId="0" animBg="1"/>
      <p:bldP spid="14" grpId="0" animBg="1"/>
      <p:bldP spid="15" grpId="0" animBg="1"/>
      <p:bldP spid="16"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39" grpId="0" animBg="1"/>
      <p:bldP spid="40" grpId="0" animBg="1"/>
      <p:bldP spid="41" grpId="0" animBg="1"/>
      <p:bldP spid="42" grpId="0" animBg="1"/>
      <p:bldP spid="43" grpId="0" animBg="1"/>
      <p:bldP spid="44" grpId="0" animBg="1"/>
      <p:bldP spid="45" grpId="0" animBg="1"/>
      <p:bldP spid="7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　</a:t>
            </a:r>
          </a:p>
        </p:txBody>
      </p:sp>
      <p:sp>
        <p:nvSpPr>
          <p:cNvPr id="5" name="テキスト ボックス 4"/>
          <p:cNvSpPr txBox="1"/>
          <p:nvPr/>
        </p:nvSpPr>
        <p:spPr>
          <a:xfrm>
            <a:off x="695400" y="1988840"/>
            <a:ext cx="10729192" cy="584775"/>
          </a:xfrm>
          <a:prstGeom prst="rect">
            <a:avLst/>
          </a:prstGeom>
          <a:noFill/>
        </p:spPr>
        <p:txBody>
          <a:bodyPr wrap="square" rtlCol="0">
            <a:spAutoFit/>
          </a:bodyPr>
          <a:lstStyle/>
          <a:p>
            <a:r>
              <a:rPr kumimoji="1" lang="ja-JP" altLang="en-US" sz="3200" b="1" dirty="0">
                <a:latin typeface="Meiryo UI" panose="020B0604030504040204" pitchFamily="50" charset="-128"/>
                <a:ea typeface="Meiryo UI" panose="020B0604030504040204" pitchFamily="50" charset="-128"/>
              </a:rPr>
              <a:t>テーマ②　労働契約の締結と就業規則</a:t>
            </a:r>
          </a:p>
        </p:txBody>
      </p:sp>
      <p:sp>
        <p:nvSpPr>
          <p:cNvPr id="6" name="スライド番号プレースホルダー 5">
            <a:extLst>
              <a:ext uri="{FF2B5EF4-FFF2-40B4-BE49-F238E27FC236}">
                <a16:creationId xmlns:a16="http://schemas.microsoft.com/office/drawing/2014/main" id="{FA27D166-AD95-9B31-504E-C39376FDBF48}"/>
              </a:ext>
            </a:extLst>
          </p:cNvPr>
          <p:cNvSpPr>
            <a:spLocks noGrp="1"/>
          </p:cNvSpPr>
          <p:nvPr>
            <p:ph type="sldNum" sz="quarter" idx="12"/>
          </p:nvPr>
        </p:nvSpPr>
        <p:spPr/>
        <p:txBody>
          <a:bodyPr/>
          <a:lstStyle/>
          <a:p>
            <a:fld id="{E3C52A74-6BB8-425A-81FA-95938EE2CA9E}" type="slidenum">
              <a:rPr kumimoji="1" lang="ja-JP" altLang="en-US" smtClean="0"/>
              <a:t>13</a:t>
            </a:fld>
            <a:endParaRPr kumimoji="1" lang="ja-JP" altLang="en-US"/>
          </a:p>
        </p:txBody>
      </p:sp>
    </p:spTree>
    <p:extLst>
      <p:ext uri="{BB962C8B-B14F-4D97-AF65-F5344CB8AC3E}">
        <p14:creationId xmlns:p14="http://schemas.microsoft.com/office/powerpoint/2010/main" val="236397542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79">
            <a:extLst>
              <a:ext uri="{FF2B5EF4-FFF2-40B4-BE49-F238E27FC236}">
                <a16:creationId xmlns:a16="http://schemas.microsoft.com/office/drawing/2014/main" id="{31B2E0A6-7900-4C13-BE71-EAF11CE2294F}"/>
              </a:ext>
            </a:extLst>
          </p:cNvPr>
          <p:cNvSpPr/>
          <p:nvPr/>
        </p:nvSpPr>
        <p:spPr>
          <a:xfrm>
            <a:off x="1720875" y="904587"/>
            <a:ext cx="8784488" cy="708563"/>
          </a:xfrm>
          <a:prstGeom prst="roundRect">
            <a:avLst>
              <a:gd name="adj" fmla="val 4737"/>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342900" marR="0" lvl="0" indent="-342900" algn="l" defTabSz="914400" rtl="0" eaLnBrk="1" fontAlgn="auto" latinLnBrk="0" hangingPunct="1">
              <a:lnSpc>
                <a:spcPts val="2600"/>
              </a:lnSpc>
              <a:spcBef>
                <a:spcPts val="0"/>
              </a:spcBef>
              <a:spcAft>
                <a:spcPts val="0"/>
              </a:spcAft>
              <a:buClrTx/>
              <a:buSzTx/>
              <a:buFontTx/>
              <a:buAutoNum type="arabicParenBoth"/>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使用者の責に帰すべき事由</a:t>
            </a:r>
            <a:r>
              <a:rPr lang="ja-JP" altLang="en-US" sz="1800" dirty="0">
                <a:solidFill>
                  <a:srgbClr val="FF0000"/>
                </a:solidFill>
                <a:latin typeface="HG丸ｺﾞｼｯｸM-PRO" panose="020F0600000000000000" pitchFamily="50" charset="-128"/>
                <a:ea typeface="HG丸ｺﾞｼｯｸM-PRO" panose="020F0600000000000000" pitchFamily="50" charset="-128"/>
              </a:rPr>
              <a:t>*</a:t>
            </a:r>
            <a:r>
              <a:rPr lang="en-US" altLang="ja-JP" sz="1800" dirty="0">
                <a:solidFill>
                  <a:srgbClr val="FF0000"/>
                </a:solidFill>
                <a:latin typeface="HG丸ｺﾞｼｯｸM-PRO" panose="020F0600000000000000" pitchFamily="50" charset="-128"/>
                <a:ea typeface="HG丸ｺﾞｼｯｸM-PRO" panose="020F0600000000000000" pitchFamily="50" charset="-128"/>
              </a:rPr>
              <a:t>¹</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で休業させる場合には、休業手当</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平均賃金の</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60</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a:t>
            </a:r>
            <a:endPar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R="0" lvl="0" algn="l" defTabSz="914400" rtl="0" eaLnBrk="1" fontAlgn="auto" latinLnBrk="0" hangingPunct="1">
              <a:lnSpc>
                <a:spcPts val="2600"/>
              </a:lnSpc>
              <a:spcBef>
                <a:spcPts val="0"/>
              </a:spcBef>
              <a:spcAft>
                <a:spcPts val="0"/>
              </a:spcAft>
              <a:buClrTx/>
              <a:buSzTx/>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　</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100)</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を支払う労基法上の義務が生じます。</a:t>
            </a:r>
            <a:endPar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5" name="角丸四角形 79">
            <a:extLst>
              <a:ext uri="{FF2B5EF4-FFF2-40B4-BE49-F238E27FC236}">
                <a16:creationId xmlns:a16="http://schemas.microsoft.com/office/drawing/2014/main" id="{4DBA4587-9B7C-4067-8075-772A7861FACB}"/>
              </a:ext>
            </a:extLst>
          </p:cNvPr>
          <p:cNvSpPr/>
          <p:nvPr/>
        </p:nvSpPr>
        <p:spPr>
          <a:xfrm>
            <a:off x="1754874" y="1746789"/>
            <a:ext cx="8820000" cy="516796"/>
          </a:xfrm>
          <a:prstGeom prst="roundRect">
            <a:avLst>
              <a:gd name="adj" fmla="val 4737"/>
            </a:avLst>
          </a:prstGeom>
          <a:noFill/>
          <a:ln w="6350">
            <a:no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nSpc>
                <a:spcPts val="1800"/>
              </a:lnSpc>
              <a:defRPr/>
            </a:pPr>
            <a:r>
              <a:rPr lang="ja-JP" altLang="en-US" sz="2400" dirty="0">
                <a:solidFill>
                  <a:srgbClr val="FF0000"/>
                </a:solidFill>
                <a:latin typeface="HG丸ｺﾞｼｯｸM-PRO" panose="020F0600000000000000" pitchFamily="50" charset="-128"/>
                <a:ea typeface="HG丸ｺﾞｼｯｸM-PRO" panose="020F0600000000000000" pitchFamily="50" charset="-128"/>
              </a:rPr>
              <a:t>*</a:t>
            </a:r>
            <a:r>
              <a:rPr lang="en-US" altLang="ja-JP" sz="2400" dirty="0">
                <a:solidFill>
                  <a:srgbClr val="FF0000"/>
                </a:solidFill>
                <a:latin typeface="HG丸ｺﾞｼｯｸM-PRO" panose="020F0600000000000000" pitchFamily="50" charset="-128"/>
                <a:ea typeface="HG丸ｺﾞｼｯｸM-PRO" panose="020F0600000000000000" pitchFamily="50" charset="-128"/>
              </a:rPr>
              <a:t>¹</a:t>
            </a:r>
            <a:r>
              <a:rPr lang="ja-JP" altLang="en-US" sz="1400" dirty="0">
                <a:solidFill>
                  <a:schemeClr val="tx1"/>
                </a:solidFill>
                <a:latin typeface="HG丸ｺﾞｼｯｸM-PRO" panose="020F0600000000000000" pitchFamily="50" charset="-128"/>
                <a:ea typeface="HG丸ｺﾞｼｯｸM-PRO" panose="020F0600000000000000" pitchFamily="50" charset="-128"/>
              </a:rPr>
              <a:t>➀資材、事業場設備等の欠乏又は欠陥による休業、②故意・過失による休業③監督官庁の勧告による操業</a:t>
            </a:r>
            <a:endParaRPr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lvl="0">
              <a:lnSpc>
                <a:spcPts val="1800"/>
              </a:lnSpc>
              <a:defRPr/>
            </a:pPr>
            <a:r>
              <a:rPr lang="ja-JP" altLang="en-US" sz="1400" dirty="0">
                <a:solidFill>
                  <a:schemeClr val="tx1"/>
                </a:solidFill>
                <a:latin typeface="HG丸ｺﾞｼｯｸM-PRO" panose="020F0600000000000000" pitchFamily="50" charset="-128"/>
                <a:ea typeface="HG丸ｺﾞｼｯｸM-PRO" panose="020F0600000000000000" pitchFamily="50" charset="-128"/>
              </a:rPr>
              <a:t>　　停止、④親会社の経営難のための資金・資材獲得困難など</a:t>
            </a:r>
          </a:p>
        </p:txBody>
      </p:sp>
      <p:sp>
        <p:nvSpPr>
          <p:cNvPr id="6" name="角丸四角形 79">
            <a:extLst>
              <a:ext uri="{FF2B5EF4-FFF2-40B4-BE49-F238E27FC236}">
                <a16:creationId xmlns:a16="http://schemas.microsoft.com/office/drawing/2014/main" id="{47833B58-0BD0-4C5C-9376-B2B3F93B05DC}"/>
              </a:ext>
            </a:extLst>
          </p:cNvPr>
          <p:cNvSpPr/>
          <p:nvPr/>
        </p:nvSpPr>
        <p:spPr>
          <a:xfrm>
            <a:off x="1712925" y="5791311"/>
            <a:ext cx="8892000" cy="780001"/>
          </a:xfrm>
          <a:prstGeom prst="roundRect">
            <a:avLst>
              <a:gd name="adj" fmla="val 4737"/>
            </a:avLst>
          </a:prstGeom>
          <a:noFill/>
          <a:ln w="6350">
            <a:no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nSpc>
                <a:spcPts val="1800"/>
              </a:lnSpc>
              <a:defRPr/>
            </a:pPr>
            <a:r>
              <a:rPr lang="ja-JP" altLang="en-US" sz="1800" baseline="30000" dirty="0">
                <a:solidFill>
                  <a:srgbClr val="FF0000"/>
                </a:solidFill>
                <a:latin typeface="HG丸ｺﾞｼｯｸM-PRO" panose="020F0600000000000000" pitchFamily="50" charset="-128"/>
                <a:ea typeface="HG丸ｺﾞｼｯｸM-PRO" panose="020F0600000000000000" pitchFamily="50" charset="-128"/>
              </a:rPr>
              <a:t>＊</a:t>
            </a:r>
            <a:r>
              <a:rPr lang="ja-JP" altLang="en-US" sz="1800" baseline="50000" dirty="0">
                <a:solidFill>
                  <a:srgbClr val="FF0000"/>
                </a:solidFill>
                <a:latin typeface="HG丸ｺﾞｼｯｸM-PRO" panose="020F0600000000000000" pitchFamily="50" charset="-128"/>
                <a:ea typeface="HG丸ｺﾞｼｯｸM-PRO" panose="020F0600000000000000" pitchFamily="50" charset="-128"/>
              </a:rPr>
              <a:t>２</a:t>
            </a:r>
            <a:r>
              <a:rPr lang="ja-JP" altLang="en-US" sz="1400" dirty="0">
                <a:solidFill>
                  <a:schemeClr val="tx1"/>
                </a:solidFill>
                <a:latin typeface="HG丸ｺﾞｼｯｸM-PRO" panose="020F0600000000000000" pitchFamily="50" charset="-128"/>
                <a:ea typeface="HG丸ｺﾞｼｯｸM-PRO" panose="020F0600000000000000" pitchFamily="50" charset="-128"/>
              </a:rPr>
              <a:t>計画停電の区域外であったり、当該時間帯以外の休業など。計画停電の時間帯のみを休業とすることが企業の経営上著しく不適当と認められるときは、休業手当の支払い義務は生じない。また、計画運休であっても出勤できるのに休業させてしまった場合など</a:t>
            </a:r>
            <a:endParaRPr kumimoji="1" lang="en-US" altLang="ja-JP"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endParaRPr>
          </a:p>
        </p:txBody>
      </p:sp>
      <p:sp>
        <p:nvSpPr>
          <p:cNvPr id="7" name="角丸四角形 79">
            <a:extLst>
              <a:ext uri="{FF2B5EF4-FFF2-40B4-BE49-F238E27FC236}">
                <a16:creationId xmlns:a16="http://schemas.microsoft.com/office/drawing/2014/main" id="{972F8CF0-DCDB-4AA9-978F-BF4F2AB0C34D}"/>
              </a:ext>
            </a:extLst>
          </p:cNvPr>
          <p:cNvSpPr/>
          <p:nvPr/>
        </p:nvSpPr>
        <p:spPr>
          <a:xfrm>
            <a:off x="1712925" y="2527327"/>
            <a:ext cx="8784488" cy="708563"/>
          </a:xfrm>
          <a:prstGeom prst="roundRect">
            <a:avLst>
              <a:gd name="adj" fmla="val 4737"/>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シフトに就いた後に、来店客が見込めないなどとして途中でシフトを打ち切って</a:t>
            </a:r>
            <a:endPar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退社させた場合も、休業手当の支払義務が生じます。</a:t>
            </a:r>
            <a:endPar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角丸四角形 79">
            <a:extLst>
              <a:ext uri="{FF2B5EF4-FFF2-40B4-BE49-F238E27FC236}">
                <a16:creationId xmlns:a16="http://schemas.microsoft.com/office/drawing/2014/main" id="{61790195-31D3-4A26-A2C2-161B94964AB7}"/>
              </a:ext>
            </a:extLst>
          </p:cNvPr>
          <p:cNvSpPr/>
          <p:nvPr/>
        </p:nvSpPr>
        <p:spPr>
          <a:xfrm>
            <a:off x="1686161" y="3522278"/>
            <a:ext cx="8784488" cy="708563"/>
          </a:xfrm>
          <a:prstGeom prst="roundRect">
            <a:avLst>
              <a:gd name="adj" fmla="val 4737"/>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 </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天災地変等の不可抗力により休業を余儀なくされた場合には、休業手当を支払う</a:t>
            </a:r>
            <a:endPar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労基法上の義務は生じません。</a:t>
            </a:r>
            <a:endPar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 name="角丸四角形 79">
            <a:extLst>
              <a:ext uri="{FF2B5EF4-FFF2-40B4-BE49-F238E27FC236}">
                <a16:creationId xmlns:a16="http://schemas.microsoft.com/office/drawing/2014/main" id="{F2D45FF7-F774-4FCD-BD5E-9D7CCFE1596F}"/>
              </a:ext>
            </a:extLst>
          </p:cNvPr>
          <p:cNvSpPr/>
          <p:nvPr/>
        </p:nvSpPr>
        <p:spPr>
          <a:xfrm>
            <a:off x="1704000" y="4547381"/>
            <a:ext cx="8784488" cy="1093731"/>
          </a:xfrm>
          <a:prstGeom prst="roundRect">
            <a:avLst>
              <a:gd name="adj" fmla="val 4737"/>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nSpc>
                <a:spcPts val="2600"/>
              </a:lnSpc>
              <a:defRPr/>
            </a:pP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a:t>
            </a:r>
            <a:r>
              <a:rPr lang="en-US" altLang="ja-JP" sz="1800" dirty="0">
                <a:solidFill>
                  <a:prstClr val="black"/>
                </a:solidFill>
                <a:latin typeface="HG丸ｺﾞｼｯｸM-PRO" panose="020F0600000000000000" pitchFamily="50" charset="-128"/>
                <a:ea typeface="HG丸ｺﾞｼｯｸM-PRO" panose="020F0600000000000000" pitchFamily="50" charset="-128"/>
              </a:rPr>
              <a:t>4</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 計画停電や計画運休は不可抗力に該当し、休業手当を支払う労基法上の義務は生じない。</a:t>
            </a:r>
            <a:r>
              <a:rPr lang="ja-JP" altLang="en-US" sz="1800" dirty="0">
                <a:solidFill>
                  <a:prstClr val="black"/>
                </a:solidFill>
                <a:latin typeface="HG丸ｺﾞｼｯｸM-PRO" panose="020F0600000000000000" pitchFamily="50" charset="-128"/>
                <a:ea typeface="HG丸ｺﾞｼｯｸM-PRO" panose="020F0600000000000000" pitchFamily="50" charset="-128"/>
              </a:rPr>
              <a:t>ただし、休業の範囲</a:t>
            </a:r>
            <a:r>
              <a:rPr lang="ja-JP" altLang="en-US" sz="1800" dirty="0">
                <a:solidFill>
                  <a:srgbClr val="FF0000"/>
                </a:solidFill>
                <a:latin typeface="HG丸ｺﾞｼｯｸM-PRO" panose="020F0600000000000000" pitchFamily="50" charset="-128"/>
                <a:ea typeface="HG丸ｺﾞｼｯｸM-PRO" panose="020F0600000000000000" pitchFamily="50" charset="-128"/>
              </a:rPr>
              <a:t>*</a:t>
            </a:r>
            <a:r>
              <a:rPr lang="en-US" altLang="ja-JP" sz="1800" dirty="0">
                <a:solidFill>
                  <a:srgbClr val="FF0000"/>
                </a:solidFill>
                <a:latin typeface="HG丸ｺﾞｼｯｸM-PRO" panose="020F0600000000000000" pitchFamily="50" charset="-128"/>
                <a:ea typeface="HG丸ｺﾞｼｯｸM-PRO" panose="020F0600000000000000" pitchFamily="50" charset="-128"/>
              </a:rPr>
              <a:t>²</a:t>
            </a: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によっては、休業手当の支払い義務が生じることがあります。</a:t>
            </a:r>
            <a:r>
              <a:rPr kumimoji="1" lang="en-US" altLang="ja-JP"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 </a:t>
            </a:r>
          </a:p>
        </p:txBody>
      </p:sp>
      <p:sp>
        <p:nvSpPr>
          <p:cNvPr id="10" name="正方形/長方形 9"/>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 name="正方形/長方形 3"/>
          <p:cNvSpPr/>
          <p:nvPr/>
        </p:nvSpPr>
        <p:spPr>
          <a:xfrm>
            <a:off x="1559496" y="52786"/>
            <a:ext cx="2031326" cy="471283"/>
          </a:xfrm>
          <a:prstGeom prst="rect">
            <a:avLst/>
          </a:prstGeom>
        </p:spPr>
        <p:txBody>
          <a:bodyPr wrap="square">
            <a:spAutoFit/>
          </a:bodyPr>
          <a:lstStyle/>
          <a:p>
            <a:pPr lvl="0" algn="ctr">
              <a:lnSpc>
                <a:spcPts val="3400"/>
              </a:lnSpc>
              <a:defRPr/>
            </a:pPr>
            <a:r>
              <a:rPr lang="ja-JP" altLang="en-US" sz="2400" dirty="0">
                <a:latin typeface="HG丸ｺﾞｼｯｸM-PRO" panose="020F0600000000000000" pitchFamily="50" charset="-128"/>
                <a:ea typeface="HG丸ｺﾞｼｯｸM-PRO" panose="020F0600000000000000" pitchFamily="50" charset="-128"/>
              </a:rPr>
              <a:t>休業手当とは</a:t>
            </a:r>
          </a:p>
        </p:txBody>
      </p:sp>
      <p:sp>
        <p:nvSpPr>
          <p:cNvPr id="3" name="スライド番号プレースホルダー 2">
            <a:extLst>
              <a:ext uri="{FF2B5EF4-FFF2-40B4-BE49-F238E27FC236}">
                <a16:creationId xmlns:a16="http://schemas.microsoft.com/office/drawing/2014/main" id="{B9A67E9C-74F1-FC73-EE44-594A2819A7B9}"/>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139</a:t>
            </a:fld>
            <a:endParaRPr kumimoji="1" lang="ja-JP" altLang="en-US">
              <a:solidFill>
                <a:prstClr val="black">
                  <a:tint val="75000"/>
                </a:prstClr>
              </a:solidFill>
            </a:endParaRPr>
          </a:p>
        </p:txBody>
      </p:sp>
    </p:spTree>
    <p:extLst>
      <p:ext uri="{BB962C8B-B14F-4D97-AF65-F5344CB8AC3E}">
        <p14:creationId xmlns:p14="http://schemas.microsoft.com/office/powerpoint/2010/main" val="349772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bg/>
                                          </p:spTgt>
                                        </p:tgtEl>
                                        <p:attrNameLst>
                                          <p:attrName>style.visibility</p:attrName>
                                        </p:attrNameLst>
                                      </p:cBhvr>
                                      <p:to>
                                        <p:strVal val="visible"/>
                                      </p:to>
                                    </p:set>
                                    <p:animEffect transition="in" filter="fade">
                                      <p:cBhvr>
                                        <p:cTn id="22" dur="500"/>
                                        <p:tgtEl>
                                          <p:spTgt spid="5">
                                            <p:bg/>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bg/>
                                          </p:spTgt>
                                        </p:tgtEl>
                                        <p:attrNameLst>
                                          <p:attrName>style.visibility</p:attrName>
                                        </p:attrNameLst>
                                      </p:cBhvr>
                                      <p:to>
                                        <p:strVal val="visible"/>
                                      </p:to>
                                    </p:set>
                                    <p:animEffect transition="in" filter="fade">
                                      <p:cBhvr>
                                        <p:cTn id="37" dur="500"/>
                                        <p:tgtEl>
                                          <p:spTgt spid="6">
                                            <p:bg/>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bg/>
                                          </p:spTgt>
                                        </p:tgtEl>
                                        <p:attrNameLst>
                                          <p:attrName>style.visibility</p:attrName>
                                        </p:attrNameLst>
                                      </p:cBhvr>
                                      <p:to>
                                        <p:strVal val="visible"/>
                                      </p:to>
                                    </p:set>
                                    <p:animEffect transition="in" filter="fade">
                                      <p:cBhvr>
                                        <p:cTn id="47" dur="500"/>
                                        <p:tgtEl>
                                          <p:spTgt spid="7">
                                            <p:bg/>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Effect transition="in" filter="fade">
                                      <p:cBhvr>
                                        <p:cTn id="52" dur="500"/>
                                        <p:tgtEl>
                                          <p:spTgt spid="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1" end="1"/>
                                            </p:txEl>
                                          </p:spTgt>
                                        </p:tgtEl>
                                        <p:attrNameLst>
                                          <p:attrName>style.visibility</p:attrName>
                                        </p:attrNameLst>
                                      </p:cBhvr>
                                      <p:to>
                                        <p:strVal val="visible"/>
                                      </p:to>
                                    </p:set>
                                    <p:animEffect transition="in" filter="fade">
                                      <p:cBhvr>
                                        <p:cTn id="57" dur="500"/>
                                        <p:tgtEl>
                                          <p:spTgt spid="7">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bg/>
                                          </p:spTgt>
                                        </p:tgtEl>
                                        <p:attrNameLst>
                                          <p:attrName>style.visibility</p:attrName>
                                        </p:attrNameLst>
                                      </p:cBhvr>
                                      <p:to>
                                        <p:strVal val="visible"/>
                                      </p:to>
                                    </p:set>
                                    <p:animEffect transition="in" filter="fade">
                                      <p:cBhvr>
                                        <p:cTn id="62" dur="500"/>
                                        <p:tgtEl>
                                          <p:spTgt spid="8">
                                            <p:bg/>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Effect transition="in" filter="fade">
                                      <p:cBhvr>
                                        <p:cTn id="67" dur="500"/>
                                        <p:tgtEl>
                                          <p:spTgt spid="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xEl>
                                              <p:pRg st="1" end="1"/>
                                            </p:txEl>
                                          </p:spTgt>
                                        </p:tgtEl>
                                        <p:attrNameLst>
                                          <p:attrName>style.visibility</p:attrName>
                                        </p:attrNameLst>
                                      </p:cBhvr>
                                      <p:to>
                                        <p:strVal val="visible"/>
                                      </p:to>
                                    </p:set>
                                    <p:animEffect transition="in" filter="fade">
                                      <p:cBhvr>
                                        <p:cTn id="72" dur="500"/>
                                        <p:tgtEl>
                                          <p:spTgt spid="8">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9">
                                            <p:bg/>
                                          </p:spTgt>
                                        </p:tgtEl>
                                        <p:attrNameLst>
                                          <p:attrName>style.visibility</p:attrName>
                                        </p:attrNameLst>
                                      </p:cBhvr>
                                      <p:to>
                                        <p:strVal val="visible"/>
                                      </p:to>
                                    </p:set>
                                    <p:animEffect transition="in" filter="fade">
                                      <p:cBhvr>
                                        <p:cTn id="77" dur="500"/>
                                        <p:tgtEl>
                                          <p:spTgt spid="9">
                                            <p:bg/>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9">
                                            <p:txEl>
                                              <p:pRg st="0" end="0"/>
                                            </p:txEl>
                                          </p:spTgt>
                                        </p:tgtEl>
                                        <p:attrNameLst>
                                          <p:attrName>style.visibility</p:attrName>
                                        </p:attrNameLst>
                                      </p:cBhvr>
                                      <p:to>
                                        <p:strVal val="visible"/>
                                      </p:to>
                                    </p:set>
                                    <p:animEffect transition="in" filter="fade">
                                      <p:cBhvr>
                                        <p:cTn id="8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5" grpId="0" build="p" animBg="1"/>
      <p:bldP spid="6" grpId="0" build="p" animBg="1"/>
      <p:bldP spid="7" grpId="0" build="p" animBg="1"/>
      <p:bldP spid="8" grpId="0" build="p" animBg="1"/>
      <p:bldP spid="9" grpId="0" build="p"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09051" y="933734"/>
            <a:ext cx="8853718" cy="748836"/>
          </a:xfrm>
          <a:prstGeom prst="rect">
            <a:avLst/>
          </a:prstGeom>
          <a:noFill/>
        </p:spPr>
        <p:txBody>
          <a:bodyPr wrap="square" lIns="33231" tIns="33231" rIns="33231" bIns="33231" rtlCol="0">
            <a:spAutoFit/>
          </a:bodyPr>
          <a:lstStyle/>
          <a:p>
            <a:r>
              <a:rPr lang="ja-JP" altLang="en-US" sz="2215" dirty="0">
                <a:latin typeface="メイリオ" panose="020B0604030504040204" pitchFamily="50" charset="-128"/>
                <a:ea typeface="メイリオ" panose="020B0604030504040204" pitchFamily="50" charset="-128"/>
                <a:cs typeface="メイリオ" panose="020B0604030504040204" pitchFamily="50" charset="-128"/>
              </a:rPr>
              <a:t>　労働力人口が減少する今、一億総活躍社会を目指す上で働き方改革を進める必要がある</a:t>
            </a:r>
            <a:endParaRPr lang="en-US" altLang="ja-JP" sz="2215"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p:cNvSpPr txBox="1"/>
          <p:nvPr/>
        </p:nvSpPr>
        <p:spPr>
          <a:xfrm>
            <a:off x="1974928" y="1828548"/>
            <a:ext cx="8109209" cy="4745145"/>
          </a:xfrm>
          <a:prstGeom prst="rect">
            <a:avLst/>
          </a:prstGeom>
          <a:noFill/>
        </p:spPr>
        <p:txBody>
          <a:bodyPr wrap="square" rtlCol="0">
            <a:spAutoFit/>
          </a:bodyPr>
          <a:lstStyle/>
          <a:p>
            <a:r>
              <a:rPr lang="ja-JP" altLang="en-US" sz="2585" b="1" dirty="0">
                <a:latin typeface="メイリオ" panose="020B0604030504040204" pitchFamily="50" charset="-128"/>
                <a:ea typeface="メイリオ" panose="020B0604030504040204" pitchFamily="50" charset="-128"/>
              </a:rPr>
              <a:t>ポイント</a:t>
            </a:r>
            <a:endParaRPr lang="en-US" altLang="ja-JP" sz="1846" b="1" dirty="0">
              <a:latin typeface="メイリオ" panose="020B0604030504040204" pitchFamily="50" charset="-128"/>
              <a:ea typeface="メイリオ" panose="020B0604030504040204" pitchFamily="50" charset="-128"/>
            </a:endParaRPr>
          </a:p>
          <a:p>
            <a:pPr defTabSz="842560">
              <a:spcBef>
                <a:spcPts val="554"/>
              </a:spcBef>
            </a:pPr>
            <a:r>
              <a:rPr lang="ja-JP" altLang="en-US" sz="184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基本的な背景</a:t>
            </a:r>
            <a:endParaRPr lang="en-US" altLang="ja-JP" sz="184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2560">
              <a:spcBef>
                <a:spcPts val="554"/>
              </a:spcBef>
            </a:pPr>
            <a:r>
              <a:rPr lang="ja-JP" altLang="en-US" sz="1846"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sz="1846"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少子高齢化による労働力人口の減少・人手不足の現状</a:t>
            </a:r>
            <a:endParaRPr lang="en-US" altLang="ja-JP" sz="1846"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2560">
              <a:spcBef>
                <a:spcPts val="554"/>
              </a:spcBef>
            </a:pPr>
            <a:r>
              <a:rPr lang="ja-JP" altLang="en-US" sz="184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2065</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年には総人口が</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9,000</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万人を割り込み、高齢化率は</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38</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％台の水準になると推計）</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2560">
              <a:spcBef>
                <a:spcPts val="554"/>
              </a:spcBef>
            </a:pPr>
            <a:endParaRPr lang="en-US" altLang="ja-JP" sz="184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2560">
              <a:spcBef>
                <a:spcPts val="554"/>
              </a:spcBef>
            </a:pPr>
            <a:r>
              <a:rPr lang="ja-JP" altLang="en-US" sz="184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アベノミクス、一億総活躍の目指すもの</a:t>
            </a:r>
            <a:endParaRPr lang="en-US" altLang="ja-JP" sz="184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2560">
              <a:spcBef>
                <a:spcPts val="554"/>
              </a:spcBef>
            </a:pPr>
            <a:r>
              <a:rPr lang="ja-JP" altLang="en-US" sz="184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女性・高齢者等の活躍促進</a:t>
            </a:r>
            <a:endParaRPr lang="en-US" altLang="ja-JP" sz="184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2560">
              <a:spcBef>
                <a:spcPts val="554"/>
              </a:spcBef>
            </a:pPr>
            <a:r>
              <a:rPr lang="ja-JP" altLang="en-US" sz="184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sz="1846"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女性・高齢者等の労働力化の制約要因をなくす必要</a:t>
            </a:r>
            <a:endParaRPr lang="en-US" altLang="ja-JP" sz="1846"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657975" indent="13189" defTabSz="842560">
              <a:spcBef>
                <a:spcPts val="554"/>
              </a:spcBef>
              <a:buClr>
                <a:schemeClr val="tx1"/>
              </a:buClr>
              <a:buFont typeface="Wingdings" panose="05000000000000000000" pitchFamily="2" charset="2"/>
              <a:buChar char="ü"/>
            </a:pPr>
            <a:r>
              <a:rPr lang="ja-JP" altLang="en-US" sz="1846"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長時間かつ硬直的な労働時間（正規雇用）</a:t>
            </a:r>
            <a:endParaRPr lang="en-US" altLang="ja-JP" sz="1846"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657975" indent="13189" defTabSz="842560">
              <a:spcBef>
                <a:spcPts val="554"/>
              </a:spcBef>
              <a:buClr>
                <a:schemeClr val="tx1"/>
              </a:buClr>
              <a:buFont typeface="Wingdings" panose="05000000000000000000" pitchFamily="2" charset="2"/>
              <a:buChar char="ü"/>
            </a:pPr>
            <a:r>
              <a:rPr lang="ja-JP" altLang="en-US" sz="1846"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低賃金と不安定な雇用（非正規雇用）</a:t>
            </a:r>
            <a:r>
              <a:rPr lang="en-US" altLang="ja-JP" sz="1846"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46"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a:t>
            </a:r>
            <a:r>
              <a:rPr lang="en-US" altLang="ja-JP" sz="1846" dirty="0">
                <a:latin typeface="Meiryo UI" panose="020B0604030504040204" pitchFamily="50" charset="-128"/>
                <a:ea typeface="Meiryo UI" panose="020B0604030504040204" pitchFamily="50" charset="-128"/>
                <a:cs typeface="Meiryo UI" panose="020B0604030504040204" pitchFamily="50" charset="-128"/>
              </a:rPr>
              <a:t>etc.</a:t>
            </a:r>
          </a:p>
          <a:p>
            <a:pPr defTabSz="842560">
              <a:spcBef>
                <a:spcPts val="554"/>
              </a:spcBef>
            </a:pPr>
            <a:endParaRPr lang="en-US" altLang="ja-JP" sz="1846"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413249" indent="-413249" defTabSz="842560">
              <a:spcBef>
                <a:spcPts val="554"/>
              </a:spcBef>
            </a:pPr>
            <a:r>
              <a:rPr lang="ja-JP" altLang="en-US" sz="184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「働き方改革」は、「魅力ある職場づくり」の実現による</a:t>
            </a:r>
            <a:r>
              <a:rPr lang="ja-JP" altLang="en-US" sz="1846"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中小企業・小規模事業者の人手不足解消のチャンス</a:t>
            </a:r>
            <a:endParaRPr lang="en-US" altLang="ja-JP" sz="1846"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 name="正方形/長方形 3"/>
          <p:cNvSpPr/>
          <p:nvPr/>
        </p:nvSpPr>
        <p:spPr>
          <a:xfrm>
            <a:off x="1524001" y="92666"/>
            <a:ext cx="4535857" cy="461665"/>
          </a:xfrm>
          <a:prstGeom prst="rect">
            <a:avLst/>
          </a:prstGeom>
        </p:spPr>
        <p:txBody>
          <a:bodyPr wrap="square">
            <a:spAutoFit/>
          </a:bodyPr>
          <a:lstStyle/>
          <a:p>
            <a:pPr algn="ctr"/>
            <a:r>
              <a:rPr lang="ja-JP" altLang="en-US" sz="2400" spc="-138" dirty="0">
                <a:latin typeface="メイリオ" pitchFamily="50" charset="-128"/>
                <a:ea typeface="メイリオ" pitchFamily="50" charset="-128"/>
                <a:cs typeface="メイリオ" pitchFamily="50" charset="-128"/>
              </a:rPr>
              <a:t>なぜ「働き方改革」が必要なのか</a:t>
            </a:r>
          </a:p>
        </p:txBody>
      </p:sp>
      <p:sp>
        <p:nvSpPr>
          <p:cNvPr id="3" name="スライド番号プレースホルダー 2">
            <a:extLst>
              <a:ext uri="{FF2B5EF4-FFF2-40B4-BE49-F238E27FC236}">
                <a16:creationId xmlns:a16="http://schemas.microsoft.com/office/drawing/2014/main" id="{BD9D02D8-2D1E-36CA-573E-2A17F3D18ACB}"/>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140</a:t>
            </a:fld>
            <a:endParaRPr kumimoji="1" lang="ja-JP" altLang="en-US">
              <a:solidFill>
                <a:prstClr val="black">
                  <a:tint val="75000"/>
                </a:prstClr>
              </a:solidFill>
            </a:endParaRPr>
          </a:p>
        </p:txBody>
      </p:sp>
    </p:spTree>
    <p:extLst>
      <p:ext uri="{BB962C8B-B14F-4D97-AF65-F5344CB8AC3E}">
        <p14:creationId xmlns:p14="http://schemas.microsoft.com/office/powerpoint/2010/main" val="20209185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a:spLocks noChangeArrowheads="1"/>
          </p:cNvSpPr>
          <p:nvPr/>
        </p:nvSpPr>
        <p:spPr bwMode="auto">
          <a:xfrm>
            <a:off x="1609305" y="5456199"/>
            <a:ext cx="9003436" cy="1030372"/>
          </a:xfrm>
          <a:prstGeom prst="rect">
            <a:avLst/>
          </a:prstGeom>
          <a:noFill/>
          <a:ln w="9525" algn="ctr">
            <a:noFill/>
            <a:miter lim="800000"/>
            <a:headEnd/>
            <a:tailEnd/>
          </a:ln>
        </p:spPr>
        <p:txBody>
          <a:bodyPr lIns="83930" tIns="41964" rIns="83930" bIns="41964" anchor="t"/>
          <a:lstStyle/>
          <a:p>
            <a:pPr marL="82064" indent="-82064"/>
            <a:r>
              <a:rPr lang="ja-JP" altLang="en-US" sz="969" dirty="0">
                <a:solidFill>
                  <a:srgbClr val="000000"/>
                </a:solidFill>
                <a:latin typeface="Meiryo UI" panose="020B0604030504040204" pitchFamily="50" charset="-128"/>
                <a:ea typeface="Meiryo UI" panose="020B0604030504040204" pitchFamily="50" charset="-128"/>
              </a:rPr>
              <a:t>（資料出所）　</a:t>
            </a:r>
            <a:r>
              <a:rPr lang="en-US" altLang="ja-JP" sz="969" dirty="0">
                <a:solidFill>
                  <a:prstClr val="black"/>
                </a:solidFill>
                <a:latin typeface="Meiryo UI" panose="020B0604030504040204" pitchFamily="50" charset="-128"/>
                <a:ea typeface="Meiryo UI" panose="020B0604030504040204" pitchFamily="50" charset="-128"/>
              </a:rPr>
              <a:t>2014</a:t>
            </a:r>
            <a:r>
              <a:rPr lang="ja-JP" altLang="en-US" sz="969" dirty="0">
                <a:solidFill>
                  <a:prstClr val="black"/>
                </a:solidFill>
                <a:latin typeface="Meiryo UI" panose="020B0604030504040204" pitchFamily="50" charset="-128"/>
                <a:ea typeface="Meiryo UI" panose="020B0604030504040204" pitchFamily="50" charset="-128"/>
              </a:rPr>
              <a:t>年実績値は総務省「労働力調査」、</a:t>
            </a:r>
            <a:r>
              <a:rPr lang="en-US" altLang="ja-JP" sz="969" dirty="0">
                <a:solidFill>
                  <a:prstClr val="black"/>
                </a:solidFill>
                <a:latin typeface="Meiryo UI" panose="020B0604030504040204" pitchFamily="50" charset="-128"/>
                <a:ea typeface="Meiryo UI" panose="020B0604030504040204" pitchFamily="50" charset="-128"/>
              </a:rPr>
              <a:t>2020</a:t>
            </a:r>
            <a:r>
              <a:rPr lang="ja-JP" altLang="en-US" sz="969" dirty="0">
                <a:solidFill>
                  <a:prstClr val="black"/>
                </a:solidFill>
                <a:latin typeface="Meiryo UI" panose="020B0604030504040204" pitchFamily="50" charset="-128"/>
                <a:ea typeface="Meiryo UI" panose="020B0604030504040204" pitchFamily="50" charset="-128"/>
              </a:rPr>
              <a:t>年及び</a:t>
            </a:r>
            <a:r>
              <a:rPr lang="en-US" altLang="ja-JP" sz="969" dirty="0">
                <a:solidFill>
                  <a:prstClr val="black"/>
                </a:solidFill>
                <a:latin typeface="Meiryo UI" panose="020B0604030504040204" pitchFamily="50" charset="-128"/>
                <a:ea typeface="Meiryo UI" panose="020B0604030504040204" pitchFamily="50" charset="-128"/>
              </a:rPr>
              <a:t>2030</a:t>
            </a:r>
            <a:r>
              <a:rPr lang="ja-JP" altLang="en-US" sz="969" dirty="0">
                <a:solidFill>
                  <a:prstClr val="black"/>
                </a:solidFill>
                <a:latin typeface="Meiryo UI" panose="020B0604030504040204" pitchFamily="50" charset="-128"/>
                <a:ea typeface="Meiryo UI" panose="020B0604030504040204" pitchFamily="50" charset="-128"/>
              </a:rPr>
              <a:t>年は（独）労働政策研究・研修機構推計。</a:t>
            </a:r>
          </a:p>
          <a:p>
            <a:pPr marL="82064" indent="-82064"/>
            <a:r>
              <a:rPr lang="ja-JP" altLang="en-US" sz="969" dirty="0">
                <a:solidFill>
                  <a:prstClr val="black"/>
                </a:solidFill>
                <a:latin typeface="Meiryo UI" panose="020B0604030504040204" pitchFamily="50" charset="-128"/>
                <a:ea typeface="Meiryo UI" panose="020B0604030504040204" pitchFamily="50" charset="-128"/>
              </a:rPr>
              <a:t>（備考）</a:t>
            </a:r>
            <a:endParaRPr lang="en-US" altLang="ja-JP" sz="969" dirty="0">
              <a:solidFill>
                <a:prstClr val="black"/>
              </a:solidFill>
              <a:latin typeface="Meiryo UI" panose="020B0604030504040204" pitchFamily="50" charset="-128"/>
              <a:ea typeface="Meiryo UI" panose="020B0604030504040204" pitchFamily="50" charset="-128"/>
            </a:endParaRPr>
          </a:p>
          <a:p>
            <a:pPr marL="82064" indent="-82064"/>
            <a:r>
              <a:rPr lang="en-US" altLang="ja-JP" sz="969" dirty="0">
                <a:solidFill>
                  <a:prstClr val="black"/>
                </a:solidFill>
                <a:latin typeface="Meiryo UI" panose="020B0604030504040204" pitchFamily="50" charset="-128"/>
                <a:ea typeface="Meiryo UI" panose="020B0604030504040204" pitchFamily="50" charset="-128"/>
              </a:rPr>
              <a:t>1.</a:t>
            </a:r>
            <a:r>
              <a:rPr lang="ja-JP" altLang="en-US" sz="969" dirty="0">
                <a:solidFill>
                  <a:prstClr val="black"/>
                </a:solidFill>
                <a:latin typeface="Meiryo UI" panose="020B0604030504040204" pitchFamily="50" charset="-128"/>
                <a:ea typeface="Meiryo UI" panose="020B0604030504040204" pitchFamily="50" charset="-128"/>
              </a:rPr>
              <a:t>経済成長と労働参加が適切に進むケース</a:t>
            </a:r>
            <a:r>
              <a:rPr lang="ja-JP" altLang="en-US" sz="969" dirty="0">
                <a:solidFill>
                  <a:srgbClr val="000000"/>
                </a:solidFill>
                <a:latin typeface="Meiryo UI" panose="020B0604030504040204" pitchFamily="50" charset="-128"/>
                <a:ea typeface="Meiryo UI" panose="020B0604030504040204" pitchFamily="50" charset="-128"/>
              </a:rPr>
              <a:t>：</a:t>
            </a:r>
            <a:r>
              <a:rPr lang="ja-JP" altLang="en-US" sz="969" dirty="0">
                <a:solidFill>
                  <a:prstClr val="black"/>
                </a:solidFill>
                <a:latin typeface="Meiryo UI" panose="020B0604030504040204" pitchFamily="50" charset="-128"/>
                <a:ea typeface="Meiryo UI" panose="020B0604030504040204" pitchFamily="50" charset="-128"/>
              </a:rPr>
              <a:t>「日本再興戦略」を踏まえた高成長が実現し、かつ労働市場への参加が進むケース</a:t>
            </a:r>
          </a:p>
          <a:p>
            <a:pPr marL="82064" indent="-82064"/>
            <a:r>
              <a:rPr lang="en-US" altLang="ja-JP" sz="969" dirty="0">
                <a:solidFill>
                  <a:prstClr val="black"/>
                </a:solidFill>
                <a:latin typeface="Meiryo UI" panose="020B0604030504040204" pitchFamily="50" charset="-128"/>
                <a:ea typeface="Meiryo UI" panose="020B0604030504040204" pitchFamily="50" charset="-128"/>
              </a:rPr>
              <a:t>2.</a:t>
            </a:r>
            <a:r>
              <a:rPr lang="ja-JP" altLang="en-US" sz="969" dirty="0">
                <a:solidFill>
                  <a:srgbClr val="000000"/>
                </a:solidFill>
                <a:latin typeface="Meiryo UI" panose="020B0604030504040204" pitchFamily="50" charset="-128"/>
                <a:ea typeface="Meiryo UI" panose="020B0604030504040204" pitchFamily="50" charset="-128"/>
              </a:rPr>
              <a:t>経済成長と労働参加が適切に進まないケース：復興需要を見込んで</a:t>
            </a:r>
            <a:r>
              <a:rPr lang="en-US" altLang="ja-JP" sz="969" dirty="0">
                <a:solidFill>
                  <a:srgbClr val="000000"/>
                </a:solidFill>
                <a:latin typeface="Meiryo UI" panose="020B0604030504040204" pitchFamily="50" charset="-128"/>
                <a:ea typeface="Meiryo UI" panose="020B0604030504040204" pitchFamily="50" charset="-128"/>
              </a:rPr>
              <a:t>2020</a:t>
            </a:r>
            <a:r>
              <a:rPr lang="ja-JP" altLang="en-US" sz="969" dirty="0">
                <a:solidFill>
                  <a:srgbClr val="000000"/>
                </a:solidFill>
                <a:latin typeface="Meiryo UI" panose="020B0604030504040204" pitchFamily="50" charset="-128"/>
                <a:ea typeface="Meiryo UI" panose="020B0604030504040204" pitchFamily="50" charset="-128"/>
              </a:rPr>
              <a:t>年まで一定程度の経済成長率を想定するが、</a:t>
            </a:r>
            <a:r>
              <a:rPr lang="en-US" altLang="ja-JP" sz="969" dirty="0">
                <a:solidFill>
                  <a:srgbClr val="000000"/>
                </a:solidFill>
                <a:latin typeface="Meiryo UI" panose="020B0604030504040204" pitchFamily="50" charset="-128"/>
                <a:ea typeface="Meiryo UI" panose="020B0604030504040204" pitchFamily="50" charset="-128"/>
              </a:rPr>
              <a:t>2021</a:t>
            </a:r>
            <a:r>
              <a:rPr lang="ja-JP" altLang="en-US" sz="969" dirty="0">
                <a:solidFill>
                  <a:srgbClr val="000000"/>
                </a:solidFill>
                <a:latin typeface="Meiryo UI" panose="020B0604030504040204" pitchFamily="50" charset="-128"/>
                <a:ea typeface="Meiryo UI" panose="020B0604030504040204" pitchFamily="50" charset="-128"/>
              </a:rPr>
              <a:t>年以降は経済成長率はゼロ</a:t>
            </a:r>
            <a:r>
              <a:rPr lang="ja-JP" altLang="en-US" sz="969" dirty="0">
                <a:solidFill>
                  <a:prstClr val="black"/>
                </a:solidFill>
                <a:latin typeface="Meiryo UI" panose="020B0604030504040204" pitchFamily="50" charset="-128"/>
                <a:ea typeface="Meiryo UI" panose="020B0604030504040204" pitchFamily="50" charset="-128"/>
              </a:rPr>
              <a:t>、かつ労働市場への参加が進まないケース（</a:t>
            </a:r>
            <a:r>
              <a:rPr lang="en-US" altLang="ja-JP" sz="969" dirty="0">
                <a:solidFill>
                  <a:prstClr val="black"/>
                </a:solidFill>
                <a:latin typeface="Meiryo UI" panose="020B0604030504040204" pitchFamily="50" charset="-128"/>
                <a:ea typeface="Meiryo UI" panose="020B0604030504040204" pitchFamily="50" charset="-128"/>
              </a:rPr>
              <a:t>2014</a:t>
            </a:r>
            <a:r>
              <a:rPr lang="ja-JP" altLang="en-US" sz="969" dirty="0">
                <a:solidFill>
                  <a:prstClr val="black"/>
                </a:solidFill>
                <a:latin typeface="Meiryo UI" panose="020B0604030504040204" pitchFamily="50" charset="-128"/>
                <a:ea typeface="Meiryo UI" panose="020B0604030504040204" pitchFamily="50" charset="-128"/>
              </a:rPr>
              <a:t>年性・年齢階級別の労働力率固定ケース）</a:t>
            </a:r>
            <a:endParaRPr lang="en-US" altLang="ja-JP" sz="969" dirty="0">
              <a:solidFill>
                <a:prstClr val="black"/>
              </a:solidFill>
              <a:latin typeface="Meiryo UI" panose="020B0604030504040204" pitchFamily="50" charset="-128"/>
              <a:ea typeface="Meiryo UI" panose="020B0604030504040204" pitchFamily="50" charset="-128"/>
            </a:endParaRPr>
          </a:p>
          <a:p>
            <a:pPr marL="82064" indent="-82064"/>
            <a:r>
              <a:rPr lang="en-US" altLang="ja-JP" sz="969" dirty="0">
                <a:solidFill>
                  <a:prstClr val="black"/>
                </a:solidFill>
                <a:latin typeface="Meiryo UI" panose="020B0604030504040204" pitchFamily="50" charset="-128"/>
                <a:ea typeface="Meiryo UI" panose="020B0604030504040204" pitchFamily="50" charset="-128"/>
              </a:rPr>
              <a:t>3.</a:t>
            </a:r>
            <a:r>
              <a:rPr lang="ja-JP" altLang="en-US" sz="969" dirty="0">
                <a:solidFill>
                  <a:prstClr val="black"/>
                </a:solidFill>
                <a:latin typeface="Meiryo UI" panose="020B0604030504040204" pitchFamily="50" charset="-128"/>
                <a:ea typeface="Meiryo UI" panose="020B0604030504040204" pitchFamily="50" charset="-128"/>
              </a:rPr>
              <a:t>図中の数値は、表章単位未満の位で四捨五入しているため、年齢計と内訳の合計は必ずしも一致しない。増減差は表章単位の数値から算出している。</a:t>
            </a:r>
            <a:endParaRPr lang="en-US" altLang="ja-JP" sz="969" dirty="0">
              <a:solidFill>
                <a:prstClr val="black"/>
              </a:solidFill>
              <a:latin typeface="Meiryo UI" panose="020B0604030504040204" pitchFamily="50" charset="-128"/>
              <a:ea typeface="Meiryo UI" panose="020B0604030504040204" pitchFamily="50" charset="-128"/>
            </a:endParaRPr>
          </a:p>
          <a:p>
            <a:pPr marL="82064" indent="-82064"/>
            <a:r>
              <a:rPr lang="en-US" altLang="ja-JP" sz="969" dirty="0">
                <a:solidFill>
                  <a:prstClr val="black"/>
                </a:solidFill>
                <a:latin typeface="Meiryo UI" panose="020B0604030504040204" pitchFamily="50" charset="-128"/>
                <a:ea typeface="Meiryo UI" panose="020B0604030504040204" pitchFamily="50" charset="-128"/>
              </a:rPr>
              <a:t>4.</a:t>
            </a:r>
            <a:r>
              <a:rPr lang="ja-JP" altLang="en-US" sz="969" dirty="0">
                <a:solidFill>
                  <a:prstClr val="black"/>
                </a:solidFill>
                <a:latin typeface="Meiryo UI" panose="020B0604030504040204" pitchFamily="50" charset="-128"/>
                <a:ea typeface="Meiryo UI" panose="020B0604030504040204" pitchFamily="50" charset="-128"/>
              </a:rPr>
              <a:t>（ ）内の％の数値は就業率。</a:t>
            </a:r>
          </a:p>
        </p:txBody>
      </p:sp>
      <p:graphicFrame>
        <p:nvGraphicFramePr>
          <p:cNvPr id="10" name="グラフ 9"/>
          <p:cNvGraphicFramePr>
            <a:graphicFrameLocks/>
          </p:cNvGraphicFramePr>
          <p:nvPr/>
        </p:nvGraphicFramePr>
        <p:xfrm>
          <a:off x="1310238" y="782218"/>
          <a:ext cx="9780620" cy="4694069"/>
        </p:xfrm>
        <a:graphic>
          <a:graphicData uri="http://schemas.openxmlformats.org/drawingml/2006/chart">
            <c:chart xmlns:c="http://schemas.openxmlformats.org/drawingml/2006/chart" xmlns:r="http://schemas.openxmlformats.org/officeDocument/2006/relationships" r:id="rId2"/>
          </a:graphicData>
        </a:graphic>
      </p:graphicFrame>
      <p:sp>
        <p:nvSpPr>
          <p:cNvPr id="8" name="正方形/長方形 7"/>
          <p:cNvSpPr/>
          <p:nvPr/>
        </p:nvSpPr>
        <p:spPr>
          <a:xfrm>
            <a:off x="1553721" y="3128377"/>
            <a:ext cx="956062" cy="632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292" dirty="0">
                <a:solidFill>
                  <a:schemeClr val="tx1"/>
                </a:solidFill>
                <a:latin typeface="Meiryo UI" panose="020B0604030504040204" pitchFamily="50" charset="-128"/>
                <a:ea typeface="Meiryo UI" panose="020B0604030504040204" pitchFamily="50" charset="-128"/>
              </a:rPr>
              <a:t>30</a:t>
            </a:r>
            <a:r>
              <a:rPr lang="ja-JP" altLang="en-US" sz="1292" dirty="0">
                <a:solidFill>
                  <a:schemeClr val="tx1"/>
                </a:solidFill>
                <a:latin typeface="Meiryo UI" panose="020B0604030504040204" pitchFamily="50" charset="-128"/>
                <a:ea typeface="Meiryo UI" panose="020B0604030504040204" pitchFamily="50" charset="-128"/>
              </a:rPr>
              <a:t>～</a:t>
            </a:r>
            <a:r>
              <a:rPr lang="en-US" altLang="ja-JP" sz="1292" dirty="0">
                <a:solidFill>
                  <a:schemeClr val="tx1"/>
                </a:solidFill>
                <a:latin typeface="Meiryo UI" panose="020B0604030504040204" pitchFamily="50" charset="-128"/>
                <a:ea typeface="Meiryo UI" panose="020B0604030504040204" pitchFamily="50" charset="-128"/>
              </a:rPr>
              <a:t>59</a:t>
            </a:r>
            <a:r>
              <a:rPr lang="ja-JP" altLang="en-US" sz="1292" dirty="0">
                <a:solidFill>
                  <a:schemeClr val="tx1"/>
                </a:solidFill>
                <a:latin typeface="Meiryo UI" panose="020B0604030504040204" pitchFamily="50" charset="-128"/>
                <a:ea typeface="Meiryo UI" panose="020B0604030504040204" pitchFamily="50" charset="-128"/>
              </a:rPr>
              <a:t>歳</a:t>
            </a:r>
          </a:p>
        </p:txBody>
      </p:sp>
      <p:sp>
        <p:nvSpPr>
          <p:cNvPr id="14" name="正方形/長方形 13"/>
          <p:cNvSpPr/>
          <p:nvPr/>
        </p:nvSpPr>
        <p:spPr>
          <a:xfrm>
            <a:off x="1604655" y="1998452"/>
            <a:ext cx="956061" cy="632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292"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60</a:t>
            </a:r>
            <a:r>
              <a:rPr lang="ja-JP" altLang="en-US" sz="1292"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歳～</a:t>
            </a:r>
            <a:endParaRPr lang="en-US" altLang="ja-JP" sz="1292"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正方形/長方形 14"/>
          <p:cNvSpPr/>
          <p:nvPr/>
        </p:nvSpPr>
        <p:spPr>
          <a:xfrm>
            <a:off x="1553723" y="4191880"/>
            <a:ext cx="956061" cy="632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292" dirty="0">
                <a:solidFill>
                  <a:schemeClr val="tx1"/>
                </a:solidFill>
                <a:latin typeface="Meiryo UI" panose="020B0604030504040204" pitchFamily="50" charset="-128"/>
                <a:ea typeface="Meiryo UI" panose="020B0604030504040204" pitchFamily="50" charset="-128"/>
              </a:rPr>
              <a:t>15</a:t>
            </a:r>
            <a:r>
              <a:rPr lang="ja-JP" altLang="en-US" sz="1292" dirty="0">
                <a:solidFill>
                  <a:schemeClr val="tx1"/>
                </a:solidFill>
                <a:latin typeface="Meiryo UI" panose="020B0604030504040204" pitchFamily="50" charset="-128"/>
                <a:ea typeface="Meiryo UI" panose="020B0604030504040204" pitchFamily="50" charset="-128"/>
              </a:rPr>
              <a:t>～</a:t>
            </a:r>
            <a:r>
              <a:rPr lang="en-US" altLang="ja-JP" sz="1292" dirty="0">
                <a:solidFill>
                  <a:schemeClr val="tx1"/>
                </a:solidFill>
                <a:latin typeface="Meiryo UI" panose="020B0604030504040204" pitchFamily="50" charset="-128"/>
                <a:ea typeface="Meiryo UI" panose="020B0604030504040204" pitchFamily="50" charset="-128"/>
              </a:rPr>
              <a:t>29</a:t>
            </a:r>
            <a:r>
              <a:rPr lang="ja-JP" altLang="en-US" sz="1292" dirty="0">
                <a:solidFill>
                  <a:schemeClr val="tx1"/>
                </a:solidFill>
                <a:latin typeface="Meiryo UI" panose="020B0604030504040204" pitchFamily="50" charset="-128"/>
                <a:ea typeface="Meiryo UI" panose="020B0604030504040204" pitchFamily="50" charset="-128"/>
              </a:rPr>
              <a:t>歳</a:t>
            </a:r>
            <a:endParaRPr lang="en-US" altLang="ja-JP" sz="1292" dirty="0">
              <a:solidFill>
                <a:schemeClr val="tx1"/>
              </a:solidFill>
              <a:latin typeface="Meiryo UI" panose="020B0604030504040204" pitchFamily="50" charset="-128"/>
              <a:ea typeface="Meiryo UI" panose="020B0604030504040204" pitchFamily="50" charset="-128"/>
            </a:endParaRPr>
          </a:p>
        </p:txBody>
      </p:sp>
      <p:grpSp>
        <p:nvGrpSpPr>
          <p:cNvPr id="16" name="グループ化 15"/>
          <p:cNvGrpSpPr/>
          <p:nvPr/>
        </p:nvGrpSpPr>
        <p:grpSpPr>
          <a:xfrm>
            <a:off x="2744982" y="1368464"/>
            <a:ext cx="7738381" cy="1096560"/>
            <a:chOff x="1604132" y="388520"/>
            <a:chExt cx="9015970" cy="1389183"/>
          </a:xfrm>
        </p:grpSpPr>
        <p:sp>
          <p:nvSpPr>
            <p:cNvPr id="17" name="テキスト ボックス 2"/>
            <p:cNvSpPr txBox="1"/>
            <p:nvPr/>
          </p:nvSpPr>
          <p:spPr>
            <a:xfrm>
              <a:off x="3628564" y="580765"/>
              <a:ext cx="1363587" cy="119693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8" dirty="0"/>
                <a:t>６０４６万人</a:t>
              </a:r>
              <a:endParaRPr lang="en-US" altLang="ja-JP" sz="1108" dirty="0"/>
            </a:p>
            <a:p>
              <a:r>
                <a:rPr lang="ja-JP" altLang="en-US" sz="1108" dirty="0"/>
                <a:t>（▲３０５万人）</a:t>
              </a:r>
              <a:endParaRPr lang="en-US" altLang="ja-JP" sz="1108" dirty="0"/>
            </a:p>
            <a:p>
              <a:r>
                <a:rPr lang="ja-JP" altLang="en-US" sz="1108" dirty="0"/>
                <a:t>（５５．２％）</a:t>
              </a:r>
            </a:p>
          </p:txBody>
        </p:sp>
        <p:sp>
          <p:nvSpPr>
            <p:cNvPr id="18" name="テキスト ボックス 5"/>
            <p:cNvSpPr txBox="1"/>
            <p:nvPr/>
          </p:nvSpPr>
          <p:spPr>
            <a:xfrm>
              <a:off x="5451839" y="580765"/>
              <a:ext cx="1363586" cy="98094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8" dirty="0"/>
                <a:t>６３８１万人</a:t>
              </a:r>
              <a:endParaRPr lang="en-US" altLang="ja-JP" sz="1108" dirty="0"/>
            </a:p>
            <a:p>
              <a:r>
                <a:rPr lang="ja-JP" altLang="en-US" sz="1108" dirty="0"/>
                <a:t>（３０万人）</a:t>
              </a:r>
              <a:endParaRPr lang="en-US" altLang="ja-JP" sz="1108" dirty="0"/>
            </a:p>
            <a:p>
              <a:r>
                <a:rPr lang="ja-JP" altLang="en-US" sz="1108" dirty="0"/>
                <a:t>（５８．３％）</a:t>
              </a:r>
            </a:p>
          </p:txBody>
        </p:sp>
        <p:sp>
          <p:nvSpPr>
            <p:cNvPr id="19" name="テキスト ボックス 5"/>
            <p:cNvSpPr txBox="1"/>
            <p:nvPr/>
          </p:nvSpPr>
          <p:spPr>
            <a:xfrm>
              <a:off x="7357879" y="580765"/>
              <a:ext cx="1363699" cy="119693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8" dirty="0"/>
                <a:t>５５６１万人</a:t>
              </a:r>
              <a:endParaRPr lang="en-US" altLang="ja-JP" sz="1108" dirty="0"/>
            </a:p>
            <a:p>
              <a:r>
                <a:rPr lang="ja-JP" altLang="en-US" sz="1108" dirty="0"/>
                <a:t>（▲７９０万人）</a:t>
              </a:r>
              <a:endParaRPr lang="en-US" altLang="ja-JP" sz="1108" dirty="0"/>
            </a:p>
            <a:p>
              <a:r>
                <a:rPr lang="ja-JP" altLang="en-US" sz="1108" dirty="0"/>
                <a:t>（５３．２％）</a:t>
              </a:r>
            </a:p>
          </p:txBody>
        </p:sp>
        <p:sp>
          <p:nvSpPr>
            <p:cNvPr id="21" name="テキスト ボックス 5"/>
            <p:cNvSpPr txBox="1"/>
            <p:nvPr/>
          </p:nvSpPr>
          <p:spPr>
            <a:xfrm>
              <a:off x="9256516" y="580765"/>
              <a:ext cx="1363586" cy="119693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8" dirty="0"/>
                <a:t>６１６９万人</a:t>
              </a:r>
              <a:endParaRPr lang="en-US" altLang="ja-JP" sz="1108" dirty="0"/>
            </a:p>
            <a:p>
              <a:r>
                <a:rPr lang="ja-JP" altLang="en-US" sz="1108" dirty="0"/>
                <a:t>（▲１８２万人）</a:t>
              </a:r>
              <a:endParaRPr lang="en-US" altLang="ja-JP" sz="1108" dirty="0"/>
            </a:p>
            <a:p>
              <a:r>
                <a:rPr lang="ja-JP" altLang="en-US" sz="1108" dirty="0"/>
                <a:t>（５９．０％）</a:t>
              </a:r>
            </a:p>
          </p:txBody>
        </p:sp>
        <p:sp>
          <p:nvSpPr>
            <p:cNvPr id="22" name="下矢印 21"/>
            <p:cNvSpPr/>
            <p:nvPr/>
          </p:nvSpPr>
          <p:spPr>
            <a:xfrm rot="5400000" flipV="1">
              <a:off x="4723609" y="591897"/>
              <a:ext cx="704446" cy="666688"/>
            </a:xfrm>
            <a:prstGeom prst="downArrow">
              <a:avLst>
                <a:gd name="adj1" fmla="val 57632"/>
                <a:gd name="adj2"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sz="1015"/>
            </a:p>
          </p:txBody>
        </p:sp>
        <p:sp>
          <p:nvSpPr>
            <p:cNvPr id="23" name="テキスト ボックス 7"/>
            <p:cNvSpPr txBox="1"/>
            <p:nvPr/>
          </p:nvSpPr>
          <p:spPr>
            <a:xfrm>
              <a:off x="4406840" y="388520"/>
              <a:ext cx="1574533" cy="2731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8" b="1" dirty="0">
                  <a:solidFill>
                    <a:srgbClr val="C00000"/>
                  </a:solidFill>
                </a:rPr>
                <a:t>約３４０万人増</a:t>
              </a:r>
            </a:p>
          </p:txBody>
        </p:sp>
        <p:sp>
          <p:nvSpPr>
            <p:cNvPr id="24" name="下矢印 23"/>
            <p:cNvSpPr/>
            <p:nvPr/>
          </p:nvSpPr>
          <p:spPr>
            <a:xfrm rot="5400000" flipV="1">
              <a:off x="8544843" y="565791"/>
              <a:ext cx="704446" cy="718899"/>
            </a:xfrm>
            <a:prstGeom prst="downArrow">
              <a:avLst>
                <a:gd name="adj1" fmla="val 57632"/>
                <a:gd name="adj2"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sz="1015"/>
            </a:p>
          </p:txBody>
        </p:sp>
        <p:sp>
          <p:nvSpPr>
            <p:cNvPr id="25" name="テキスト ボックス 1"/>
            <p:cNvSpPr txBox="1"/>
            <p:nvPr/>
          </p:nvSpPr>
          <p:spPr>
            <a:xfrm>
              <a:off x="8296338" y="388521"/>
              <a:ext cx="1574647" cy="2731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15" b="1" dirty="0">
                  <a:solidFill>
                    <a:srgbClr val="C00000"/>
                  </a:solidFill>
                </a:rPr>
                <a:t>約</a:t>
              </a:r>
              <a:r>
                <a:rPr lang="ja-JP" altLang="en-US" sz="1108" b="1" dirty="0">
                  <a:solidFill>
                    <a:srgbClr val="C00000"/>
                  </a:solidFill>
                </a:rPr>
                <a:t>６１０万人</a:t>
              </a:r>
              <a:r>
                <a:rPr lang="ja-JP" altLang="en-US" sz="1015" b="1" dirty="0">
                  <a:solidFill>
                    <a:srgbClr val="C00000"/>
                  </a:solidFill>
                </a:rPr>
                <a:t>増</a:t>
              </a:r>
            </a:p>
          </p:txBody>
        </p:sp>
        <p:sp>
          <p:nvSpPr>
            <p:cNvPr id="26" name="テキスト ボックス 1"/>
            <p:cNvSpPr txBox="1"/>
            <p:nvPr/>
          </p:nvSpPr>
          <p:spPr>
            <a:xfrm>
              <a:off x="1604132" y="614304"/>
              <a:ext cx="1363586" cy="76495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108" dirty="0"/>
                <a:t>６３５１万人</a:t>
              </a:r>
              <a:endParaRPr lang="en-US" altLang="ja-JP" sz="1108" dirty="0"/>
            </a:p>
            <a:p>
              <a:r>
                <a:rPr lang="ja-JP" altLang="en-US" sz="1108" dirty="0"/>
                <a:t>（５７．３％）</a:t>
              </a:r>
            </a:p>
          </p:txBody>
        </p:sp>
      </p:grpSp>
      <p:sp>
        <p:nvSpPr>
          <p:cNvPr id="27" name="テキスト ボックス 12"/>
          <p:cNvSpPr txBox="1"/>
          <p:nvPr/>
        </p:nvSpPr>
        <p:spPr>
          <a:xfrm>
            <a:off x="5321202" y="3246865"/>
            <a:ext cx="729152" cy="205890"/>
          </a:xfrm>
          <a:prstGeom prst="rect">
            <a:avLst/>
          </a:prstGeom>
          <a:noFill/>
          <a:ln>
            <a:solidFill>
              <a:srgbClr val="F29B54"/>
            </a:solidFill>
          </a:ln>
        </p:spPr>
        <p:txBody>
          <a:bodyPr wrap="square" lIns="33231" rIns="33231"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38" dirty="0"/>
              <a:t>約１５０万人増</a:t>
            </a:r>
          </a:p>
        </p:txBody>
      </p:sp>
      <p:sp>
        <p:nvSpPr>
          <p:cNvPr id="28" name="テキスト ボックス 12"/>
          <p:cNvSpPr txBox="1"/>
          <p:nvPr/>
        </p:nvSpPr>
        <p:spPr>
          <a:xfrm>
            <a:off x="5353786" y="4288849"/>
            <a:ext cx="634574" cy="205890"/>
          </a:xfrm>
          <a:prstGeom prst="rect">
            <a:avLst/>
          </a:prstGeom>
          <a:noFill/>
          <a:ln>
            <a:solidFill>
              <a:srgbClr val="0070C0"/>
            </a:solidFill>
          </a:ln>
        </p:spPr>
        <p:txBody>
          <a:bodyPr wrap="square" lIns="33231" rIns="33231"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38" dirty="0"/>
              <a:t>約４０万人増</a:t>
            </a:r>
          </a:p>
        </p:txBody>
      </p:sp>
      <p:sp>
        <p:nvSpPr>
          <p:cNvPr id="29" name="テキスト ボックス 12"/>
          <p:cNvSpPr txBox="1"/>
          <p:nvPr/>
        </p:nvSpPr>
        <p:spPr>
          <a:xfrm>
            <a:off x="5321202" y="2230866"/>
            <a:ext cx="729152" cy="180668"/>
          </a:xfrm>
          <a:prstGeom prst="rect">
            <a:avLst/>
          </a:prstGeom>
          <a:noFill/>
          <a:ln>
            <a:solidFill>
              <a:srgbClr val="9EF52B"/>
            </a:solidFill>
          </a:ln>
        </p:spPr>
        <p:txBody>
          <a:bodyPr wrap="square" lIns="33231" tIns="33231" rIns="33231" bIns="33231"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38" dirty="0"/>
              <a:t>約１４０万人増</a:t>
            </a:r>
          </a:p>
        </p:txBody>
      </p:sp>
      <p:sp>
        <p:nvSpPr>
          <p:cNvPr id="30" name="テキスト ボックス 29"/>
          <p:cNvSpPr txBox="1"/>
          <p:nvPr/>
        </p:nvSpPr>
        <p:spPr>
          <a:xfrm>
            <a:off x="1658667" y="637305"/>
            <a:ext cx="8890782" cy="426066"/>
          </a:xfrm>
          <a:prstGeom prst="rect">
            <a:avLst/>
          </a:prstGeom>
          <a:noFill/>
          <a:ln>
            <a:solidFill>
              <a:schemeClr val="tx1"/>
            </a:solidFill>
          </a:ln>
        </p:spPr>
        <p:txBody>
          <a:bodyPr wrap="square" lIns="84253" tIns="42126" rIns="84253" bIns="42126" rtlCol="0">
            <a:spAutoFit/>
          </a:bodyPr>
          <a:lstStyle/>
          <a:p>
            <a:r>
              <a:rPr lang="ja-JP" altLang="en-US" sz="1108" dirty="0">
                <a:solidFill>
                  <a:prstClr val="black"/>
                </a:solidFill>
                <a:latin typeface="メイリオ" panose="020B0604030504040204" pitchFamily="50" charset="-128"/>
                <a:ea typeface="メイリオ" panose="020B0604030504040204" pitchFamily="50" charset="-128"/>
              </a:rPr>
              <a:t>「経済成長と労働参加が適切に進まないケース」は、</a:t>
            </a:r>
            <a:r>
              <a:rPr lang="en-US" altLang="ja-JP" sz="1108" dirty="0">
                <a:solidFill>
                  <a:prstClr val="black"/>
                </a:solidFill>
                <a:latin typeface="メイリオ" panose="020B0604030504040204" pitchFamily="50" charset="-128"/>
                <a:ea typeface="メイリオ" panose="020B0604030504040204" pitchFamily="50" charset="-128"/>
              </a:rPr>
              <a:t>2030</a:t>
            </a:r>
            <a:r>
              <a:rPr lang="ja-JP" altLang="en-US" sz="1108" dirty="0">
                <a:solidFill>
                  <a:prstClr val="black"/>
                </a:solidFill>
                <a:latin typeface="メイリオ" panose="020B0604030504040204" pitchFamily="50" charset="-128"/>
                <a:ea typeface="メイリオ" panose="020B0604030504040204" pitchFamily="50" charset="-128"/>
              </a:rPr>
              <a:t>年の就業者数が▲</a:t>
            </a:r>
            <a:r>
              <a:rPr lang="en-US" altLang="ja-JP" sz="1108" dirty="0">
                <a:solidFill>
                  <a:prstClr val="black"/>
                </a:solidFill>
                <a:latin typeface="メイリオ" panose="020B0604030504040204" pitchFamily="50" charset="-128"/>
                <a:ea typeface="メイリオ" panose="020B0604030504040204" pitchFamily="50" charset="-128"/>
              </a:rPr>
              <a:t>790</a:t>
            </a:r>
            <a:r>
              <a:rPr lang="ja-JP" altLang="en-US" sz="1108" dirty="0">
                <a:solidFill>
                  <a:prstClr val="black"/>
                </a:solidFill>
                <a:latin typeface="メイリオ" panose="020B0604030504040204" pitchFamily="50" charset="-128"/>
                <a:ea typeface="メイリオ" panose="020B0604030504040204" pitchFamily="50" charset="-128"/>
              </a:rPr>
              <a:t>万人（</a:t>
            </a:r>
            <a:r>
              <a:rPr lang="en-US" altLang="ja-JP" sz="1108" dirty="0">
                <a:solidFill>
                  <a:prstClr val="black"/>
                </a:solidFill>
                <a:latin typeface="メイリオ" panose="020B0604030504040204" pitchFamily="50" charset="-128"/>
                <a:ea typeface="メイリオ" panose="020B0604030504040204" pitchFamily="50" charset="-128"/>
              </a:rPr>
              <a:t>2014</a:t>
            </a:r>
            <a:r>
              <a:rPr lang="ja-JP" altLang="en-US" sz="1108" dirty="0">
                <a:solidFill>
                  <a:prstClr val="black"/>
                </a:solidFill>
                <a:latin typeface="メイリオ" panose="020B0604030504040204" pitchFamily="50" charset="-128"/>
                <a:ea typeface="メイリオ" panose="020B0604030504040204" pitchFamily="50" charset="-128"/>
              </a:rPr>
              <a:t>年比）となるが、「経済成長と労働参加が適切に進むケース」では、</a:t>
            </a:r>
            <a:r>
              <a:rPr lang="ja-JP" altLang="en-US" sz="1108" u="sng" dirty="0">
                <a:solidFill>
                  <a:prstClr val="black"/>
                </a:solidFill>
                <a:latin typeface="メイリオ" panose="020B0604030504040204" pitchFamily="50" charset="-128"/>
                <a:ea typeface="メイリオ" panose="020B0604030504040204" pitchFamily="50" charset="-128"/>
              </a:rPr>
              <a:t>その場合よりも約</a:t>
            </a:r>
            <a:r>
              <a:rPr lang="en-US" altLang="ja-JP" sz="1108" u="sng" dirty="0">
                <a:solidFill>
                  <a:prstClr val="black"/>
                </a:solidFill>
                <a:latin typeface="メイリオ" panose="020B0604030504040204" pitchFamily="50" charset="-128"/>
                <a:ea typeface="メイリオ" panose="020B0604030504040204" pitchFamily="50" charset="-128"/>
              </a:rPr>
              <a:t>610</a:t>
            </a:r>
            <a:r>
              <a:rPr lang="ja-JP" altLang="en-US" sz="1108" u="sng" dirty="0">
                <a:solidFill>
                  <a:prstClr val="black"/>
                </a:solidFill>
                <a:latin typeface="メイリオ" panose="020B0604030504040204" pitchFamily="50" charset="-128"/>
                <a:ea typeface="メイリオ" panose="020B0604030504040204" pitchFamily="50" charset="-128"/>
              </a:rPr>
              <a:t>万人増となり、</a:t>
            </a:r>
            <a:r>
              <a:rPr lang="en-US" altLang="ja-JP" sz="1108" dirty="0">
                <a:solidFill>
                  <a:prstClr val="black"/>
                </a:solidFill>
                <a:latin typeface="メイリオ" panose="020B0604030504040204" pitchFamily="50" charset="-128"/>
                <a:ea typeface="メイリオ" panose="020B0604030504040204" pitchFamily="50" charset="-128"/>
              </a:rPr>
              <a:t>2014</a:t>
            </a:r>
            <a:r>
              <a:rPr lang="ja-JP" altLang="en-US" sz="1108" dirty="0">
                <a:solidFill>
                  <a:prstClr val="black"/>
                </a:solidFill>
                <a:latin typeface="メイリオ" panose="020B0604030504040204" pitchFamily="50" charset="-128"/>
                <a:ea typeface="メイリオ" panose="020B0604030504040204" pitchFamily="50" charset="-128"/>
              </a:rPr>
              <a:t>年比で▲</a:t>
            </a:r>
            <a:r>
              <a:rPr lang="en-US" altLang="ja-JP" sz="1108" dirty="0">
                <a:solidFill>
                  <a:prstClr val="black"/>
                </a:solidFill>
                <a:latin typeface="メイリオ" panose="020B0604030504040204" pitchFamily="50" charset="-128"/>
                <a:ea typeface="メイリオ" panose="020B0604030504040204" pitchFamily="50" charset="-128"/>
              </a:rPr>
              <a:t>182</a:t>
            </a:r>
            <a:r>
              <a:rPr lang="ja-JP" altLang="en-US" sz="1108" dirty="0">
                <a:solidFill>
                  <a:prstClr val="black"/>
                </a:solidFill>
                <a:latin typeface="メイリオ" panose="020B0604030504040204" pitchFamily="50" charset="-128"/>
                <a:ea typeface="メイリオ" panose="020B0604030504040204" pitchFamily="50" charset="-128"/>
              </a:rPr>
              <a:t>万人にとどまる見込み。</a:t>
            </a:r>
            <a:endParaRPr lang="en-US" altLang="ja-JP" sz="1108" dirty="0">
              <a:solidFill>
                <a:prstClr val="black"/>
              </a:solidFill>
              <a:latin typeface="メイリオ" panose="020B0604030504040204" pitchFamily="50" charset="-128"/>
              <a:ea typeface="メイリオ" panose="020B0604030504040204" pitchFamily="50" charset="-128"/>
            </a:endParaRPr>
          </a:p>
        </p:txBody>
      </p:sp>
      <p:sp>
        <p:nvSpPr>
          <p:cNvPr id="32" name="Rectangle 15" descr="25%"/>
          <p:cNvSpPr>
            <a:spLocks noChangeArrowheads="1"/>
          </p:cNvSpPr>
          <p:nvPr/>
        </p:nvSpPr>
        <p:spPr bwMode="auto">
          <a:xfrm>
            <a:off x="1524000" y="45564"/>
            <a:ext cx="9061984" cy="340996"/>
          </a:xfrm>
          <a:prstGeom prst="rect">
            <a:avLst/>
          </a:prstGeom>
          <a:noFill/>
          <a:ln w="12700">
            <a:noFill/>
            <a:miter lim="800000"/>
            <a:headEnd/>
            <a:tailEnd/>
          </a:ln>
        </p:spPr>
        <p:txBody>
          <a:bodyPr wrap="square" lIns="84395" tIns="42198" rIns="84395" bIns="42198" anchor="ctr">
            <a:spAutoFit/>
          </a:bodyPr>
          <a:lstStyle/>
          <a:p>
            <a:pPr fontAlgn="base">
              <a:spcBef>
                <a:spcPct val="0"/>
              </a:spcBef>
              <a:spcAft>
                <a:spcPct val="0"/>
              </a:spcAft>
            </a:pPr>
            <a:r>
              <a:rPr lang="ja-JP" altLang="en-US" sz="1662" dirty="0">
                <a:solidFill>
                  <a:prstClr val="black"/>
                </a:solidFill>
                <a:latin typeface="メイリオ" panose="020B0604030504040204" pitchFamily="50" charset="-128"/>
                <a:ea typeface="メイリオ" panose="020B0604030504040204" pitchFamily="50" charset="-128"/>
              </a:rPr>
              <a:t>就業者数の減少を抑えるには、経済成長と労働参加を適切に進める必要がある</a:t>
            </a:r>
          </a:p>
        </p:txBody>
      </p:sp>
      <p:sp>
        <p:nvSpPr>
          <p:cNvPr id="34" name="テキスト ボックス 1"/>
          <p:cNvSpPr txBox="1"/>
          <p:nvPr/>
        </p:nvSpPr>
        <p:spPr>
          <a:xfrm>
            <a:off x="1598389" y="1060142"/>
            <a:ext cx="5066424" cy="34729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477" b="1" u="sng" dirty="0">
                <a:latin typeface="メイリオ" panose="020B0604030504040204" pitchFamily="50" charset="-128"/>
                <a:ea typeface="メイリオ" panose="020B0604030504040204" pitchFamily="50" charset="-128"/>
              </a:rPr>
              <a:t>２０３０年までの就業者シミュレーション（男女計）</a:t>
            </a:r>
          </a:p>
        </p:txBody>
      </p:sp>
      <p:sp>
        <p:nvSpPr>
          <p:cNvPr id="35" name="正方形/長方形 34"/>
          <p:cNvSpPr/>
          <p:nvPr/>
        </p:nvSpPr>
        <p:spPr>
          <a:xfrm>
            <a:off x="8326207" y="836707"/>
            <a:ext cx="2223242" cy="207142"/>
          </a:xfrm>
          <a:prstGeom prst="rect">
            <a:avLst/>
          </a:prstGeom>
          <a:noFill/>
          <a:ln w="25400" cap="flat" cmpd="sng" algn="ctr">
            <a:noFill/>
            <a:prstDash val="solid"/>
          </a:ln>
          <a:effectLst/>
        </p:spPr>
        <p:txBody>
          <a:bodyPr wrap="square" lIns="78520" tIns="39260" rIns="78520" bIns="39260" rtlCol="0" anchor="ctr">
            <a:spAutoFit/>
          </a:bodyPr>
          <a:lstStyle/>
          <a:p>
            <a:pPr algn="r" defTabSz="785153">
              <a:defRPr/>
            </a:pPr>
            <a:r>
              <a:rPr kumimoji="0" lang="ja-JP" altLang="en-US" sz="831" kern="0" dirty="0">
                <a:latin typeface="HGPｺﾞｼｯｸM" pitchFamily="50" charset="-128"/>
                <a:ea typeface="HGPｺﾞｼｯｸM" pitchFamily="50" charset="-128"/>
              </a:rPr>
              <a:t>（平成</a:t>
            </a:r>
            <a:r>
              <a:rPr kumimoji="0" lang="en-US" altLang="ja-JP" sz="831" kern="0" dirty="0">
                <a:latin typeface="HGPｺﾞｼｯｸM" pitchFamily="50" charset="-128"/>
                <a:ea typeface="HGPｺﾞｼｯｸM" pitchFamily="50" charset="-128"/>
              </a:rPr>
              <a:t>27</a:t>
            </a:r>
            <a:r>
              <a:rPr kumimoji="0" lang="ja-JP" altLang="en-US" sz="831" kern="0" dirty="0">
                <a:latin typeface="HGPｺﾞｼｯｸM" pitchFamily="50" charset="-128"/>
                <a:ea typeface="HGPｺﾞｼｯｸM" pitchFamily="50" charset="-128"/>
              </a:rPr>
              <a:t>年度　雇用政策研究会報告書　概要）</a:t>
            </a:r>
          </a:p>
        </p:txBody>
      </p:sp>
      <p:sp>
        <p:nvSpPr>
          <p:cNvPr id="31" name="正方形/長方形 30"/>
          <p:cNvSpPr/>
          <p:nvPr/>
        </p:nvSpPr>
        <p:spPr>
          <a:xfrm>
            <a:off x="1524000" y="386561"/>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スライド番号プレースホルダー 1">
            <a:extLst>
              <a:ext uri="{FF2B5EF4-FFF2-40B4-BE49-F238E27FC236}">
                <a16:creationId xmlns:a16="http://schemas.microsoft.com/office/drawing/2014/main" id="{B7E8D0AC-B494-519B-C0FD-A8BEE76FA8ED}"/>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141</a:t>
            </a:fld>
            <a:endParaRPr kumimoji="1" lang="ja-JP" altLang="en-US">
              <a:solidFill>
                <a:prstClr val="black">
                  <a:tint val="75000"/>
                </a:prstClr>
              </a:solidFill>
            </a:endParaRPr>
          </a:p>
        </p:txBody>
      </p:sp>
    </p:spTree>
    <p:extLst>
      <p:ext uri="{BB962C8B-B14F-4D97-AF65-F5344CB8AC3E}">
        <p14:creationId xmlns:p14="http://schemas.microsoft.com/office/powerpoint/2010/main" val="24300720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576113" y="684063"/>
            <a:ext cx="4448230" cy="5985297"/>
          </a:xfrm>
          <a:prstGeom prst="roundRect">
            <a:avLst>
              <a:gd name="adj" fmla="val 3410"/>
            </a:avLst>
          </a:prstGeom>
          <a:pattFill prst="pct50">
            <a:fgClr>
              <a:schemeClr val="bg1"/>
            </a:fgClr>
            <a:bgClr>
              <a:schemeClr val="bg1"/>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03" tIns="42202" rIns="84403" bIns="42202" rtlCol="0" anchor="ctr"/>
          <a:lstStyle/>
          <a:p>
            <a:pPr algn="ctr"/>
            <a:endParaRPr lang="ja-JP" altLang="en-US" sz="1662" dirty="0">
              <a:solidFill>
                <a:prstClr val="white"/>
              </a:solidFill>
              <a:latin typeface="+mn-ea"/>
            </a:endParaRPr>
          </a:p>
        </p:txBody>
      </p:sp>
      <p:sp>
        <p:nvSpPr>
          <p:cNvPr id="7" name="テキスト ボックス 6"/>
          <p:cNvSpPr txBox="1"/>
          <p:nvPr/>
        </p:nvSpPr>
        <p:spPr>
          <a:xfrm>
            <a:off x="1599576" y="674175"/>
            <a:ext cx="4486154" cy="6240760"/>
          </a:xfrm>
          <a:prstGeom prst="rect">
            <a:avLst/>
          </a:prstGeom>
          <a:noFill/>
        </p:spPr>
        <p:txBody>
          <a:bodyPr wrap="square" lIns="66460" tIns="42202" rIns="66460" bIns="42202" rtlCol="0">
            <a:spAutoFit/>
          </a:bodyPr>
          <a:lstStyle/>
          <a:p>
            <a:pPr>
              <a:lnSpc>
                <a:spcPts val="1477"/>
              </a:lnSpc>
            </a:pPr>
            <a:r>
              <a:rPr lang="ja-JP" altLang="en-US" sz="1108" b="1" u="sng" dirty="0">
                <a:latin typeface="+mn-ea"/>
              </a:rPr>
              <a:t>１．働く人の視点に立った働き方改革の意義</a:t>
            </a:r>
          </a:p>
          <a:p>
            <a:pPr>
              <a:lnSpc>
                <a:spcPts val="1477"/>
              </a:lnSpc>
            </a:pPr>
            <a:r>
              <a:rPr lang="ja-JP" altLang="en-US" sz="1108" b="1" dirty="0">
                <a:latin typeface="+mn-ea"/>
              </a:rPr>
              <a:t>　</a:t>
            </a:r>
            <a:r>
              <a:rPr lang="ja-JP" altLang="en-US" sz="1108" dirty="0">
                <a:latin typeface="+mn-ea"/>
              </a:rPr>
              <a:t>（１）経済社会の現状</a:t>
            </a:r>
            <a:endParaRPr lang="en-US" altLang="ja-JP" sz="1108" dirty="0">
              <a:latin typeface="+mn-ea"/>
            </a:endParaRPr>
          </a:p>
          <a:p>
            <a:pPr>
              <a:lnSpc>
                <a:spcPts val="1477"/>
              </a:lnSpc>
            </a:pPr>
            <a:r>
              <a:rPr lang="ja-JP" altLang="en-US" sz="1108" b="1" dirty="0">
                <a:latin typeface="+mn-ea"/>
              </a:rPr>
              <a:t>　</a:t>
            </a:r>
            <a:r>
              <a:rPr lang="ja-JP" altLang="en-US" sz="1108" dirty="0">
                <a:latin typeface="+mn-ea"/>
              </a:rPr>
              <a:t>（２）今後の取組の基本的考え方</a:t>
            </a:r>
          </a:p>
          <a:p>
            <a:pPr>
              <a:lnSpc>
                <a:spcPts val="1477"/>
              </a:lnSpc>
            </a:pPr>
            <a:r>
              <a:rPr lang="ja-JP" altLang="en-US" sz="1108" dirty="0">
                <a:latin typeface="+mn-ea"/>
              </a:rPr>
              <a:t>　（３）本プランの実行</a:t>
            </a:r>
            <a:endParaRPr lang="en-US" altLang="ja-JP" sz="1108" dirty="0">
              <a:latin typeface="+mn-ea"/>
            </a:endParaRPr>
          </a:p>
          <a:p>
            <a:pPr>
              <a:lnSpc>
                <a:spcPts val="1477"/>
              </a:lnSpc>
            </a:pPr>
            <a:r>
              <a:rPr lang="ja-JP" altLang="en-US" sz="1108" dirty="0">
                <a:latin typeface="+mn-ea"/>
              </a:rPr>
              <a:t>　　（コンセンサスに基づくスピードと実行）</a:t>
            </a:r>
          </a:p>
          <a:p>
            <a:pPr>
              <a:lnSpc>
                <a:spcPts val="1477"/>
              </a:lnSpc>
            </a:pPr>
            <a:r>
              <a:rPr lang="ja-JP" altLang="en-US" sz="1108" dirty="0">
                <a:latin typeface="+mn-ea"/>
              </a:rPr>
              <a:t>　　（ロードマップに基づく長期的かつ継続的な取組）</a:t>
            </a:r>
          </a:p>
          <a:p>
            <a:pPr>
              <a:lnSpc>
                <a:spcPts val="1477"/>
              </a:lnSpc>
            </a:pPr>
            <a:r>
              <a:rPr lang="ja-JP" altLang="en-US" sz="1108" dirty="0">
                <a:latin typeface="+mn-ea"/>
              </a:rPr>
              <a:t>　　（フォローアップと施策の見直し）</a:t>
            </a:r>
          </a:p>
          <a:p>
            <a:pPr>
              <a:lnSpc>
                <a:spcPts val="1477"/>
              </a:lnSpc>
            </a:pPr>
            <a:r>
              <a:rPr lang="ja-JP" altLang="en-US" sz="1108" b="1" u="sng" dirty="0">
                <a:latin typeface="+mn-ea"/>
              </a:rPr>
              <a:t>２ ．同一労働同一賃金など非正規雇用の処遇改善</a:t>
            </a:r>
          </a:p>
          <a:p>
            <a:pPr>
              <a:lnSpc>
                <a:spcPts val="1477"/>
              </a:lnSpc>
            </a:pPr>
            <a:r>
              <a:rPr lang="ja-JP" altLang="en-US" sz="1108" b="1" spc="-92" dirty="0">
                <a:latin typeface="+mn-ea"/>
              </a:rPr>
              <a:t>　</a:t>
            </a:r>
            <a:r>
              <a:rPr lang="ja-JP" altLang="en-US" sz="1108" spc="-92" dirty="0">
                <a:latin typeface="+mn-ea"/>
              </a:rPr>
              <a:t>（１）同一労働同一賃金の実効性を確保する法制度とガイドラインの整備</a:t>
            </a:r>
          </a:p>
          <a:p>
            <a:pPr>
              <a:lnSpc>
                <a:spcPts val="1477"/>
              </a:lnSpc>
            </a:pPr>
            <a:r>
              <a:rPr lang="ja-JP" altLang="en-US" sz="1108" dirty="0">
                <a:latin typeface="+mn-ea"/>
              </a:rPr>
              <a:t>　　（基本的考え方）</a:t>
            </a:r>
            <a:endParaRPr lang="en-US" altLang="ja-JP" sz="1108" dirty="0">
              <a:latin typeface="+mn-ea"/>
            </a:endParaRPr>
          </a:p>
          <a:p>
            <a:pPr>
              <a:lnSpc>
                <a:spcPts val="1477"/>
              </a:lnSpc>
            </a:pPr>
            <a:r>
              <a:rPr lang="ja-JP" altLang="en-US" sz="1108" dirty="0">
                <a:latin typeface="+mn-ea"/>
              </a:rPr>
              <a:t>　　（同一労働同一賃金のガイドライン）</a:t>
            </a:r>
          </a:p>
          <a:p>
            <a:pPr>
              <a:lnSpc>
                <a:spcPts val="1477"/>
              </a:lnSpc>
            </a:pPr>
            <a:r>
              <a:rPr lang="ja-JP" altLang="en-US" sz="1108" dirty="0">
                <a:latin typeface="+mn-ea"/>
              </a:rPr>
              <a:t>　　　① 基本給の均等・均衡待遇の確保</a:t>
            </a:r>
          </a:p>
          <a:p>
            <a:pPr>
              <a:lnSpc>
                <a:spcPts val="1477"/>
              </a:lnSpc>
            </a:pPr>
            <a:r>
              <a:rPr lang="ja-JP" altLang="en-US" sz="1108" dirty="0">
                <a:latin typeface="+mn-ea"/>
              </a:rPr>
              <a:t>　　　② 各種手当の均等・均衡待遇の確保</a:t>
            </a:r>
          </a:p>
          <a:p>
            <a:pPr>
              <a:lnSpc>
                <a:spcPts val="1477"/>
              </a:lnSpc>
            </a:pPr>
            <a:r>
              <a:rPr lang="ja-JP" altLang="en-US" sz="1108" dirty="0">
                <a:latin typeface="+mn-ea"/>
              </a:rPr>
              <a:t>　　　③ 福利厚生や教育訓練の均等・均衡待遇の確保</a:t>
            </a:r>
          </a:p>
          <a:p>
            <a:pPr>
              <a:lnSpc>
                <a:spcPts val="1477"/>
              </a:lnSpc>
            </a:pPr>
            <a:r>
              <a:rPr lang="ja-JP" altLang="en-US" sz="1108" dirty="0">
                <a:latin typeface="+mn-ea"/>
              </a:rPr>
              <a:t>　　　④ 派遣労働者の取扱</a:t>
            </a:r>
          </a:p>
          <a:p>
            <a:pPr>
              <a:lnSpc>
                <a:spcPts val="1477"/>
              </a:lnSpc>
            </a:pPr>
            <a:r>
              <a:rPr lang="ja-JP" altLang="en-US" sz="1108" dirty="0">
                <a:latin typeface="+mn-ea"/>
              </a:rPr>
              <a:t>　　（法改正の方向性）</a:t>
            </a:r>
          </a:p>
          <a:p>
            <a:pPr>
              <a:lnSpc>
                <a:spcPts val="1477"/>
              </a:lnSpc>
            </a:pPr>
            <a:r>
              <a:rPr lang="ja-JP" altLang="en-US" sz="1108" dirty="0">
                <a:latin typeface="+mn-ea"/>
              </a:rPr>
              <a:t>　　　① 労働者が司法判断を求める際の根拠となる規定の整備</a:t>
            </a:r>
          </a:p>
          <a:p>
            <a:pPr>
              <a:lnSpc>
                <a:spcPts val="1477"/>
              </a:lnSpc>
            </a:pPr>
            <a:r>
              <a:rPr lang="ja-JP" altLang="en-US" sz="1108" dirty="0">
                <a:latin typeface="+mn-ea"/>
              </a:rPr>
              <a:t>　　　② 労働者に対する待遇に関する説明の義務化</a:t>
            </a:r>
          </a:p>
          <a:p>
            <a:pPr>
              <a:lnSpc>
                <a:spcPts val="1477"/>
              </a:lnSpc>
            </a:pPr>
            <a:r>
              <a:rPr lang="ja-JP" altLang="en-US" sz="1108" dirty="0">
                <a:latin typeface="+mn-ea"/>
              </a:rPr>
              <a:t>　　　③ 行政による裁判外紛争解決手続の整備</a:t>
            </a:r>
          </a:p>
          <a:p>
            <a:pPr>
              <a:lnSpc>
                <a:spcPts val="1477"/>
              </a:lnSpc>
            </a:pPr>
            <a:r>
              <a:rPr lang="ja-JP" altLang="en-US" sz="1108" dirty="0">
                <a:latin typeface="+mn-ea"/>
              </a:rPr>
              <a:t>　　　④ 派遣労働者に関する法整備</a:t>
            </a:r>
          </a:p>
          <a:p>
            <a:pPr>
              <a:lnSpc>
                <a:spcPts val="1477"/>
              </a:lnSpc>
            </a:pPr>
            <a:r>
              <a:rPr lang="ja-JP" altLang="en-US" sz="1108" dirty="0">
                <a:latin typeface="+mn-ea"/>
              </a:rPr>
              <a:t>　　（２）法改正の施行に当たって</a:t>
            </a:r>
          </a:p>
          <a:p>
            <a:pPr>
              <a:lnSpc>
                <a:spcPts val="1477"/>
              </a:lnSpc>
            </a:pPr>
            <a:r>
              <a:rPr lang="ja-JP" altLang="en-US" sz="1108" b="1" u="sng" dirty="0">
                <a:latin typeface="+mn-ea"/>
              </a:rPr>
              <a:t>３ ．賃金引上げと労働生産性向上</a:t>
            </a:r>
          </a:p>
          <a:p>
            <a:pPr>
              <a:lnSpc>
                <a:spcPts val="1477"/>
              </a:lnSpc>
            </a:pPr>
            <a:r>
              <a:rPr lang="ja-JP" altLang="en-US" sz="1108" b="1" dirty="0">
                <a:latin typeface="+mn-ea"/>
              </a:rPr>
              <a:t>　</a:t>
            </a:r>
            <a:r>
              <a:rPr lang="ja-JP" altLang="en-US" sz="1108" dirty="0">
                <a:latin typeface="+mn-ea"/>
              </a:rPr>
              <a:t>（１）企業への賃上げの働きかけや取引条件の改善</a:t>
            </a:r>
          </a:p>
          <a:p>
            <a:pPr>
              <a:lnSpc>
                <a:spcPts val="1477"/>
              </a:lnSpc>
            </a:pPr>
            <a:r>
              <a:rPr lang="ja-JP" altLang="en-US" sz="1108" dirty="0">
                <a:latin typeface="+mn-ea"/>
              </a:rPr>
              <a:t>　（２）生産性向上支援など賃上げしやすい環境の整備</a:t>
            </a:r>
          </a:p>
          <a:p>
            <a:pPr>
              <a:lnSpc>
                <a:spcPts val="1477"/>
              </a:lnSpc>
            </a:pPr>
            <a:r>
              <a:rPr lang="ja-JP" altLang="en-US" sz="1108" b="1" u="sng" dirty="0">
                <a:latin typeface="+mn-ea"/>
              </a:rPr>
              <a:t>４ ．罰則付き時間外労働の上限規制の導入など長時間労働の是正</a:t>
            </a:r>
          </a:p>
          <a:p>
            <a:pPr>
              <a:lnSpc>
                <a:spcPts val="1477"/>
              </a:lnSpc>
            </a:pPr>
            <a:r>
              <a:rPr lang="ja-JP" altLang="en-US" sz="1108" b="1" dirty="0">
                <a:latin typeface="+mn-ea"/>
              </a:rPr>
              <a:t>　　</a:t>
            </a:r>
            <a:r>
              <a:rPr lang="ja-JP" altLang="en-US" sz="1108" dirty="0">
                <a:latin typeface="+mn-ea"/>
              </a:rPr>
              <a:t>（基本的考え方）</a:t>
            </a:r>
            <a:endParaRPr lang="en-US" altLang="ja-JP" sz="1108" dirty="0">
              <a:latin typeface="+mn-ea"/>
            </a:endParaRPr>
          </a:p>
          <a:p>
            <a:pPr>
              <a:lnSpc>
                <a:spcPts val="1477"/>
              </a:lnSpc>
            </a:pPr>
            <a:r>
              <a:rPr lang="ja-JP" altLang="en-US" sz="1108" b="1" dirty="0">
                <a:latin typeface="+mn-ea"/>
              </a:rPr>
              <a:t>　　</a:t>
            </a:r>
            <a:r>
              <a:rPr lang="ja-JP" altLang="en-US" sz="1108" dirty="0">
                <a:latin typeface="+mn-ea"/>
              </a:rPr>
              <a:t>（法改正の方向性）</a:t>
            </a:r>
          </a:p>
          <a:p>
            <a:pPr>
              <a:lnSpc>
                <a:spcPts val="1477"/>
              </a:lnSpc>
            </a:pPr>
            <a:r>
              <a:rPr lang="ja-JP" altLang="en-US" sz="1108" dirty="0">
                <a:latin typeface="+mn-ea"/>
              </a:rPr>
              <a:t>　　（時間外労働の上限規制）</a:t>
            </a:r>
          </a:p>
          <a:p>
            <a:pPr>
              <a:lnSpc>
                <a:spcPts val="1477"/>
              </a:lnSpc>
            </a:pPr>
            <a:r>
              <a:rPr lang="ja-JP" altLang="en-US" sz="1108" dirty="0">
                <a:latin typeface="+mn-ea"/>
              </a:rPr>
              <a:t>　　（パワーハラスメント対策、メンタルヘルス対策）</a:t>
            </a:r>
          </a:p>
          <a:p>
            <a:pPr>
              <a:lnSpc>
                <a:spcPts val="1477"/>
              </a:lnSpc>
            </a:pPr>
            <a:r>
              <a:rPr lang="ja-JP" altLang="en-US" sz="1108" dirty="0">
                <a:latin typeface="+mn-ea"/>
              </a:rPr>
              <a:t>　　（勤務間インターバル制度）</a:t>
            </a:r>
          </a:p>
          <a:p>
            <a:pPr>
              <a:lnSpc>
                <a:spcPts val="1477"/>
              </a:lnSpc>
            </a:pPr>
            <a:r>
              <a:rPr lang="ja-JP" altLang="en-US" sz="1108" dirty="0">
                <a:latin typeface="+mn-ea"/>
              </a:rPr>
              <a:t>　　（法施行までの準備期間の確保）</a:t>
            </a:r>
            <a:endParaRPr lang="en-US" altLang="ja-JP" sz="1200" b="1" dirty="0">
              <a:solidFill>
                <a:schemeClr val="tx2"/>
              </a:solidFill>
              <a:latin typeface="+mn-ea"/>
            </a:endParaRPr>
          </a:p>
        </p:txBody>
      </p:sp>
      <p:sp>
        <p:nvSpPr>
          <p:cNvPr id="9" name="角丸四角形 8"/>
          <p:cNvSpPr/>
          <p:nvPr/>
        </p:nvSpPr>
        <p:spPr>
          <a:xfrm>
            <a:off x="6088462" y="684062"/>
            <a:ext cx="4527427" cy="5985297"/>
          </a:xfrm>
          <a:prstGeom prst="roundRect">
            <a:avLst>
              <a:gd name="adj" fmla="val 3217"/>
            </a:avLst>
          </a:prstGeom>
          <a:pattFill prst="pct50">
            <a:fgClr>
              <a:schemeClr val="bg1"/>
            </a:fgClr>
            <a:bgClr>
              <a:schemeClr val="bg1"/>
            </a:bgClr>
          </a:patt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403" tIns="42202" rIns="84403" bIns="42202" rtlCol="0" anchor="ctr"/>
          <a:lstStyle/>
          <a:p>
            <a:pPr algn="ctr"/>
            <a:endParaRPr lang="ja-JP" altLang="en-US" sz="1662" dirty="0">
              <a:solidFill>
                <a:prstClr val="white"/>
              </a:solidFill>
              <a:latin typeface="+mn-ea"/>
            </a:endParaRPr>
          </a:p>
        </p:txBody>
      </p:sp>
      <p:sp>
        <p:nvSpPr>
          <p:cNvPr id="10" name="テキスト ボックス 9"/>
          <p:cNvSpPr txBox="1"/>
          <p:nvPr/>
        </p:nvSpPr>
        <p:spPr>
          <a:xfrm>
            <a:off x="6162469" y="672399"/>
            <a:ext cx="4448230" cy="6433120"/>
          </a:xfrm>
          <a:prstGeom prst="rect">
            <a:avLst/>
          </a:prstGeom>
          <a:noFill/>
        </p:spPr>
        <p:txBody>
          <a:bodyPr wrap="square" lIns="66460" tIns="42202" rIns="66460" bIns="42202" rtlCol="0">
            <a:spAutoFit/>
          </a:bodyPr>
          <a:lstStyle/>
          <a:p>
            <a:pPr>
              <a:lnSpc>
                <a:spcPts val="1477"/>
              </a:lnSpc>
            </a:pPr>
            <a:r>
              <a:rPr lang="ja-JP" altLang="en-US" sz="1108" dirty="0">
                <a:latin typeface="+mn-ea"/>
              </a:rPr>
              <a:t>　　（見直し）</a:t>
            </a:r>
            <a:endParaRPr lang="en-US" altLang="ja-JP" sz="1108" dirty="0">
              <a:latin typeface="+mn-ea"/>
            </a:endParaRPr>
          </a:p>
          <a:p>
            <a:pPr>
              <a:lnSpc>
                <a:spcPts val="1477"/>
              </a:lnSpc>
            </a:pPr>
            <a:r>
              <a:rPr lang="ja-JP" altLang="en-US" sz="1108" dirty="0">
                <a:latin typeface="+mn-ea"/>
              </a:rPr>
              <a:t>　　（現行制度の適用除外等の取扱）</a:t>
            </a:r>
          </a:p>
          <a:p>
            <a:pPr>
              <a:lnSpc>
                <a:spcPts val="1477"/>
              </a:lnSpc>
            </a:pPr>
            <a:r>
              <a:rPr lang="ja-JP" altLang="en-US" sz="1108" b="1" dirty="0">
                <a:latin typeface="+mn-ea"/>
              </a:rPr>
              <a:t>　　</a:t>
            </a:r>
            <a:r>
              <a:rPr lang="ja-JP" altLang="en-US" sz="1108" dirty="0">
                <a:latin typeface="+mn-ea"/>
              </a:rPr>
              <a:t>（事前に予測できない災害その他事項の取扱）</a:t>
            </a:r>
          </a:p>
          <a:p>
            <a:pPr>
              <a:lnSpc>
                <a:spcPts val="1477"/>
              </a:lnSpc>
            </a:pPr>
            <a:r>
              <a:rPr lang="ja-JP" altLang="en-US" sz="1108" dirty="0">
                <a:latin typeface="+mn-ea"/>
              </a:rPr>
              <a:t>　　（取引条件改善など業種ごとの取組の推進）</a:t>
            </a:r>
          </a:p>
          <a:p>
            <a:pPr>
              <a:lnSpc>
                <a:spcPts val="1477"/>
              </a:lnSpc>
            </a:pPr>
            <a:r>
              <a:rPr lang="ja-JP" altLang="en-US" sz="1108" dirty="0">
                <a:latin typeface="+mn-ea"/>
              </a:rPr>
              <a:t>　　（企業本社への監督指導等の強化）</a:t>
            </a:r>
          </a:p>
          <a:p>
            <a:pPr>
              <a:lnSpc>
                <a:spcPts val="1477"/>
              </a:lnSpc>
            </a:pPr>
            <a:r>
              <a:rPr lang="ja-JP" altLang="en-US" sz="1108" dirty="0">
                <a:latin typeface="+mn-ea"/>
              </a:rPr>
              <a:t>　　（意欲と能力ある労働者の自己実現の支援）</a:t>
            </a:r>
            <a:endParaRPr lang="en-US" altLang="ja-JP" sz="1108" dirty="0">
              <a:latin typeface="+mn-ea"/>
            </a:endParaRPr>
          </a:p>
          <a:p>
            <a:pPr>
              <a:lnSpc>
                <a:spcPts val="1477"/>
              </a:lnSpc>
            </a:pPr>
            <a:r>
              <a:rPr lang="ja-JP" altLang="en-US" sz="1108" b="1" u="sng" dirty="0">
                <a:latin typeface="+mn-ea"/>
              </a:rPr>
              <a:t>５ ．柔軟な働き方がしやすい環境整備</a:t>
            </a:r>
          </a:p>
          <a:p>
            <a:pPr>
              <a:lnSpc>
                <a:spcPts val="1477"/>
              </a:lnSpc>
            </a:pPr>
            <a:r>
              <a:rPr lang="ja-JP" altLang="en-US" sz="1108" dirty="0">
                <a:latin typeface="+mn-ea"/>
              </a:rPr>
              <a:t>　（１）雇用型テレワークのガイドライン刷新と導入支援</a:t>
            </a:r>
          </a:p>
          <a:p>
            <a:pPr>
              <a:lnSpc>
                <a:spcPts val="1477"/>
              </a:lnSpc>
            </a:pPr>
            <a:r>
              <a:rPr lang="ja-JP" altLang="en-US" sz="1108" dirty="0">
                <a:latin typeface="+mn-ea"/>
              </a:rPr>
              <a:t>　（２）非雇用型テレワークのガイドライン刷新と働き手への支援</a:t>
            </a:r>
          </a:p>
          <a:p>
            <a:pPr>
              <a:lnSpc>
                <a:spcPts val="1477"/>
              </a:lnSpc>
            </a:pPr>
            <a:r>
              <a:rPr lang="ja-JP" altLang="en-US" sz="1108" dirty="0">
                <a:latin typeface="+mn-ea"/>
              </a:rPr>
              <a:t>　</a:t>
            </a:r>
            <a:r>
              <a:rPr lang="ja-JP" altLang="en-US" sz="1108" spc="-138" dirty="0">
                <a:latin typeface="+mn-ea"/>
              </a:rPr>
              <a:t>（３）副業・兼業の推進に向けたガイドラインや改定版モデル就業規則の策定</a:t>
            </a:r>
          </a:p>
          <a:p>
            <a:pPr>
              <a:lnSpc>
                <a:spcPts val="1477"/>
              </a:lnSpc>
            </a:pPr>
            <a:r>
              <a:rPr lang="ja-JP" altLang="en-US" sz="1108" b="1" u="sng" dirty="0">
                <a:latin typeface="+mn-ea"/>
              </a:rPr>
              <a:t>６ ．女性・若者の人材育成など活躍しやすい環境整備</a:t>
            </a:r>
          </a:p>
          <a:p>
            <a:pPr>
              <a:lnSpc>
                <a:spcPts val="1477"/>
              </a:lnSpc>
            </a:pPr>
            <a:r>
              <a:rPr lang="ja-JP" altLang="en-US" sz="1108" b="1" dirty="0">
                <a:latin typeface="+mn-ea"/>
              </a:rPr>
              <a:t>　</a:t>
            </a:r>
            <a:r>
              <a:rPr lang="ja-JP" altLang="en-US" sz="1108" spc="-92" dirty="0">
                <a:latin typeface="+mn-ea"/>
              </a:rPr>
              <a:t>（１）女性のリカレント教育など個人の学び直しへの支援などの充実</a:t>
            </a:r>
          </a:p>
          <a:p>
            <a:pPr>
              <a:lnSpc>
                <a:spcPts val="1477"/>
              </a:lnSpc>
            </a:pPr>
            <a:r>
              <a:rPr lang="ja-JP" altLang="en-US" sz="1108" dirty="0">
                <a:latin typeface="+mn-ea"/>
              </a:rPr>
              <a:t>　（２）多様な女性活躍の推進</a:t>
            </a:r>
          </a:p>
          <a:p>
            <a:pPr>
              <a:lnSpc>
                <a:spcPts val="1477"/>
              </a:lnSpc>
            </a:pPr>
            <a:r>
              <a:rPr lang="ja-JP" altLang="en-US" sz="1108" dirty="0">
                <a:latin typeface="+mn-ea"/>
              </a:rPr>
              <a:t>　（３）就職氷河期世代や若者の活躍に向けた支援・環境整備</a:t>
            </a:r>
          </a:p>
          <a:p>
            <a:pPr>
              <a:lnSpc>
                <a:spcPts val="1477"/>
              </a:lnSpc>
            </a:pPr>
            <a:r>
              <a:rPr lang="ja-JP" altLang="en-US" sz="1108" b="1" u="sng" dirty="0">
                <a:latin typeface="+mn-ea"/>
              </a:rPr>
              <a:t>７ ．病気の治療と仕事の両立</a:t>
            </a:r>
          </a:p>
          <a:p>
            <a:pPr>
              <a:lnSpc>
                <a:spcPts val="1477"/>
              </a:lnSpc>
            </a:pPr>
            <a:r>
              <a:rPr lang="ja-JP" altLang="en-US" sz="1108" b="1" dirty="0">
                <a:latin typeface="+mn-ea"/>
              </a:rPr>
              <a:t>　</a:t>
            </a:r>
            <a:r>
              <a:rPr lang="ja-JP" altLang="en-US" sz="1108" dirty="0">
                <a:latin typeface="+mn-ea"/>
              </a:rPr>
              <a:t>（１）会社の意識改革と受入れ体制の整備</a:t>
            </a:r>
            <a:endParaRPr lang="en-US" altLang="ja-JP" sz="1108" dirty="0">
              <a:latin typeface="+mn-ea"/>
            </a:endParaRPr>
          </a:p>
          <a:p>
            <a:pPr>
              <a:lnSpc>
                <a:spcPts val="1477"/>
              </a:lnSpc>
            </a:pPr>
            <a:r>
              <a:rPr lang="ja-JP" altLang="en-US" sz="1108" dirty="0">
                <a:latin typeface="+mn-ea"/>
              </a:rPr>
              <a:t>　（２）トライアングル型支援などの推進</a:t>
            </a:r>
            <a:endParaRPr lang="en-US" altLang="ja-JP" sz="1108" dirty="0">
              <a:latin typeface="+mn-ea"/>
            </a:endParaRPr>
          </a:p>
          <a:p>
            <a:pPr>
              <a:lnSpc>
                <a:spcPts val="1477"/>
              </a:lnSpc>
            </a:pPr>
            <a:r>
              <a:rPr lang="ja-JP" altLang="en-US" sz="1108" dirty="0">
                <a:latin typeface="+mn-ea"/>
              </a:rPr>
              <a:t>　（３）労働者の健康確保のための産業医・産業保健機能の強化</a:t>
            </a:r>
          </a:p>
          <a:p>
            <a:pPr>
              <a:lnSpc>
                <a:spcPts val="1477"/>
              </a:lnSpc>
            </a:pPr>
            <a:r>
              <a:rPr lang="ja-JP" altLang="en-US" sz="1108" b="1" u="sng" dirty="0">
                <a:latin typeface="+mn-ea"/>
              </a:rPr>
              <a:t>８ ．子育て・介護等と仕事の両立、障害者の就労</a:t>
            </a:r>
          </a:p>
          <a:p>
            <a:pPr>
              <a:lnSpc>
                <a:spcPts val="1477"/>
              </a:lnSpc>
            </a:pPr>
            <a:r>
              <a:rPr lang="ja-JP" altLang="en-US" sz="1108" dirty="0">
                <a:latin typeface="+mn-ea"/>
              </a:rPr>
              <a:t>　（１）子育て・介護と仕事の両立支援策の充実・活用促進</a:t>
            </a:r>
            <a:endParaRPr lang="en-US" altLang="ja-JP" sz="1108" dirty="0">
              <a:latin typeface="+mn-ea"/>
            </a:endParaRPr>
          </a:p>
          <a:p>
            <a:pPr>
              <a:lnSpc>
                <a:spcPts val="1477"/>
              </a:lnSpc>
            </a:pPr>
            <a:r>
              <a:rPr lang="ja-JP" altLang="en-US" sz="1108" dirty="0">
                <a:latin typeface="+mn-ea"/>
              </a:rPr>
              <a:t>　　（男性の育児・介護等への参加促進）</a:t>
            </a:r>
          </a:p>
          <a:p>
            <a:pPr>
              <a:lnSpc>
                <a:spcPts val="1477"/>
              </a:lnSpc>
            </a:pPr>
            <a:r>
              <a:rPr lang="ja-JP" altLang="en-US" sz="1108" dirty="0">
                <a:latin typeface="+mn-ea"/>
              </a:rPr>
              <a:t>　（２）障害者等の希望や能力を活かした就労支援の推進</a:t>
            </a:r>
          </a:p>
          <a:p>
            <a:pPr>
              <a:lnSpc>
                <a:spcPts val="1477"/>
              </a:lnSpc>
            </a:pPr>
            <a:r>
              <a:rPr lang="ja-JP" altLang="en-US" sz="1108" b="1" u="sng" dirty="0">
                <a:latin typeface="+mn-ea"/>
              </a:rPr>
              <a:t>９ ．雇用吸収力、付加価値の高い産業への転職・再就職支援</a:t>
            </a:r>
          </a:p>
          <a:p>
            <a:pPr>
              <a:lnSpc>
                <a:spcPts val="1477"/>
              </a:lnSpc>
            </a:pPr>
            <a:r>
              <a:rPr lang="ja-JP" altLang="en-US" sz="1108" dirty="0">
                <a:latin typeface="+mn-ea"/>
              </a:rPr>
              <a:t>　</a:t>
            </a:r>
            <a:r>
              <a:rPr lang="ja-JP" altLang="en-US" sz="1108" spc="-92" dirty="0">
                <a:latin typeface="+mn-ea"/>
              </a:rPr>
              <a:t>（１）転職者の受入れ企業支援や転職者採用の拡大のための指針策定</a:t>
            </a:r>
          </a:p>
          <a:p>
            <a:pPr>
              <a:lnSpc>
                <a:spcPts val="1477"/>
              </a:lnSpc>
            </a:pPr>
            <a:r>
              <a:rPr lang="ja-JP" altLang="en-US" sz="1108" dirty="0">
                <a:latin typeface="+mn-ea"/>
              </a:rPr>
              <a:t>　（２）転職・再就職の拡大に向けた職業能力・職場情報の見える化</a:t>
            </a:r>
            <a:endParaRPr lang="en-US" altLang="ja-JP" sz="1108" dirty="0">
              <a:latin typeface="+mn-ea"/>
            </a:endParaRPr>
          </a:p>
          <a:p>
            <a:pPr>
              <a:lnSpc>
                <a:spcPts val="1477"/>
              </a:lnSpc>
            </a:pPr>
            <a:r>
              <a:rPr lang="ja-JP" altLang="en-US" sz="1108" b="1" u="sng" dirty="0">
                <a:latin typeface="+mn-ea"/>
              </a:rPr>
              <a:t>１０．誰にでもチャンスのある教育環境の整備</a:t>
            </a:r>
          </a:p>
          <a:p>
            <a:pPr>
              <a:lnSpc>
                <a:spcPts val="1477"/>
              </a:lnSpc>
            </a:pPr>
            <a:r>
              <a:rPr lang="ja-JP" altLang="en-US" sz="1108" b="1" u="sng" dirty="0">
                <a:latin typeface="+mn-ea"/>
              </a:rPr>
              <a:t>１１．高齢者の就業促進</a:t>
            </a:r>
          </a:p>
          <a:p>
            <a:pPr>
              <a:lnSpc>
                <a:spcPts val="1477"/>
              </a:lnSpc>
            </a:pPr>
            <a:r>
              <a:rPr lang="ja-JP" altLang="en-US" sz="1108" b="1" u="sng" dirty="0">
                <a:latin typeface="+mn-ea"/>
              </a:rPr>
              <a:t>１２．外国人材の受入れ</a:t>
            </a:r>
          </a:p>
          <a:p>
            <a:pPr>
              <a:lnSpc>
                <a:spcPts val="1477"/>
              </a:lnSpc>
            </a:pPr>
            <a:r>
              <a:rPr lang="ja-JP" altLang="en-US" sz="1108" b="1" u="sng" dirty="0">
                <a:latin typeface="+mn-ea"/>
              </a:rPr>
              <a:t>１３．</a:t>
            </a:r>
            <a:r>
              <a:rPr lang="en-US" altLang="ja-JP" sz="1108" b="1" u="sng" dirty="0">
                <a:latin typeface="+mn-ea"/>
              </a:rPr>
              <a:t>10 </a:t>
            </a:r>
            <a:r>
              <a:rPr lang="ja-JP" altLang="en-US" sz="1108" b="1" u="sng" dirty="0">
                <a:latin typeface="+mn-ea"/>
              </a:rPr>
              <a:t>年先の未来を見据えたロードマップ</a:t>
            </a:r>
          </a:p>
          <a:p>
            <a:pPr>
              <a:lnSpc>
                <a:spcPts val="1477"/>
              </a:lnSpc>
            </a:pPr>
            <a:r>
              <a:rPr lang="ja-JP" altLang="en-US" sz="1108" b="1" dirty="0">
                <a:latin typeface="+mn-ea"/>
              </a:rPr>
              <a:t>　　</a:t>
            </a:r>
            <a:r>
              <a:rPr lang="ja-JP" altLang="en-US" sz="1050" dirty="0">
                <a:latin typeface="+mn-ea"/>
              </a:rPr>
              <a:t>（時間軸と指標を持った対応策の提示）（他の政府計画との連携）</a:t>
            </a:r>
            <a:endParaRPr lang="en-US" altLang="ja-JP" sz="1050" dirty="0">
              <a:latin typeface="+mn-ea"/>
            </a:endParaRPr>
          </a:p>
        </p:txBody>
      </p:sp>
      <p:sp>
        <p:nvSpPr>
          <p:cNvPr id="3" name="テキスト ボックス 2"/>
          <p:cNvSpPr txBox="1"/>
          <p:nvPr/>
        </p:nvSpPr>
        <p:spPr>
          <a:xfrm>
            <a:off x="8948816" y="568416"/>
            <a:ext cx="1612942" cy="404726"/>
          </a:xfrm>
          <a:prstGeom prst="rect">
            <a:avLst/>
          </a:prstGeom>
          <a:solidFill>
            <a:schemeClr val="bg1"/>
          </a:solidFill>
          <a:ln>
            <a:solidFill>
              <a:schemeClr val="accent3">
                <a:lumMod val="75000"/>
              </a:schemeClr>
            </a:solidFill>
          </a:ln>
        </p:spPr>
        <p:txBody>
          <a:bodyPr wrap="square" rtlCol="0" anchor="ctr">
            <a:spAutoFit/>
          </a:bodyPr>
          <a:lstStyle/>
          <a:p>
            <a:pPr algn="ctr"/>
            <a:r>
              <a:rPr lang="ja-JP" altLang="en-US" sz="1015" dirty="0">
                <a:latin typeface="+mj-ea"/>
                <a:ea typeface="+mj-ea"/>
              </a:rPr>
              <a:t>平成</a:t>
            </a:r>
            <a:r>
              <a:rPr lang="en-US" altLang="ja-JP" sz="1015" dirty="0">
                <a:latin typeface="+mj-ea"/>
                <a:ea typeface="+mj-ea"/>
              </a:rPr>
              <a:t>29</a:t>
            </a:r>
            <a:r>
              <a:rPr lang="ja-JP" altLang="en-US" sz="1015" dirty="0">
                <a:latin typeface="+mj-ea"/>
                <a:ea typeface="+mj-ea"/>
              </a:rPr>
              <a:t>年３月</a:t>
            </a:r>
            <a:r>
              <a:rPr lang="en-US" altLang="ja-JP" sz="1015" dirty="0">
                <a:latin typeface="+mj-ea"/>
                <a:ea typeface="+mj-ea"/>
              </a:rPr>
              <a:t>28</a:t>
            </a:r>
            <a:r>
              <a:rPr lang="ja-JP" altLang="en-US" sz="1015" dirty="0">
                <a:latin typeface="+mj-ea"/>
                <a:ea typeface="+mj-ea"/>
              </a:rPr>
              <a:t>日</a:t>
            </a:r>
            <a:endParaRPr lang="en-US" altLang="ja-JP" sz="1015" dirty="0">
              <a:latin typeface="+mj-ea"/>
              <a:ea typeface="+mj-ea"/>
            </a:endParaRPr>
          </a:p>
          <a:p>
            <a:pPr algn="ctr"/>
            <a:r>
              <a:rPr lang="ja-JP" altLang="en-US" sz="1015" dirty="0">
                <a:latin typeface="+mj-ea"/>
                <a:ea typeface="+mj-ea"/>
              </a:rPr>
              <a:t>働き方改革実現会議決定</a:t>
            </a:r>
          </a:p>
        </p:txBody>
      </p:sp>
      <p:sp>
        <p:nvSpPr>
          <p:cNvPr id="12" name="Rectangle 15" descr="25%"/>
          <p:cNvSpPr>
            <a:spLocks noChangeArrowheads="1"/>
          </p:cNvSpPr>
          <p:nvPr/>
        </p:nvSpPr>
        <p:spPr bwMode="auto">
          <a:xfrm>
            <a:off x="1524000" y="65507"/>
            <a:ext cx="9061984" cy="340996"/>
          </a:xfrm>
          <a:prstGeom prst="rect">
            <a:avLst/>
          </a:prstGeom>
          <a:noFill/>
          <a:ln w="12700">
            <a:noFill/>
            <a:miter lim="800000"/>
            <a:headEnd/>
            <a:tailEnd/>
          </a:ln>
        </p:spPr>
        <p:txBody>
          <a:bodyPr wrap="square" lIns="84395" tIns="42198" rIns="84395" bIns="42198" anchor="ctr">
            <a:spAutoFit/>
          </a:bodyPr>
          <a:lstStyle/>
          <a:p>
            <a:pPr fontAlgn="base">
              <a:spcBef>
                <a:spcPct val="0"/>
              </a:spcBef>
              <a:spcAft>
                <a:spcPct val="0"/>
              </a:spcAft>
            </a:pPr>
            <a:r>
              <a:rPr lang="ja-JP" altLang="en-US" sz="1662" dirty="0">
                <a:solidFill>
                  <a:prstClr val="black"/>
                </a:solidFill>
                <a:latin typeface="メイリオ" panose="020B0604030504040204" pitchFamily="50" charset="-128"/>
                <a:ea typeface="メイリオ" panose="020B0604030504040204" pitchFamily="50" charset="-128"/>
              </a:rPr>
              <a:t>「働き方改革実行計画」の概要</a:t>
            </a:r>
          </a:p>
        </p:txBody>
      </p:sp>
      <p:sp>
        <p:nvSpPr>
          <p:cNvPr id="11" name="正方形/長方形 10"/>
          <p:cNvSpPr/>
          <p:nvPr/>
        </p:nvSpPr>
        <p:spPr>
          <a:xfrm>
            <a:off x="1513730" y="367346"/>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スライド番号プレースホルダー 1">
            <a:extLst>
              <a:ext uri="{FF2B5EF4-FFF2-40B4-BE49-F238E27FC236}">
                <a16:creationId xmlns:a16="http://schemas.microsoft.com/office/drawing/2014/main" id="{C5A57C27-C00A-6405-F045-848F2A248638}"/>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142</a:t>
            </a:fld>
            <a:endParaRPr kumimoji="1" lang="ja-JP" altLang="en-US">
              <a:solidFill>
                <a:prstClr val="black">
                  <a:tint val="75000"/>
                </a:prstClr>
              </a:solidFill>
            </a:endParaRPr>
          </a:p>
        </p:txBody>
      </p:sp>
    </p:spTree>
    <p:extLst>
      <p:ext uri="{BB962C8B-B14F-4D97-AF65-F5344CB8AC3E}">
        <p14:creationId xmlns:p14="http://schemas.microsoft.com/office/powerpoint/2010/main" val="20187394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470" y="-1"/>
            <a:ext cx="9131531" cy="633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a:extLst>
              <a:ext uri="{FF2B5EF4-FFF2-40B4-BE49-F238E27FC236}">
                <a16:creationId xmlns:a16="http://schemas.microsoft.com/office/drawing/2014/main" id="{FF6CC034-1BE2-4F10-5BC8-A261D5E1CED6}"/>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143</a:t>
            </a:fld>
            <a:endParaRPr kumimoji="1" lang="ja-JP" altLang="en-US">
              <a:solidFill>
                <a:prstClr val="black">
                  <a:tint val="75000"/>
                </a:prstClr>
              </a:solidFill>
            </a:endParaRPr>
          </a:p>
        </p:txBody>
      </p:sp>
    </p:spTree>
    <p:extLst>
      <p:ext uri="{BB962C8B-B14F-4D97-AF65-F5344CB8AC3E}">
        <p14:creationId xmlns:p14="http://schemas.microsoft.com/office/powerpoint/2010/main" val="38989831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nvGraphicFramePr>
        <p:xfrm>
          <a:off x="1737142" y="717995"/>
          <a:ext cx="8719737" cy="6007288"/>
        </p:xfrm>
        <a:graphic>
          <a:graphicData uri="http://schemas.openxmlformats.org/drawingml/2006/table">
            <a:tbl>
              <a:tblPr firstRow="1" bandRow="1">
                <a:tableStyleId>{5C22544A-7EE6-4342-B048-85BDC9FD1C3A}</a:tableStyleId>
              </a:tblPr>
              <a:tblGrid>
                <a:gridCol w="255777">
                  <a:extLst>
                    <a:ext uri="{9D8B030D-6E8A-4147-A177-3AD203B41FA5}">
                      <a16:colId xmlns:a16="http://schemas.microsoft.com/office/drawing/2014/main" val="20000"/>
                    </a:ext>
                  </a:extLst>
                </a:gridCol>
                <a:gridCol w="1616183">
                  <a:extLst>
                    <a:ext uri="{9D8B030D-6E8A-4147-A177-3AD203B41FA5}">
                      <a16:colId xmlns:a16="http://schemas.microsoft.com/office/drawing/2014/main" val="2363843924"/>
                    </a:ext>
                  </a:extLst>
                </a:gridCol>
                <a:gridCol w="3627982">
                  <a:extLst>
                    <a:ext uri="{9D8B030D-6E8A-4147-A177-3AD203B41FA5}">
                      <a16:colId xmlns:a16="http://schemas.microsoft.com/office/drawing/2014/main" val="2694212626"/>
                    </a:ext>
                  </a:extLst>
                </a:gridCol>
                <a:gridCol w="1577286">
                  <a:extLst>
                    <a:ext uri="{9D8B030D-6E8A-4147-A177-3AD203B41FA5}">
                      <a16:colId xmlns:a16="http://schemas.microsoft.com/office/drawing/2014/main" val="20002"/>
                    </a:ext>
                  </a:extLst>
                </a:gridCol>
                <a:gridCol w="1642509">
                  <a:extLst>
                    <a:ext uri="{9D8B030D-6E8A-4147-A177-3AD203B41FA5}">
                      <a16:colId xmlns:a16="http://schemas.microsoft.com/office/drawing/2014/main" val="4165654274"/>
                    </a:ext>
                  </a:extLst>
                </a:gridCol>
              </a:tblGrid>
              <a:tr h="286853">
                <a:tc gridSpan="2">
                  <a:txBody>
                    <a:bodyPr/>
                    <a:lstStyle/>
                    <a:p>
                      <a:pPr algn="ctr"/>
                      <a:r>
                        <a:rPr kumimoji="1" lang="ja-JP" altLang="en-US" sz="1100" dirty="0"/>
                        <a:t>被改正法律・項目</a:t>
                      </a:r>
                      <a:endParaRPr kumimoji="1" lang="ja-JP" altLang="en-US" sz="1100" b="0" dirty="0">
                        <a:latin typeface="ＭＳ ゴシック" panose="020B0609070205080204" pitchFamily="49" charset="-128"/>
                        <a:ea typeface="ＭＳ ゴシック" panose="020B0609070205080204" pitchFamily="49" charset="-128"/>
                        <a:cs typeface="Meiryo UI" panose="020B0604030504040204" pitchFamily="50" charset="-128"/>
                      </a:endParaRPr>
                    </a:p>
                  </a:txBody>
                  <a:tcPr marL="84406" marR="84406" marT="42203" marB="42203"/>
                </a:tc>
                <a:tc hMerge="1">
                  <a:txBody>
                    <a:bodyPr/>
                    <a:lstStyle/>
                    <a:p>
                      <a:endParaRPr kumimoji="1" lang="ja-JP" altLang="en-US"/>
                    </a:p>
                  </a:txBody>
                  <a:tcPr/>
                </a:tc>
                <a:tc>
                  <a:txBody>
                    <a:bodyPr/>
                    <a:lstStyle/>
                    <a:p>
                      <a:pPr algn="ctr"/>
                      <a:r>
                        <a:rPr kumimoji="1" lang="ja-JP" altLang="en-US" sz="1100" dirty="0"/>
                        <a:t>内容</a:t>
                      </a:r>
                      <a:endParaRPr kumimoji="1" lang="ja-JP" altLang="en-US" sz="1100" b="0" dirty="0">
                        <a:latin typeface="ＭＳ ゴシック" panose="020B0609070205080204" pitchFamily="49" charset="-128"/>
                        <a:ea typeface="ＭＳ ゴシック" panose="020B0609070205080204" pitchFamily="49" charset="-128"/>
                        <a:cs typeface="Meiryo UI" panose="020B0604030504040204" pitchFamily="50" charset="-128"/>
                      </a:endParaRPr>
                    </a:p>
                  </a:txBody>
                  <a:tcPr marL="84406" marR="84406" marT="42203" marB="42203"/>
                </a:tc>
                <a:tc>
                  <a:txBody>
                    <a:bodyPr/>
                    <a:lstStyle/>
                    <a:p>
                      <a:pPr algn="ctr"/>
                      <a:r>
                        <a:rPr kumimoji="1" lang="ja-JP" altLang="en-US" sz="1100" dirty="0"/>
                        <a:t>大企業</a:t>
                      </a:r>
                      <a:endParaRPr kumimoji="1" lang="ja-JP" altLang="en-US" sz="1100" b="0" dirty="0">
                        <a:latin typeface="ＭＳ ゴシック" panose="020B0609070205080204" pitchFamily="49" charset="-128"/>
                        <a:ea typeface="ＭＳ ゴシック" panose="020B0609070205080204" pitchFamily="49" charset="-128"/>
                        <a:cs typeface="Meiryo UI" panose="020B0604030504040204" pitchFamily="50" charset="-128"/>
                      </a:endParaRPr>
                    </a:p>
                  </a:txBody>
                  <a:tcPr marL="84406" marR="84406" marT="42203" marB="42203"/>
                </a:tc>
                <a:tc>
                  <a:txBody>
                    <a:bodyPr/>
                    <a:lstStyle/>
                    <a:p>
                      <a:pPr algn="ctr"/>
                      <a:r>
                        <a:rPr kumimoji="1" lang="ja-JP" altLang="en-US" sz="1100" dirty="0"/>
                        <a:t>中小企業</a:t>
                      </a:r>
                      <a:endParaRPr kumimoji="1" lang="ja-JP" altLang="en-US" sz="1100" b="0" dirty="0">
                        <a:latin typeface="ＭＳ ゴシック" panose="020B0609070205080204" pitchFamily="49" charset="-128"/>
                        <a:ea typeface="ＭＳ ゴシック" panose="020B0609070205080204" pitchFamily="49" charset="-128"/>
                        <a:cs typeface="Meiryo UI" panose="020B0604030504040204" pitchFamily="50" charset="-128"/>
                      </a:endParaRPr>
                    </a:p>
                  </a:txBody>
                  <a:tcPr marL="84406" marR="84406" marT="42203" marB="42203"/>
                </a:tc>
                <a:extLst>
                  <a:ext uri="{0D108BD9-81ED-4DB2-BD59-A6C34878D82A}">
                    <a16:rowId xmlns:a16="http://schemas.microsoft.com/office/drawing/2014/main" val="10000"/>
                  </a:ext>
                </a:extLst>
              </a:tr>
              <a:tr h="573371">
                <a:tc gridSpan="2">
                  <a:txBody>
                    <a:bodyPr/>
                    <a:lstStyle/>
                    <a:p>
                      <a:r>
                        <a:rPr kumimoji="1" lang="ja-JP" altLang="en-US" sz="1100" dirty="0"/>
                        <a:t>雇用対策法</a:t>
                      </a:r>
                      <a:endParaRPr kumimoji="1" lang="en-US" altLang="ja-JP" sz="1100" dirty="0">
                        <a:latin typeface="ＭＳ ゴシック" panose="020B0609070205080204" pitchFamily="49" charset="-128"/>
                        <a:ea typeface="ＭＳ ゴシック" panose="020B0609070205080204" pitchFamily="49" charset="-128"/>
                      </a:endParaRPr>
                    </a:p>
                  </a:txBody>
                  <a:tcPr marL="84406" marR="84406" marT="42203" marB="42203" anchor="ct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dirty="0">
                          <a:ln>
                            <a:noFill/>
                          </a:ln>
                          <a:effectLst/>
                          <a:uLnTx/>
                          <a:uFillTx/>
                        </a:rPr>
                        <a:t>働き方改革に係る基本的考え方を明らかにするとともに、国は、改革を総合的かつ継続的に推進するための「基本方針」を定めることとする。</a:t>
                      </a:r>
                      <a:endParaRPr kumimoji="1" lang="ja-JP" altLang="en-US" sz="1000" b="0" i="0" u="none" strike="noStrike" kern="12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Meiryo UI" panose="020B0604030504040204" pitchFamily="50" charset="-128"/>
                      </a:endParaRPr>
                    </a:p>
                  </a:txBody>
                  <a:tcPr marL="84406" marR="84406" marT="42203" marB="42203" anchor="ctr"/>
                </a:tc>
                <a:tc gridSpan="2">
                  <a:txBody>
                    <a:bodyPr/>
                    <a:lstStyle/>
                    <a:p>
                      <a:pPr algn="ctr"/>
                      <a:r>
                        <a:rPr kumimoji="1" lang="ja-JP" altLang="en-US" sz="1100" dirty="0"/>
                        <a:t>２０１８年７月６日</a:t>
                      </a:r>
                      <a:endParaRPr kumimoji="1" lang="en-US" altLang="ja-JP" sz="1100" dirty="0"/>
                    </a:p>
                  </a:txBody>
                  <a:tcPr marL="84406" marR="84406" marT="42203" marB="42203" anchor="ctr"/>
                </a:tc>
                <a:tc hMerge="1">
                  <a:txBody>
                    <a:bodyPr/>
                    <a:lstStyle/>
                    <a:p>
                      <a:endParaRPr kumimoji="1" lang="ja-JP" altLang="en-US"/>
                    </a:p>
                  </a:txBody>
                  <a:tcPr/>
                </a:tc>
                <a:extLst>
                  <a:ext uri="{0D108BD9-81ED-4DB2-BD59-A6C34878D82A}">
                    <a16:rowId xmlns:a16="http://schemas.microsoft.com/office/drawing/2014/main" val="10001"/>
                  </a:ext>
                </a:extLst>
              </a:tr>
              <a:tr h="552760">
                <a:tc rowSpan="5">
                  <a:txBody>
                    <a:bodyPr/>
                    <a:lstStyle/>
                    <a:p>
                      <a:pPr algn="ctr"/>
                      <a:r>
                        <a:rPr kumimoji="1" lang="ja-JP" altLang="en-US" sz="1100" dirty="0"/>
                        <a:t>労働基準法</a:t>
                      </a:r>
                      <a:endParaRPr kumimoji="1" lang="ja-JP" altLang="en-US" sz="1100" b="0" dirty="0">
                        <a:latin typeface="ＭＳ ゴシック" panose="020B0609070205080204" pitchFamily="49" charset="-128"/>
                        <a:ea typeface="ＭＳ ゴシック" panose="020B0609070205080204" pitchFamily="49" charset="-128"/>
                        <a:cs typeface="Meiryo UI" panose="020B0604030504040204" pitchFamily="50" charset="-128"/>
                      </a:endParaRPr>
                    </a:p>
                  </a:txBody>
                  <a:tcPr marL="84406" marR="84406" marT="42203" marB="42203" anchor="ctr"/>
                </a:tc>
                <a:tc>
                  <a:txBody>
                    <a:bodyPr/>
                    <a:lstStyle/>
                    <a:p>
                      <a:r>
                        <a:rPr kumimoji="1" lang="ja-JP" altLang="en-US" sz="1100" dirty="0"/>
                        <a:t>労働時間の上限</a:t>
                      </a:r>
                      <a:endParaRPr kumimoji="1" lang="en-US" altLang="ja-JP" sz="1100" dirty="0"/>
                    </a:p>
                    <a:p>
                      <a:r>
                        <a:rPr kumimoji="1" lang="ja-JP" altLang="en-US" sz="1100" dirty="0"/>
                        <a:t>（第</a:t>
                      </a:r>
                      <a:r>
                        <a:rPr kumimoji="1" lang="en-US" altLang="ja-JP" sz="1100" dirty="0"/>
                        <a:t>36</a:t>
                      </a:r>
                      <a:r>
                        <a:rPr kumimoji="1" lang="ja-JP" altLang="en-US" sz="1100" dirty="0"/>
                        <a:t>条等）</a:t>
                      </a:r>
                      <a:endParaRPr kumimoji="1" lang="ja-JP" altLang="en-US" sz="1100" b="0" dirty="0">
                        <a:latin typeface="ＭＳ ゴシック" panose="020B0609070205080204" pitchFamily="49" charset="-128"/>
                        <a:ea typeface="ＭＳ ゴシック" panose="020B0609070205080204" pitchFamily="49" charset="-128"/>
                        <a:cs typeface="Meiryo UI" panose="020B0604030504040204" pitchFamily="50" charset="-128"/>
                      </a:endParaRPr>
                    </a:p>
                  </a:txBody>
                  <a:tcPr marL="84406" marR="84406" marT="42203" marB="4220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時間外労働の上限について月</a:t>
                      </a:r>
                      <a:r>
                        <a:rPr kumimoji="1" lang="en-US" altLang="ja-JP" sz="1000" dirty="0"/>
                        <a:t>45</a:t>
                      </a:r>
                      <a:r>
                        <a:rPr kumimoji="1" lang="ja-JP" altLang="en-US" sz="1000" dirty="0"/>
                        <a:t>時間、年</a:t>
                      </a:r>
                      <a:r>
                        <a:rPr kumimoji="1" lang="en-US" altLang="ja-JP" sz="1000" dirty="0"/>
                        <a:t>360</a:t>
                      </a:r>
                      <a:r>
                        <a:rPr kumimoji="1" lang="ja-JP" altLang="en-US" sz="1000" dirty="0"/>
                        <a:t>時間を原則とし、臨時的な特別な事情がある場合にも上限を設定。（罰則付）</a:t>
                      </a:r>
                      <a:endParaRPr kumimoji="1" lang="en-US" altLang="ja-JP" sz="1000" b="0" dirty="0">
                        <a:solidFill>
                          <a:schemeClr val="tx1"/>
                        </a:solidFill>
                        <a:latin typeface="ＭＳ ゴシック" panose="020B0609070205080204" pitchFamily="49" charset="-128"/>
                        <a:ea typeface="ＭＳ ゴシック" panose="020B0609070205080204" pitchFamily="49" charset="-128"/>
                      </a:endParaRPr>
                    </a:p>
                  </a:txBody>
                  <a:tcPr marL="84406" marR="84406" marT="42203" marB="42203" anchor="ct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２０１９年４月１日</a:t>
                      </a:r>
                      <a:endParaRPr kumimoji="1" lang="en-US" altLang="ja-JP" sz="1100" b="0" dirty="0">
                        <a:solidFill>
                          <a:schemeClr val="tx1"/>
                        </a:solidFill>
                        <a:latin typeface="ＭＳ ゴシック" panose="020B0609070205080204" pitchFamily="49" charset="-128"/>
                        <a:ea typeface="ＭＳ ゴシック" panose="020B0609070205080204" pitchFamily="49"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２０２０年４月１日</a:t>
                      </a:r>
                      <a:endParaRPr kumimoji="1" lang="en-US" altLang="ja-JP" sz="1100" dirty="0"/>
                    </a:p>
                  </a:txBody>
                  <a:tcPr marL="84406" marR="84406" marT="42203" marB="42203" anchor="ctr"/>
                </a:tc>
                <a:extLst>
                  <a:ext uri="{0D108BD9-81ED-4DB2-BD59-A6C34878D82A}">
                    <a16:rowId xmlns:a16="http://schemas.microsoft.com/office/drawing/2014/main" val="10002"/>
                  </a:ext>
                </a:extLst>
              </a:tr>
              <a:tr h="839043">
                <a:tc vMerge="1">
                  <a:txBody>
                    <a:bodyPr/>
                    <a:lstStyle/>
                    <a:p>
                      <a:endParaRPr kumimoji="1" lang="ja-JP" altLang="en-US"/>
                    </a:p>
                  </a:txBody>
                  <a:tcPr/>
                </a:tc>
                <a:tc>
                  <a:txBody>
                    <a:bodyPr/>
                    <a:lstStyle/>
                    <a:p>
                      <a:r>
                        <a:rPr kumimoji="1" lang="ja-JP" altLang="en-US" sz="1100" dirty="0"/>
                        <a:t>高度プロフェッショナル制度の創設</a:t>
                      </a:r>
                      <a:endParaRPr kumimoji="1" lang="en-US" altLang="ja-JP" sz="1100" dirty="0"/>
                    </a:p>
                    <a:p>
                      <a:r>
                        <a:rPr kumimoji="1" lang="ja-JP" altLang="en-US" sz="1100" dirty="0"/>
                        <a:t>（第</a:t>
                      </a:r>
                      <a:r>
                        <a:rPr kumimoji="1" lang="en-US" altLang="ja-JP" sz="1100" dirty="0"/>
                        <a:t>41</a:t>
                      </a:r>
                      <a:r>
                        <a:rPr kumimoji="1" lang="ja-JP" altLang="en-US" sz="1100" dirty="0"/>
                        <a:t>条の２）</a:t>
                      </a:r>
                      <a:endParaRPr kumimoji="1" lang="en-US" altLang="ja-JP" sz="1100" dirty="0">
                        <a:latin typeface="ＭＳ ゴシック" panose="020B0609070205080204" pitchFamily="49" charset="-128"/>
                        <a:ea typeface="ＭＳ ゴシック" panose="020B0609070205080204" pitchFamily="49" charset="-128"/>
                      </a:endParaRPr>
                    </a:p>
                  </a:txBody>
                  <a:tcPr marL="84406" marR="84406" marT="42203" marB="4220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職務の範囲が明確で一定の年収を有する労働者が高度の専門的知識等を必要とする等の業務に従事する場合に、健康確保措置や本人同意、労使委員会決議等を要件として、労働時間、休日、深夜の割増賃金等の規定を適用除外とする。</a:t>
                      </a:r>
                      <a:endParaRPr kumimoji="1" lang="en-US" altLang="ja-JP" sz="1000" b="0" dirty="0">
                        <a:solidFill>
                          <a:schemeClr val="tx1"/>
                        </a:solidFill>
                        <a:latin typeface="ＭＳ ゴシック" panose="020B0609070205080204" pitchFamily="49" charset="-128"/>
                        <a:ea typeface="ＭＳ ゴシック" panose="020B0609070205080204" pitchFamily="49" charset="-128"/>
                      </a:endParaRPr>
                    </a:p>
                  </a:txBody>
                  <a:tcPr marL="84406" marR="84406" marT="42203" marB="42203"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srgbClr val="FF0000"/>
                        </a:solidFill>
                        <a:effectLst/>
                        <a:uLnTx/>
                        <a:uFillTx/>
                        <a:latin typeface="ＭＳ Ｐゴシック"/>
                        <a:ea typeface="+mn-ea"/>
                        <a:cs typeface="Meiryo UI" panose="020B0604030504040204" pitchFamily="50" charset="-128"/>
                      </a:endParaRPr>
                    </a:p>
                  </a:txBody>
                  <a:tcPr anchor="ct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２０１９年４月１日</a:t>
                      </a:r>
                      <a:endParaRPr kumimoji="1" lang="en-US" altLang="ja-JP" sz="1100" b="0" dirty="0">
                        <a:solidFill>
                          <a:schemeClr val="tx1"/>
                        </a:solidFill>
                        <a:latin typeface="ＭＳ ゴシック" panose="020B0609070205080204" pitchFamily="49" charset="-128"/>
                        <a:ea typeface="ＭＳ ゴシック" panose="020B0609070205080204" pitchFamily="49" charset="-128"/>
                      </a:endParaRPr>
                    </a:p>
                  </a:txBody>
                  <a:tcPr marL="84406" marR="84406" marT="42203" marB="42203" anchor="ctr"/>
                </a:tc>
                <a:extLst>
                  <a:ext uri="{0D108BD9-81ED-4DB2-BD59-A6C34878D82A}">
                    <a16:rowId xmlns:a16="http://schemas.microsoft.com/office/drawing/2014/main" val="10003"/>
                  </a:ext>
                </a:extLst>
              </a:tr>
              <a:tr h="590843">
                <a:tc vMerge="1">
                  <a:txBody>
                    <a:bodyPr/>
                    <a:lstStyle/>
                    <a:p>
                      <a:endParaRPr kumimoji="1" lang="ja-JP" altLang="en-US"/>
                    </a:p>
                  </a:txBody>
                  <a:tcPr/>
                </a:tc>
                <a:tc>
                  <a:txBody>
                    <a:bodyPr/>
                    <a:lstStyle/>
                    <a:p>
                      <a:r>
                        <a:rPr kumimoji="1" lang="ja-JP" altLang="en-US" sz="1100" dirty="0"/>
                        <a:t>年５日の年次有給休暇の取得義務</a:t>
                      </a:r>
                      <a:endParaRPr kumimoji="1" lang="en-US" altLang="ja-JP" sz="1100" dirty="0"/>
                    </a:p>
                    <a:p>
                      <a:r>
                        <a:rPr kumimoji="1" lang="ja-JP" altLang="en-US" sz="1100" dirty="0"/>
                        <a:t>（第</a:t>
                      </a:r>
                      <a:r>
                        <a:rPr kumimoji="1" lang="en-US" altLang="ja-JP" sz="1100" dirty="0"/>
                        <a:t>39</a:t>
                      </a:r>
                      <a:r>
                        <a:rPr kumimoji="1" lang="ja-JP" altLang="en-US" sz="1100" dirty="0"/>
                        <a:t>条第７項）</a:t>
                      </a:r>
                      <a:endParaRPr kumimoji="1" lang="en-US" altLang="ja-JP" sz="1100" dirty="0">
                        <a:latin typeface="ＭＳ ゴシック" panose="020B0609070205080204" pitchFamily="49" charset="-128"/>
                        <a:ea typeface="ＭＳ ゴシック" panose="020B0609070205080204" pitchFamily="49" charset="-128"/>
                      </a:endParaRPr>
                    </a:p>
                  </a:txBody>
                  <a:tcPr marL="84406" marR="84406" marT="42203" marB="4220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使用者は</a:t>
                      </a:r>
                      <a:r>
                        <a:rPr kumimoji="1" lang="en-US" altLang="ja-JP" sz="1000" dirty="0"/>
                        <a:t>10</a:t>
                      </a:r>
                      <a:r>
                        <a:rPr kumimoji="1" lang="ja-JP" altLang="en-US" sz="1000" dirty="0"/>
                        <a:t>日以上の年次有給休暇が付与される労働者に対し、年５日について毎年時季を指定して与えなければならないこととする。</a:t>
                      </a:r>
                      <a:endParaRPr kumimoji="1" lang="en-US" altLang="ja-JP" sz="1000" b="0" dirty="0">
                        <a:solidFill>
                          <a:schemeClr val="tx1"/>
                        </a:solidFill>
                        <a:latin typeface="ＭＳ ゴシック" panose="020B0609070205080204" pitchFamily="49" charset="-128"/>
                        <a:ea typeface="ＭＳ ゴシック" panose="020B0609070205080204" pitchFamily="49" charset="-128"/>
                      </a:endParaRPr>
                    </a:p>
                  </a:txBody>
                  <a:tcPr marL="84406" marR="84406" marT="42203" marB="42203" anchor="ct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836922526"/>
                  </a:ext>
                </a:extLst>
              </a:tr>
              <a:tr h="521403">
                <a:tc vMerge="1">
                  <a:txBody>
                    <a:bodyPr/>
                    <a:lstStyle/>
                    <a:p>
                      <a:endParaRPr kumimoji="1" lang="ja-JP" altLang="en-US"/>
                    </a:p>
                  </a:txBody>
                  <a:tcPr/>
                </a:tc>
                <a:tc>
                  <a:txBody>
                    <a:bodyPr/>
                    <a:lstStyle/>
                    <a:p>
                      <a:r>
                        <a:rPr kumimoji="1" lang="ja-JP" altLang="en-US" sz="1100" dirty="0"/>
                        <a:t>フレックスタイム制見直し（第</a:t>
                      </a:r>
                      <a:r>
                        <a:rPr kumimoji="1" lang="en-US" altLang="ja-JP" sz="1100" dirty="0"/>
                        <a:t>32</a:t>
                      </a:r>
                      <a:r>
                        <a:rPr kumimoji="1" lang="ja-JP" altLang="en-US" sz="1100" dirty="0"/>
                        <a:t>条の３）</a:t>
                      </a:r>
                      <a:endParaRPr kumimoji="1" lang="en-US" altLang="ja-JP" sz="1100" dirty="0">
                        <a:latin typeface="ＭＳ ゴシック" panose="020B0609070205080204" pitchFamily="49" charset="-128"/>
                        <a:ea typeface="ＭＳ ゴシック" panose="020B0609070205080204" pitchFamily="49" charset="-128"/>
                      </a:endParaRPr>
                    </a:p>
                  </a:txBody>
                  <a:tcPr marL="84406" marR="84406" marT="42203" marB="4220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フレックスタイム制の清算期間の上限を１ヶ月から３ヶ月に延長。</a:t>
                      </a:r>
                      <a:endParaRPr kumimoji="1" lang="en-US" altLang="ja-JP" sz="1000" b="0" dirty="0">
                        <a:solidFill>
                          <a:schemeClr val="tx1"/>
                        </a:solidFill>
                        <a:latin typeface="ＭＳ ゴシック" panose="020B0609070205080204" pitchFamily="49" charset="-128"/>
                        <a:ea typeface="ＭＳ ゴシック" panose="020B0609070205080204" pitchFamily="49" charset="-128"/>
                      </a:endParaRPr>
                    </a:p>
                  </a:txBody>
                  <a:tcPr marL="84406" marR="84406" marT="42203" marB="42203" anchor="ct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487683986"/>
                  </a:ext>
                </a:extLst>
              </a:tr>
              <a:tr h="628991">
                <a:tc vMerge="1">
                  <a:txBody>
                    <a:bodyPr/>
                    <a:lstStyle/>
                    <a:p>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100" dirty="0"/>
                        <a:t>中小企業における割増賃金率の猶予措置廃止</a:t>
                      </a:r>
                      <a:endParaRPr kumimoji="1" lang="en-US" altLang="ja-JP" sz="1100" dirty="0"/>
                    </a:p>
                    <a:p>
                      <a:r>
                        <a:rPr kumimoji="1" lang="ja-JP" altLang="en-US" sz="1100" dirty="0"/>
                        <a:t>（第</a:t>
                      </a:r>
                      <a:r>
                        <a:rPr kumimoji="1" lang="en-US" altLang="ja-JP" sz="1100" dirty="0"/>
                        <a:t>138</a:t>
                      </a:r>
                      <a:r>
                        <a:rPr kumimoji="1" lang="ja-JP" altLang="en-US" sz="1100" dirty="0"/>
                        <a:t>条）</a:t>
                      </a:r>
                      <a:endParaRPr kumimoji="1" lang="en-US" altLang="ja-JP" sz="1100" dirty="0">
                        <a:latin typeface="ＭＳ ゴシック" panose="020B0609070205080204" pitchFamily="49" charset="-128"/>
                        <a:ea typeface="ＭＳ ゴシック" panose="020B0609070205080204" pitchFamily="49" charset="-128"/>
                      </a:endParaRPr>
                    </a:p>
                  </a:txBody>
                  <a:tcPr marL="84406" marR="84406" marT="42203" marB="42203" anchor="ctr"/>
                </a:tc>
                <a:tc>
                  <a:txBody>
                    <a:bodyPr/>
                    <a:lstStyle/>
                    <a:p>
                      <a:pPr algn="l"/>
                      <a:r>
                        <a:rPr kumimoji="1" lang="ja-JP" altLang="en-US" sz="1000" dirty="0"/>
                        <a:t>月</a:t>
                      </a:r>
                      <a:r>
                        <a:rPr kumimoji="1" lang="en-US" altLang="ja-JP" sz="1000" dirty="0"/>
                        <a:t>60</a:t>
                      </a:r>
                      <a:r>
                        <a:rPr kumimoji="1" lang="ja-JP" altLang="en-US" sz="1000" dirty="0"/>
                        <a:t>時間を超える時間外労働に係る割増賃金率（</a:t>
                      </a:r>
                      <a:r>
                        <a:rPr kumimoji="1" lang="en-US" altLang="ja-JP" sz="1000" dirty="0"/>
                        <a:t>50%</a:t>
                      </a:r>
                      <a:r>
                        <a:rPr kumimoji="1" lang="ja-JP" altLang="en-US" sz="1000" dirty="0"/>
                        <a:t>以上）について、中小企業への猶予措置を廃止。</a:t>
                      </a:r>
                      <a:endParaRPr kumimoji="1" lang="en-US" altLang="ja-JP" sz="1000" b="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84406" marR="84406" marT="42203" marB="42203" anchor="ctr"/>
                </a:tc>
                <a:tc>
                  <a:txBody>
                    <a:bodyPr/>
                    <a:lstStyle/>
                    <a:p>
                      <a:pPr algn="ctr"/>
                      <a:r>
                        <a:rPr kumimoji="1" lang="en-US" altLang="ja-JP" sz="1100" dirty="0"/>
                        <a:t>―</a:t>
                      </a:r>
                      <a:endParaRPr kumimoji="1" lang="en-US" altLang="ja-JP" sz="1100" b="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84406" marR="84406" marT="42203" marB="42203" anchor="ctr"/>
                </a:tc>
                <a:tc>
                  <a:txBody>
                    <a:bodyPr/>
                    <a:lstStyle/>
                    <a:p>
                      <a:pPr algn="ctr"/>
                      <a:r>
                        <a:rPr kumimoji="1" lang="ja-JP" altLang="en-US" sz="1100" dirty="0"/>
                        <a:t>２０２３年４月１日</a:t>
                      </a:r>
                      <a:endParaRPr kumimoji="1" lang="en-US" altLang="ja-JP" sz="1100" dirty="0"/>
                    </a:p>
                  </a:txBody>
                  <a:tcPr marL="84406" marR="84406" marT="42203" marB="42203" anchor="ctr"/>
                </a:tc>
                <a:extLst>
                  <a:ext uri="{0D108BD9-81ED-4DB2-BD59-A6C34878D82A}">
                    <a16:rowId xmlns:a16="http://schemas.microsoft.com/office/drawing/2014/main" val="10004"/>
                  </a:ext>
                </a:extLst>
              </a:tr>
              <a:tr h="381743">
                <a:tc gridSpan="2">
                  <a:txBody>
                    <a:bodyPr/>
                    <a:lstStyle/>
                    <a:p>
                      <a:r>
                        <a:rPr kumimoji="1" lang="ja-JP" altLang="en-US" sz="1100" dirty="0"/>
                        <a:t>労働時間等設定改善法</a:t>
                      </a:r>
                      <a:endParaRPr kumimoji="1" lang="ja-JP" altLang="en-US" sz="1100" b="0" dirty="0">
                        <a:latin typeface="ＭＳ ゴシック" panose="020B0609070205080204" pitchFamily="49" charset="-128"/>
                        <a:ea typeface="ＭＳ ゴシック" panose="020B0609070205080204" pitchFamily="49" charset="-128"/>
                        <a:cs typeface="Meiryo UI" panose="020B0604030504040204" pitchFamily="50" charset="-128"/>
                      </a:endParaRPr>
                    </a:p>
                  </a:txBody>
                  <a:tcPr marL="84406" marR="84406" marT="42203" marB="42203" anchor="ct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dirty="0">
                          <a:ln>
                            <a:noFill/>
                          </a:ln>
                          <a:effectLst/>
                          <a:uLnTx/>
                          <a:uFillTx/>
                        </a:rPr>
                        <a:t>勤務間インターバル制度の普及促進、事業主への取引上配慮すべき事項に関する責務の規定など。</a:t>
                      </a:r>
                      <a:endParaRPr kumimoji="1" lang="ja-JP" altLang="en-US" sz="1000" b="0" i="0" u="none" strike="noStrike" kern="12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mn-cs"/>
                      </a:endParaRPr>
                    </a:p>
                  </a:txBody>
                  <a:tcPr marL="84406" marR="84406" marT="42203" marB="42203" anchor="ctr"/>
                </a:tc>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u="none" strike="noStrike" kern="1200" cap="none" spc="0" normalizeH="0" baseline="0" noProof="0" dirty="0">
                          <a:ln>
                            <a:noFill/>
                          </a:ln>
                          <a:effectLst/>
                          <a:uLnTx/>
                          <a:uFillTx/>
                        </a:rPr>
                        <a:t>２０１９年４月１日</a:t>
                      </a:r>
                      <a:endParaRPr kumimoji="1" lang="ja-JP" altLang="en-US" sz="1100" b="0" i="0" u="none" strike="noStrike" kern="12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mn-cs"/>
                      </a:endParaRPr>
                    </a:p>
                  </a:txBody>
                  <a:tcPr marL="84406" marR="84406" marT="42203" marB="42203" anchor="ctr"/>
                </a:tc>
                <a:tc rowSpan="2" hMerge="1">
                  <a:txBody>
                    <a:bodyPr/>
                    <a:lstStyle/>
                    <a:p>
                      <a:endParaRPr kumimoji="1" lang="ja-JP" altLang="en-US"/>
                    </a:p>
                  </a:txBody>
                  <a:tcPr/>
                </a:tc>
                <a:extLst>
                  <a:ext uri="{0D108BD9-81ED-4DB2-BD59-A6C34878D82A}">
                    <a16:rowId xmlns:a16="http://schemas.microsoft.com/office/drawing/2014/main" val="10005"/>
                  </a:ext>
                </a:extLst>
              </a:tr>
              <a:tr h="381743">
                <a:tc gridSpan="2">
                  <a:txBody>
                    <a:bodyPr/>
                    <a:lstStyle/>
                    <a:p>
                      <a:r>
                        <a:rPr kumimoji="1" lang="ja-JP" altLang="en-US" sz="1100" dirty="0"/>
                        <a:t>労働安全衛生法、じん肺法</a:t>
                      </a:r>
                      <a:endParaRPr kumimoji="1" lang="en-US" altLang="ja-JP" sz="1100" b="0" dirty="0">
                        <a:latin typeface="ＭＳ ゴシック" panose="020B0609070205080204" pitchFamily="49" charset="-128"/>
                        <a:ea typeface="ＭＳ ゴシック" panose="020B0609070205080204" pitchFamily="49" charset="-128"/>
                        <a:cs typeface="Meiryo UI" panose="020B0604030504040204" pitchFamily="50" charset="-128"/>
                      </a:endParaRPr>
                    </a:p>
                  </a:txBody>
                  <a:tcPr marL="84406" marR="84406" marT="42203" marB="42203" anchor="ct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dirty="0">
                          <a:ln>
                            <a:noFill/>
                          </a:ln>
                          <a:effectLst/>
                          <a:uLnTx/>
                          <a:uFillTx/>
                        </a:rPr>
                        <a:t>産業医・産業保健機能の強化、高プロ対象者を除くすべての労働者を対象とした労働時間の状況の把握の義務化など。</a:t>
                      </a:r>
                      <a:endParaRPr kumimoji="1" lang="ja-JP" altLang="en-US" sz="1000" b="0" i="0" u="none" strike="noStrike" kern="12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mn-cs"/>
                      </a:endParaRPr>
                    </a:p>
                  </a:txBody>
                  <a:tcPr marL="84406" marR="84406" marT="42203" marB="42203" anchor="ct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3854603871"/>
                  </a:ext>
                </a:extLst>
              </a:tr>
              <a:tr h="550757">
                <a:tc gridSpan="2">
                  <a:txBody>
                    <a:bodyPr/>
                    <a:lstStyle/>
                    <a:p>
                      <a:r>
                        <a:rPr kumimoji="1" lang="ja-JP" altLang="en-US" sz="1100" dirty="0"/>
                        <a:t>パートタイム・有期雇用労働法</a:t>
                      </a:r>
                      <a:endParaRPr kumimoji="1" lang="en-US" altLang="ja-JP" sz="1100" dirty="0">
                        <a:latin typeface="ＭＳ ゴシック" panose="020B0609070205080204" pitchFamily="49" charset="-128"/>
                        <a:ea typeface="ＭＳ ゴシック" panose="020B0609070205080204" pitchFamily="49" charset="-128"/>
                      </a:endParaRPr>
                    </a:p>
                  </a:txBody>
                  <a:tcPr marL="84406" marR="84406" marT="42203" marB="42203" anchor="ct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a:t>パートタイム労働者・有期雇用労働者について、①不合理な待遇差を解消するための規定の整備、②待遇差の内容・理由等に関する説明の義務化、③裁判外紛争解決手続（行政ＡＤＲ）の整備など。</a:t>
                      </a:r>
                      <a:endParaRPr kumimoji="1" lang="ja-JP" altLang="en-US" sz="1000" b="0" kern="12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２０２０年４月１日</a:t>
                      </a:r>
                      <a:endParaRPr kumimoji="1" lang="en-US" altLang="ja-JP" sz="1100" dirty="0"/>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u="none" strike="noStrike" kern="1200" cap="none" spc="0" normalizeH="0" baseline="0" noProof="0" dirty="0">
                          <a:ln>
                            <a:noFill/>
                          </a:ln>
                          <a:effectLst/>
                          <a:uLnTx/>
                          <a:uFillTx/>
                        </a:rPr>
                        <a:t>２０２１年４月１日</a:t>
                      </a:r>
                      <a:endParaRPr kumimoji="1" lang="en-US" altLang="ja-JP" sz="1100" u="none" strike="noStrike" kern="1200" cap="none" spc="0" normalizeH="0" baseline="0" noProof="0" dirty="0">
                        <a:ln>
                          <a:noFill/>
                        </a:ln>
                        <a:effectLst/>
                        <a:uLnTx/>
                        <a:uFillTx/>
                      </a:endParaRPr>
                    </a:p>
                  </a:txBody>
                  <a:tcPr marL="84406" marR="84406" marT="42203" marB="42203" anchor="ctr"/>
                </a:tc>
                <a:extLst>
                  <a:ext uri="{0D108BD9-81ED-4DB2-BD59-A6C34878D82A}">
                    <a16:rowId xmlns:a16="http://schemas.microsoft.com/office/drawing/2014/main" val="10006"/>
                  </a:ext>
                </a:extLst>
              </a:tr>
              <a:tr h="527538">
                <a:tc gridSpan="2">
                  <a:txBody>
                    <a:bodyPr/>
                    <a:lstStyle/>
                    <a:p>
                      <a:r>
                        <a:rPr kumimoji="1" lang="ja-JP" altLang="en-US" sz="1100" dirty="0"/>
                        <a:t>労働者派遣法</a:t>
                      </a:r>
                      <a:endParaRPr kumimoji="1" lang="ja-JP" altLang="en-US" sz="1100" b="0" dirty="0">
                        <a:latin typeface="ＭＳ ゴシック" panose="020B0609070205080204" pitchFamily="49" charset="-128"/>
                        <a:ea typeface="ＭＳ ゴシック" panose="020B0609070205080204" pitchFamily="49" charset="-128"/>
                        <a:cs typeface="Meiryo UI" panose="020B0604030504040204" pitchFamily="50" charset="-128"/>
                      </a:endParaRPr>
                    </a:p>
                  </a:txBody>
                  <a:tcPr marL="84406" marR="84406" marT="42203" marB="42203" anchor="ct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a:t>派遣労働者について、①不合理な待遇差を解消するための規定の整備、②待遇差の内容・理由等に関する説明の義務化、③裁判外紛争解決手続（行政ＡＤＲ）の整備など。</a:t>
                      </a:r>
                      <a:endParaRPr kumimoji="1" lang="ja-JP" altLang="en-US" sz="1000" b="0" kern="1200" dirty="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txBody>
                  <a:tcPr marL="84406" marR="84406" marT="42203" marB="42203"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u="none" strike="noStrike" kern="1200" cap="none" spc="0" normalizeH="0" baseline="0" noProof="0" dirty="0">
                          <a:ln>
                            <a:noFill/>
                          </a:ln>
                          <a:effectLst/>
                          <a:uLnTx/>
                          <a:uFillTx/>
                        </a:rPr>
                        <a:t>２０２０年４月１日</a:t>
                      </a:r>
                      <a:endParaRPr kumimoji="1" lang="en-US" altLang="ja-JP" sz="1100" u="none" strike="noStrike" kern="1200" cap="none" spc="0" normalizeH="0" baseline="0" noProof="0" dirty="0">
                        <a:ln>
                          <a:noFill/>
                        </a:ln>
                        <a:effectLst/>
                        <a:uLnTx/>
                        <a:uFillTx/>
                      </a:endParaRPr>
                    </a:p>
                  </a:txBody>
                  <a:tcPr marL="84406" marR="84406" marT="42203" marB="42203" anchor="ctr"/>
                </a:tc>
                <a:tc hMerge="1">
                  <a:txBody>
                    <a:bodyPr/>
                    <a:lstStyle/>
                    <a:p>
                      <a:endParaRPr kumimoji="1" lang="ja-JP" altLang="en-US"/>
                    </a:p>
                  </a:txBody>
                  <a:tcPr/>
                </a:tc>
                <a:extLst>
                  <a:ext uri="{0D108BD9-81ED-4DB2-BD59-A6C34878D82A}">
                    <a16:rowId xmlns:a16="http://schemas.microsoft.com/office/drawing/2014/main" val="10007"/>
                  </a:ext>
                </a:extLst>
              </a:tr>
            </a:tbl>
          </a:graphicData>
        </a:graphic>
      </p:graphicFrame>
      <p:sp>
        <p:nvSpPr>
          <p:cNvPr id="8" name="Rectangle 15" descr="25%"/>
          <p:cNvSpPr>
            <a:spLocks noChangeArrowheads="1"/>
          </p:cNvSpPr>
          <p:nvPr/>
        </p:nvSpPr>
        <p:spPr bwMode="auto">
          <a:xfrm>
            <a:off x="1524000" y="30183"/>
            <a:ext cx="9061984" cy="340996"/>
          </a:xfrm>
          <a:prstGeom prst="rect">
            <a:avLst/>
          </a:prstGeom>
          <a:noFill/>
          <a:ln w="12700">
            <a:noFill/>
            <a:miter lim="800000"/>
            <a:headEnd/>
            <a:tailEnd/>
          </a:ln>
        </p:spPr>
        <p:txBody>
          <a:bodyPr wrap="square" lIns="84395" tIns="42198" rIns="84395" bIns="42198" anchor="ctr">
            <a:spAutoFit/>
          </a:bodyPr>
          <a:lstStyle/>
          <a:p>
            <a:pPr fontAlgn="base">
              <a:spcBef>
                <a:spcPct val="0"/>
              </a:spcBef>
              <a:spcAft>
                <a:spcPct val="0"/>
              </a:spcAft>
            </a:pPr>
            <a:r>
              <a:rPr lang="ja-JP" altLang="en-US" sz="1662" dirty="0">
                <a:solidFill>
                  <a:prstClr val="black"/>
                </a:solidFill>
                <a:latin typeface="メイリオ" panose="020B0604030504040204" pitchFamily="50" charset="-128"/>
                <a:ea typeface="メイリオ" panose="020B0604030504040204" pitchFamily="50" charset="-128"/>
              </a:rPr>
              <a:t>各改正事項の施行・適用時期</a:t>
            </a:r>
          </a:p>
        </p:txBody>
      </p:sp>
      <p:sp>
        <p:nvSpPr>
          <p:cNvPr id="6" name="正方形/長方形 5"/>
          <p:cNvSpPr/>
          <p:nvPr/>
        </p:nvSpPr>
        <p:spPr>
          <a:xfrm>
            <a:off x="1527983" y="407171"/>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スライド番号プレースホルダー 1">
            <a:extLst>
              <a:ext uri="{FF2B5EF4-FFF2-40B4-BE49-F238E27FC236}">
                <a16:creationId xmlns:a16="http://schemas.microsoft.com/office/drawing/2014/main" id="{C6D86A7D-1C29-83C0-EC66-8097555C8377}"/>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144</a:t>
            </a:fld>
            <a:endParaRPr kumimoji="1" lang="ja-JP" altLang="en-US">
              <a:solidFill>
                <a:prstClr val="black">
                  <a:tint val="75000"/>
                </a:prstClr>
              </a:solidFill>
            </a:endParaRPr>
          </a:p>
        </p:txBody>
      </p:sp>
    </p:spTree>
    <p:extLst>
      <p:ext uri="{BB962C8B-B14F-4D97-AF65-F5344CB8AC3E}">
        <p14:creationId xmlns:p14="http://schemas.microsoft.com/office/powerpoint/2010/main" val="9524035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43336" y="116633"/>
            <a:ext cx="8917160" cy="461665"/>
          </a:xfrm>
          <a:prstGeom prst="rect">
            <a:avLst/>
          </a:prstGeom>
          <a:noFill/>
        </p:spPr>
        <p:txBody>
          <a:bodyPr wrap="square" rtlCol="0">
            <a:spAutoFit/>
          </a:bodyPr>
          <a:lstStyle/>
          <a:p>
            <a:r>
              <a:rPr lang="ja-JP" altLang="en-US" sz="2400" dirty="0">
                <a:latin typeface="HG丸ｺﾞｼｯｸM-PRO" panose="020F0600000000000000" pitchFamily="50" charset="-128"/>
                <a:ea typeface="HG丸ｺﾞｼｯｸM-PRO" panose="020F0600000000000000" pitchFamily="50" charset="-128"/>
              </a:rPr>
              <a:t>労使協定とは</a:t>
            </a:r>
          </a:p>
        </p:txBody>
      </p:sp>
      <p:sp>
        <p:nvSpPr>
          <p:cNvPr id="3" name="正方形/長方形 2"/>
          <p:cNvSpPr/>
          <p:nvPr/>
        </p:nvSpPr>
        <p:spPr>
          <a:xfrm>
            <a:off x="1524001" y="635062"/>
            <a:ext cx="9133983"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 name="テキスト ボックス 3"/>
          <p:cNvSpPr txBox="1"/>
          <p:nvPr/>
        </p:nvSpPr>
        <p:spPr>
          <a:xfrm>
            <a:off x="1643336" y="1124744"/>
            <a:ext cx="9133184" cy="5355312"/>
          </a:xfrm>
          <a:prstGeom prst="rect">
            <a:avLst/>
          </a:prstGeom>
          <a:noFill/>
        </p:spPr>
        <p:txBody>
          <a:bodyPr wrap="square" rtlCol="0">
            <a:spAutoFit/>
          </a:bodyPr>
          <a:lstStyle/>
          <a:p>
            <a:pPr>
              <a:lnSpc>
                <a:spcPct val="150000"/>
              </a:lnSpc>
            </a:pPr>
            <a:r>
              <a:rPr kumimoji="1" lang="ja-JP" altLang="en-US" sz="1800" dirty="0">
                <a:latin typeface="HG丸ｺﾞｼｯｸM-PRO" panose="020F0600000000000000" pitchFamily="50" charset="-128"/>
                <a:ea typeface="HG丸ｺﾞｼｯｸM-PRO" panose="020F0600000000000000" pitchFamily="50" charset="-128"/>
              </a:rPr>
              <a:t>　</a:t>
            </a:r>
            <a:r>
              <a:rPr lang="ja-JP" altLang="en-US" sz="1800" dirty="0">
                <a:latin typeface="HG丸ｺﾞｼｯｸM-PRO" panose="020F0600000000000000" pitchFamily="50" charset="-128"/>
                <a:ea typeface="HG丸ｺﾞｼｯｸM-PRO" panose="020F0600000000000000" pitchFamily="50" charset="-128"/>
              </a:rPr>
              <a:t>労使協定とは、</a:t>
            </a:r>
            <a:r>
              <a:rPr kumimoji="1" lang="ja-JP" altLang="en-US" sz="1800" dirty="0">
                <a:latin typeface="HG丸ｺﾞｼｯｸM-PRO" panose="020F0600000000000000" pitchFamily="50" charset="-128"/>
                <a:ea typeface="HG丸ｺﾞｼｯｸM-PRO" panose="020F0600000000000000" pitchFamily="50" charset="-128"/>
              </a:rPr>
              <a:t>労働者と使用者との間で締結されるもので、時間外労働・休日労働に関する協定（３６協定）等があります。</a:t>
            </a:r>
            <a:endParaRPr kumimoji="1" lang="en-US" altLang="ja-JP" sz="1800" dirty="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1800" dirty="0">
                <a:latin typeface="HG丸ｺﾞｼｯｸM-PRO" panose="020F0600000000000000" pitchFamily="50" charset="-128"/>
                <a:ea typeface="HG丸ｺﾞｼｯｸM-PRO" panose="020F0600000000000000" pitchFamily="50" charset="-128"/>
              </a:rPr>
              <a:t>　労使協定締結の際は、当該事業場の</a:t>
            </a:r>
            <a:endParaRPr kumimoji="1" lang="en-US" altLang="ja-JP" sz="18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800" dirty="0">
                <a:latin typeface="HG丸ｺﾞｼｯｸM-PRO" panose="020F0600000000000000" pitchFamily="50" charset="-128"/>
                <a:ea typeface="HG丸ｺﾞｼｯｸM-PRO" panose="020F0600000000000000" pitchFamily="50" charset="-128"/>
              </a:rPr>
              <a:t>①労働者の過半数で組織する労働組合（過半数組合）</a:t>
            </a:r>
            <a:r>
              <a:rPr lang="en-US" altLang="ja-JP" sz="1800" baseline="30000" dirty="0">
                <a:solidFill>
                  <a:srgbClr val="FF0000"/>
                </a:solidFill>
                <a:latin typeface="HG丸ｺﾞｼｯｸM-PRO" panose="020F0600000000000000" pitchFamily="50" charset="-128"/>
                <a:ea typeface="HG丸ｺﾞｼｯｸM-PRO" panose="020F0600000000000000" pitchFamily="50" charset="-128"/>
              </a:rPr>
              <a:t>※</a:t>
            </a:r>
            <a:r>
              <a:rPr lang="ja-JP" altLang="en-US" sz="1800" baseline="30000" dirty="0">
                <a:solidFill>
                  <a:srgbClr val="FF0000"/>
                </a:solidFill>
                <a:latin typeface="HG丸ｺﾞｼｯｸM-PRO" panose="020F0600000000000000" pitchFamily="50" charset="-128"/>
                <a:ea typeface="HG丸ｺﾞｼｯｸM-PRO" panose="020F0600000000000000" pitchFamily="50" charset="-128"/>
              </a:rPr>
              <a:t>１</a:t>
            </a:r>
            <a:r>
              <a:rPr lang="ja-JP" altLang="en-US" sz="1800" dirty="0">
                <a:latin typeface="HG丸ｺﾞｼｯｸM-PRO" panose="020F0600000000000000" pitchFamily="50" charset="-128"/>
                <a:ea typeface="HG丸ｺﾞｼｯｸM-PRO" panose="020F0600000000000000" pitchFamily="50" charset="-128"/>
              </a:rPr>
              <a:t>がある場合はその労働組合</a:t>
            </a:r>
            <a:endParaRPr lang="en-US" altLang="ja-JP" sz="1800" dirty="0">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1800" dirty="0">
                <a:latin typeface="HG丸ｺﾞｼｯｸM-PRO" panose="020F0600000000000000" pitchFamily="50" charset="-128"/>
                <a:ea typeface="HG丸ｺﾞｼｯｸM-PRO" panose="020F0600000000000000" pitchFamily="50" charset="-128"/>
              </a:rPr>
              <a:t>②過半数組合がない場合は労働者の過半数を代表する者（過半数代表者）</a:t>
            </a:r>
            <a:r>
              <a:rPr kumimoji="1" lang="en-US" altLang="ja-JP" sz="1800" baseline="30000"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1800" baseline="30000" dirty="0">
                <a:solidFill>
                  <a:srgbClr val="FF0000"/>
                </a:solidFill>
                <a:latin typeface="HG丸ｺﾞｼｯｸM-PRO" panose="020F0600000000000000" pitchFamily="50" charset="-128"/>
                <a:ea typeface="HG丸ｺﾞｼｯｸM-PRO" panose="020F0600000000000000" pitchFamily="50" charset="-128"/>
              </a:rPr>
              <a:t>２</a:t>
            </a:r>
            <a:endParaRPr kumimoji="1" lang="en-US" altLang="ja-JP" sz="1800" baseline="30000" dirty="0">
              <a:solidFill>
                <a:srgbClr val="FF0000"/>
              </a:solidFill>
              <a:latin typeface="HG丸ｺﾞｼｯｸM-PRO" panose="020F0600000000000000" pitchFamily="50" charset="-128"/>
              <a:ea typeface="HG丸ｺﾞｼｯｸM-PRO" panose="020F0600000000000000" pitchFamily="50" charset="-128"/>
            </a:endParaRPr>
          </a:p>
          <a:p>
            <a:pPr>
              <a:lnSpc>
                <a:spcPct val="150000"/>
              </a:lnSpc>
            </a:pPr>
            <a:r>
              <a:rPr kumimoji="1" lang="ja-JP" altLang="en-US" sz="1800" dirty="0">
                <a:latin typeface="HG丸ｺﾞｼｯｸM-PRO" panose="020F0600000000000000" pitchFamily="50" charset="-128"/>
                <a:ea typeface="HG丸ｺﾞｼｯｸM-PRO" panose="020F0600000000000000" pitchFamily="50" charset="-128"/>
              </a:rPr>
              <a:t>と書面により協定を締結しなければなりません。</a:t>
            </a:r>
            <a:endParaRPr kumimoji="1" lang="en-US" altLang="ja-JP" sz="18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800" dirty="0">
                <a:latin typeface="HG丸ｺﾞｼｯｸM-PRO" panose="020F0600000000000000" pitchFamily="50" charset="-128"/>
                <a:ea typeface="HG丸ｺﾞｼｯｸM-PRO" panose="020F0600000000000000" pitchFamily="50" charset="-128"/>
              </a:rPr>
              <a:t>　また、協定の締結に加え、労働基準監督署長への届出を要件とするものもあります。</a:t>
            </a:r>
            <a:endParaRPr kumimoji="1" lang="en-US" altLang="ja-JP" sz="1800" dirty="0">
              <a:latin typeface="HG丸ｺﾞｼｯｸM-PRO" panose="020F0600000000000000" pitchFamily="50" charset="-128"/>
              <a:ea typeface="HG丸ｺﾞｼｯｸM-PRO" panose="020F0600000000000000" pitchFamily="50" charset="-128"/>
            </a:endParaRPr>
          </a:p>
          <a:p>
            <a:pPr>
              <a:lnSpc>
                <a:spcPct val="150000"/>
              </a:lnSpc>
            </a:pPr>
            <a:endParaRPr lang="en-US" altLang="ja-JP" sz="1800" dirty="0">
              <a:latin typeface="HG丸ｺﾞｼｯｸM-PRO" panose="020F0600000000000000" pitchFamily="50" charset="-128"/>
              <a:ea typeface="HG丸ｺﾞｼｯｸM-PRO" panose="020F0600000000000000" pitchFamily="50" charset="-128"/>
            </a:endParaRPr>
          </a:p>
          <a:p>
            <a:pPr>
              <a:lnSpc>
                <a:spcPct val="150000"/>
              </a:lnSpc>
            </a:pPr>
            <a:r>
              <a:rPr kumimoji="1" lang="en-US" altLang="ja-JP" sz="1400" baseline="30000"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1400" baseline="30000" dirty="0">
                <a:solidFill>
                  <a:srgbClr val="FF0000"/>
                </a:solidFill>
                <a:latin typeface="HG丸ｺﾞｼｯｸM-PRO" panose="020F0600000000000000" pitchFamily="50" charset="-128"/>
                <a:ea typeface="HG丸ｺﾞｼｯｸM-PRO" panose="020F0600000000000000" pitchFamily="50" charset="-128"/>
              </a:rPr>
              <a:t>１</a:t>
            </a:r>
            <a:r>
              <a:rPr kumimoji="1" lang="ja-JP" altLang="en-US" sz="1400" dirty="0">
                <a:latin typeface="HG丸ｺﾞｼｯｸM-PRO" panose="020F0600000000000000" pitchFamily="50" charset="-128"/>
                <a:ea typeface="HG丸ｺﾞｼｯｸM-PRO" panose="020F0600000000000000" pitchFamily="50" charset="-128"/>
              </a:rPr>
              <a:t>　正社員だけでなく、パートやアルバイトなど、事業場に使用されているすべての労働者の過半数で組織</a:t>
            </a:r>
            <a:endParaRPr kumimoji="1" lang="en-US" altLang="ja-JP" sz="14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400" dirty="0">
                <a:latin typeface="HG丸ｺﾞｼｯｸM-PRO" panose="020F0600000000000000" pitchFamily="50" charset="-128"/>
                <a:ea typeface="HG丸ｺﾞｼｯｸM-PRO" panose="020F0600000000000000" pitchFamily="50" charset="-128"/>
              </a:rPr>
              <a:t>　 </a:t>
            </a:r>
            <a:r>
              <a:rPr kumimoji="1" lang="ja-JP" altLang="en-US" sz="1400" dirty="0">
                <a:latin typeface="HG丸ｺﾞｼｯｸM-PRO" panose="020F0600000000000000" pitchFamily="50" charset="-128"/>
                <a:ea typeface="HG丸ｺﾞｼｯｸM-PRO" panose="020F0600000000000000" pitchFamily="50" charset="-128"/>
              </a:rPr>
              <a:t>する労働組合でなければなりません。</a:t>
            </a:r>
            <a:endParaRPr kumimoji="1" lang="en-US" altLang="ja-JP" sz="1400" dirty="0">
              <a:latin typeface="HG丸ｺﾞｼｯｸM-PRO" panose="020F0600000000000000" pitchFamily="50" charset="-128"/>
              <a:ea typeface="HG丸ｺﾞｼｯｸM-PRO" panose="020F0600000000000000" pitchFamily="50" charset="-128"/>
            </a:endParaRPr>
          </a:p>
          <a:p>
            <a:pPr>
              <a:lnSpc>
                <a:spcPct val="150000"/>
              </a:lnSpc>
            </a:pPr>
            <a:r>
              <a:rPr lang="en-US" altLang="ja-JP" sz="1400" baseline="30000" dirty="0">
                <a:solidFill>
                  <a:srgbClr val="FF0000"/>
                </a:solidFill>
                <a:latin typeface="HG丸ｺﾞｼｯｸM-PRO" panose="020F0600000000000000" pitchFamily="50" charset="-128"/>
                <a:ea typeface="HG丸ｺﾞｼｯｸM-PRO" panose="020F0600000000000000" pitchFamily="50" charset="-128"/>
              </a:rPr>
              <a:t>※</a:t>
            </a:r>
            <a:r>
              <a:rPr lang="ja-JP" altLang="en-US" sz="1400" baseline="30000" dirty="0">
                <a:solidFill>
                  <a:srgbClr val="FF0000"/>
                </a:solidFill>
                <a:latin typeface="HG丸ｺﾞｼｯｸM-PRO" panose="020F0600000000000000" pitchFamily="50" charset="-128"/>
                <a:ea typeface="HG丸ｺﾞｼｯｸM-PRO" panose="020F0600000000000000" pitchFamily="50" charset="-128"/>
              </a:rPr>
              <a:t>２</a:t>
            </a:r>
            <a:r>
              <a:rPr lang="ja-JP" altLang="en-US" sz="1400" dirty="0">
                <a:latin typeface="HG丸ｺﾞｼｯｸM-PRO" panose="020F0600000000000000" pitchFamily="50" charset="-128"/>
                <a:ea typeface="HG丸ｺﾞｼｯｸM-PRO" panose="020F0600000000000000" pitchFamily="50" charset="-128"/>
              </a:rPr>
              <a:t>　①正社員だけでなく、パートやアルバイトなど、事業場のすべての労働者の過半数を代表していること、</a:t>
            </a:r>
            <a:endParaRPr lang="en-US" altLang="ja-JP" sz="1400" dirty="0">
              <a:latin typeface="HG丸ｺﾞｼｯｸM-PRO" panose="020F0600000000000000" pitchFamily="50" charset="-128"/>
              <a:ea typeface="HG丸ｺﾞｼｯｸM-PRO" panose="020F0600000000000000" pitchFamily="50" charset="-128"/>
            </a:endParaRPr>
          </a:p>
          <a:p>
            <a:pPr>
              <a:lnSpc>
                <a:spcPct val="150000"/>
              </a:lnSpc>
            </a:pPr>
            <a:r>
              <a:rPr lang="en-US" altLang="ja-JP" sz="1400" dirty="0">
                <a:latin typeface="HG丸ｺﾞｼｯｸM-PRO" panose="020F0600000000000000" pitchFamily="50" charset="-128"/>
                <a:ea typeface="HG丸ｺﾞｼｯｸM-PRO" panose="020F0600000000000000" pitchFamily="50" charset="-128"/>
              </a:rPr>
              <a:t>    </a:t>
            </a:r>
            <a:r>
              <a:rPr lang="ja-JP" altLang="en-US" sz="1400" dirty="0">
                <a:latin typeface="HG丸ｺﾞｼｯｸM-PRO" panose="020F0600000000000000" pitchFamily="50" charset="-128"/>
                <a:ea typeface="HG丸ｺﾞｼｯｸM-PRO" panose="020F0600000000000000" pitchFamily="50" charset="-128"/>
              </a:rPr>
              <a:t>②選出の目的を明らかにしたうえで、投票、挙手など民主的な手続きにより選出されていること、③使用</a:t>
            </a:r>
            <a:endParaRPr lang="en-US" altLang="ja-JP" sz="14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400" dirty="0">
                <a:latin typeface="HG丸ｺﾞｼｯｸM-PRO" panose="020F0600000000000000" pitchFamily="50" charset="-128"/>
                <a:ea typeface="HG丸ｺﾞｼｯｸM-PRO" panose="020F0600000000000000" pitchFamily="50" charset="-128"/>
              </a:rPr>
              <a:t>　 者の意向に基づいて選出された者でないこと、④労働基準法第</a:t>
            </a:r>
            <a:r>
              <a:rPr lang="en-US" altLang="ja-JP" sz="1400" dirty="0">
                <a:latin typeface="HG丸ｺﾞｼｯｸM-PRO" panose="020F0600000000000000" pitchFamily="50" charset="-128"/>
                <a:ea typeface="HG丸ｺﾞｼｯｸM-PRO" panose="020F0600000000000000" pitchFamily="50" charset="-128"/>
              </a:rPr>
              <a:t>41</a:t>
            </a:r>
            <a:r>
              <a:rPr lang="ja-JP" altLang="en-US" sz="1400" dirty="0">
                <a:latin typeface="HG丸ｺﾞｼｯｸM-PRO" panose="020F0600000000000000" pitchFamily="50" charset="-128"/>
                <a:ea typeface="HG丸ｺﾞｼｯｸM-PRO" panose="020F0600000000000000" pitchFamily="50" charset="-128"/>
              </a:rPr>
              <a:t>条２項に規定する管理監督者でないこと、</a:t>
            </a:r>
            <a:endParaRPr lang="en-US" altLang="ja-JP" sz="14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400" dirty="0">
                <a:latin typeface="HG丸ｺﾞｼｯｸM-PRO" panose="020F0600000000000000" pitchFamily="50" charset="-128"/>
                <a:ea typeface="HG丸ｺﾞｼｯｸM-PRO" panose="020F0600000000000000" pitchFamily="50" charset="-128"/>
              </a:rPr>
              <a:t>　 が必要です。</a:t>
            </a:r>
            <a:endParaRPr kumimoji="1" lang="ja-JP" altLang="en-US" sz="1400" dirty="0">
              <a:latin typeface="HG丸ｺﾞｼｯｸM-PRO" panose="020F0600000000000000" pitchFamily="50" charset="-128"/>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DC2AAB16-321F-2D64-8FE8-D0267A0B7324}"/>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145</a:t>
            </a:fld>
            <a:endParaRPr kumimoji="1" lang="ja-JP" altLang="en-US">
              <a:solidFill>
                <a:prstClr val="black">
                  <a:tint val="75000"/>
                </a:prstClr>
              </a:solidFill>
            </a:endParaRPr>
          </a:p>
        </p:txBody>
      </p:sp>
    </p:spTree>
    <p:extLst>
      <p:ext uri="{BB962C8B-B14F-4D97-AF65-F5344CB8AC3E}">
        <p14:creationId xmlns:p14="http://schemas.microsoft.com/office/powerpoint/2010/main" val="39184259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7">
            <a:extLst>
              <a:ext uri="{FF2B5EF4-FFF2-40B4-BE49-F238E27FC236}">
                <a16:creationId xmlns:a16="http://schemas.microsoft.com/office/drawing/2014/main" id="{2D638B87-6506-4A5E-84F6-9E5BED4D5932}"/>
              </a:ext>
            </a:extLst>
          </p:cNvPr>
          <p:cNvSpPr/>
          <p:nvPr/>
        </p:nvSpPr>
        <p:spPr>
          <a:xfrm>
            <a:off x="1703514" y="1052736"/>
            <a:ext cx="4320479" cy="5688633"/>
          </a:xfrm>
          <a:prstGeom prst="roundRect">
            <a:avLst>
              <a:gd name="adj" fmla="val 2498"/>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36000" bIns="72000" rtlCol="0" anchor="t" anchorCtr="0"/>
          <a:lstStyle/>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労働時間制度関係</a:t>
            </a:r>
            <a:r>
              <a:rPr kumimoji="1" lang="en-US" altLang="ja-JP" sz="1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a:t>
            </a: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➀ 時間外・休日労働届</a:t>
            </a:r>
            <a:r>
              <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(36</a:t>
            </a: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協定</a:t>
            </a:r>
            <a:r>
              <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a:t>
            </a: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② 特別条項付き時間外・休日労働届</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③ </a:t>
            </a:r>
            <a:r>
              <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年単位の変形労働時間制</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④ </a:t>
            </a:r>
            <a:r>
              <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か月単位の変形労働時間制</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⑤ </a:t>
            </a:r>
            <a:r>
              <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週間単位の非定型的変形労働時間制</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⑥ フレックスタイム制</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⑦ 一斉休憩の適用除外</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⑧</a:t>
            </a:r>
            <a:r>
              <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60</a:t>
            </a: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時間超時間外労働の代替休暇への振替</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⑨ 事業場外みなし労働時間制</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⑩ 専門業務型裁量労働制</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賃金支払関係</a:t>
            </a:r>
            <a:r>
              <a:rPr kumimoji="1" lang="en-US" altLang="ja-JP" sz="1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a:t>
            </a: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⑪ 賃金の一部控除</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⑫ 貯蓄金管理</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8" name="角丸四角形 7">
            <a:extLst>
              <a:ext uri="{FF2B5EF4-FFF2-40B4-BE49-F238E27FC236}">
                <a16:creationId xmlns:a16="http://schemas.microsoft.com/office/drawing/2014/main" id="{35AD68A5-4DC2-49CF-A1AF-9BEB964328A7}"/>
              </a:ext>
            </a:extLst>
          </p:cNvPr>
          <p:cNvSpPr/>
          <p:nvPr/>
        </p:nvSpPr>
        <p:spPr>
          <a:xfrm>
            <a:off x="6312025" y="1052735"/>
            <a:ext cx="4193513" cy="5688633"/>
          </a:xfrm>
          <a:prstGeom prst="roundRect">
            <a:avLst>
              <a:gd name="adj" fmla="val 2240"/>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36000" bIns="72000" rtlCol="0" anchor="t" anchorCtr="0"/>
          <a:lstStyle/>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年次有給休暇関係</a:t>
            </a:r>
            <a:r>
              <a:rPr kumimoji="1" lang="en-US" altLang="ja-JP" sz="1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a:t>
            </a: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⑬ 年次有給休暇の計画的付与</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⑭ 標準報酬日額による年次有給休暇の</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lang="en-US" altLang="ja-JP" sz="1800" dirty="0">
                <a:solidFill>
                  <a:prstClr val="black"/>
                </a:solidFill>
                <a:latin typeface="HG丸ｺﾞｼｯｸM-PRO" pitchFamily="50" charset="-128"/>
                <a:ea typeface="HG丸ｺﾞｼｯｸM-PRO" pitchFamily="50" charset="-128"/>
              </a:rPr>
              <a:t>    </a:t>
            </a: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賃金の支払</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育児介護関係</a:t>
            </a:r>
            <a:r>
              <a:rPr kumimoji="1" lang="en-US" altLang="ja-JP" sz="18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a:t>
            </a: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⑮ 育児休業の適用除外者</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⑯ 介護休業の適用除外者</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⑰ 子の看護休暇の適用除外者</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⑱ 介護休暇の適用除外者</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⑲ 所定外労働の制限の適用除外者</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⑳ 所定労働時間の短縮措置の適用除外</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216000" marR="0" lvl="0" indent="-216000" algn="l" defTabSz="914400" rtl="0" eaLnBrk="1" fontAlgn="auto" latinLnBrk="0" hangingPunct="1">
              <a:lnSpc>
                <a:spcPct val="133000"/>
              </a:lnSpc>
              <a:spcBef>
                <a:spcPts val="0"/>
              </a:spcBef>
              <a:spcAft>
                <a:spcPts val="0"/>
              </a:spcAft>
              <a:buClrTx/>
              <a:buSzTx/>
              <a:buFontTx/>
              <a:buNone/>
              <a:tabLst/>
              <a:defRPr/>
            </a:pPr>
            <a:r>
              <a:rPr lang="en-US" altLang="ja-JP" sz="1800" dirty="0">
                <a:solidFill>
                  <a:prstClr val="black"/>
                </a:solidFill>
                <a:latin typeface="HG丸ｺﾞｼｯｸM-PRO" pitchFamily="50" charset="-128"/>
                <a:ea typeface="HG丸ｺﾞｼｯｸM-PRO" pitchFamily="50" charset="-128"/>
              </a:rPr>
              <a:t>    </a:t>
            </a:r>
            <a:r>
              <a:rPr kumimoji="1" lang="ja-JP" altLang="en-US"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者</a:t>
            </a:r>
            <a:endParaRPr kumimoji="1" lang="en-US" altLang="ja-JP" sz="18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9" name="テキスト ボックス 8"/>
          <p:cNvSpPr txBox="1"/>
          <p:nvPr/>
        </p:nvSpPr>
        <p:spPr>
          <a:xfrm>
            <a:off x="1643336" y="116633"/>
            <a:ext cx="10801200" cy="461665"/>
          </a:xfrm>
          <a:prstGeom prst="rect">
            <a:avLst/>
          </a:prstGeom>
          <a:noFill/>
        </p:spPr>
        <p:txBody>
          <a:bodyPr wrap="square" rtlCol="0">
            <a:spAutoFit/>
          </a:bodyPr>
          <a:lstStyle/>
          <a:p>
            <a:r>
              <a:rPr lang="ja-JP" altLang="en-US" sz="2400" dirty="0">
                <a:latin typeface="HG丸ｺﾞｼｯｸM-PRO" panose="020F0600000000000000" pitchFamily="50" charset="-128"/>
                <a:ea typeface="HG丸ｺﾞｼｯｸM-PRO" panose="020F0600000000000000" pitchFamily="50" charset="-128"/>
              </a:rPr>
              <a:t>労使協定を締結できる事項</a:t>
            </a:r>
          </a:p>
        </p:txBody>
      </p:sp>
      <p:sp>
        <p:nvSpPr>
          <p:cNvPr id="6" name="正方形/長方形 5"/>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スライド番号プレースホルダー 1">
            <a:extLst>
              <a:ext uri="{FF2B5EF4-FFF2-40B4-BE49-F238E27FC236}">
                <a16:creationId xmlns:a16="http://schemas.microsoft.com/office/drawing/2014/main" id="{BC6B6615-FE71-13DD-B5B0-69E60FBB5466}"/>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146</a:t>
            </a:fld>
            <a:endParaRPr kumimoji="1" lang="ja-JP" altLang="en-US">
              <a:solidFill>
                <a:prstClr val="black">
                  <a:tint val="75000"/>
                </a:prstClr>
              </a:solidFill>
            </a:endParaRPr>
          </a:p>
        </p:txBody>
      </p:sp>
    </p:spTree>
    <p:extLst>
      <p:ext uri="{BB962C8B-B14F-4D97-AF65-F5344CB8AC3E}">
        <p14:creationId xmlns:p14="http://schemas.microsoft.com/office/powerpoint/2010/main" val="68611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wipe(left)">
                                      <p:cBhvr>
                                        <p:cTn id="52" dur="50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wipe(left)">
                                      <p:cBhvr>
                                        <p:cTn id="57" dur="500"/>
                                        <p:tgtEl>
                                          <p:spTgt spid="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Effect transition="in" filter="wipe(left)">
                                      <p:cBhvr>
                                        <p:cTn id="62" dur="500"/>
                                        <p:tgtEl>
                                          <p:spTgt spid="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Effect transition="in" filter="wipe(left)">
                                      <p:cBhvr>
                                        <p:cTn id="67" dur="500"/>
                                        <p:tgtEl>
                                          <p:spTgt spid="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5">
                                            <p:txEl>
                                              <p:pRg st="12" end="12"/>
                                            </p:txEl>
                                          </p:spTgt>
                                        </p:tgtEl>
                                        <p:attrNameLst>
                                          <p:attrName>style.visibility</p:attrName>
                                        </p:attrNameLst>
                                      </p:cBhvr>
                                      <p:to>
                                        <p:strVal val="visible"/>
                                      </p:to>
                                    </p:set>
                                    <p:animEffect transition="in" filter="wipe(left)">
                                      <p:cBhvr>
                                        <p:cTn id="72" dur="500"/>
                                        <p:tgtEl>
                                          <p:spTgt spid="5">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
                                            <p:txEl>
                                              <p:pRg st="13" end="13"/>
                                            </p:txEl>
                                          </p:spTgt>
                                        </p:tgtEl>
                                        <p:attrNameLst>
                                          <p:attrName>style.visibility</p:attrName>
                                        </p:attrNameLst>
                                      </p:cBhvr>
                                      <p:to>
                                        <p:strVal val="visible"/>
                                      </p:to>
                                    </p:set>
                                    <p:animEffect transition="in" filter="wipe(left)">
                                      <p:cBhvr>
                                        <p:cTn id="77" dur="500"/>
                                        <p:tgtEl>
                                          <p:spTgt spid="5">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
                                            <p:bg/>
                                          </p:spTgt>
                                        </p:tgtEl>
                                        <p:attrNameLst>
                                          <p:attrName>style.visibility</p:attrName>
                                        </p:attrNameLst>
                                      </p:cBhvr>
                                      <p:to>
                                        <p:strVal val="visible"/>
                                      </p:to>
                                    </p:set>
                                    <p:animEffect transition="in" filter="wipe(left)">
                                      <p:cBhvr>
                                        <p:cTn id="82" dur="500"/>
                                        <p:tgtEl>
                                          <p:spTgt spid="8">
                                            <p:bg/>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8">
                                            <p:txEl>
                                              <p:pRg st="0" end="0"/>
                                            </p:txEl>
                                          </p:spTgt>
                                        </p:tgtEl>
                                        <p:attrNameLst>
                                          <p:attrName>style.visibility</p:attrName>
                                        </p:attrNameLst>
                                      </p:cBhvr>
                                      <p:to>
                                        <p:strVal val="visible"/>
                                      </p:to>
                                    </p:set>
                                    <p:animEffect transition="in" filter="wipe(left)">
                                      <p:cBhvr>
                                        <p:cTn id="87" dur="500"/>
                                        <p:tgtEl>
                                          <p:spTgt spid="8">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8">
                                            <p:txEl>
                                              <p:pRg st="1" end="1"/>
                                            </p:txEl>
                                          </p:spTgt>
                                        </p:tgtEl>
                                        <p:attrNameLst>
                                          <p:attrName>style.visibility</p:attrName>
                                        </p:attrNameLst>
                                      </p:cBhvr>
                                      <p:to>
                                        <p:strVal val="visible"/>
                                      </p:to>
                                    </p:set>
                                    <p:animEffect transition="in" filter="wipe(left)">
                                      <p:cBhvr>
                                        <p:cTn id="92" dur="500"/>
                                        <p:tgtEl>
                                          <p:spTgt spid="8">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8">
                                            <p:txEl>
                                              <p:pRg st="2" end="2"/>
                                            </p:txEl>
                                          </p:spTgt>
                                        </p:tgtEl>
                                        <p:attrNameLst>
                                          <p:attrName>style.visibility</p:attrName>
                                        </p:attrNameLst>
                                      </p:cBhvr>
                                      <p:to>
                                        <p:strVal val="visible"/>
                                      </p:to>
                                    </p:set>
                                    <p:animEffect transition="in" filter="wipe(left)">
                                      <p:cBhvr>
                                        <p:cTn id="97" dur="500"/>
                                        <p:tgtEl>
                                          <p:spTgt spid="8">
                                            <p:txEl>
                                              <p:pRg st="2" end="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8">
                                            <p:txEl>
                                              <p:pRg st="3" end="3"/>
                                            </p:txEl>
                                          </p:spTgt>
                                        </p:tgtEl>
                                        <p:attrNameLst>
                                          <p:attrName>style.visibility</p:attrName>
                                        </p:attrNameLst>
                                      </p:cBhvr>
                                      <p:to>
                                        <p:strVal val="visible"/>
                                      </p:to>
                                    </p:set>
                                    <p:animEffect transition="in" filter="wipe(left)">
                                      <p:cBhvr>
                                        <p:cTn id="102" dur="500"/>
                                        <p:tgtEl>
                                          <p:spTgt spid="8">
                                            <p:txEl>
                                              <p:pRg st="3" end="3"/>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8">
                                            <p:txEl>
                                              <p:pRg st="5" end="5"/>
                                            </p:txEl>
                                          </p:spTgt>
                                        </p:tgtEl>
                                        <p:attrNameLst>
                                          <p:attrName>style.visibility</p:attrName>
                                        </p:attrNameLst>
                                      </p:cBhvr>
                                      <p:to>
                                        <p:strVal val="visible"/>
                                      </p:to>
                                    </p:set>
                                    <p:animEffect transition="in" filter="wipe(left)">
                                      <p:cBhvr>
                                        <p:cTn id="107" dur="500"/>
                                        <p:tgtEl>
                                          <p:spTgt spid="8">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xEl>
                                              <p:pRg st="6" end="6"/>
                                            </p:txEl>
                                          </p:spTgt>
                                        </p:tgtEl>
                                        <p:attrNameLst>
                                          <p:attrName>style.visibility</p:attrName>
                                        </p:attrNameLst>
                                      </p:cBhvr>
                                      <p:to>
                                        <p:strVal val="visible"/>
                                      </p:to>
                                    </p:set>
                                    <p:animEffect transition="in" filter="wipe(left)">
                                      <p:cBhvr>
                                        <p:cTn id="112" dur="500"/>
                                        <p:tgtEl>
                                          <p:spTgt spid="8">
                                            <p:txEl>
                                              <p:pRg st="6" end="6"/>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8">
                                            <p:txEl>
                                              <p:pRg st="7" end="7"/>
                                            </p:txEl>
                                          </p:spTgt>
                                        </p:tgtEl>
                                        <p:attrNameLst>
                                          <p:attrName>style.visibility</p:attrName>
                                        </p:attrNameLst>
                                      </p:cBhvr>
                                      <p:to>
                                        <p:strVal val="visible"/>
                                      </p:to>
                                    </p:set>
                                    <p:animEffect transition="in" filter="wipe(left)">
                                      <p:cBhvr>
                                        <p:cTn id="117" dur="500"/>
                                        <p:tgtEl>
                                          <p:spTgt spid="8">
                                            <p:txEl>
                                              <p:pRg st="7" end="7"/>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8">
                                            <p:txEl>
                                              <p:pRg st="8" end="8"/>
                                            </p:txEl>
                                          </p:spTgt>
                                        </p:tgtEl>
                                        <p:attrNameLst>
                                          <p:attrName>style.visibility</p:attrName>
                                        </p:attrNameLst>
                                      </p:cBhvr>
                                      <p:to>
                                        <p:strVal val="visible"/>
                                      </p:to>
                                    </p:set>
                                    <p:animEffect transition="in" filter="wipe(left)">
                                      <p:cBhvr>
                                        <p:cTn id="122" dur="500"/>
                                        <p:tgtEl>
                                          <p:spTgt spid="8">
                                            <p:txEl>
                                              <p:pRg st="8" end="8"/>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8">
                                            <p:txEl>
                                              <p:pRg st="9" end="9"/>
                                            </p:txEl>
                                          </p:spTgt>
                                        </p:tgtEl>
                                        <p:attrNameLst>
                                          <p:attrName>style.visibility</p:attrName>
                                        </p:attrNameLst>
                                      </p:cBhvr>
                                      <p:to>
                                        <p:strVal val="visible"/>
                                      </p:to>
                                    </p:set>
                                    <p:animEffect transition="in" filter="wipe(left)">
                                      <p:cBhvr>
                                        <p:cTn id="127" dur="500"/>
                                        <p:tgtEl>
                                          <p:spTgt spid="8">
                                            <p:txEl>
                                              <p:pRg st="9" end="9"/>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8">
                                            <p:txEl>
                                              <p:pRg st="10" end="10"/>
                                            </p:txEl>
                                          </p:spTgt>
                                        </p:tgtEl>
                                        <p:attrNameLst>
                                          <p:attrName>style.visibility</p:attrName>
                                        </p:attrNameLst>
                                      </p:cBhvr>
                                      <p:to>
                                        <p:strVal val="visible"/>
                                      </p:to>
                                    </p:set>
                                    <p:animEffect transition="in" filter="wipe(left)">
                                      <p:cBhvr>
                                        <p:cTn id="132" dur="500"/>
                                        <p:tgtEl>
                                          <p:spTgt spid="8">
                                            <p:txEl>
                                              <p:pRg st="10" end="10"/>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8">
                                            <p:txEl>
                                              <p:pRg st="11" end="11"/>
                                            </p:txEl>
                                          </p:spTgt>
                                        </p:tgtEl>
                                        <p:attrNameLst>
                                          <p:attrName>style.visibility</p:attrName>
                                        </p:attrNameLst>
                                      </p:cBhvr>
                                      <p:to>
                                        <p:strVal val="visible"/>
                                      </p:to>
                                    </p:set>
                                    <p:animEffect transition="in" filter="wipe(left)">
                                      <p:cBhvr>
                                        <p:cTn id="137" dur="500"/>
                                        <p:tgtEl>
                                          <p:spTgt spid="8">
                                            <p:txEl>
                                              <p:pRg st="11" end="11"/>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8">
                                            <p:txEl>
                                              <p:pRg st="12" end="12"/>
                                            </p:txEl>
                                          </p:spTgt>
                                        </p:tgtEl>
                                        <p:attrNameLst>
                                          <p:attrName>style.visibility</p:attrName>
                                        </p:attrNameLst>
                                      </p:cBhvr>
                                      <p:to>
                                        <p:strVal val="visible"/>
                                      </p:to>
                                    </p:set>
                                    <p:animEffect transition="in" filter="wipe(left)">
                                      <p:cBhvr>
                                        <p:cTn id="142"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8" grpId="0" build="p"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6CEA596-57DF-114B-8615-DDB010C290E2}"/>
              </a:ext>
            </a:extLst>
          </p:cNvPr>
          <p:cNvSpPr/>
          <p:nvPr/>
        </p:nvSpPr>
        <p:spPr>
          <a:xfrm>
            <a:off x="1785695" y="869856"/>
            <a:ext cx="8621292" cy="539272"/>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 name="object 3">
            <a:extLst>
              <a:ext uri="{FF2B5EF4-FFF2-40B4-BE49-F238E27FC236}">
                <a16:creationId xmlns:a16="http://schemas.microsoft.com/office/drawing/2014/main" id="{B90D48C1-CE44-3344-9DD7-B0B376F7EC81}"/>
              </a:ext>
            </a:extLst>
          </p:cNvPr>
          <p:cNvSpPr txBox="1"/>
          <p:nvPr/>
        </p:nvSpPr>
        <p:spPr>
          <a:xfrm>
            <a:off x="1937767" y="978071"/>
            <a:ext cx="8042847" cy="1137771"/>
          </a:xfrm>
          <a:prstGeom prst="rect">
            <a:avLst/>
          </a:prstGeom>
        </p:spPr>
        <p:txBody>
          <a:bodyPr vert="horz" wrap="square" lIns="0" tIns="14120" rIns="0" bIns="0" rtlCol="0">
            <a:spAutoFit/>
          </a:bodyPr>
          <a:lstStyle/>
          <a:p>
            <a:pPr marL="10861">
              <a:spcBef>
                <a:spcPts val="111"/>
              </a:spcBef>
            </a:pPr>
            <a:r>
              <a:rPr sz="1881" b="1" dirty="0" err="1">
                <a:solidFill>
                  <a:srgbClr val="FFFFFF"/>
                </a:solidFill>
                <a:latin typeface="HGMaruGothicMPRO" panose="020F0600000000000000" pitchFamily="34" charset="-128"/>
                <a:ea typeface="HGMaruGothicMPRO" panose="020F0600000000000000" pitchFamily="34" charset="-128"/>
                <a:cs typeface="ShinMGoPro-DeBold"/>
              </a:rPr>
              <a:t>雇用保険</a:t>
            </a:r>
            <a:r>
              <a:rPr lang="ja-JP" altLang="en-US" sz="1881" b="1" dirty="0">
                <a:solidFill>
                  <a:srgbClr val="FFFFFF"/>
                </a:solidFill>
                <a:latin typeface="HGMaruGothicMPRO" panose="020F0600000000000000" pitchFamily="34" charset="-128"/>
                <a:ea typeface="HGMaruGothicMPRO" panose="020F0600000000000000" pitchFamily="34" charset="-128"/>
                <a:cs typeface="ShinMGoPro-DeBold"/>
              </a:rPr>
              <a:t>①</a:t>
            </a:r>
            <a:endParaRPr sz="1881" dirty="0">
              <a:latin typeface="HGMaruGothicMPRO" panose="020F0600000000000000" pitchFamily="34" charset="-128"/>
              <a:ea typeface="HGMaruGothicMPRO" panose="020F0600000000000000" pitchFamily="34" charset="-128"/>
              <a:cs typeface="ShinMGoPro-DeBold"/>
            </a:endParaRPr>
          </a:p>
          <a:p>
            <a:pPr marL="117299" marR="4344">
              <a:lnSpc>
                <a:spcPct val="145900"/>
              </a:lnSpc>
              <a:spcBef>
                <a:spcPts val="1770"/>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労働者が失業をして、働く意思と能力があるのに職に就けない間、雇用保険から失業中の生活を支える手当がもらえる場合があります。（雇用保険法第10条等）</a:t>
            </a:r>
            <a:endParaRPr sz="1454" dirty="0">
              <a:latin typeface="HGMaruGothicMPRO" panose="020F0600000000000000" pitchFamily="34" charset="-128"/>
              <a:ea typeface="HGMaruGothicMPRO" panose="020F0600000000000000" pitchFamily="34" charset="-128"/>
              <a:cs typeface="A-OTF Shin Maru Go Pro"/>
            </a:endParaRPr>
          </a:p>
        </p:txBody>
      </p:sp>
      <p:sp>
        <p:nvSpPr>
          <p:cNvPr id="7" name="object 7">
            <a:extLst>
              <a:ext uri="{FF2B5EF4-FFF2-40B4-BE49-F238E27FC236}">
                <a16:creationId xmlns:a16="http://schemas.microsoft.com/office/drawing/2014/main" id="{DE6173B4-F640-744D-902E-EEA942AEE1D0}"/>
              </a:ext>
            </a:extLst>
          </p:cNvPr>
          <p:cNvSpPr txBox="1">
            <a:spLocks/>
          </p:cNvSpPr>
          <p:nvPr/>
        </p:nvSpPr>
        <p:spPr>
          <a:xfrm>
            <a:off x="1631504" y="98019"/>
            <a:ext cx="3888432" cy="384138"/>
          </a:xfrm>
          <a:prstGeom prst="rect">
            <a:avLst/>
          </a:prstGeom>
        </p:spPr>
        <p:txBody>
          <a:bodyPr vert="horz" wrap="square" lIns="0" tIns="14663"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nSpc>
                <a:spcPct val="100000"/>
              </a:lnSpc>
              <a:spcBef>
                <a:spcPts val="115"/>
              </a:spcBef>
            </a:pPr>
            <a:r>
              <a:rPr lang="ja-JP" altLang="en-US" sz="2400" dirty="0">
                <a:latin typeface="HGMaruGothicMPRO" panose="020F0600000000000000" pitchFamily="34" charset="-128"/>
                <a:ea typeface="HGMaruGothicMPRO" panose="020F0600000000000000" pitchFamily="34" charset="-128"/>
              </a:rPr>
              <a:t>雇用保険</a:t>
            </a:r>
          </a:p>
        </p:txBody>
      </p:sp>
      <p:sp>
        <p:nvSpPr>
          <p:cNvPr id="8" name="object 8">
            <a:extLst>
              <a:ext uri="{FF2B5EF4-FFF2-40B4-BE49-F238E27FC236}">
                <a16:creationId xmlns:a16="http://schemas.microsoft.com/office/drawing/2014/main" id="{FC9D386C-C6F5-E74F-B25A-50BDE157E9E2}"/>
              </a:ext>
            </a:extLst>
          </p:cNvPr>
          <p:cNvSpPr txBox="1"/>
          <p:nvPr/>
        </p:nvSpPr>
        <p:spPr>
          <a:xfrm>
            <a:off x="2061826" y="2335383"/>
            <a:ext cx="8068986" cy="1581693"/>
          </a:xfrm>
          <a:prstGeom prst="rect">
            <a:avLst/>
          </a:prstGeom>
          <a:ln w="15748">
            <a:solidFill>
              <a:srgbClr val="6D6E71"/>
            </a:solidFill>
            <a:prstDash val="sysDash"/>
          </a:ln>
        </p:spPr>
        <p:txBody>
          <a:bodyPr vert="horz" wrap="square" lIns="0" tIns="131967" rIns="0" bIns="123154" rtlCol="0">
            <a:spAutoFit/>
          </a:bodyPr>
          <a:lstStyle/>
          <a:p>
            <a:pPr marL="174863">
              <a:spcBef>
                <a:spcPts val="1039"/>
              </a:spcBef>
            </a:pPr>
            <a:r>
              <a:rPr sz="1454" b="1" dirty="0">
                <a:solidFill>
                  <a:srgbClr val="231F20"/>
                </a:solidFill>
                <a:latin typeface="HGMaruGothicMPRO" panose="020F0600000000000000" pitchFamily="34" charset="-128"/>
                <a:ea typeface="HGMaruGothicMPRO" panose="020F0600000000000000" pitchFamily="34" charset="-128"/>
                <a:cs typeface="ShinMGoPro-DeBold"/>
              </a:rPr>
              <a:t>【雇用保険の失業手当がもらえる場合】</a:t>
            </a:r>
            <a:endParaRPr sz="1454" dirty="0">
              <a:latin typeface="HGMaruGothicMPRO" panose="020F0600000000000000" pitchFamily="34" charset="-128"/>
              <a:ea typeface="HGMaruGothicMPRO" panose="020F0600000000000000" pitchFamily="34" charset="-128"/>
              <a:cs typeface="ShinMGoPro-DeBold"/>
            </a:endParaRPr>
          </a:p>
          <a:p>
            <a:pPr marL="222108">
              <a:spcBef>
                <a:spcPts val="376"/>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失業しており、求職中であること</a:t>
            </a:r>
            <a:endParaRPr sz="1454" dirty="0">
              <a:latin typeface="HGMaruGothicMPRO" panose="020F0600000000000000" pitchFamily="34" charset="-128"/>
              <a:ea typeface="HGMaruGothicMPRO" panose="020F0600000000000000" pitchFamily="34" charset="-128"/>
              <a:cs typeface="A-OTF Shin Maru Go Pro"/>
            </a:endParaRPr>
          </a:p>
          <a:p>
            <a:pPr marL="222108">
              <a:spcBef>
                <a:spcPts val="381"/>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在職中に雇用保険に加入していたこと</a:t>
            </a:r>
            <a:endParaRPr sz="1454" dirty="0">
              <a:latin typeface="HGMaruGothicMPRO" panose="020F0600000000000000" pitchFamily="34" charset="-128"/>
              <a:ea typeface="HGMaruGothicMPRO" panose="020F0600000000000000" pitchFamily="34" charset="-128"/>
              <a:cs typeface="A-OTF Shin Maru Go Pro"/>
            </a:endParaRPr>
          </a:p>
          <a:p>
            <a:pPr marL="222108">
              <a:spcBef>
                <a:spcPts val="376"/>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離職前2年間に、賃金支払いの基礎となった日数が11日以上ある月が、</a:t>
            </a:r>
            <a:endParaRPr sz="1454" dirty="0">
              <a:latin typeface="HGMaruGothicMPRO" panose="020F0600000000000000" pitchFamily="34" charset="-128"/>
              <a:ea typeface="HGMaruGothicMPRO" panose="020F0600000000000000" pitchFamily="34" charset="-128"/>
              <a:cs typeface="A-OTF Shin Maru Go Pro"/>
            </a:endParaRPr>
          </a:p>
          <a:p>
            <a:pPr marL="394799">
              <a:spcBef>
                <a:spcPts val="376"/>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12か月（解雇等による失業の場合は6か月）以上あること</a:t>
            </a:r>
            <a:endParaRPr sz="1454" dirty="0">
              <a:latin typeface="HGMaruGothicMPRO" panose="020F0600000000000000" pitchFamily="34" charset="-128"/>
              <a:ea typeface="HGMaruGothicMPRO" panose="020F0600000000000000" pitchFamily="34" charset="-128"/>
              <a:cs typeface="A-OTF Shin Maru Go Pro"/>
            </a:endParaRPr>
          </a:p>
        </p:txBody>
      </p:sp>
      <p:sp>
        <p:nvSpPr>
          <p:cNvPr id="9" name="object 9">
            <a:extLst>
              <a:ext uri="{FF2B5EF4-FFF2-40B4-BE49-F238E27FC236}">
                <a16:creationId xmlns:a16="http://schemas.microsoft.com/office/drawing/2014/main" id="{BFD44959-826D-2E4F-9861-B96698EA1B28}"/>
              </a:ext>
            </a:extLst>
          </p:cNvPr>
          <p:cNvSpPr txBox="1"/>
          <p:nvPr/>
        </p:nvSpPr>
        <p:spPr>
          <a:xfrm>
            <a:off x="1949999" y="4012253"/>
            <a:ext cx="8168466" cy="238585"/>
          </a:xfrm>
          <a:prstGeom prst="rect">
            <a:avLst/>
          </a:prstGeom>
        </p:spPr>
        <p:txBody>
          <a:bodyPr vert="horz" wrap="square" lIns="0" tIns="14663" rIns="0" bIns="0" rtlCol="0">
            <a:spAutoFit/>
          </a:bodyPr>
          <a:lstStyle/>
          <a:p>
            <a:pPr marL="10861">
              <a:spcBef>
                <a:spcPts val="115"/>
              </a:spcBef>
            </a:pPr>
            <a:r>
              <a:rPr sz="1454" b="1" dirty="0">
                <a:solidFill>
                  <a:srgbClr val="231F20"/>
                </a:solidFill>
                <a:latin typeface="HGMaruGothicMPRO" panose="020F0600000000000000" pitchFamily="34" charset="-128"/>
                <a:ea typeface="HGMaruGothicMPRO" panose="020F0600000000000000" pitchFamily="34" charset="-128"/>
                <a:cs typeface="ShinMGoPro-DeBold"/>
              </a:rPr>
              <a:t>【失業手当の給付日数】　解雇等やむを得ない理由による離職者</a:t>
            </a:r>
            <a:endParaRPr sz="1454" dirty="0">
              <a:latin typeface="HGMaruGothicMPRO" panose="020F0600000000000000" pitchFamily="34" charset="-128"/>
              <a:ea typeface="HGMaruGothicMPRO" panose="020F0600000000000000" pitchFamily="34" charset="-128"/>
              <a:cs typeface="ShinMGoPro-DeBold"/>
            </a:endParaRPr>
          </a:p>
        </p:txBody>
      </p:sp>
      <p:sp>
        <p:nvSpPr>
          <p:cNvPr id="10" name="object 10">
            <a:extLst>
              <a:ext uri="{FF2B5EF4-FFF2-40B4-BE49-F238E27FC236}">
                <a16:creationId xmlns:a16="http://schemas.microsoft.com/office/drawing/2014/main" id="{09274A3B-4973-E046-B58D-FC0952624777}"/>
              </a:ext>
            </a:extLst>
          </p:cNvPr>
          <p:cNvSpPr txBox="1"/>
          <p:nvPr/>
        </p:nvSpPr>
        <p:spPr>
          <a:xfrm>
            <a:off x="8125220" y="6147830"/>
            <a:ext cx="1993247" cy="261195"/>
          </a:xfrm>
          <a:prstGeom prst="rect">
            <a:avLst/>
          </a:prstGeom>
        </p:spPr>
        <p:txBody>
          <a:bodyPr vert="horz" wrap="square" lIns="0" tIns="5431" rIns="0" bIns="0" rtlCol="0">
            <a:spAutoFit/>
          </a:bodyPr>
          <a:lstStyle/>
          <a:p>
            <a:pPr marL="64623" marR="4344" indent="-54305" algn="r">
              <a:lnSpc>
                <a:spcPct val="103299"/>
              </a:lnSpc>
              <a:spcBef>
                <a:spcPts val="43"/>
              </a:spcBef>
            </a:pPr>
            <a:r>
              <a:rPr sz="855" dirty="0">
                <a:solidFill>
                  <a:srgbClr val="231F20"/>
                </a:solidFill>
                <a:latin typeface="HGMaruGothicMPRO" panose="020F0600000000000000" pitchFamily="34" charset="-128"/>
                <a:ea typeface="HGMaruGothicMPRO" panose="020F0600000000000000" pitchFamily="34" charset="-128"/>
                <a:cs typeface="A-OTF Shin Maru Go Pro"/>
              </a:rPr>
              <a:t>（※12）受給資格に係る離職日数が、平成29年3月31日以前の場合の日数</a:t>
            </a:r>
            <a:endParaRPr sz="855" dirty="0">
              <a:latin typeface="HGMaruGothicMPRO" panose="020F0600000000000000" pitchFamily="34" charset="-128"/>
              <a:ea typeface="HGMaruGothicMPRO" panose="020F0600000000000000" pitchFamily="34" charset="-128"/>
              <a:cs typeface="A-OTF Shin Maru Go Pro"/>
            </a:endParaRPr>
          </a:p>
        </p:txBody>
      </p:sp>
      <p:sp>
        <p:nvSpPr>
          <p:cNvPr id="11" name="object 11">
            <a:extLst>
              <a:ext uri="{FF2B5EF4-FFF2-40B4-BE49-F238E27FC236}">
                <a16:creationId xmlns:a16="http://schemas.microsoft.com/office/drawing/2014/main" id="{DB722812-79DA-EC4E-81F8-A54F78CEA055}"/>
              </a:ext>
            </a:extLst>
          </p:cNvPr>
          <p:cNvSpPr/>
          <p:nvPr/>
        </p:nvSpPr>
        <p:spPr>
          <a:xfrm>
            <a:off x="2060493" y="4377424"/>
            <a:ext cx="889010" cy="374721"/>
          </a:xfrm>
          <a:custGeom>
            <a:avLst/>
            <a:gdLst/>
            <a:ahLst/>
            <a:cxnLst/>
            <a:rect l="l" t="t" r="r" b="b"/>
            <a:pathLst>
              <a:path w="1039494" h="438150">
                <a:moveTo>
                  <a:pt x="0" y="0"/>
                </a:moveTo>
                <a:lnTo>
                  <a:pt x="1039494" y="437769"/>
                </a:lnTo>
              </a:path>
            </a:pathLst>
          </a:custGeom>
          <a:ln w="6299">
            <a:solidFill>
              <a:srgbClr val="231F2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aphicFrame>
        <p:nvGraphicFramePr>
          <p:cNvPr id="12" name="object 12">
            <a:extLst>
              <a:ext uri="{FF2B5EF4-FFF2-40B4-BE49-F238E27FC236}">
                <a16:creationId xmlns:a16="http://schemas.microsoft.com/office/drawing/2014/main" id="{F2C67DC6-4C6D-2543-BE4B-079E44264A78}"/>
              </a:ext>
            </a:extLst>
          </p:cNvPr>
          <p:cNvGraphicFramePr>
            <a:graphicFrameLocks noGrp="1"/>
          </p:cNvGraphicFramePr>
          <p:nvPr/>
        </p:nvGraphicFramePr>
        <p:xfrm>
          <a:off x="2055104" y="4318378"/>
          <a:ext cx="8074958" cy="1718283"/>
        </p:xfrm>
        <a:graphic>
          <a:graphicData uri="http://schemas.openxmlformats.org/drawingml/2006/table">
            <a:tbl>
              <a:tblPr firstRow="1" bandRow="1">
                <a:tableStyleId>{2D5ABB26-0587-4C30-8999-92F81FD0307C}</a:tableStyleId>
              </a:tblPr>
              <a:tblGrid>
                <a:gridCol w="1664632">
                  <a:extLst>
                    <a:ext uri="{9D8B030D-6E8A-4147-A177-3AD203B41FA5}">
                      <a16:colId xmlns:a16="http://schemas.microsoft.com/office/drawing/2014/main" val="20000"/>
                    </a:ext>
                  </a:extLst>
                </a:gridCol>
                <a:gridCol w="710028">
                  <a:extLst>
                    <a:ext uri="{9D8B030D-6E8A-4147-A177-3AD203B41FA5}">
                      <a16:colId xmlns:a16="http://schemas.microsoft.com/office/drawing/2014/main" val="20001"/>
                    </a:ext>
                  </a:extLst>
                </a:gridCol>
                <a:gridCol w="1778725">
                  <a:extLst>
                    <a:ext uri="{9D8B030D-6E8A-4147-A177-3AD203B41FA5}">
                      <a16:colId xmlns:a16="http://schemas.microsoft.com/office/drawing/2014/main" val="20002"/>
                    </a:ext>
                  </a:extLst>
                </a:gridCol>
                <a:gridCol w="1449048">
                  <a:extLst>
                    <a:ext uri="{9D8B030D-6E8A-4147-A177-3AD203B41FA5}">
                      <a16:colId xmlns:a16="http://schemas.microsoft.com/office/drawing/2014/main" val="20003"/>
                    </a:ext>
                  </a:extLst>
                </a:gridCol>
                <a:gridCol w="1449048">
                  <a:extLst>
                    <a:ext uri="{9D8B030D-6E8A-4147-A177-3AD203B41FA5}">
                      <a16:colId xmlns:a16="http://schemas.microsoft.com/office/drawing/2014/main" val="20004"/>
                    </a:ext>
                  </a:extLst>
                </a:gridCol>
                <a:gridCol w="1023477">
                  <a:extLst>
                    <a:ext uri="{9D8B030D-6E8A-4147-A177-3AD203B41FA5}">
                      <a16:colId xmlns:a16="http://schemas.microsoft.com/office/drawing/2014/main" val="20005"/>
                    </a:ext>
                  </a:extLst>
                </a:gridCol>
              </a:tblGrid>
              <a:tr h="376893">
                <a:tc>
                  <a:txBody>
                    <a:bodyPr/>
                    <a:lstStyle/>
                    <a:p>
                      <a:pPr marL="1073785">
                        <a:lnSpc>
                          <a:spcPts val="1155"/>
                        </a:lnSpc>
                        <a:spcBef>
                          <a:spcPts val="44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被保険者で</a:t>
                      </a:r>
                      <a:endParaRPr sz="900" spc="0" dirty="0">
                        <a:latin typeface="HGMaruGothicMPRO" panose="020F0600000000000000" pitchFamily="34" charset="-128"/>
                        <a:ea typeface="HGMaruGothicMPRO" panose="020F0600000000000000" pitchFamily="34" charset="-128"/>
                        <a:cs typeface="A-OTF Shin Maru Go Pro"/>
                      </a:endParaRPr>
                    </a:p>
                    <a:p>
                      <a:pPr marL="84455">
                        <a:lnSpc>
                          <a:spcPts val="1455"/>
                        </a:lnSpc>
                        <a:tabLst>
                          <a:tab pos="1073785" algn="l"/>
                        </a:tabLst>
                      </a:pPr>
                      <a:r>
                        <a:rPr sz="1700" spc="0" baseline="-6172" dirty="0">
                          <a:solidFill>
                            <a:srgbClr val="231F20"/>
                          </a:solidFill>
                          <a:latin typeface="HGMaruGothicMPRO" panose="020F0600000000000000" pitchFamily="34" charset="-128"/>
                          <a:ea typeface="HGMaruGothicMPRO" panose="020F0600000000000000" pitchFamily="34" charset="-128"/>
                          <a:cs typeface="A-OTF Shin Maru Go Pro"/>
                        </a:rPr>
                        <a:t>区分	</a:t>
                      </a:r>
                      <a:r>
                        <a:rPr sz="900" spc="0" dirty="0">
                          <a:solidFill>
                            <a:srgbClr val="231F20"/>
                          </a:solidFill>
                          <a:latin typeface="HGMaruGothicMPRO" panose="020F0600000000000000" pitchFamily="34" charset="-128"/>
                          <a:ea typeface="HGMaruGothicMPRO" panose="020F0600000000000000" pitchFamily="34" charset="-128"/>
                          <a:cs typeface="A-OTF Shin Maru Go Pro"/>
                        </a:rPr>
                        <a:t>あった期間</a:t>
                      </a:r>
                      <a:endParaRPr sz="900" spc="0" dirty="0">
                        <a:latin typeface="HGMaruGothicMPRO" panose="020F0600000000000000" pitchFamily="34" charset="-128"/>
                        <a:ea typeface="HGMaruGothicMPRO" panose="020F0600000000000000" pitchFamily="34" charset="-128"/>
                        <a:cs typeface="A-OTF Shin Maru Go Pro"/>
                      </a:endParaRPr>
                    </a:p>
                  </a:txBody>
                  <a:tcPr marL="0" marR="0" marT="4779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ABE1FA"/>
                    </a:solidFill>
                  </a:tcPr>
                </a:tc>
                <a:tc>
                  <a:txBody>
                    <a:bodyPr/>
                    <a:lstStyle/>
                    <a:p>
                      <a:pPr marL="7938" indent="0" algn="ctr">
                        <a:lnSpc>
                          <a:spcPct val="100000"/>
                        </a:lnSpc>
                        <a:spcBef>
                          <a:spcPts val="925"/>
                        </a:spcBef>
                        <a:tabLst/>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1年未満</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100469"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ABE1FA"/>
                    </a:solidFill>
                  </a:tcPr>
                </a:tc>
                <a:tc>
                  <a:txBody>
                    <a:bodyPr/>
                    <a:lstStyle/>
                    <a:p>
                      <a:pPr marR="1905" algn="ctr">
                        <a:lnSpc>
                          <a:spcPct val="100000"/>
                        </a:lnSpc>
                        <a:spcBef>
                          <a:spcPts val="92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1年以上5年未満</a:t>
                      </a:r>
                      <a:endParaRPr sz="1200" spc="0">
                        <a:latin typeface="HGMaruGothicMPRO" panose="020F0600000000000000" pitchFamily="34" charset="-128"/>
                        <a:ea typeface="HGMaruGothicMPRO" panose="020F0600000000000000" pitchFamily="34" charset="-128"/>
                        <a:cs typeface="A-OTF Shin Maru Go Pro"/>
                      </a:endParaRPr>
                    </a:p>
                  </a:txBody>
                  <a:tcPr marL="0" marR="0" marT="100469"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ABE1FA"/>
                    </a:solidFill>
                  </a:tcPr>
                </a:tc>
                <a:tc>
                  <a:txBody>
                    <a:bodyPr/>
                    <a:lstStyle/>
                    <a:p>
                      <a:pPr marL="48260" algn="ctr">
                        <a:lnSpc>
                          <a:spcPct val="100000"/>
                        </a:lnSpc>
                        <a:spcBef>
                          <a:spcPts val="92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5年以上10年未満</a:t>
                      </a:r>
                      <a:endParaRPr sz="1200" spc="0">
                        <a:latin typeface="HGMaruGothicMPRO" panose="020F0600000000000000" pitchFamily="34" charset="-128"/>
                        <a:ea typeface="HGMaruGothicMPRO" panose="020F0600000000000000" pitchFamily="34" charset="-128"/>
                        <a:cs typeface="A-OTF Shin Maru Go Pro"/>
                      </a:endParaRPr>
                    </a:p>
                  </a:txBody>
                  <a:tcPr marL="0" marR="0" marT="100469"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ABE1FA"/>
                    </a:solidFill>
                  </a:tcPr>
                </a:tc>
                <a:tc>
                  <a:txBody>
                    <a:bodyPr/>
                    <a:lstStyle/>
                    <a:p>
                      <a:pPr marR="18415" algn="ctr">
                        <a:lnSpc>
                          <a:spcPct val="100000"/>
                        </a:lnSpc>
                        <a:spcBef>
                          <a:spcPts val="92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10年以上20年未満</a:t>
                      </a:r>
                      <a:endParaRPr sz="1200" spc="0">
                        <a:latin typeface="HGMaruGothicMPRO" panose="020F0600000000000000" pitchFamily="34" charset="-128"/>
                        <a:ea typeface="HGMaruGothicMPRO" panose="020F0600000000000000" pitchFamily="34" charset="-128"/>
                        <a:cs typeface="A-OTF Shin Maru Go Pro"/>
                      </a:endParaRPr>
                    </a:p>
                  </a:txBody>
                  <a:tcPr marL="0" marR="0" marT="100469"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ABE1FA"/>
                    </a:solidFill>
                  </a:tcPr>
                </a:tc>
                <a:tc>
                  <a:txBody>
                    <a:bodyPr/>
                    <a:lstStyle/>
                    <a:p>
                      <a:pPr marL="38100" algn="ctr">
                        <a:lnSpc>
                          <a:spcPct val="100000"/>
                        </a:lnSpc>
                        <a:spcBef>
                          <a:spcPts val="92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20年以上</a:t>
                      </a:r>
                      <a:endParaRPr sz="1200" spc="0">
                        <a:latin typeface="HGMaruGothicMPRO" panose="020F0600000000000000" pitchFamily="34" charset="-128"/>
                        <a:ea typeface="HGMaruGothicMPRO" panose="020F0600000000000000" pitchFamily="34" charset="-128"/>
                        <a:cs typeface="A-OTF Shin Maru Go Pro"/>
                      </a:endParaRPr>
                    </a:p>
                  </a:txBody>
                  <a:tcPr marL="0" marR="0" marT="100469"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ABE1FA"/>
                    </a:solidFill>
                  </a:tcPr>
                </a:tc>
                <a:extLst>
                  <a:ext uri="{0D108BD9-81ED-4DB2-BD59-A6C34878D82A}">
                    <a16:rowId xmlns:a16="http://schemas.microsoft.com/office/drawing/2014/main" val="10000"/>
                  </a:ext>
                </a:extLst>
              </a:tr>
              <a:tr h="269364">
                <a:tc>
                  <a:txBody>
                    <a:bodyPr/>
                    <a:lstStyle/>
                    <a:p>
                      <a:pPr marL="20955"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30歳未満</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ABE1FA"/>
                    </a:solidFill>
                  </a:tcPr>
                </a:tc>
                <a:tc rowSpan="5">
                  <a:txBody>
                    <a:bodyPr/>
                    <a:lstStyle/>
                    <a:p>
                      <a:pPr>
                        <a:lnSpc>
                          <a:spcPct val="100000"/>
                        </a:lnSpc>
                      </a:pPr>
                      <a:endParaRPr sz="1600" spc="0" dirty="0">
                        <a:latin typeface="HGMaruGothicMPRO" panose="020F0600000000000000" pitchFamily="34" charset="-128"/>
                        <a:ea typeface="HGMaruGothicMPRO" panose="020F0600000000000000" pitchFamily="34" charset="-128"/>
                        <a:cs typeface="Times New Roman"/>
                      </a:endParaRPr>
                    </a:p>
                    <a:p>
                      <a:pPr>
                        <a:lnSpc>
                          <a:spcPct val="100000"/>
                        </a:lnSpc>
                      </a:pPr>
                      <a:endParaRPr sz="2400" spc="0" dirty="0">
                        <a:latin typeface="HGMaruGothicMPRO" panose="020F0600000000000000" pitchFamily="34" charset="-128"/>
                        <a:ea typeface="HGMaruGothicMPRO" panose="020F0600000000000000" pitchFamily="34" charset="-128"/>
                        <a:cs typeface="Times New Roman"/>
                      </a:endParaRPr>
                    </a:p>
                    <a:p>
                      <a:pPr marL="317500">
                        <a:lnSpc>
                          <a:spcPct val="100000"/>
                        </a:lnSpc>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90日</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R="1905"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90日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4826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120日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8415"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180日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3810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1"/>
                  </a:ext>
                </a:extLst>
              </a:tr>
              <a:tr h="269364">
                <a:tc>
                  <a:txBody>
                    <a:bodyPr/>
                    <a:lstStyle/>
                    <a:p>
                      <a:pPr marL="20955"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30歳以上35歳未満</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ABE1FA"/>
                    </a:solidFill>
                  </a:tcPr>
                </a:tc>
                <a:tc vMerge="1">
                  <a:txBody>
                    <a:bodyPr/>
                    <a:lstStyle/>
                    <a:p>
                      <a:endParaRPr/>
                    </a:p>
                  </a:txBody>
                  <a:tcPr marL="0" marR="0" marT="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5334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120日</a:t>
                      </a:r>
                      <a:endParaRPr sz="1300" spc="0" baseline="8333" dirty="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rowSpan="2">
                  <a:txBody>
                    <a:bodyPr/>
                    <a:lstStyle/>
                    <a:p>
                      <a:pPr marL="48895" algn="ctr">
                        <a:lnSpc>
                          <a:spcPct val="100000"/>
                        </a:lnSpc>
                        <a:spcBef>
                          <a:spcPts val="168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180日</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183016"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8415"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210日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38735"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240日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2"/>
                  </a:ext>
                </a:extLst>
              </a:tr>
              <a:tr h="269364">
                <a:tc>
                  <a:txBody>
                    <a:bodyPr/>
                    <a:lstStyle/>
                    <a:p>
                      <a:pPr marL="2159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35歳以上45歳未満</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ABE1FA"/>
                    </a:solidFill>
                  </a:tcPr>
                </a:tc>
                <a:tc vMerge="1">
                  <a:txBody>
                    <a:bodyPr/>
                    <a:lstStyle/>
                    <a:p>
                      <a:endParaRPr/>
                    </a:p>
                  </a:txBody>
                  <a:tcPr marL="0" marR="0" marT="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5334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150日</a:t>
                      </a:r>
                      <a:endParaRPr sz="1300" spc="0" baseline="8333" dirty="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vMerge="1">
                  <a:txBody>
                    <a:bodyPr/>
                    <a:lstStyle/>
                    <a:p>
                      <a:endParaRPr/>
                    </a:p>
                  </a:txBody>
                  <a:tcPr marL="0" marR="0" marT="213995"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778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240日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3810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270日</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3"/>
                  </a:ext>
                </a:extLst>
              </a:tr>
              <a:tr h="269364">
                <a:tc>
                  <a:txBody>
                    <a:bodyPr/>
                    <a:lstStyle/>
                    <a:p>
                      <a:pPr marL="20955"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45歳以上60歳未満</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ABE1FA"/>
                    </a:solidFill>
                  </a:tcPr>
                </a:tc>
                <a:tc vMerge="1">
                  <a:txBody>
                    <a:bodyPr/>
                    <a:lstStyle/>
                    <a:p>
                      <a:endParaRPr/>
                    </a:p>
                  </a:txBody>
                  <a:tcPr marL="0" marR="0" marT="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R="1905"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180日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4826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240日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778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270日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3810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330日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4"/>
                  </a:ext>
                </a:extLst>
              </a:tr>
              <a:tr h="263934">
                <a:tc>
                  <a:txBody>
                    <a:bodyPr/>
                    <a:lstStyle/>
                    <a:p>
                      <a:pPr marL="20955"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60歳以上65歳未満</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ABE1FA"/>
                    </a:solidFill>
                  </a:tcPr>
                </a:tc>
                <a:tc vMerge="1">
                  <a:txBody>
                    <a:bodyPr/>
                    <a:lstStyle/>
                    <a:p>
                      <a:endParaRPr/>
                    </a:p>
                  </a:txBody>
                  <a:tcPr marL="0" marR="0" marT="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R="1905"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150日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4826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180日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778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210日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3810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240日</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5"/>
                  </a:ext>
                </a:extLst>
              </a:tr>
            </a:tbl>
          </a:graphicData>
        </a:graphic>
      </p:graphicFrame>
      <p:sp>
        <p:nvSpPr>
          <p:cNvPr id="13" name="object 61">
            <a:extLst>
              <a:ext uri="{FF2B5EF4-FFF2-40B4-BE49-F238E27FC236}">
                <a16:creationId xmlns:a16="http://schemas.microsoft.com/office/drawing/2014/main" id="{B7F91146-CA4F-0347-86AB-1E212C91E833}"/>
              </a:ext>
            </a:extLst>
          </p:cNvPr>
          <p:cNvSpPr/>
          <p:nvPr/>
        </p:nvSpPr>
        <p:spPr>
          <a:xfrm>
            <a:off x="2055104" y="4314668"/>
            <a:ext cx="889010" cy="374721"/>
          </a:xfrm>
          <a:custGeom>
            <a:avLst/>
            <a:gdLst/>
            <a:ahLst/>
            <a:cxnLst/>
            <a:rect l="l" t="t" r="r" b="b"/>
            <a:pathLst>
              <a:path w="1039494" h="438150">
                <a:moveTo>
                  <a:pt x="0" y="0"/>
                </a:moveTo>
                <a:lnTo>
                  <a:pt x="1039494" y="437769"/>
                </a:lnTo>
              </a:path>
            </a:pathLst>
          </a:custGeom>
          <a:ln w="6299">
            <a:solidFill>
              <a:srgbClr val="231F2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4" name="正方形/長方形 13"/>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5"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159</a:t>
            </a:r>
            <a:endParaRPr lang="ja-JP" altLang="en-US" sz="1200" b="1" dirty="0"/>
          </a:p>
        </p:txBody>
      </p:sp>
    </p:spTree>
    <p:extLst>
      <p:ext uri="{BB962C8B-B14F-4D97-AF65-F5344CB8AC3E}">
        <p14:creationId xmlns:p14="http://schemas.microsoft.com/office/powerpoint/2010/main" val="29494988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グループ化 75">
            <a:extLst>
              <a:ext uri="{FF2B5EF4-FFF2-40B4-BE49-F238E27FC236}">
                <a16:creationId xmlns:a16="http://schemas.microsoft.com/office/drawing/2014/main" id="{BF4B49A6-06AB-BA44-AE93-2EA508A0FC26}"/>
              </a:ext>
            </a:extLst>
          </p:cNvPr>
          <p:cNvGrpSpPr/>
          <p:nvPr/>
        </p:nvGrpSpPr>
        <p:grpSpPr>
          <a:xfrm>
            <a:off x="1986019" y="5356501"/>
            <a:ext cx="6686435" cy="1239294"/>
            <a:chOff x="830997" y="5559755"/>
            <a:chExt cx="7818253" cy="1449070"/>
          </a:xfrm>
        </p:grpSpPr>
        <p:sp>
          <p:nvSpPr>
            <p:cNvPr id="21" name="object 10">
              <a:extLst>
                <a:ext uri="{FF2B5EF4-FFF2-40B4-BE49-F238E27FC236}">
                  <a16:creationId xmlns:a16="http://schemas.microsoft.com/office/drawing/2014/main" id="{50B243B3-5C95-C347-8EB0-D2A5FE631C86}"/>
                </a:ext>
              </a:extLst>
            </p:cNvPr>
            <p:cNvSpPr/>
            <p:nvPr/>
          </p:nvSpPr>
          <p:spPr>
            <a:xfrm>
              <a:off x="830997" y="5559755"/>
              <a:ext cx="7245350" cy="1449070"/>
            </a:xfrm>
            <a:custGeom>
              <a:avLst/>
              <a:gdLst/>
              <a:ahLst/>
              <a:cxnLst/>
              <a:rect l="l" t="t" r="r" b="b"/>
              <a:pathLst>
                <a:path w="7245350" h="1449070">
                  <a:moveTo>
                    <a:pt x="6929996" y="0"/>
                  </a:moveTo>
                  <a:lnTo>
                    <a:pt x="314998" y="0"/>
                  </a:lnTo>
                  <a:lnTo>
                    <a:pt x="132889" y="4921"/>
                  </a:lnTo>
                  <a:lnTo>
                    <a:pt x="39374" y="39374"/>
                  </a:lnTo>
                  <a:lnTo>
                    <a:pt x="4921" y="132889"/>
                  </a:lnTo>
                  <a:lnTo>
                    <a:pt x="0" y="314998"/>
                  </a:lnTo>
                  <a:lnTo>
                    <a:pt x="0" y="1133995"/>
                  </a:lnTo>
                  <a:lnTo>
                    <a:pt x="4921" y="1316111"/>
                  </a:lnTo>
                  <a:lnTo>
                    <a:pt x="39374" y="1409630"/>
                  </a:lnTo>
                  <a:lnTo>
                    <a:pt x="132889" y="1444084"/>
                  </a:lnTo>
                  <a:lnTo>
                    <a:pt x="314998" y="1449006"/>
                  </a:lnTo>
                  <a:lnTo>
                    <a:pt x="6929996" y="1449006"/>
                  </a:lnTo>
                  <a:lnTo>
                    <a:pt x="7112104" y="1444084"/>
                  </a:lnTo>
                  <a:lnTo>
                    <a:pt x="7205619" y="1409630"/>
                  </a:lnTo>
                  <a:lnTo>
                    <a:pt x="7240072" y="1316111"/>
                  </a:lnTo>
                  <a:lnTo>
                    <a:pt x="7244994" y="1133995"/>
                  </a:lnTo>
                  <a:lnTo>
                    <a:pt x="7244994" y="314998"/>
                  </a:lnTo>
                  <a:lnTo>
                    <a:pt x="7240072" y="132889"/>
                  </a:lnTo>
                  <a:lnTo>
                    <a:pt x="7205619" y="39374"/>
                  </a:lnTo>
                  <a:lnTo>
                    <a:pt x="7112104" y="4921"/>
                  </a:lnTo>
                  <a:lnTo>
                    <a:pt x="6929996" y="0"/>
                  </a:lnTo>
                  <a:close/>
                </a:path>
              </a:pathLst>
            </a:custGeom>
            <a:solidFill>
              <a:srgbClr val="ABE1FA"/>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3" name="object 12">
              <a:extLst>
                <a:ext uri="{FF2B5EF4-FFF2-40B4-BE49-F238E27FC236}">
                  <a16:creationId xmlns:a16="http://schemas.microsoft.com/office/drawing/2014/main" id="{B98ADACC-6C5A-5544-A51B-5A01EE89AECA}"/>
                </a:ext>
              </a:extLst>
            </p:cNvPr>
            <p:cNvSpPr/>
            <p:nvPr/>
          </p:nvSpPr>
          <p:spPr>
            <a:xfrm>
              <a:off x="7900585" y="6055898"/>
              <a:ext cx="748665" cy="258445"/>
            </a:xfrm>
            <a:custGeom>
              <a:avLst/>
              <a:gdLst/>
              <a:ahLst/>
              <a:cxnLst/>
              <a:rect l="l" t="t" r="r" b="b"/>
              <a:pathLst>
                <a:path w="748665" h="258445">
                  <a:moveTo>
                    <a:pt x="126" y="0"/>
                  </a:moveTo>
                  <a:lnTo>
                    <a:pt x="0" y="257822"/>
                  </a:lnTo>
                  <a:lnTo>
                    <a:pt x="748258" y="155917"/>
                  </a:lnTo>
                  <a:lnTo>
                    <a:pt x="126" y="0"/>
                  </a:lnTo>
                  <a:close/>
                </a:path>
              </a:pathLst>
            </a:custGeom>
            <a:solidFill>
              <a:srgbClr val="ABE1FA"/>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pSp>
      <p:sp>
        <p:nvSpPr>
          <p:cNvPr id="13" name="object 2">
            <a:extLst>
              <a:ext uri="{FF2B5EF4-FFF2-40B4-BE49-F238E27FC236}">
                <a16:creationId xmlns:a16="http://schemas.microsoft.com/office/drawing/2014/main" id="{E68F2337-4045-8140-BF97-FDABE84F2DC6}"/>
              </a:ext>
            </a:extLst>
          </p:cNvPr>
          <p:cNvSpPr/>
          <p:nvPr/>
        </p:nvSpPr>
        <p:spPr>
          <a:xfrm>
            <a:off x="1785695" y="869856"/>
            <a:ext cx="8621292" cy="539272"/>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7" name="object 6">
            <a:extLst>
              <a:ext uri="{FF2B5EF4-FFF2-40B4-BE49-F238E27FC236}">
                <a16:creationId xmlns:a16="http://schemas.microsoft.com/office/drawing/2014/main" id="{B016758F-8A53-5148-B01F-B57008A81DB6}"/>
              </a:ext>
            </a:extLst>
          </p:cNvPr>
          <p:cNvSpPr txBox="1">
            <a:spLocks/>
          </p:cNvSpPr>
          <p:nvPr/>
        </p:nvSpPr>
        <p:spPr>
          <a:xfrm>
            <a:off x="1631504" y="99978"/>
            <a:ext cx="3672408" cy="384138"/>
          </a:xfrm>
          <a:prstGeom prst="rect">
            <a:avLst/>
          </a:prstGeom>
        </p:spPr>
        <p:txBody>
          <a:bodyPr vert="horz" wrap="square" lIns="0" tIns="14663"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nSpc>
                <a:spcPct val="100000"/>
              </a:lnSpc>
              <a:spcBef>
                <a:spcPts val="115"/>
              </a:spcBef>
            </a:pPr>
            <a:r>
              <a:rPr lang="ja-JP" altLang="en-US" sz="2400" dirty="0">
                <a:latin typeface="HGMaruGothicMPRO" panose="020F0600000000000000" pitchFamily="34" charset="-128"/>
                <a:ea typeface="HGMaruGothicMPRO" panose="020F0600000000000000" pitchFamily="34" charset="-128"/>
              </a:rPr>
              <a:t>雇用保険</a:t>
            </a:r>
          </a:p>
        </p:txBody>
      </p:sp>
      <p:sp>
        <p:nvSpPr>
          <p:cNvPr id="18" name="object 7">
            <a:extLst>
              <a:ext uri="{FF2B5EF4-FFF2-40B4-BE49-F238E27FC236}">
                <a16:creationId xmlns:a16="http://schemas.microsoft.com/office/drawing/2014/main" id="{0A944AFD-2542-F24F-BC8E-5AE3EF7996A3}"/>
              </a:ext>
            </a:extLst>
          </p:cNvPr>
          <p:cNvSpPr txBox="1"/>
          <p:nvPr/>
        </p:nvSpPr>
        <p:spPr>
          <a:xfrm>
            <a:off x="1937766" y="978071"/>
            <a:ext cx="8214530" cy="1674841"/>
          </a:xfrm>
          <a:prstGeom prst="rect">
            <a:avLst/>
          </a:prstGeom>
        </p:spPr>
        <p:txBody>
          <a:bodyPr vert="horz" wrap="square" lIns="0" tIns="14120" rIns="0" bIns="0" rtlCol="0">
            <a:spAutoFit/>
          </a:bodyPr>
          <a:lstStyle/>
          <a:p>
            <a:pPr marL="10861">
              <a:spcBef>
                <a:spcPts val="111"/>
              </a:spcBef>
            </a:pPr>
            <a:r>
              <a:rPr sz="1881" b="1" dirty="0" err="1">
                <a:solidFill>
                  <a:srgbClr val="FFFFFF"/>
                </a:solidFill>
                <a:latin typeface="HGMaruGothicMPRO" panose="020F0600000000000000" pitchFamily="34" charset="-128"/>
                <a:ea typeface="HGMaruGothicMPRO" panose="020F0600000000000000" pitchFamily="34" charset="-128"/>
                <a:cs typeface="ShinMGoPro-DeBold"/>
              </a:rPr>
              <a:t>雇用保険</a:t>
            </a:r>
            <a:r>
              <a:rPr lang="ja-JP" altLang="en-US" sz="1881" b="1" dirty="0">
                <a:solidFill>
                  <a:srgbClr val="FFFFFF"/>
                </a:solidFill>
                <a:latin typeface="HGMaruGothicMPRO" panose="020F0600000000000000" pitchFamily="34" charset="-128"/>
                <a:ea typeface="HGMaruGothicMPRO" panose="020F0600000000000000" pitchFamily="34" charset="-128"/>
                <a:cs typeface="ShinMGoPro-DeBold"/>
              </a:rPr>
              <a:t>②</a:t>
            </a:r>
            <a:endParaRPr sz="1881" dirty="0">
              <a:latin typeface="HGMaruGothicMPRO" panose="020F0600000000000000" pitchFamily="34" charset="-128"/>
              <a:ea typeface="HGMaruGothicMPRO" panose="020F0600000000000000" pitchFamily="34" charset="-128"/>
              <a:cs typeface="ShinMGoPro-DeBold"/>
            </a:endParaRPr>
          </a:p>
          <a:p>
            <a:pPr marL="117299" marR="4344">
              <a:lnSpc>
                <a:spcPct val="145900"/>
              </a:lnSpc>
              <a:spcBef>
                <a:spcPts val="1770"/>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労働者が失業をして、働く意思と能力があるのに職に就けない間、雇用保険から失業中の生活を支える手当がもらえる場合があります。</a:t>
            </a:r>
            <a:endParaRPr sz="1454" dirty="0">
              <a:latin typeface="HGMaruGothicMPRO" panose="020F0600000000000000" pitchFamily="34" charset="-128"/>
              <a:ea typeface="HGMaruGothicMPRO" panose="020F0600000000000000" pitchFamily="34" charset="-128"/>
              <a:cs typeface="A-OTF Shin Maru Go Pro"/>
            </a:endParaRPr>
          </a:p>
          <a:p>
            <a:pPr>
              <a:spcBef>
                <a:spcPts val="30"/>
              </a:spcBef>
            </a:pPr>
            <a:endParaRPr sz="1710" dirty="0">
              <a:latin typeface="HGMaruGothicMPRO" panose="020F0600000000000000" pitchFamily="34" charset="-128"/>
              <a:ea typeface="HGMaruGothicMPRO" panose="020F0600000000000000" pitchFamily="34" charset="-128"/>
              <a:cs typeface="Times New Roman"/>
            </a:endParaRPr>
          </a:p>
          <a:p>
            <a:pPr marL="117299"/>
            <a:r>
              <a:rPr sz="1454" b="1" dirty="0">
                <a:solidFill>
                  <a:srgbClr val="231F20"/>
                </a:solidFill>
                <a:latin typeface="HGMaruGothicMPRO" panose="020F0600000000000000" pitchFamily="34" charset="-128"/>
                <a:ea typeface="HGMaruGothicMPRO" panose="020F0600000000000000" pitchFamily="34" charset="-128"/>
                <a:cs typeface="ShinMGoPro-DeBold"/>
              </a:rPr>
              <a:t>解雇等やむを得ない理由による離職以外の離職者（自己都合等）</a:t>
            </a:r>
            <a:endParaRPr sz="1454" dirty="0">
              <a:latin typeface="HGMaruGothicMPRO" panose="020F0600000000000000" pitchFamily="34" charset="-128"/>
              <a:ea typeface="HGMaruGothicMPRO" panose="020F0600000000000000" pitchFamily="34" charset="-128"/>
              <a:cs typeface="ShinMGoPro-DeBold"/>
            </a:endParaRPr>
          </a:p>
        </p:txBody>
      </p:sp>
      <p:sp>
        <p:nvSpPr>
          <p:cNvPr id="19" name="object 8">
            <a:extLst>
              <a:ext uri="{FF2B5EF4-FFF2-40B4-BE49-F238E27FC236}">
                <a16:creationId xmlns:a16="http://schemas.microsoft.com/office/drawing/2014/main" id="{493F90D5-E1F9-D84B-9BF9-1D2C1B97B565}"/>
              </a:ext>
            </a:extLst>
          </p:cNvPr>
          <p:cNvSpPr txBox="1"/>
          <p:nvPr/>
        </p:nvSpPr>
        <p:spPr>
          <a:xfrm>
            <a:off x="2044243" y="3503385"/>
            <a:ext cx="965042" cy="238585"/>
          </a:xfrm>
          <a:prstGeom prst="rect">
            <a:avLst/>
          </a:prstGeom>
        </p:spPr>
        <p:txBody>
          <a:bodyPr vert="horz" wrap="square" lIns="0" tIns="14663" rIns="0" bIns="0" rtlCol="0">
            <a:spAutoFit/>
          </a:bodyPr>
          <a:lstStyle/>
          <a:p>
            <a:pPr marL="10861">
              <a:spcBef>
                <a:spcPts val="115"/>
              </a:spcBef>
            </a:pPr>
            <a:r>
              <a:rPr sz="1454" b="1" dirty="0">
                <a:solidFill>
                  <a:srgbClr val="231F20"/>
                </a:solidFill>
                <a:latin typeface="HGMaruGothicMPRO" panose="020F0600000000000000" pitchFamily="34" charset="-128"/>
                <a:ea typeface="HGMaruGothicMPRO" panose="020F0600000000000000" pitchFamily="34" charset="-128"/>
                <a:cs typeface="ShinMGoPro-DeBold"/>
              </a:rPr>
              <a:t>就職困難者</a:t>
            </a:r>
            <a:endParaRPr sz="1454">
              <a:latin typeface="HGMaruGothicMPRO" panose="020F0600000000000000" pitchFamily="34" charset="-128"/>
              <a:ea typeface="HGMaruGothicMPRO" panose="020F0600000000000000" pitchFamily="34" charset="-128"/>
              <a:cs typeface="ShinMGoPro-DeBold"/>
            </a:endParaRPr>
          </a:p>
        </p:txBody>
      </p:sp>
      <p:sp>
        <p:nvSpPr>
          <p:cNvPr id="20" name="object 9">
            <a:extLst>
              <a:ext uri="{FF2B5EF4-FFF2-40B4-BE49-F238E27FC236}">
                <a16:creationId xmlns:a16="http://schemas.microsoft.com/office/drawing/2014/main" id="{2BD58D63-F133-F046-B42F-60611101BBB4}"/>
              </a:ext>
            </a:extLst>
          </p:cNvPr>
          <p:cNvSpPr/>
          <p:nvPr/>
        </p:nvSpPr>
        <p:spPr>
          <a:xfrm>
            <a:off x="2060497" y="3811694"/>
            <a:ext cx="889010" cy="374721"/>
          </a:xfrm>
          <a:custGeom>
            <a:avLst/>
            <a:gdLst/>
            <a:ahLst/>
            <a:cxnLst/>
            <a:rect l="l" t="t" r="r" b="b"/>
            <a:pathLst>
              <a:path w="1039494" h="438150">
                <a:moveTo>
                  <a:pt x="0" y="0"/>
                </a:moveTo>
                <a:lnTo>
                  <a:pt x="1039494" y="437769"/>
                </a:lnTo>
              </a:path>
            </a:pathLst>
          </a:custGeom>
          <a:ln w="6299">
            <a:solidFill>
              <a:srgbClr val="231F2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2" name="object 11">
            <a:extLst>
              <a:ext uri="{FF2B5EF4-FFF2-40B4-BE49-F238E27FC236}">
                <a16:creationId xmlns:a16="http://schemas.microsoft.com/office/drawing/2014/main" id="{94BDF502-53C9-7142-8FF4-C2E6EE48C94F}"/>
              </a:ext>
            </a:extLst>
          </p:cNvPr>
          <p:cNvSpPr txBox="1"/>
          <p:nvPr/>
        </p:nvSpPr>
        <p:spPr>
          <a:xfrm>
            <a:off x="2162139" y="5438482"/>
            <a:ext cx="5730178" cy="987096"/>
          </a:xfrm>
          <a:prstGeom prst="rect">
            <a:avLst/>
          </a:prstGeom>
        </p:spPr>
        <p:txBody>
          <a:bodyPr vert="horz" wrap="square" lIns="0" tIns="10318" rIns="0" bIns="0" rtlCol="0">
            <a:spAutoFit/>
          </a:bodyPr>
          <a:lstStyle/>
          <a:p>
            <a:pPr marL="187353" marR="9775" indent="-177035">
              <a:lnSpc>
                <a:spcPct val="116300"/>
              </a:lnSpc>
              <a:spcBef>
                <a:spcPts val="81"/>
              </a:spcBef>
            </a:pPr>
            <a:r>
              <a:rPr sz="1368" dirty="0">
                <a:solidFill>
                  <a:srgbClr val="231F20"/>
                </a:solidFill>
                <a:latin typeface="HGMaruGothicMPRO" panose="020F0600000000000000" pitchFamily="34" charset="-128"/>
                <a:ea typeface="HGMaruGothicMPRO" panose="020F0600000000000000" pitchFamily="34" charset="-128"/>
                <a:cs typeface="A-OTF Shin Maru Go Pro"/>
              </a:rPr>
              <a:t>・　週所定労働時間が20時間以上の人が雇用保険の加入対象です（ただし昼間学生は加入できません）。</a:t>
            </a:r>
            <a:endParaRPr sz="1368" dirty="0">
              <a:latin typeface="HGMaruGothicMPRO" panose="020F0600000000000000" pitchFamily="34" charset="-128"/>
              <a:ea typeface="HGMaruGothicMPRO" panose="020F0600000000000000" pitchFamily="34" charset="-128"/>
              <a:cs typeface="A-OTF Shin Maru Go Pro"/>
            </a:endParaRPr>
          </a:p>
          <a:p>
            <a:pPr marL="187353" marR="4344" indent="-177035">
              <a:lnSpc>
                <a:spcPct val="116300"/>
              </a:lnSpc>
            </a:pPr>
            <a:r>
              <a:rPr sz="1368" dirty="0">
                <a:solidFill>
                  <a:srgbClr val="231F20"/>
                </a:solidFill>
                <a:latin typeface="HGMaruGothicMPRO" panose="020F0600000000000000" pitchFamily="34" charset="-128"/>
                <a:ea typeface="HGMaruGothicMPRO" panose="020F0600000000000000" pitchFamily="34" charset="-128"/>
                <a:cs typeface="A-OTF Shin Maru Go Pro"/>
              </a:rPr>
              <a:t>・　退職時に「離職票」を会社に発行してもらい、案内記載の必要書類と一緒に最寄りのハローワークに手続きに行きましょう。</a:t>
            </a:r>
            <a:endParaRPr sz="1368" dirty="0">
              <a:latin typeface="HGMaruGothicMPRO" panose="020F0600000000000000" pitchFamily="34" charset="-128"/>
              <a:ea typeface="HGMaruGothicMPRO" panose="020F0600000000000000" pitchFamily="34" charset="-128"/>
              <a:cs typeface="A-OTF Shin Maru Go Pro"/>
            </a:endParaRPr>
          </a:p>
        </p:txBody>
      </p:sp>
      <p:graphicFrame>
        <p:nvGraphicFramePr>
          <p:cNvPr id="28" name="object 17">
            <a:extLst>
              <a:ext uri="{FF2B5EF4-FFF2-40B4-BE49-F238E27FC236}">
                <a16:creationId xmlns:a16="http://schemas.microsoft.com/office/drawing/2014/main" id="{CF204A94-AA68-B948-9037-079BF2897FC3}"/>
              </a:ext>
            </a:extLst>
          </p:cNvPr>
          <p:cNvGraphicFramePr>
            <a:graphicFrameLocks noGrp="1"/>
          </p:cNvGraphicFramePr>
          <p:nvPr/>
        </p:nvGraphicFramePr>
        <p:xfrm>
          <a:off x="2055105" y="2711211"/>
          <a:ext cx="8069527" cy="638111"/>
        </p:xfrm>
        <a:graphic>
          <a:graphicData uri="http://schemas.openxmlformats.org/drawingml/2006/table">
            <a:tbl>
              <a:tblPr firstRow="1" bandRow="1">
                <a:tableStyleId>{2D5ABB26-0587-4C30-8999-92F81FD0307C}</a:tableStyleId>
              </a:tblPr>
              <a:tblGrid>
                <a:gridCol w="1664632">
                  <a:extLst>
                    <a:ext uri="{9D8B030D-6E8A-4147-A177-3AD203B41FA5}">
                      <a16:colId xmlns:a16="http://schemas.microsoft.com/office/drawing/2014/main" val="20000"/>
                    </a:ext>
                  </a:extLst>
                </a:gridCol>
                <a:gridCol w="2103211">
                  <a:extLst>
                    <a:ext uri="{9D8B030D-6E8A-4147-A177-3AD203B41FA5}">
                      <a16:colId xmlns:a16="http://schemas.microsoft.com/office/drawing/2014/main" val="20001"/>
                    </a:ext>
                  </a:extLst>
                </a:gridCol>
                <a:gridCol w="2155458">
                  <a:extLst>
                    <a:ext uri="{9D8B030D-6E8A-4147-A177-3AD203B41FA5}">
                      <a16:colId xmlns:a16="http://schemas.microsoft.com/office/drawing/2014/main" val="20002"/>
                    </a:ext>
                  </a:extLst>
                </a:gridCol>
                <a:gridCol w="2146226">
                  <a:extLst>
                    <a:ext uri="{9D8B030D-6E8A-4147-A177-3AD203B41FA5}">
                      <a16:colId xmlns:a16="http://schemas.microsoft.com/office/drawing/2014/main" val="20003"/>
                    </a:ext>
                  </a:extLst>
                </a:gridCol>
              </a:tblGrid>
              <a:tr h="373091">
                <a:tc>
                  <a:txBody>
                    <a:bodyPr/>
                    <a:lstStyle/>
                    <a:p>
                      <a:pPr marL="1073785">
                        <a:lnSpc>
                          <a:spcPts val="1155"/>
                        </a:lnSpc>
                        <a:spcBef>
                          <a:spcPts val="40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被保険者で</a:t>
                      </a:r>
                      <a:endParaRPr sz="900" spc="0">
                        <a:latin typeface="HGMaruGothicMPRO" panose="020F0600000000000000" pitchFamily="34" charset="-128"/>
                        <a:ea typeface="HGMaruGothicMPRO" panose="020F0600000000000000" pitchFamily="34" charset="-128"/>
                        <a:cs typeface="A-OTF Shin Maru Go Pro"/>
                      </a:endParaRPr>
                    </a:p>
                    <a:p>
                      <a:pPr marL="84455">
                        <a:lnSpc>
                          <a:spcPts val="1455"/>
                        </a:lnSpc>
                        <a:tabLst>
                          <a:tab pos="1073785" algn="l"/>
                        </a:tabLst>
                      </a:pPr>
                      <a:r>
                        <a:rPr sz="1700" spc="0" baseline="-6172" dirty="0">
                          <a:solidFill>
                            <a:srgbClr val="231F20"/>
                          </a:solidFill>
                          <a:latin typeface="HGMaruGothicMPRO" panose="020F0600000000000000" pitchFamily="34" charset="-128"/>
                          <a:ea typeface="HGMaruGothicMPRO" panose="020F0600000000000000" pitchFamily="34" charset="-128"/>
                          <a:cs typeface="A-OTF Shin Maru Go Pro"/>
                        </a:rPr>
                        <a:t>区分	</a:t>
                      </a:r>
                      <a:r>
                        <a:rPr sz="900" spc="0" dirty="0">
                          <a:solidFill>
                            <a:srgbClr val="231F20"/>
                          </a:solidFill>
                          <a:latin typeface="HGMaruGothicMPRO" panose="020F0600000000000000" pitchFamily="34" charset="-128"/>
                          <a:ea typeface="HGMaruGothicMPRO" panose="020F0600000000000000" pitchFamily="34" charset="-128"/>
                          <a:cs typeface="A-OTF Shin Maru Go Pro"/>
                        </a:rPr>
                        <a:t>あった期間</a:t>
                      </a:r>
                      <a:endParaRPr sz="900" spc="0">
                        <a:latin typeface="HGMaruGothicMPRO" panose="020F0600000000000000" pitchFamily="34" charset="-128"/>
                        <a:ea typeface="HGMaruGothicMPRO" panose="020F0600000000000000" pitchFamily="34" charset="-128"/>
                        <a:cs typeface="A-OTF Shin Maru Go Pro"/>
                      </a:endParaRPr>
                    </a:p>
                  </a:txBody>
                  <a:tcPr marL="0" marR="0" marT="43446" marB="0">
                    <a:lnL w="190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ABE1FA"/>
                    </a:solidFill>
                  </a:tcPr>
                </a:tc>
                <a:tc>
                  <a:txBody>
                    <a:bodyPr/>
                    <a:lstStyle/>
                    <a:p>
                      <a:pPr marL="20955" algn="ctr">
                        <a:lnSpc>
                          <a:spcPct val="100000"/>
                        </a:lnSpc>
                        <a:spcBef>
                          <a:spcPts val="840"/>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1年以上10年未満</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91236" marB="0">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ABE1FA"/>
                    </a:solidFill>
                  </a:tcPr>
                </a:tc>
                <a:tc>
                  <a:txBody>
                    <a:bodyPr/>
                    <a:lstStyle/>
                    <a:p>
                      <a:pPr marL="619125">
                        <a:lnSpc>
                          <a:spcPct val="100000"/>
                        </a:lnSpc>
                        <a:spcBef>
                          <a:spcPts val="840"/>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10年以上20年未満</a:t>
                      </a:r>
                      <a:endParaRPr sz="1200" spc="0">
                        <a:latin typeface="HGMaruGothicMPRO" panose="020F0600000000000000" pitchFamily="34" charset="-128"/>
                        <a:ea typeface="HGMaruGothicMPRO" panose="020F0600000000000000" pitchFamily="34" charset="-128"/>
                        <a:cs typeface="A-OTF Shin Maru Go Pro"/>
                      </a:endParaRPr>
                    </a:p>
                  </a:txBody>
                  <a:tcPr marL="0" marR="0" marT="91236" marB="0">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ABE1FA"/>
                    </a:solidFill>
                  </a:tcPr>
                </a:tc>
                <a:tc>
                  <a:txBody>
                    <a:bodyPr/>
                    <a:lstStyle/>
                    <a:p>
                      <a:pPr algn="ctr">
                        <a:lnSpc>
                          <a:spcPct val="100000"/>
                        </a:lnSpc>
                        <a:spcBef>
                          <a:spcPts val="840"/>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20年以上</a:t>
                      </a:r>
                      <a:endParaRPr sz="1200" spc="0">
                        <a:latin typeface="HGMaruGothicMPRO" panose="020F0600000000000000" pitchFamily="34" charset="-128"/>
                        <a:ea typeface="HGMaruGothicMPRO" panose="020F0600000000000000" pitchFamily="34" charset="-128"/>
                        <a:cs typeface="A-OTF Shin Maru Go Pro"/>
                      </a:endParaRPr>
                    </a:p>
                  </a:txBody>
                  <a:tcPr marL="0" marR="0" marT="91236" marB="0">
                    <a:lnL w="6350">
                      <a:solidFill>
                        <a:srgbClr val="231F20"/>
                      </a:solidFill>
                      <a:prstDash val="solid"/>
                    </a:lnL>
                    <a:lnR w="19050">
                      <a:solidFill>
                        <a:srgbClr val="231F20"/>
                      </a:solidFill>
                      <a:prstDash val="solid"/>
                    </a:lnR>
                    <a:lnT w="19050">
                      <a:solidFill>
                        <a:srgbClr val="231F20"/>
                      </a:solidFill>
                      <a:prstDash val="solid"/>
                    </a:lnT>
                    <a:lnB w="6350">
                      <a:solidFill>
                        <a:srgbClr val="231F20"/>
                      </a:solidFill>
                      <a:prstDash val="solid"/>
                    </a:lnB>
                    <a:solidFill>
                      <a:srgbClr val="ABE1FA"/>
                    </a:solidFill>
                  </a:tcPr>
                </a:tc>
                <a:extLst>
                  <a:ext uri="{0D108BD9-81ED-4DB2-BD59-A6C34878D82A}">
                    <a16:rowId xmlns:a16="http://schemas.microsoft.com/office/drawing/2014/main" val="10000"/>
                  </a:ext>
                </a:extLst>
              </a:tr>
              <a:tr h="265020">
                <a:tc>
                  <a:txBody>
                    <a:bodyPr/>
                    <a:lstStyle/>
                    <a:p>
                      <a:pPr marL="36195"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全年齢</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190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ABE1FA"/>
                    </a:solidFill>
                  </a:tcPr>
                </a:tc>
                <a:tc>
                  <a:txBody>
                    <a:bodyPr/>
                    <a:lstStyle/>
                    <a:p>
                      <a:pPr marR="4953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90日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a:txBody>
                    <a:bodyPr/>
                    <a:lstStyle/>
                    <a:p>
                      <a:pPr marL="102235"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120日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a:txBody>
                    <a:bodyPr/>
                    <a:lstStyle/>
                    <a:p>
                      <a:pPr marL="635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150日</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19050">
                      <a:solidFill>
                        <a:srgbClr val="231F20"/>
                      </a:solidFill>
                      <a:prstDash val="solid"/>
                    </a:lnR>
                    <a:lnT w="6350">
                      <a:solidFill>
                        <a:srgbClr val="231F20"/>
                      </a:solidFill>
                      <a:prstDash val="solid"/>
                    </a:lnT>
                    <a:lnB w="19050">
                      <a:solidFill>
                        <a:srgbClr val="231F20"/>
                      </a:solidFill>
                      <a:prstDash val="solid"/>
                    </a:lnB>
                    <a:solidFill>
                      <a:srgbClr val="FFFDE8"/>
                    </a:solidFill>
                  </a:tcPr>
                </a:tc>
                <a:extLst>
                  <a:ext uri="{0D108BD9-81ED-4DB2-BD59-A6C34878D82A}">
                    <a16:rowId xmlns:a16="http://schemas.microsoft.com/office/drawing/2014/main" val="10001"/>
                  </a:ext>
                </a:extLst>
              </a:tr>
            </a:tbl>
          </a:graphicData>
        </a:graphic>
      </p:graphicFrame>
      <p:graphicFrame>
        <p:nvGraphicFramePr>
          <p:cNvPr id="29" name="object 18">
            <a:extLst>
              <a:ext uri="{FF2B5EF4-FFF2-40B4-BE49-F238E27FC236}">
                <a16:creationId xmlns:a16="http://schemas.microsoft.com/office/drawing/2014/main" id="{99FDC940-737C-7B4A-97EC-3729788EB6AD}"/>
              </a:ext>
            </a:extLst>
          </p:cNvPr>
          <p:cNvGraphicFramePr>
            <a:graphicFrameLocks noGrp="1"/>
          </p:cNvGraphicFramePr>
          <p:nvPr/>
        </p:nvGraphicFramePr>
        <p:xfrm>
          <a:off x="2055104" y="3806307"/>
          <a:ext cx="8067354" cy="902044"/>
        </p:xfrm>
        <a:graphic>
          <a:graphicData uri="http://schemas.openxmlformats.org/drawingml/2006/table">
            <a:tbl>
              <a:tblPr firstRow="1" bandRow="1">
                <a:tableStyleId>{2D5ABB26-0587-4C30-8999-92F81FD0307C}</a:tableStyleId>
              </a:tblPr>
              <a:tblGrid>
                <a:gridCol w="1664632">
                  <a:extLst>
                    <a:ext uri="{9D8B030D-6E8A-4147-A177-3AD203B41FA5}">
                      <a16:colId xmlns:a16="http://schemas.microsoft.com/office/drawing/2014/main" val="20000"/>
                    </a:ext>
                  </a:extLst>
                </a:gridCol>
                <a:gridCol w="809609">
                  <a:extLst>
                    <a:ext uri="{9D8B030D-6E8A-4147-A177-3AD203B41FA5}">
                      <a16:colId xmlns:a16="http://schemas.microsoft.com/office/drawing/2014/main" val="20001"/>
                    </a:ext>
                  </a:extLst>
                </a:gridCol>
                <a:gridCol w="1400587">
                  <a:extLst>
                    <a:ext uri="{9D8B030D-6E8A-4147-A177-3AD203B41FA5}">
                      <a16:colId xmlns:a16="http://schemas.microsoft.com/office/drawing/2014/main" val="20002"/>
                    </a:ext>
                  </a:extLst>
                </a:gridCol>
                <a:gridCol w="1400586">
                  <a:extLst>
                    <a:ext uri="{9D8B030D-6E8A-4147-A177-3AD203B41FA5}">
                      <a16:colId xmlns:a16="http://schemas.microsoft.com/office/drawing/2014/main" val="20003"/>
                    </a:ext>
                  </a:extLst>
                </a:gridCol>
                <a:gridCol w="1573794">
                  <a:extLst>
                    <a:ext uri="{9D8B030D-6E8A-4147-A177-3AD203B41FA5}">
                      <a16:colId xmlns:a16="http://schemas.microsoft.com/office/drawing/2014/main" val="20004"/>
                    </a:ext>
                  </a:extLst>
                </a:gridCol>
                <a:gridCol w="1218146">
                  <a:extLst>
                    <a:ext uri="{9D8B030D-6E8A-4147-A177-3AD203B41FA5}">
                      <a16:colId xmlns:a16="http://schemas.microsoft.com/office/drawing/2014/main" val="20005"/>
                    </a:ext>
                  </a:extLst>
                </a:gridCol>
              </a:tblGrid>
              <a:tr h="373091">
                <a:tc>
                  <a:txBody>
                    <a:bodyPr/>
                    <a:lstStyle/>
                    <a:p>
                      <a:pPr marL="1073785">
                        <a:lnSpc>
                          <a:spcPts val="1155"/>
                        </a:lnSpc>
                        <a:spcBef>
                          <a:spcPts val="40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被保険者で</a:t>
                      </a:r>
                      <a:endParaRPr sz="900" spc="0" dirty="0">
                        <a:latin typeface="HGMaruGothicMPRO" panose="020F0600000000000000" pitchFamily="34" charset="-128"/>
                        <a:ea typeface="HGMaruGothicMPRO" panose="020F0600000000000000" pitchFamily="34" charset="-128"/>
                        <a:cs typeface="A-OTF Shin Maru Go Pro"/>
                      </a:endParaRPr>
                    </a:p>
                    <a:p>
                      <a:pPr marL="84455">
                        <a:lnSpc>
                          <a:spcPts val="1455"/>
                        </a:lnSpc>
                        <a:tabLst>
                          <a:tab pos="1073785" algn="l"/>
                        </a:tabLst>
                      </a:pPr>
                      <a:r>
                        <a:rPr sz="1700" spc="0" baseline="-6172" dirty="0">
                          <a:solidFill>
                            <a:srgbClr val="231F20"/>
                          </a:solidFill>
                          <a:latin typeface="HGMaruGothicMPRO" panose="020F0600000000000000" pitchFamily="34" charset="-128"/>
                          <a:ea typeface="HGMaruGothicMPRO" panose="020F0600000000000000" pitchFamily="34" charset="-128"/>
                          <a:cs typeface="A-OTF Shin Maru Go Pro"/>
                        </a:rPr>
                        <a:t>区分	</a:t>
                      </a:r>
                      <a:r>
                        <a:rPr sz="900" spc="0" dirty="0">
                          <a:solidFill>
                            <a:srgbClr val="231F20"/>
                          </a:solidFill>
                          <a:latin typeface="HGMaruGothicMPRO" panose="020F0600000000000000" pitchFamily="34" charset="-128"/>
                          <a:ea typeface="HGMaruGothicMPRO" panose="020F0600000000000000" pitchFamily="34" charset="-128"/>
                          <a:cs typeface="A-OTF Shin Maru Go Pro"/>
                        </a:rPr>
                        <a:t>あった期間</a:t>
                      </a:r>
                      <a:endParaRPr sz="900" spc="0" dirty="0">
                        <a:latin typeface="HGMaruGothicMPRO" panose="020F0600000000000000" pitchFamily="34" charset="-128"/>
                        <a:ea typeface="HGMaruGothicMPRO" panose="020F0600000000000000" pitchFamily="34" charset="-128"/>
                        <a:cs typeface="A-OTF Shin Maru Go Pro"/>
                      </a:endParaRPr>
                    </a:p>
                  </a:txBody>
                  <a:tcPr marL="0" marR="0" marT="43446" marB="0">
                    <a:lnL w="190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ABE1FA"/>
                    </a:solidFill>
                  </a:tcPr>
                </a:tc>
                <a:tc>
                  <a:txBody>
                    <a:bodyPr/>
                    <a:lstStyle/>
                    <a:p>
                      <a:pPr marL="201930">
                        <a:lnSpc>
                          <a:spcPct val="100000"/>
                        </a:lnSpc>
                        <a:spcBef>
                          <a:spcPts val="840"/>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1年未満</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91236" marB="0">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ABE1FA"/>
                    </a:solidFill>
                  </a:tcPr>
                </a:tc>
                <a:tc>
                  <a:txBody>
                    <a:bodyPr/>
                    <a:lstStyle/>
                    <a:p>
                      <a:pPr marL="192405">
                        <a:lnSpc>
                          <a:spcPct val="100000"/>
                        </a:lnSpc>
                        <a:spcBef>
                          <a:spcPts val="840"/>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1年以上5年未満</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91236" marB="0">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ABE1FA"/>
                    </a:solidFill>
                  </a:tcPr>
                </a:tc>
                <a:tc>
                  <a:txBody>
                    <a:bodyPr/>
                    <a:lstStyle/>
                    <a:p>
                      <a:pPr marL="146685">
                        <a:lnSpc>
                          <a:spcPct val="100000"/>
                        </a:lnSpc>
                        <a:spcBef>
                          <a:spcPts val="840"/>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5年以上10年未満</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91236" marB="0">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ABE1FA"/>
                    </a:solidFill>
                  </a:tcPr>
                </a:tc>
                <a:tc>
                  <a:txBody>
                    <a:bodyPr/>
                    <a:lstStyle/>
                    <a:p>
                      <a:pPr marL="78105">
                        <a:lnSpc>
                          <a:spcPct val="100000"/>
                        </a:lnSpc>
                        <a:spcBef>
                          <a:spcPts val="840"/>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10年以上20年未満</a:t>
                      </a:r>
                      <a:endParaRPr sz="1200" spc="0">
                        <a:latin typeface="HGMaruGothicMPRO" panose="020F0600000000000000" pitchFamily="34" charset="-128"/>
                        <a:ea typeface="HGMaruGothicMPRO" panose="020F0600000000000000" pitchFamily="34" charset="-128"/>
                        <a:cs typeface="A-OTF Shin Maru Go Pro"/>
                      </a:endParaRPr>
                    </a:p>
                  </a:txBody>
                  <a:tcPr marL="0" marR="0" marT="91236" marB="0">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ABE1FA"/>
                    </a:solidFill>
                  </a:tcPr>
                </a:tc>
                <a:tc>
                  <a:txBody>
                    <a:bodyPr/>
                    <a:lstStyle/>
                    <a:p>
                      <a:pPr marL="495300">
                        <a:lnSpc>
                          <a:spcPct val="100000"/>
                        </a:lnSpc>
                        <a:spcBef>
                          <a:spcPts val="840"/>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20年以上</a:t>
                      </a:r>
                      <a:endParaRPr sz="1200" spc="0">
                        <a:latin typeface="HGMaruGothicMPRO" panose="020F0600000000000000" pitchFamily="34" charset="-128"/>
                        <a:ea typeface="HGMaruGothicMPRO" panose="020F0600000000000000" pitchFamily="34" charset="-128"/>
                        <a:cs typeface="A-OTF Shin Maru Go Pro"/>
                      </a:endParaRPr>
                    </a:p>
                  </a:txBody>
                  <a:tcPr marL="0" marR="0" marT="91236" marB="0">
                    <a:lnL w="6350">
                      <a:solidFill>
                        <a:srgbClr val="231F20"/>
                      </a:solidFill>
                      <a:prstDash val="solid"/>
                    </a:lnL>
                    <a:lnR w="19050">
                      <a:solidFill>
                        <a:srgbClr val="231F20"/>
                      </a:solidFill>
                      <a:prstDash val="solid"/>
                    </a:lnR>
                    <a:lnT w="19050">
                      <a:solidFill>
                        <a:srgbClr val="231F20"/>
                      </a:solidFill>
                      <a:prstDash val="solid"/>
                    </a:lnT>
                    <a:lnB w="6350">
                      <a:solidFill>
                        <a:srgbClr val="231F20"/>
                      </a:solidFill>
                      <a:prstDash val="solid"/>
                    </a:lnB>
                    <a:solidFill>
                      <a:srgbClr val="ABE1FA"/>
                    </a:solidFill>
                  </a:tcPr>
                </a:tc>
                <a:extLst>
                  <a:ext uri="{0D108BD9-81ED-4DB2-BD59-A6C34878D82A}">
                    <a16:rowId xmlns:a16="http://schemas.microsoft.com/office/drawing/2014/main" val="10000"/>
                  </a:ext>
                </a:extLst>
              </a:tr>
              <a:tr h="269364">
                <a:tc>
                  <a:txBody>
                    <a:bodyPr/>
                    <a:lstStyle/>
                    <a:p>
                      <a:pPr marL="2540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45歳未満</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ABE1FA"/>
                    </a:solidFill>
                  </a:tcPr>
                </a:tc>
                <a:tc rowSpan="2">
                  <a:txBody>
                    <a:bodyPr/>
                    <a:lstStyle/>
                    <a:p>
                      <a:pPr marL="269240">
                        <a:lnSpc>
                          <a:spcPct val="100000"/>
                        </a:lnSpc>
                        <a:spcBef>
                          <a:spcPts val="168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150日</a:t>
                      </a:r>
                      <a:endParaRPr sz="1200" spc="0">
                        <a:latin typeface="HGMaruGothicMPRO" panose="020F0600000000000000" pitchFamily="34" charset="-128"/>
                        <a:ea typeface="HGMaruGothicMPRO" panose="020F0600000000000000" pitchFamily="34" charset="-128"/>
                        <a:cs typeface="A-OTF Shin Maru Go Pro"/>
                      </a:endParaRPr>
                    </a:p>
                  </a:txBody>
                  <a:tcPr marL="0" marR="0" marT="183016" marB="0">
                    <a:lnL w="63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gridSpan="4">
                  <a:txBody>
                    <a:bodyPr/>
                    <a:lstStyle/>
                    <a:p>
                      <a:pPr marR="5715"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300日</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259589">
                <a:tc>
                  <a:txBody>
                    <a:bodyPr/>
                    <a:lstStyle/>
                    <a:p>
                      <a:pPr marL="25400"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45歳以上65歳未満</a:t>
                      </a:r>
                      <a:endParaRPr sz="1200" spc="0">
                        <a:latin typeface="HGMaruGothicMPRO" panose="020F0600000000000000" pitchFamily="34" charset="-128"/>
                        <a:ea typeface="HGMaruGothicMPRO" panose="020F0600000000000000" pitchFamily="34" charset="-128"/>
                        <a:cs typeface="A-OTF Shin Maru Go Pro"/>
                      </a:endParaRPr>
                    </a:p>
                  </a:txBody>
                  <a:tcPr marL="0" marR="0" marT="48334" marB="0">
                    <a:lnL w="190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ABE1FA"/>
                    </a:solidFill>
                  </a:tcPr>
                </a:tc>
                <a:tc vMerge="1">
                  <a:txBody>
                    <a:bodyPr/>
                    <a:lstStyle/>
                    <a:p>
                      <a:endParaRPr/>
                    </a:p>
                  </a:txBody>
                  <a:tcPr marL="0" marR="0" marT="213995" marB="0">
                    <a:lnL w="63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gridSpan="4">
                  <a:txBody>
                    <a:bodyPr/>
                    <a:lstStyle/>
                    <a:p>
                      <a:pPr marR="5715" algn="ctr">
                        <a:lnSpc>
                          <a:spcPct val="100000"/>
                        </a:lnSpc>
                        <a:spcBef>
                          <a:spcPts val="445"/>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360日</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48334" marB="0">
                    <a:lnL w="6350">
                      <a:solidFill>
                        <a:srgbClr val="231F20"/>
                      </a:solidFill>
                      <a:prstDash val="solid"/>
                    </a:lnL>
                    <a:lnR w="19050">
                      <a:solidFill>
                        <a:srgbClr val="231F20"/>
                      </a:solidFill>
                      <a:prstDash val="solid"/>
                    </a:lnR>
                    <a:lnT w="6350">
                      <a:solidFill>
                        <a:srgbClr val="231F20"/>
                      </a:solidFill>
                      <a:prstDash val="solid"/>
                    </a:lnT>
                    <a:lnB w="19050">
                      <a:solidFill>
                        <a:srgbClr val="231F20"/>
                      </a:solidFill>
                      <a:prstDash val="solid"/>
                    </a:lnB>
                    <a:solidFill>
                      <a:srgbClr val="FFFDE8"/>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grpSp>
        <p:nvGrpSpPr>
          <p:cNvPr id="75" name="グループ化 74">
            <a:extLst>
              <a:ext uri="{FF2B5EF4-FFF2-40B4-BE49-F238E27FC236}">
                <a16:creationId xmlns:a16="http://schemas.microsoft.com/office/drawing/2014/main" id="{835FC5AD-6153-E94F-A794-914A114F40F4}"/>
              </a:ext>
            </a:extLst>
          </p:cNvPr>
          <p:cNvGrpSpPr/>
          <p:nvPr/>
        </p:nvGrpSpPr>
        <p:grpSpPr>
          <a:xfrm>
            <a:off x="8858774" y="4875521"/>
            <a:ext cx="1306489" cy="1583251"/>
            <a:chOff x="8576336" y="5471210"/>
            <a:chExt cx="1527639" cy="1851249"/>
          </a:xfrm>
        </p:grpSpPr>
        <p:sp>
          <p:nvSpPr>
            <p:cNvPr id="24" name="object 13">
              <a:extLst>
                <a:ext uri="{FF2B5EF4-FFF2-40B4-BE49-F238E27FC236}">
                  <a16:creationId xmlns:a16="http://schemas.microsoft.com/office/drawing/2014/main" id="{E5A4D88A-D80E-A545-88F1-37B64F2086FD}"/>
                </a:ext>
              </a:extLst>
            </p:cNvPr>
            <p:cNvSpPr/>
            <p:nvPr/>
          </p:nvSpPr>
          <p:spPr>
            <a:xfrm>
              <a:off x="8576336" y="6539695"/>
              <a:ext cx="335280" cy="281940"/>
            </a:xfrm>
            <a:custGeom>
              <a:avLst/>
              <a:gdLst/>
              <a:ahLst/>
              <a:cxnLst/>
              <a:rect l="l" t="t" r="r" b="b"/>
              <a:pathLst>
                <a:path w="335279" h="281940">
                  <a:moveTo>
                    <a:pt x="45499" y="35116"/>
                  </a:moveTo>
                  <a:lnTo>
                    <a:pt x="25428" y="39907"/>
                  </a:lnTo>
                  <a:lnTo>
                    <a:pt x="14539" y="53642"/>
                  </a:lnTo>
                  <a:lnTo>
                    <a:pt x="17421" y="75378"/>
                  </a:lnTo>
                  <a:lnTo>
                    <a:pt x="6176" y="81813"/>
                  </a:lnTo>
                  <a:lnTo>
                    <a:pt x="0" y="96722"/>
                  </a:lnTo>
                  <a:lnTo>
                    <a:pt x="3476" y="116339"/>
                  </a:lnTo>
                  <a:lnTo>
                    <a:pt x="21193" y="136897"/>
                  </a:lnTo>
                  <a:lnTo>
                    <a:pt x="19110" y="150265"/>
                  </a:lnTo>
                  <a:lnTo>
                    <a:pt x="62498" y="198189"/>
                  </a:lnTo>
                  <a:lnTo>
                    <a:pt x="114093" y="234852"/>
                  </a:lnTo>
                  <a:lnTo>
                    <a:pt x="160319" y="263657"/>
                  </a:lnTo>
                  <a:lnTo>
                    <a:pt x="197599" y="278323"/>
                  </a:lnTo>
                  <a:lnTo>
                    <a:pt x="232054" y="281385"/>
                  </a:lnTo>
                  <a:lnTo>
                    <a:pt x="269808" y="275378"/>
                  </a:lnTo>
                  <a:lnTo>
                    <a:pt x="289991" y="242390"/>
                  </a:lnTo>
                  <a:lnTo>
                    <a:pt x="311326" y="216002"/>
                  </a:lnTo>
                  <a:lnTo>
                    <a:pt x="328224" y="198497"/>
                  </a:lnTo>
                  <a:lnTo>
                    <a:pt x="335099" y="192155"/>
                  </a:lnTo>
                  <a:lnTo>
                    <a:pt x="334593" y="168509"/>
                  </a:lnTo>
                  <a:lnTo>
                    <a:pt x="331752" y="148253"/>
                  </a:lnTo>
                  <a:lnTo>
                    <a:pt x="326187" y="129542"/>
                  </a:lnTo>
                  <a:lnTo>
                    <a:pt x="317509" y="110532"/>
                  </a:lnTo>
                  <a:lnTo>
                    <a:pt x="318191" y="78020"/>
                  </a:lnTo>
                  <a:lnTo>
                    <a:pt x="252422" y="78020"/>
                  </a:lnTo>
                  <a:lnTo>
                    <a:pt x="217831" y="60374"/>
                  </a:lnTo>
                  <a:lnTo>
                    <a:pt x="183019" y="44084"/>
                  </a:lnTo>
                  <a:lnTo>
                    <a:pt x="173095" y="40212"/>
                  </a:lnTo>
                  <a:lnTo>
                    <a:pt x="70164" y="40212"/>
                  </a:lnTo>
                  <a:lnTo>
                    <a:pt x="45499" y="35116"/>
                  </a:lnTo>
                  <a:close/>
                </a:path>
                <a:path w="335279" h="281940">
                  <a:moveTo>
                    <a:pt x="287572" y="0"/>
                  </a:moveTo>
                  <a:lnTo>
                    <a:pt x="268909" y="13688"/>
                  </a:lnTo>
                  <a:lnTo>
                    <a:pt x="256080" y="41302"/>
                  </a:lnTo>
                  <a:lnTo>
                    <a:pt x="252422" y="78020"/>
                  </a:lnTo>
                  <a:lnTo>
                    <a:pt x="318191" y="78020"/>
                  </a:lnTo>
                  <a:lnTo>
                    <a:pt x="319532" y="46970"/>
                  </a:lnTo>
                  <a:lnTo>
                    <a:pt x="317666" y="21365"/>
                  </a:lnTo>
                  <a:lnTo>
                    <a:pt x="308733" y="5058"/>
                  </a:lnTo>
                  <a:lnTo>
                    <a:pt x="287572" y="0"/>
                  </a:lnTo>
                  <a:close/>
                </a:path>
                <a:path w="335279" h="281940">
                  <a:moveTo>
                    <a:pt x="96465" y="21263"/>
                  </a:moveTo>
                  <a:lnTo>
                    <a:pt x="81475" y="24775"/>
                  </a:lnTo>
                  <a:lnTo>
                    <a:pt x="72754" y="31611"/>
                  </a:lnTo>
                  <a:lnTo>
                    <a:pt x="70164" y="40212"/>
                  </a:lnTo>
                  <a:lnTo>
                    <a:pt x="173095" y="40212"/>
                  </a:lnTo>
                  <a:lnTo>
                    <a:pt x="149269" y="30916"/>
                  </a:lnTo>
                  <a:lnTo>
                    <a:pt x="117865" y="22635"/>
                  </a:lnTo>
                  <a:lnTo>
                    <a:pt x="96465" y="21263"/>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5" name="object 14">
              <a:extLst>
                <a:ext uri="{FF2B5EF4-FFF2-40B4-BE49-F238E27FC236}">
                  <a16:creationId xmlns:a16="http://schemas.microsoft.com/office/drawing/2014/main" id="{E81A0F40-3C24-F04C-8650-7BF1CAB3F6FA}"/>
                </a:ext>
              </a:extLst>
            </p:cNvPr>
            <p:cNvSpPr/>
            <p:nvPr/>
          </p:nvSpPr>
          <p:spPr>
            <a:xfrm>
              <a:off x="8796532" y="6474099"/>
              <a:ext cx="1077595" cy="848360"/>
            </a:xfrm>
            <a:custGeom>
              <a:avLst/>
              <a:gdLst/>
              <a:ahLst/>
              <a:cxnLst/>
              <a:rect l="l" t="t" r="r" b="b"/>
              <a:pathLst>
                <a:path w="1077595" h="848359">
                  <a:moveTo>
                    <a:pt x="1042686" y="545585"/>
                  </a:moveTo>
                  <a:lnTo>
                    <a:pt x="402907" y="545585"/>
                  </a:lnTo>
                  <a:lnTo>
                    <a:pt x="417741" y="571391"/>
                  </a:lnTo>
                  <a:lnTo>
                    <a:pt x="414579" y="602058"/>
                  </a:lnTo>
                  <a:lnTo>
                    <a:pt x="410491" y="629842"/>
                  </a:lnTo>
                  <a:lnTo>
                    <a:pt x="405150" y="661529"/>
                  </a:lnTo>
                  <a:lnTo>
                    <a:pt x="398232" y="703910"/>
                  </a:lnTo>
                  <a:lnTo>
                    <a:pt x="389409" y="763774"/>
                  </a:lnTo>
                  <a:lnTo>
                    <a:pt x="378358" y="847908"/>
                  </a:lnTo>
                  <a:lnTo>
                    <a:pt x="1077391" y="847908"/>
                  </a:lnTo>
                  <a:lnTo>
                    <a:pt x="1069111" y="769340"/>
                  </a:lnTo>
                  <a:lnTo>
                    <a:pt x="1048777" y="591122"/>
                  </a:lnTo>
                  <a:lnTo>
                    <a:pt x="1042686" y="545585"/>
                  </a:lnTo>
                  <a:close/>
                </a:path>
                <a:path w="1077595" h="848359">
                  <a:moveTo>
                    <a:pt x="133731" y="218826"/>
                  </a:moveTo>
                  <a:lnTo>
                    <a:pt x="0" y="391102"/>
                  </a:lnTo>
                  <a:lnTo>
                    <a:pt x="55564" y="447039"/>
                  </a:lnTo>
                  <a:lnTo>
                    <a:pt x="105409" y="493085"/>
                  </a:lnTo>
                  <a:lnTo>
                    <a:pt x="150140" y="529845"/>
                  </a:lnTo>
                  <a:lnTo>
                    <a:pt x="190365" y="557924"/>
                  </a:lnTo>
                  <a:lnTo>
                    <a:pt x="226688" y="577927"/>
                  </a:lnTo>
                  <a:lnTo>
                    <a:pt x="290055" y="596120"/>
                  </a:lnTo>
                  <a:lnTo>
                    <a:pt x="318312" y="595521"/>
                  </a:lnTo>
                  <a:lnTo>
                    <a:pt x="361825" y="589440"/>
                  </a:lnTo>
                  <a:lnTo>
                    <a:pt x="385141" y="582211"/>
                  </a:lnTo>
                  <a:lnTo>
                    <a:pt x="396192" y="569153"/>
                  </a:lnTo>
                  <a:lnTo>
                    <a:pt x="402907" y="545585"/>
                  </a:lnTo>
                  <a:lnTo>
                    <a:pt x="1042686" y="545585"/>
                  </a:lnTo>
                  <a:lnTo>
                    <a:pt x="1023143" y="399486"/>
                  </a:lnTo>
                  <a:lnTo>
                    <a:pt x="1010301" y="336365"/>
                  </a:lnTo>
                  <a:lnTo>
                    <a:pt x="263169" y="336365"/>
                  </a:lnTo>
                  <a:lnTo>
                    <a:pt x="133731" y="218826"/>
                  </a:lnTo>
                  <a:close/>
                </a:path>
                <a:path w="1077595" h="848359">
                  <a:moveTo>
                    <a:pt x="685445" y="0"/>
                  </a:moveTo>
                  <a:lnTo>
                    <a:pt x="638884" y="3658"/>
                  </a:lnTo>
                  <a:lnTo>
                    <a:pt x="605989" y="13367"/>
                  </a:lnTo>
                  <a:lnTo>
                    <a:pt x="574408" y="25126"/>
                  </a:lnTo>
                  <a:lnTo>
                    <a:pt x="530596" y="38919"/>
                  </a:lnTo>
                  <a:lnTo>
                    <a:pt x="489498" y="58785"/>
                  </a:lnTo>
                  <a:lnTo>
                    <a:pt x="450454" y="85903"/>
                  </a:lnTo>
                  <a:lnTo>
                    <a:pt x="412802" y="121456"/>
                  </a:lnTo>
                  <a:lnTo>
                    <a:pt x="375879" y="166623"/>
                  </a:lnTo>
                  <a:lnTo>
                    <a:pt x="339026" y="222585"/>
                  </a:lnTo>
                  <a:lnTo>
                    <a:pt x="307258" y="275362"/>
                  </a:lnTo>
                  <a:lnTo>
                    <a:pt x="288767" y="304807"/>
                  </a:lnTo>
                  <a:lnTo>
                    <a:pt x="276441" y="321585"/>
                  </a:lnTo>
                  <a:lnTo>
                    <a:pt x="263169" y="336365"/>
                  </a:lnTo>
                  <a:lnTo>
                    <a:pt x="1010301" y="336365"/>
                  </a:lnTo>
                  <a:lnTo>
                    <a:pt x="998969" y="280663"/>
                  </a:lnTo>
                  <a:lnTo>
                    <a:pt x="985375" y="228440"/>
                  </a:lnTo>
                  <a:lnTo>
                    <a:pt x="964441" y="179511"/>
                  </a:lnTo>
                  <a:lnTo>
                    <a:pt x="937477" y="134792"/>
                  </a:lnTo>
                  <a:lnTo>
                    <a:pt x="905790" y="95198"/>
                  </a:lnTo>
                  <a:lnTo>
                    <a:pt x="870693" y="61645"/>
                  </a:lnTo>
                  <a:lnTo>
                    <a:pt x="833493" y="35050"/>
                  </a:lnTo>
                  <a:lnTo>
                    <a:pt x="795500" y="16327"/>
                  </a:lnTo>
                  <a:lnTo>
                    <a:pt x="758024" y="6393"/>
                  </a:lnTo>
                  <a:lnTo>
                    <a:pt x="685445" y="0"/>
                  </a:lnTo>
                  <a:close/>
                </a:path>
              </a:pathLst>
            </a:custGeom>
            <a:solidFill>
              <a:srgbClr val="616D7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6" name="object 15">
              <a:extLst>
                <a:ext uri="{FF2B5EF4-FFF2-40B4-BE49-F238E27FC236}">
                  <a16:creationId xmlns:a16="http://schemas.microsoft.com/office/drawing/2014/main" id="{E5DB3C7C-2E2F-C949-80BE-85A33DF1B39A}"/>
                </a:ext>
              </a:extLst>
            </p:cNvPr>
            <p:cNvSpPr/>
            <p:nvPr/>
          </p:nvSpPr>
          <p:spPr>
            <a:xfrm>
              <a:off x="8796532" y="6474099"/>
              <a:ext cx="1077595" cy="848360"/>
            </a:xfrm>
            <a:custGeom>
              <a:avLst/>
              <a:gdLst/>
              <a:ahLst/>
              <a:cxnLst/>
              <a:rect l="l" t="t" r="r" b="b"/>
              <a:pathLst>
                <a:path w="1077595" h="848359">
                  <a:moveTo>
                    <a:pt x="758024" y="6393"/>
                  </a:moveTo>
                  <a:lnTo>
                    <a:pt x="795500" y="16327"/>
                  </a:lnTo>
                  <a:lnTo>
                    <a:pt x="833493" y="35050"/>
                  </a:lnTo>
                  <a:lnTo>
                    <a:pt x="870693" y="61645"/>
                  </a:lnTo>
                  <a:lnTo>
                    <a:pt x="905790" y="95198"/>
                  </a:lnTo>
                  <a:lnTo>
                    <a:pt x="937477" y="134792"/>
                  </a:lnTo>
                  <a:lnTo>
                    <a:pt x="964441" y="179511"/>
                  </a:lnTo>
                  <a:lnTo>
                    <a:pt x="985375" y="228440"/>
                  </a:lnTo>
                  <a:lnTo>
                    <a:pt x="998969" y="280663"/>
                  </a:lnTo>
                  <a:lnTo>
                    <a:pt x="1023143" y="399486"/>
                  </a:lnTo>
                  <a:lnTo>
                    <a:pt x="1048777" y="591122"/>
                  </a:lnTo>
                  <a:lnTo>
                    <a:pt x="1069111" y="769340"/>
                  </a:lnTo>
                  <a:lnTo>
                    <a:pt x="1077391" y="847908"/>
                  </a:lnTo>
                  <a:lnTo>
                    <a:pt x="378358" y="847908"/>
                  </a:lnTo>
                  <a:lnTo>
                    <a:pt x="389409" y="763774"/>
                  </a:lnTo>
                  <a:lnTo>
                    <a:pt x="398232" y="703910"/>
                  </a:lnTo>
                  <a:lnTo>
                    <a:pt x="405150" y="661529"/>
                  </a:lnTo>
                  <a:lnTo>
                    <a:pt x="410491" y="629842"/>
                  </a:lnTo>
                  <a:lnTo>
                    <a:pt x="414579" y="602058"/>
                  </a:lnTo>
                  <a:lnTo>
                    <a:pt x="417741" y="571391"/>
                  </a:lnTo>
                  <a:lnTo>
                    <a:pt x="402907" y="545585"/>
                  </a:lnTo>
                  <a:lnTo>
                    <a:pt x="396192" y="569153"/>
                  </a:lnTo>
                  <a:lnTo>
                    <a:pt x="385141" y="582211"/>
                  </a:lnTo>
                  <a:lnTo>
                    <a:pt x="361825" y="589440"/>
                  </a:lnTo>
                  <a:lnTo>
                    <a:pt x="318312" y="595521"/>
                  </a:lnTo>
                  <a:lnTo>
                    <a:pt x="290055" y="596120"/>
                  </a:lnTo>
                  <a:lnTo>
                    <a:pt x="259716" y="590457"/>
                  </a:lnTo>
                  <a:lnTo>
                    <a:pt x="190365" y="557924"/>
                  </a:lnTo>
                  <a:lnTo>
                    <a:pt x="150140" y="529845"/>
                  </a:lnTo>
                  <a:lnTo>
                    <a:pt x="105409" y="493085"/>
                  </a:lnTo>
                  <a:lnTo>
                    <a:pt x="55564" y="447039"/>
                  </a:lnTo>
                  <a:lnTo>
                    <a:pt x="0" y="391102"/>
                  </a:lnTo>
                  <a:lnTo>
                    <a:pt x="133731" y="218826"/>
                  </a:lnTo>
                  <a:lnTo>
                    <a:pt x="263169" y="336365"/>
                  </a:lnTo>
                  <a:lnTo>
                    <a:pt x="276441" y="321585"/>
                  </a:lnTo>
                  <a:lnTo>
                    <a:pt x="288767" y="304807"/>
                  </a:lnTo>
                  <a:lnTo>
                    <a:pt x="307258" y="275362"/>
                  </a:lnTo>
                  <a:lnTo>
                    <a:pt x="339026" y="222585"/>
                  </a:lnTo>
                  <a:lnTo>
                    <a:pt x="375879" y="166623"/>
                  </a:lnTo>
                  <a:lnTo>
                    <a:pt x="412802" y="121456"/>
                  </a:lnTo>
                  <a:lnTo>
                    <a:pt x="450454" y="85903"/>
                  </a:lnTo>
                  <a:lnTo>
                    <a:pt x="489498" y="58785"/>
                  </a:lnTo>
                  <a:lnTo>
                    <a:pt x="530596" y="38919"/>
                  </a:lnTo>
                  <a:lnTo>
                    <a:pt x="574408" y="25126"/>
                  </a:lnTo>
                  <a:lnTo>
                    <a:pt x="605989" y="13367"/>
                  </a:lnTo>
                  <a:lnTo>
                    <a:pt x="638884" y="3658"/>
                  </a:lnTo>
                  <a:lnTo>
                    <a:pt x="685445" y="0"/>
                  </a:lnTo>
                  <a:lnTo>
                    <a:pt x="758024" y="6393"/>
                  </a:lnTo>
                  <a:close/>
                </a:path>
              </a:pathLst>
            </a:custGeom>
            <a:ln w="16179">
              <a:solidFill>
                <a:srgbClr val="616D7B"/>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7" name="object 16">
              <a:extLst>
                <a:ext uri="{FF2B5EF4-FFF2-40B4-BE49-F238E27FC236}">
                  <a16:creationId xmlns:a16="http://schemas.microsoft.com/office/drawing/2014/main" id="{34F289EE-6C32-D949-AC7B-8DBBCE766685}"/>
                </a:ext>
              </a:extLst>
            </p:cNvPr>
            <p:cNvSpPr/>
            <p:nvPr/>
          </p:nvSpPr>
          <p:spPr>
            <a:xfrm>
              <a:off x="8605060" y="6664964"/>
              <a:ext cx="245110" cy="83185"/>
            </a:xfrm>
            <a:custGeom>
              <a:avLst/>
              <a:gdLst/>
              <a:ahLst/>
              <a:cxnLst/>
              <a:rect l="l" t="t" r="r" b="b"/>
              <a:pathLst>
                <a:path w="245109" h="83184">
                  <a:moveTo>
                    <a:pt x="0" y="6835"/>
                  </a:moveTo>
                  <a:lnTo>
                    <a:pt x="7315" y="1450"/>
                  </a:lnTo>
                  <a:lnTo>
                    <a:pt x="13755" y="0"/>
                  </a:lnTo>
                  <a:lnTo>
                    <a:pt x="22922" y="2792"/>
                  </a:lnTo>
                  <a:lnTo>
                    <a:pt x="57976" y="21943"/>
                  </a:lnTo>
                  <a:lnTo>
                    <a:pt x="91940" y="43079"/>
                  </a:lnTo>
                  <a:lnTo>
                    <a:pt x="97790" y="46777"/>
                  </a:lnTo>
                  <a:lnTo>
                    <a:pt x="152787" y="37449"/>
                  </a:lnTo>
                  <a:lnTo>
                    <a:pt x="186439" y="38068"/>
                  </a:lnTo>
                  <a:lnTo>
                    <a:pt x="212532" y="51988"/>
                  </a:lnTo>
                  <a:lnTo>
                    <a:pt x="244856" y="82565"/>
                  </a:lnTo>
                </a:path>
              </a:pathLst>
            </a:custGeom>
            <a:ln w="10553">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0" name="object 19">
              <a:extLst>
                <a:ext uri="{FF2B5EF4-FFF2-40B4-BE49-F238E27FC236}">
                  <a16:creationId xmlns:a16="http://schemas.microsoft.com/office/drawing/2014/main" id="{EDFC5136-A785-1047-BD64-D37AB0F8833C}"/>
                </a:ext>
              </a:extLst>
            </p:cNvPr>
            <p:cNvSpPr/>
            <p:nvPr/>
          </p:nvSpPr>
          <p:spPr>
            <a:xfrm>
              <a:off x="8599783" y="6580913"/>
              <a:ext cx="158810" cy="95309"/>
            </a:xfrm>
            <a:prstGeom prst="rect">
              <a:avLst/>
            </a:prstGeom>
            <a:blipFill>
              <a:blip r:embed="rId2"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1" name="object 20">
              <a:extLst>
                <a:ext uri="{FF2B5EF4-FFF2-40B4-BE49-F238E27FC236}">
                  <a16:creationId xmlns:a16="http://schemas.microsoft.com/office/drawing/2014/main" id="{D0C9B043-0A5E-9740-BFB7-BB8603AFD768}"/>
                </a:ext>
              </a:extLst>
            </p:cNvPr>
            <p:cNvSpPr/>
            <p:nvPr/>
          </p:nvSpPr>
          <p:spPr>
            <a:xfrm>
              <a:off x="8834846" y="6625743"/>
              <a:ext cx="21590" cy="15875"/>
            </a:xfrm>
            <a:custGeom>
              <a:avLst/>
              <a:gdLst/>
              <a:ahLst/>
              <a:cxnLst/>
              <a:rect l="l" t="t" r="r" b="b"/>
              <a:pathLst>
                <a:path w="21590" h="15875">
                  <a:moveTo>
                    <a:pt x="0" y="0"/>
                  </a:moveTo>
                  <a:lnTo>
                    <a:pt x="21348" y="15608"/>
                  </a:lnTo>
                </a:path>
              </a:pathLst>
            </a:custGeom>
            <a:ln w="10553">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2" name="object 21">
              <a:extLst>
                <a:ext uri="{FF2B5EF4-FFF2-40B4-BE49-F238E27FC236}">
                  <a16:creationId xmlns:a16="http://schemas.microsoft.com/office/drawing/2014/main" id="{93A4010C-4976-1347-90A9-E7842E7EDAE0}"/>
                </a:ext>
              </a:extLst>
            </p:cNvPr>
            <p:cNvSpPr/>
            <p:nvPr/>
          </p:nvSpPr>
          <p:spPr>
            <a:xfrm>
              <a:off x="9369864" y="6480493"/>
              <a:ext cx="229235" cy="382270"/>
            </a:xfrm>
            <a:custGeom>
              <a:avLst/>
              <a:gdLst/>
              <a:ahLst/>
              <a:cxnLst/>
              <a:rect l="l" t="t" r="r" b="b"/>
              <a:pathLst>
                <a:path w="229234" h="382270">
                  <a:moveTo>
                    <a:pt x="12914" y="0"/>
                  </a:moveTo>
                  <a:lnTo>
                    <a:pt x="7841" y="17861"/>
                  </a:lnTo>
                  <a:lnTo>
                    <a:pt x="3431" y="46804"/>
                  </a:lnTo>
                  <a:lnTo>
                    <a:pt x="533" y="85431"/>
                  </a:lnTo>
                  <a:lnTo>
                    <a:pt x="0" y="132341"/>
                  </a:lnTo>
                  <a:lnTo>
                    <a:pt x="2681" y="186137"/>
                  </a:lnTo>
                  <a:lnTo>
                    <a:pt x="9429" y="245418"/>
                  </a:lnTo>
                  <a:lnTo>
                    <a:pt x="21095" y="308785"/>
                  </a:lnTo>
                  <a:lnTo>
                    <a:pt x="38530" y="374840"/>
                  </a:lnTo>
                  <a:lnTo>
                    <a:pt x="46695" y="382014"/>
                  </a:lnTo>
                  <a:lnTo>
                    <a:pt x="56569" y="374291"/>
                  </a:lnTo>
                  <a:lnTo>
                    <a:pt x="90441" y="323804"/>
                  </a:lnTo>
                  <a:lnTo>
                    <a:pt x="115452" y="276075"/>
                  </a:lnTo>
                  <a:lnTo>
                    <a:pt x="146524" y="210045"/>
                  </a:lnTo>
                  <a:lnTo>
                    <a:pt x="184163" y="123229"/>
                  </a:lnTo>
                  <a:lnTo>
                    <a:pt x="228877" y="13144"/>
                  </a:lnTo>
                  <a:lnTo>
                    <a:pt x="139503" y="5684"/>
                  </a:lnTo>
                  <a:lnTo>
                    <a:pt x="71447" y="1766"/>
                  </a:lnTo>
                  <a:lnTo>
                    <a:pt x="28115" y="251"/>
                  </a:lnTo>
                  <a:lnTo>
                    <a:pt x="12914"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3" name="object 22">
              <a:extLst>
                <a:ext uri="{FF2B5EF4-FFF2-40B4-BE49-F238E27FC236}">
                  <a16:creationId xmlns:a16="http://schemas.microsoft.com/office/drawing/2014/main" id="{69F07319-B88D-5E4A-9DB8-02F7ED3A432C}"/>
                </a:ext>
              </a:extLst>
            </p:cNvPr>
            <p:cNvSpPr/>
            <p:nvPr/>
          </p:nvSpPr>
          <p:spPr>
            <a:xfrm>
              <a:off x="9377131" y="6500759"/>
              <a:ext cx="219075" cy="19685"/>
            </a:xfrm>
            <a:custGeom>
              <a:avLst/>
              <a:gdLst/>
              <a:ahLst/>
              <a:cxnLst/>
              <a:rect l="l" t="t" r="r" b="b"/>
              <a:pathLst>
                <a:path w="219075" h="19684">
                  <a:moveTo>
                    <a:pt x="0" y="1332"/>
                  </a:moveTo>
                  <a:lnTo>
                    <a:pt x="12599" y="7172"/>
                  </a:lnTo>
                  <a:lnTo>
                    <a:pt x="46931" y="15382"/>
                  </a:lnTo>
                  <a:lnTo>
                    <a:pt x="94370" y="19390"/>
                  </a:lnTo>
                  <a:lnTo>
                    <a:pt x="152477" y="15490"/>
                  </a:lnTo>
                  <a:lnTo>
                    <a:pt x="218712" y="0"/>
                  </a:lnTo>
                </a:path>
              </a:pathLst>
            </a:custGeom>
            <a:ln w="23609">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4" name="object 23">
              <a:extLst>
                <a:ext uri="{FF2B5EF4-FFF2-40B4-BE49-F238E27FC236}">
                  <a16:creationId xmlns:a16="http://schemas.microsoft.com/office/drawing/2014/main" id="{BAD97721-4322-3849-853E-A7CD043403B0}"/>
                </a:ext>
              </a:extLst>
            </p:cNvPr>
            <p:cNvSpPr/>
            <p:nvPr/>
          </p:nvSpPr>
          <p:spPr>
            <a:xfrm>
              <a:off x="9369858" y="6590049"/>
              <a:ext cx="186690" cy="273050"/>
            </a:xfrm>
            <a:custGeom>
              <a:avLst/>
              <a:gdLst/>
              <a:ahLst/>
              <a:cxnLst/>
              <a:rect l="l" t="t" r="r" b="b"/>
              <a:pathLst>
                <a:path w="186690" h="273050">
                  <a:moveTo>
                    <a:pt x="259" y="0"/>
                  </a:moveTo>
                  <a:lnTo>
                    <a:pt x="2681" y="76586"/>
                  </a:lnTo>
                  <a:lnTo>
                    <a:pt x="9429" y="135868"/>
                  </a:lnTo>
                  <a:lnTo>
                    <a:pt x="21095" y="199237"/>
                  </a:lnTo>
                  <a:lnTo>
                    <a:pt x="38530" y="265296"/>
                  </a:lnTo>
                  <a:lnTo>
                    <a:pt x="46696" y="272464"/>
                  </a:lnTo>
                  <a:lnTo>
                    <a:pt x="56572" y="264738"/>
                  </a:lnTo>
                  <a:lnTo>
                    <a:pt x="90446" y="214249"/>
                  </a:lnTo>
                  <a:lnTo>
                    <a:pt x="115458" y="166519"/>
                  </a:lnTo>
                  <a:lnTo>
                    <a:pt x="146529" y="100488"/>
                  </a:lnTo>
                  <a:lnTo>
                    <a:pt x="184166" y="13672"/>
                  </a:lnTo>
                  <a:lnTo>
                    <a:pt x="184873" y="11932"/>
                  </a:lnTo>
                  <a:lnTo>
                    <a:pt x="106622" y="11932"/>
                  </a:lnTo>
                  <a:lnTo>
                    <a:pt x="52369" y="9144"/>
                  </a:lnTo>
                  <a:lnTo>
                    <a:pt x="8784" y="2741"/>
                  </a:lnTo>
                  <a:lnTo>
                    <a:pt x="259" y="0"/>
                  </a:lnTo>
                  <a:close/>
                </a:path>
                <a:path w="186690" h="273050">
                  <a:moveTo>
                    <a:pt x="186492" y="7946"/>
                  </a:moveTo>
                  <a:lnTo>
                    <a:pt x="166980" y="10200"/>
                  </a:lnTo>
                  <a:lnTo>
                    <a:pt x="106622" y="11932"/>
                  </a:lnTo>
                  <a:lnTo>
                    <a:pt x="184873" y="11932"/>
                  </a:lnTo>
                  <a:lnTo>
                    <a:pt x="186492" y="7946"/>
                  </a:lnTo>
                  <a:close/>
                </a:path>
              </a:pathLst>
            </a:custGeom>
            <a:solidFill>
              <a:srgbClr val="3A3D3D"/>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5" name="object 24">
              <a:extLst>
                <a:ext uri="{FF2B5EF4-FFF2-40B4-BE49-F238E27FC236}">
                  <a16:creationId xmlns:a16="http://schemas.microsoft.com/office/drawing/2014/main" id="{FAF6AE1D-B96A-8F4A-9239-09DA91D62F64}"/>
                </a:ext>
              </a:extLst>
            </p:cNvPr>
            <p:cNvSpPr/>
            <p:nvPr/>
          </p:nvSpPr>
          <p:spPr>
            <a:xfrm>
              <a:off x="9370117" y="6590049"/>
              <a:ext cx="186690" cy="12065"/>
            </a:xfrm>
            <a:custGeom>
              <a:avLst/>
              <a:gdLst/>
              <a:ahLst/>
              <a:cxnLst/>
              <a:rect l="l" t="t" r="r" b="b"/>
              <a:pathLst>
                <a:path w="186690" h="12065">
                  <a:moveTo>
                    <a:pt x="0" y="0"/>
                  </a:moveTo>
                  <a:lnTo>
                    <a:pt x="8525" y="2741"/>
                  </a:lnTo>
                  <a:lnTo>
                    <a:pt x="52110" y="9144"/>
                  </a:lnTo>
                  <a:lnTo>
                    <a:pt x="106363" y="11932"/>
                  </a:lnTo>
                  <a:lnTo>
                    <a:pt x="166721" y="10200"/>
                  </a:lnTo>
                  <a:lnTo>
                    <a:pt x="186233" y="7946"/>
                  </a:lnTo>
                </a:path>
              </a:pathLst>
            </a:custGeom>
            <a:ln w="14465">
              <a:solidFill>
                <a:srgbClr val="3A3D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6" name="object 25">
              <a:extLst>
                <a:ext uri="{FF2B5EF4-FFF2-40B4-BE49-F238E27FC236}">
                  <a16:creationId xmlns:a16="http://schemas.microsoft.com/office/drawing/2014/main" id="{9F6C3850-4052-4E4E-9791-C2FCF5AF0392}"/>
                </a:ext>
              </a:extLst>
            </p:cNvPr>
            <p:cNvSpPr/>
            <p:nvPr/>
          </p:nvSpPr>
          <p:spPr>
            <a:xfrm>
              <a:off x="9260512" y="6610043"/>
              <a:ext cx="182245" cy="335280"/>
            </a:xfrm>
            <a:custGeom>
              <a:avLst/>
              <a:gdLst/>
              <a:ahLst/>
              <a:cxnLst/>
              <a:rect l="l" t="t" r="r" b="b"/>
              <a:pathLst>
                <a:path w="182245" h="335279">
                  <a:moveTo>
                    <a:pt x="89776" y="0"/>
                  </a:moveTo>
                  <a:lnTo>
                    <a:pt x="0" y="61760"/>
                  </a:lnTo>
                  <a:lnTo>
                    <a:pt x="38514" y="192327"/>
                  </a:lnTo>
                  <a:lnTo>
                    <a:pt x="70323" y="264339"/>
                  </a:lnTo>
                  <a:lnTo>
                    <a:pt x="112499" y="303434"/>
                  </a:lnTo>
                  <a:lnTo>
                    <a:pt x="182117" y="335254"/>
                  </a:lnTo>
                  <a:lnTo>
                    <a:pt x="179298" y="326047"/>
                  </a:lnTo>
                  <a:lnTo>
                    <a:pt x="169430" y="303947"/>
                  </a:lnTo>
                  <a:lnTo>
                    <a:pt x="158857" y="281492"/>
                  </a:lnTo>
                  <a:lnTo>
                    <a:pt x="153923" y="271221"/>
                  </a:lnTo>
                </a:path>
              </a:pathLst>
            </a:custGeom>
            <a:ln w="16179">
              <a:solidFill>
                <a:srgbClr val="474955"/>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7" name="object 26">
              <a:extLst>
                <a:ext uri="{FF2B5EF4-FFF2-40B4-BE49-F238E27FC236}">
                  <a16:creationId xmlns:a16="http://schemas.microsoft.com/office/drawing/2014/main" id="{F8CDAD64-4795-CA45-A75A-43C440E1885F}"/>
                </a:ext>
              </a:extLst>
            </p:cNvPr>
            <p:cNvSpPr/>
            <p:nvPr/>
          </p:nvSpPr>
          <p:spPr>
            <a:xfrm>
              <a:off x="9423138" y="6610043"/>
              <a:ext cx="228600" cy="289560"/>
            </a:xfrm>
            <a:custGeom>
              <a:avLst/>
              <a:gdLst/>
              <a:ahLst/>
              <a:cxnLst/>
              <a:rect l="l" t="t" r="r" b="b"/>
              <a:pathLst>
                <a:path w="228600" h="289559">
                  <a:moveTo>
                    <a:pt x="152107" y="0"/>
                  </a:moveTo>
                  <a:lnTo>
                    <a:pt x="228561" y="69684"/>
                  </a:lnTo>
                  <a:lnTo>
                    <a:pt x="146938" y="175195"/>
                  </a:lnTo>
                  <a:lnTo>
                    <a:pt x="95921" y="233256"/>
                  </a:lnTo>
                  <a:lnTo>
                    <a:pt x="54084" y="264468"/>
                  </a:lnTo>
                  <a:lnTo>
                    <a:pt x="0" y="289433"/>
                  </a:lnTo>
                </a:path>
              </a:pathLst>
            </a:custGeom>
            <a:ln w="16179">
              <a:solidFill>
                <a:srgbClr val="474955"/>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8" name="object 27">
              <a:extLst>
                <a:ext uri="{FF2B5EF4-FFF2-40B4-BE49-F238E27FC236}">
                  <a16:creationId xmlns:a16="http://schemas.microsoft.com/office/drawing/2014/main" id="{BABF7F32-7D95-2D41-9C14-9CBEB4F5DAFF}"/>
                </a:ext>
              </a:extLst>
            </p:cNvPr>
            <p:cNvSpPr/>
            <p:nvPr/>
          </p:nvSpPr>
          <p:spPr>
            <a:xfrm>
              <a:off x="9260508" y="6537976"/>
              <a:ext cx="44450" cy="103505"/>
            </a:xfrm>
            <a:custGeom>
              <a:avLst/>
              <a:gdLst/>
              <a:ahLst/>
              <a:cxnLst/>
              <a:rect l="l" t="t" r="r" b="b"/>
              <a:pathLst>
                <a:path w="44450" h="103504">
                  <a:moveTo>
                    <a:pt x="44259" y="103377"/>
                  </a:moveTo>
                  <a:lnTo>
                    <a:pt x="0" y="55117"/>
                  </a:lnTo>
                  <a:lnTo>
                    <a:pt x="30429" y="0"/>
                  </a:lnTo>
                </a:path>
              </a:pathLst>
            </a:custGeom>
            <a:ln w="16179">
              <a:solidFill>
                <a:srgbClr val="474955"/>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39" name="object 28">
              <a:extLst>
                <a:ext uri="{FF2B5EF4-FFF2-40B4-BE49-F238E27FC236}">
                  <a16:creationId xmlns:a16="http://schemas.microsoft.com/office/drawing/2014/main" id="{F256F9D8-7175-D842-8AAC-77AF0B0E010A}"/>
                </a:ext>
              </a:extLst>
            </p:cNvPr>
            <p:cNvSpPr/>
            <p:nvPr/>
          </p:nvSpPr>
          <p:spPr>
            <a:xfrm>
              <a:off x="9624245" y="6553051"/>
              <a:ext cx="46355" cy="88900"/>
            </a:xfrm>
            <a:custGeom>
              <a:avLst/>
              <a:gdLst/>
              <a:ahLst/>
              <a:cxnLst/>
              <a:rect l="l" t="t" r="r" b="b"/>
              <a:pathLst>
                <a:path w="46354" h="88900">
                  <a:moveTo>
                    <a:pt x="0" y="88303"/>
                  </a:moveTo>
                  <a:lnTo>
                    <a:pt x="46291" y="56997"/>
                  </a:lnTo>
                  <a:lnTo>
                    <a:pt x="46291" y="0"/>
                  </a:lnTo>
                </a:path>
              </a:pathLst>
            </a:custGeom>
            <a:ln w="16179">
              <a:solidFill>
                <a:srgbClr val="474955"/>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0" name="object 29">
              <a:extLst>
                <a:ext uri="{FF2B5EF4-FFF2-40B4-BE49-F238E27FC236}">
                  <a16:creationId xmlns:a16="http://schemas.microsoft.com/office/drawing/2014/main" id="{38F2BB8A-7CB6-6A4E-A9B2-B1966CDE9904}"/>
                </a:ext>
              </a:extLst>
            </p:cNvPr>
            <p:cNvSpPr/>
            <p:nvPr/>
          </p:nvSpPr>
          <p:spPr>
            <a:xfrm>
              <a:off x="9174898" y="6711750"/>
              <a:ext cx="49530" cy="307975"/>
            </a:xfrm>
            <a:custGeom>
              <a:avLst/>
              <a:gdLst/>
              <a:ahLst/>
              <a:cxnLst/>
              <a:rect l="l" t="t" r="r" b="b"/>
              <a:pathLst>
                <a:path w="49529" h="307975">
                  <a:moveTo>
                    <a:pt x="49085" y="0"/>
                  </a:moveTo>
                  <a:lnTo>
                    <a:pt x="20572" y="58893"/>
                  </a:lnTo>
                  <a:lnTo>
                    <a:pt x="5954" y="93481"/>
                  </a:lnTo>
                  <a:lnTo>
                    <a:pt x="631" y="117225"/>
                  </a:lnTo>
                  <a:lnTo>
                    <a:pt x="0" y="143586"/>
                  </a:lnTo>
                  <a:lnTo>
                    <a:pt x="6242" y="187353"/>
                  </a:lnTo>
                  <a:lnTo>
                    <a:pt x="19765" y="241839"/>
                  </a:lnTo>
                  <a:lnTo>
                    <a:pt x="33248" y="288286"/>
                  </a:lnTo>
                  <a:lnTo>
                    <a:pt x="39370" y="307936"/>
                  </a:lnTo>
                </a:path>
              </a:pathLst>
            </a:custGeom>
            <a:ln w="16179">
              <a:solidFill>
                <a:srgbClr val="474955"/>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1" name="object 30">
              <a:extLst>
                <a:ext uri="{FF2B5EF4-FFF2-40B4-BE49-F238E27FC236}">
                  <a16:creationId xmlns:a16="http://schemas.microsoft.com/office/drawing/2014/main" id="{592BBC5F-CC16-204D-870A-1F56BDE1713C}"/>
                </a:ext>
              </a:extLst>
            </p:cNvPr>
            <p:cNvSpPr/>
            <p:nvPr/>
          </p:nvSpPr>
          <p:spPr>
            <a:xfrm>
              <a:off x="9658628" y="6674066"/>
              <a:ext cx="97155" cy="635000"/>
            </a:xfrm>
            <a:custGeom>
              <a:avLst/>
              <a:gdLst/>
              <a:ahLst/>
              <a:cxnLst/>
              <a:rect l="l" t="t" r="r" b="b"/>
              <a:pathLst>
                <a:path w="97154" h="635000">
                  <a:moveTo>
                    <a:pt x="96639" y="0"/>
                  </a:moveTo>
                  <a:lnTo>
                    <a:pt x="54117" y="52837"/>
                  </a:lnTo>
                  <a:lnTo>
                    <a:pt x="31960" y="95252"/>
                  </a:lnTo>
                  <a:lnTo>
                    <a:pt x="14151" y="151433"/>
                  </a:lnTo>
                  <a:lnTo>
                    <a:pt x="4398" y="223710"/>
                  </a:lnTo>
                  <a:lnTo>
                    <a:pt x="420" y="353042"/>
                  </a:lnTo>
                  <a:lnTo>
                    <a:pt x="0" y="487102"/>
                  </a:lnTo>
                  <a:lnTo>
                    <a:pt x="1182" y="592224"/>
                  </a:lnTo>
                  <a:lnTo>
                    <a:pt x="2011" y="634746"/>
                  </a:lnTo>
                </a:path>
              </a:pathLst>
            </a:custGeom>
            <a:ln w="16179">
              <a:solidFill>
                <a:srgbClr val="474955"/>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2" name="object 31">
              <a:extLst>
                <a:ext uri="{FF2B5EF4-FFF2-40B4-BE49-F238E27FC236}">
                  <a16:creationId xmlns:a16="http://schemas.microsoft.com/office/drawing/2014/main" id="{EFFCD33E-FEAE-1E46-BDB9-E118B1DA2CB2}"/>
                </a:ext>
              </a:extLst>
            </p:cNvPr>
            <p:cNvSpPr/>
            <p:nvPr/>
          </p:nvSpPr>
          <p:spPr>
            <a:xfrm>
              <a:off x="9387953" y="7007459"/>
              <a:ext cx="55244" cy="55244"/>
            </a:xfrm>
            <a:custGeom>
              <a:avLst/>
              <a:gdLst/>
              <a:ahLst/>
              <a:cxnLst/>
              <a:rect l="l" t="t" r="r" b="b"/>
              <a:pathLst>
                <a:path w="55245" h="55245">
                  <a:moveTo>
                    <a:pt x="27482" y="0"/>
                  </a:moveTo>
                  <a:lnTo>
                    <a:pt x="16786" y="2158"/>
                  </a:lnTo>
                  <a:lnTo>
                    <a:pt x="8050" y="8043"/>
                  </a:lnTo>
                  <a:lnTo>
                    <a:pt x="2159" y="16775"/>
                  </a:lnTo>
                  <a:lnTo>
                    <a:pt x="0" y="27470"/>
                  </a:lnTo>
                  <a:lnTo>
                    <a:pt x="2159" y="38164"/>
                  </a:lnTo>
                  <a:lnTo>
                    <a:pt x="8050" y="46896"/>
                  </a:lnTo>
                  <a:lnTo>
                    <a:pt x="16786" y="52782"/>
                  </a:lnTo>
                  <a:lnTo>
                    <a:pt x="27482" y="54940"/>
                  </a:lnTo>
                  <a:lnTo>
                    <a:pt x="38186" y="52782"/>
                  </a:lnTo>
                  <a:lnTo>
                    <a:pt x="46926" y="46896"/>
                  </a:lnTo>
                  <a:lnTo>
                    <a:pt x="52818" y="38164"/>
                  </a:lnTo>
                  <a:lnTo>
                    <a:pt x="54978" y="27470"/>
                  </a:lnTo>
                  <a:lnTo>
                    <a:pt x="52818" y="16775"/>
                  </a:lnTo>
                  <a:lnTo>
                    <a:pt x="46926" y="8043"/>
                  </a:lnTo>
                  <a:lnTo>
                    <a:pt x="38186" y="2158"/>
                  </a:lnTo>
                  <a:lnTo>
                    <a:pt x="27482" y="0"/>
                  </a:lnTo>
                  <a:close/>
                </a:path>
              </a:pathLst>
            </a:custGeom>
            <a:solidFill>
              <a:srgbClr val="474955"/>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3" name="object 32">
              <a:extLst>
                <a:ext uri="{FF2B5EF4-FFF2-40B4-BE49-F238E27FC236}">
                  <a16:creationId xmlns:a16="http://schemas.microsoft.com/office/drawing/2014/main" id="{C42CDB78-4BB0-3240-A75B-11785A4C8291}"/>
                </a:ext>
              </a:extLst>
            </p:cNvPr>
            <p:cNvSpPr/>
            <p:nvPr/>
          </p:nvSpPr>
          <p:spPr>
            <a:xfrm>
              <a:off x="9380918" y="7197573"/>
              <a:ext cx="55244" cy="55244"/>
            </a:xfrm>
            <a:custGeom>
              <a:avLst/>
              <a:gdLst/>
              <a:ahLst/>
              <a:cxnLst/>
              <a:rect l="l" t="t" r="r" b="b"/>
              <a:pathLst>
                <a:path w="55245" h="55245">
                  <a:moveTo>
                    <a:pt x="27482" y="0"/>
                  </a:moveTo>
                  <a:lnTo>
                    <a:pt x="16780" y="2158"/>
                  </a:lnTo>
                  <a:lnTo>
                    <a:pt x="8045" y="8043"/>
                  </a:lnTo>
                  <a:lnTo>
                    <a:pt x="2158" y="16775"/>
                  </a:lnTo>
                  <a:lnTo>
                    <a:pt x="0" y="27470"/>
                  </a:lnTo>
                  <a:lnTo>
                    <a:pt x="2158" y="38164"/>
                  </a:lnTo>
                  <a:lnTo>
                    <a:pt x="8045" y="46896"/>
                  </a:lnTo>
                  <a:lnTo>
                    <a:pt x="16780" y="52782"/>
                  </a:lnTo>
                  <a:lnTo>
                    <a:pt x="27482" y="54940"/>
                  </a:lnTo>
                  <a:lnTo>
                    <a:pt x="38184" y="52782"/>
                  </a:lnTo>
                  <a:lnTo>
                    <a:pt x="46920" y="46896"/>
                  </a:lnTo>
                  <a:lnTo>
                    <a:pt x="52807" y="38164"/>
                  </a:lnTo>
                  <a:lnTo>
                    <a:pt x="54965" y="27470"/>
                  </a:lnTo>
                  <a:lnTo>
                    <a:pt x="52807" y="16775"/>
                  </a:lnTo>
                  <a:lnTo>
                    <a:pt x="46920" y="8043"/>
                  </a:lnTo>
                  <a:lnTo>
                    <a:pt x="38184" y="2158"/>
                  </a:lnTo>
                  <a:lnTo>
                    <a:pt x="27482" y="0"/>
                  </a:lnTo>
                  <a:close/>
                </a:path>
              </a:pathLst>
            </a:custGeom>
            <a:solidFill>
              <a:srgbClr val="474955"/>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4" name="object 33">
              <a:extLst>
                <a:ext uri="{FF2B5EF4-FFF2-40B4-BE49-F238E27FC236}">
                  <a16:creationId xmlns:a16="http://schemas.microsoft.com/office/drawing/2014/main" id="{6B815F92-EC5E-1541-AED1-9B0741AE22B9}"/>
                </a:ext>
              </a:extLst>
            </p:cNvPr>
            <p:cNvSpPr/>
            <p:nvPr/>
          </p:nvSpPr>
          <p:spPr>
            <a:xfrm>
              <a:off x="9070495" y="6818210"/>
              <a:ext cx="38735" cy="38735"/>
            </a:xfrm>
            <a:custGeom>
              <a:avLst/>
              <a:gdLst/>
              <a:ahLst/>
              <a:cxnLst/>
              <a:rect l="l" t="t" r="r" b="b"/>
              <a:pathLst>
                <a:path w="38734" h="38734">
                  <a:moveTo>
                    <a:pt x="0" y="0"/>
                  </a:moveTo>
                  <a:lnTo>
                    <a:pt x="38112" y="38112"/>
                  </a:lnTo>
                </a:path>
              </a:pathLst>
            </a:custGeom>
            <a:ln w="16179">
              <a:solidFill>
                <a:srgbClr val="474955"/>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5" name="object 34">
              <a:extLst>
                <a:ext uri="{FF2B5EF4-FFF2-40B4-BE49-F238E27FC236}">
                  <a16:creationId xmlns:a16="http://schemas.microsoft.com/office/drawing/2014/main" id="{16CC01B9-C0DB-8D4F-B0CA-F521567D81A3}"/>
                </a:ext>
              </a:extLst>
            </p:cNvPr>
            <p:cNvSpPr/>
            <p:nvPr/>
          </p:nvSpPr>
          <p:spPr>
            <a:xfrm>
              <a:off x="9608988" y="6574256"/>
              <a:ext cx="38100" cy="38100"/>
            </a:xfrm>
            <a:custGeom>
              <a:avLst/>
              <a:gdLst/>
              <a:ahLst/>
              <a:cxnLst/>
              <a:rect l="l" t="t" r="r" b="b"/>
              <a:pathLst>
                <a:path w="38100" h="38100">
                  <a:moveTo>
                    <a:pt x="18834" y="0"/>
                  </a:moveTo>
                  <a:lnTo>
                    <a:pt x="11503" y="1480"/>
                  </a:lnTo>
                  <a:lnTo>
                    <a:pt x="5516" y="5516"/>
                  </a:lnTo>
                  <a:lnTo>
                    <a:pt x="1480" y="11503"/>
                  </a:lnTo>
                  <a:lnTo>
                    <a:pt x="0" y="18834"/>
                  </a:lnTo>
                  <a:lnTo>
                    <a:pt x="1480" y="26164"/>
                  </a:lnTo>
                  <a:lnTo>
                    <a:pt x="5516" y="32151"/>
                  </a:lnTo>
                  <a:lnTo>
                    <a:pt x="11503" y="36188"/>
                  </a:lnTo>
                  <a:lnTo>
                    <a:pt x="18834" y="37668"/>
                  </a:lnTo>
                  <a:lnTo>
                    <a:pt x="26164" y="36188"/>
                  </a:lnTo>
                  <a:lnTo>
                    <a:pt x="32151" y="32151"/>
                  </a:lnTo>
                  <a:lnTo>
                    <a:pt x="36188" y="26164"/>
                  </a:lnTo>
                  <a:lnTo>
                    <a:pt x="37668" y="18834"/>
                  </a:lnTo>
                  <a:lnTo>
                    <a:pt x="36188" y="11503"/>
                  </a:lnTo>
                  <a:lnTo>
                    <a:pt x="32151" y="5516"/>
                  </a:lnTo>
                  <a:lnTo>
                    <a:pt x="26164" y="1480"/>
                  </a:lnTo>
                  <a:lnTo>
                    <a:pt x="18834" y="0"/>
                  </a:lnTo>
                  <a:close/>
                </a:path>
              </a:pathLst>
            </a:custGeom>
            <a:solidFill>
              <a:srgbClr val="D5BA62"/>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6" name="object 35">
              <a:extLst>
                <a:ext uri="{FF2B5EF4-FFF2-40B4-BE49-F238E27FC236}">
                  <a16:creationId xmlns:a16="http://schemas.microsoft.com/office/drawing/2014/main" id="{A3E1A37C-FB1F-5048-8BAA-A5B8B322747D}"/>
                </a:ext>
              </a:extLst>
            </p:cNvPr>
            <p:cNvSpPr/>
            <p:nvPr/>
          </p:nvSpPr>
          <p:spPr>
            <a:xfrm>
              <a:off x="9662432" y="6188722"/>
              <a:ext cx="294005" cy="265430"/>
            </a:xfrm>
            <a:custGeom>
              <a:avLst/>
              <a:gdLst/>
              <a:ahLst/>
              <a:cxnLst/>
              <a:rect l="l" t="t" r="r" b="b"/>
              <a:pathLst>
                <a:path w="294004" h="265429">
                  <a:moveTo>
                    <a:pt x="277444" y="0"/>
                  </a:moveTo>
                  <a:lnTo>
                    <a:pt x="241590" y="20891"/>
                  </a:lnTo>
                  <a:lnTo>
                    <a:pt x="158715" y="71527"/>
                  </a:lnTo>
                  <a:lnTo>
                    <a:pt x="65842" y="133854"/>
                  </a:lnTo>
                  <a:lnTo>
                    <a:pt x="0" y="189814"/>
                  </a:lnTo>
                  <a:lnTo>
                    <a:pt x="35061" y="225398"/>
                  </a:lnTo>
                  <a:lnTo>
                    <a:pt x="76522" y="251240"/>
                  </a:lnTo>
                  <a:lnTo>
                    <a:pt x="122684" y="264958"/>
                  </a:lnTo>
                  <a:lnTo>
                    <a:pt x="171847" y="264170"/>
                  </a:lnTo>
                  <a:lnTo>
                    <a:pt x="222313" y="246494"/>
                  </a:lnTo>
                  <a:lnTo>
                    <a:pt x="257477" y="217153"/>
                  </a:lnTo>
                  <a:lnTo>
                    <a:pt x="279905" y="177048"/>
                  </a:lnTo>
                  <a:lnTo>
                    <a:pt x="291355" y="130729"/>
                  </a:lnTo>
                  <a:lnTo>
                    <a:pt x="293588" y="82747"/>
                  </a:lnTo>
                  <a:lnTo>
                    <a:pt x="288364" y="37653"/>
                  </a:lnTo>
                  <a:lnTo>
                    <a:pt x="277444" y="0"/>
                  </a:lnTo>
                  <a:close/>
                </a:path>
              </a:pathLst>
            </a:custGeom>
            <a:solidFill>
              <a:srgbClr val="372C2C"/>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7" name="object 36">
              <a:extLst>
                <a:ext uri="{FF2B5EF4-FFF2-40B4-BE49-F238E27FC236}">
                  <a16:creationId xmlns:a16="http://schemas.microsoft.com/office/drawing/2014/main" id="{312ED826-48AB-FB42-9747-F122F56BEAB6}"/>
                </a:ext>
              </a:extLst>
            </p:cNvPr>
            <p:cNvSpPr/>
            <p:nvPr/>
          </p:nvSpPr>
          <p:spPr>
            <a:xfrm>
              <a:off x="9662432" y="6188722"/>
              <a:ext cx="294005" cy="265430"/>
            </a:xfrm>
            <a:custGeom>
              <a:avLst/>
              <a:gdLst/>
              <a:ahLst/>
              <a:cxnLst/>
              <a:rect l="l" t="t" r="r" b="b"/>
              <a:pathLst>
                <a:path w="294004" h="265429">
                  <a:moveTo>
                    <a:pt x="277444" y="0"/>
                  </a:moveTo>
                  <a:lnTo>
                    <a:pt x="288364" y="37653"/>
                  </a:lnTo>
                  <a:lnTo>
                    <a:pt x="293588" y="82747"/>
                  </a:lnTo>
                  <a:lnTo>
                    <a:pt x="291355" y="130729"/>
                  </a:lnTo>
                  <a:lnTo>
                    <a:pt x="279905" y="177048"/>
                  </a:lnTo>
                  <a:lnTo>
                    <a:pt x="257477" y="217153"/>
                  </a:lnTo>
                  <a:lnTo>
                    <a:pt x="222313" y="246494"/>
                  </a:lnTo>
                  <a:lnTo>
                    <a:pt x="171847" y="264170"/>
                  </a:lnTo>
                  <a:lnTo>
                    <a:pt x="122684" y="264958"/>
                  </a:lnTo>
                  <a:lnTo>
                    <a:pt x="76522" y="251240"/>
                  </a:lnTo>
                  <a:lnTo>
                    <a:pt x="35061" y="225398"/>
                  </a:lnTo>
                  <a:lnTo>
                    <a:pt x="0" y="189814"/>
                  </a:lnTo>
                  <a:lnTo>
                    <a:pt x="65842" y="133854"/>
                  </a:lnTo>
                  <a:lnTo>
                    <a:pt x="158715" y="71527"/>
                  </a:lnTo>
                  <a:lnTo>
                    <a:pt x="241590" y="20891"/>
                  </a:lnTo>
                  <a:lnTo>
                    <a:pt x="277444" y="0"/>
                  </a:lnTo>
                </a:path>
              </a:pathLst>
            </a:custGeom>
            <a:ln w="23609">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8" name="object 37">
              <a:extLst>
                <a:ext uri="{FF2B5EF4-FFF2-40B4-BE49-F238E27FC236}">
                  <a16:creationId xmlns:a16="http://schemas.microsoft.com/office/drawing/2014/main" id="{82568686-1135-8746-AC03-17C01E6DC2F5}"/>
                </a:ext>
              </a:extLst>
            </p:cNvPr>
            <p:cNvSpPr/>
            <p:nvPr/>
          </p:nvSpPr>
          <p:spPr>
            <a:xfrm>
              <a:off x="9860771" y="5935736"/>
              <a:ext cx="242963" cy="201510"/>
            </a:xfrm>
            <a:prstGeom prst="rect">
              <a:avLst/>
            </a:prstGeom>
            <a:blipFill>
              <a:blip r:embed="rId3"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49" name="object 38">
              <a:extLst>
                <a:ext uri="{FF2B5EF4-FFF2-40B4-BE49-F238E27FC236}">
                  <a16:creationId xmlns:a16="http://schemas.microsoft.com/office/drawing/2014/main" id="{50B9B360-ED1B-9D48-BCA5-8342FBD7091D}"/>
                </a:ext>
              </a:extLst>
            </p:cNvPr>
            <p:cNvSpPr/>
            <p:nvPr/>
          </p:nvSpPr>
          <p:spPr>
            <a:xfrm>
              <a:off x="9860771" y="5935736"/>
              <a:ext cx="243204" cy="201930"/>
            </a:xfrm>
            <a:custGeom>
              <a:avLst/>
              <a:gdLst/>
              <a:ahLst/>
              <a:cxnLst/>
              <a:rect l="l" t="t" r="r" b="b"/>
              <a:pathLst>
                <a:path w="243204" h="201929">
                  <a:moveTo>
                    <a:pt x="0" y="161518"/>
                  </a:moveTo>
                  <a:lnTo>
                    <a:pt x="9957" y="123655"/>
                  </a:lnTo>
                  <a:lnTo>
                    <a:pt x="37926" y="56627"/>
                  </a:lnTo>
                  <a:lnTo>
                    <a:pt x="98633" y="11348"/>
                  </a:lnTo>
                  <a:lnTo>
                    <a:pt x="149513" y="671"/>
                  </a:lnTo>
                  <a:lnTo>
                    <a:pt x="218478" y="0"/>
                  </a:lnTo>
                  <a:lnTo>
                    <a:pt x="152565" y="64134"/>
                  </a:lnTo>
                  <a:lnTo>
                    <a:pt x="182581" y="64222"/>
                  </a:lnTo>
                  <a:lnTo>
                    <a:pt x="202003" y="67835"/>
                  </a:lnTo>
                  <a:lnTo>
                    <a:pt x="219305" y="78199"/>
                  </a:lnTo>
                  <a:lnTo>
                    <a:pt x="242963" y="98539"/>
                  </a:lnTo>
                  <a:lnTo>
                    <a:pt x="225486" y="102677"/>
                  </a:lnTo>
                  <a:lnTo>
                    <a:pt x="190703" y="110518"/>
                  </a:lnTo>
                  <a:lnTo>
                    <a:pt x="156624" y="118116"/>
                  </a:lnTo>
                  <a:lnTo>
                    <a:pt x="141262" y="121526"/>
                  </a:lnTo>
                  <a:lnTo>
                    <a:pt x="168604" y="131734"/>
                  </a:lnTo>
                  <a:lnTo>
                    <a:pt x="183408" y="143468"/>
                  </a:lnTo>
                  <a:lnTo>
                    <a:pt x="190795" y="164228"/>
                  </a:lnTo>
                  <a:lnTo>
                    <a:pt x="195884" y="201510"/>
                  </a:lnTo>
                  <a:lnTo>
                    <a:pt x="156533" y="191302"/>
                  </a:lnTo>
                  <a:lnTo>
                    <a:pt x="90170" y="177995"/>
                  </a:lnTo>
                  <a:lnTo>
                    <a:pt x="27692" y="166447"/>
                  </a:lnTo>
                  <a:lnTo>
                    <a:pt x="0" y="161518"/>
                  </a:lnTo>
                  <a:close/>
                </a:path>
              </a:pathLst>
            </a:custGeom>
            <a:ln w="23609">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0" name="object 39">
              <a:extLst>
                <a:ext uri="{FF2B5EF4-FFF2-40B4-BE49-F238E27FC236}">
                  <a16:creationId xmlns:a16="http://schemas.microsoft.com/office/drawing/2014/main" id="{CF282615-D8FA-604E-BB3F-353AC78C3EB7}"/>
                </a:ext>
              </a:extLst>
            </p:cNvPr>
            <p:cNvSpPr/>
            <p:nvPr/>
          </p:nvSpPr>
          <p:spPr>
            <a:xfrm>
              <a:off x="9068658" y="5520894"/>
              <a:ext cx="815975" cy="991235"/>
            </a:xfrm>
            <a:custGeom>
              <a:avLst/>
              <a:gdLst/>
              <a:ahLst/>
              <a:cxnLst/>
              <a:rect l="l" t="t" r="r" b="b"/>
              <a:pathLst>
                <a:path w="815975" h="991234">
                  <a:moveTo>
                    <a:pt x="429606" y="0"/>
                  </a:moveTo>
                  <a:lnTo>
                    <a:pt x="385077" y="966"/>
                  </a:lnTo>
                  <a:lnTo>
                    <a:pt x="341690" y="7604"/>
                  </a:lnTo>
                  <a:lnTo>
                    <a:pt x="299704" y="19623"/>
                  </a:lnTo>
                  <a:lnTo>
                    <a:pt x="259382" y="36729"/>
                  </a:lnTo>
                  <a:lnTo>
                    <a:pt x="220986" y="58634"/>
                  </a:lnTo>
                  <a:lnTo>
                    <a:pt x="184777" y="85045"/>
                  </a:lnTo>
                  <a:lnTo>
                    <a:pt x="151017" y="115671"/>
                  </a:lnTo>
                  <a:lnTo>
                    <a:pt x="119967" y="150220"/>
                  </a:lnTo>
                  <a:lnTo>
                    <a:pt x="91890" y="188402"/>
                  </a:lnTo>
                  <a:lnTo>
                    <a:pt x="67047" y="229926"/>
                  </a:lnTo>
                  <a:lnTo>
                    <a:pt x="45699" y="274499"/>
                  </a:lnTo>
                  <a:lnTo>
                    <a:pt x="28109" y="321832"/>
                  </a:lnTo>
                  <a:lnTo>
                    <a:pt x="14537" y="371632"/>
                  </a:lnTo>
                  <a:lnTo>
                    <a:pt x="5247" y="423608"/>
                  </a:lnTo>
                  <a:lnTo>
                    <a:pt x="498" y="477469"/>
                  </a:lnTo>
                  <a:lnTo>
                    <a:pt x="0" y="547884"/>
                  </a:lnTo>
                  <a:lnTo>
                    <a:pt x="4665" y="611919"/>
                  </a:lnTo>
                  <a:lnTo>
                    <a:pt x="14090" y="669847"/>
                  </a:lnTo>
                  <a:lnTo>
                    <a:pt x="27873" y="721937"/>
                  </a:lnTo>
                  <a:lnTo>
                    <a:pt x="45609" y="768462"/>
                  </a:lnTo>
                  <a:lnTo>
                    <a:pt x="66897" y="809693"/>
                  </a:lnTo>
                  <a:lnTo>
                    <a:pt x="91332" y="845901"/>
                  </a:lnTo>
                  <a:lnTo>
                    <a:pt x="118511" y="877357"/>
                  </a:lnTo>
                  <a:lnTo>
                    <a:pt x="148032" y="904332"/>
                  </a:lnTo>
                  <a:lnTo>
                    <a:pt x="179490" y="927098"/>
                  </a:lnTo>
                  <a:lnTo>
                    <a:pt x="246609" y="961086"/>
                  </a:lnTo>
                  <a:lnTo>
                    <a:pt x="316691" y="981500"/>
                  </a:lnTo>
                  <a:lnTo>
                    <a:pt x="386362" y="990485"/>
                  </a:lnTo>
                  <a:lnTo>
                    <a:pt x="423633" y="990982"/>
                  </a:lnTo>
                  <a:lnTo>
                    <a:pt x="460996" y="988030"/>
                  </a:lnTo>
                  <a:lnTo>
                    <a:pt x="534726" y="971266"/>
                  </a:lnTo>
                  <a:lnTo>
                    <a:pt x="570456" y="957200"/>
                  </a:lnTo>
                  <a:lnTo>
                    <a:pt x="605004" y="939174"/>
                  </a:lnTo>
                  <a:lnTo>
                    <a:pt x="638053" y="917060"/>
                  </a:lnTo>
                  <a:lnTo>
                    <a:pt x="669285" y="890731"/>
                  </a:lnTo>
                  <a:lnTo>
                    <a:pt x="698380" y="860060"/>
                  </a:lnTo>
                  <a:lnTo>
                    <a:pt x="725021" y="824917"/>
                  </a:lnTo>
                  <a:lnTo>
                    <a:pt x="748889" y="785176"/>
                  </a:lnTo>
                  <a:lnTo>
                    <a:pt x="769665" y="740709"/>
                  </a:lnTo>
                  <a:lnTo>
                    <a:pt x="787033" y="691389"/>
                  </a:lnTo>
                  <a:lnTo>
                    <a:pt x="800672" y="637087"/>
                  </a:lnTo>
                  <a:lnTo>
                    <a:pt x="810266" y="577676"/>
                  </a:lnTo>
                  <a:lnTo>
                    <a:pt x="815495" y="513029"/>
                  </a:lnTo>
                  <a:lnTo>
                    <a:pt x="815459" y="458963"/>
                  </a:lnTo>
                  <a:lnTo>
                    <a:pt x="810732" y="406379"/>
                  </a:lnTo>
                  <a:lnTo>
                    <a:pt x="801551" y="355589"/>
                  </a:lnTo>
                  <a:lnTo>
                    <a:pt x="788150" y="306907"/>
                  </a:lnTo>
                  <a:lnTo>
                    <a:pt x="770765" y="260644"/>
                  </a:lnTo>
                  <a:lnTo>
                    <a:pt x="749632" y="217115"/>
                  </a:lnTo>
                  <a:lnTo>
                    <a:pt x="724986" y="176632"/>
                  </a:lnTo>
                  <a:lnTo>
                    <a:pt x="697062" y="139508"/>
                  </a:lnTo>
                  <a:lnTo>
                    <a:pt x="666096" y="106057"/>
                  </a:lnTo>
                  <a:lnTo>
                    <a:pt x="632323" y="76591"/>
                  </a:lnTo>
                  <a:lnTo>
                    <a:pt x="595980" y="51423"/>
                  </a:lnTo>
                  <a:lnTo>
                    <a:pt x="557301" y="30868"/>
                  </a:lnTo>
                  <a:lnTo>
                    <a:pt x="516522" y="15236"/>
                  </a:lnTo>
                  <a:lnTo>
                    <a:pt x="473878" y="4843"/>
                  </a:lnTo>
                  <a:lnTo>
                    <a:pt x="429606"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1" name="object 40">
              <a:extLst>
                <a:ext uri="{FF2B5EF4-FFF2-40B4-BE49-F238E27FC236}">
                  <a16:creationId xmlns:a16="http://schemas.microsoft.com/office/drawing/2014/main" id="{28CCF538-CAC0-3B47-AA9A-9E9A4836A5C2}"/>
                </a:ext>
              </a:extLst>
            </p:cNvPr>
            <p:cNvSpPr/>
            <p:nvPr/>
          </p:nvSpPr>
          <p:spPr>
            <a:xfrm>
              <a:off x="8978022" y="6034606"/>
              <a:ext cx="186055" cy="252729"/>
            </a:xfrm>
            <a:custGeom>
              <a:avLst/>
              <a:gdLst/>
              <a:ahLst/>
              <a:cxnLst/>
              <a:rect l="l" t="t" r="r" b="b"/>
              <a:pathLst>
                <a:path w="186054" h="252729">
                  <a:moveTo>
                    <a:pt x="76442" y="0"/>
                  </a:moveTo>
                  <a:lnTo>
                    <a:pt x="40389" y="12960"/>
                  </a:lnTo>
                  <a:lnTo>
                    <a:pt x="13898" y="42842"/>
                  </a:lnTo>
                  <a:lnTo>
                    <a:pt x="0" y="87096"/>
                  </a:lnTo>
                  <a:lnTo>
                    <a:pt x="1560" y="128544"/>
                  </a:lnTo>
                  <a:lnTo>
                    <a:pt x="16441" y="167176"/>
                  </a:lnTo>
                  <a:lnTo>
                    <a:pt x="43483" y="200936"/>
                  </a:lnTo>
                  <a:lnTo>
                    <a:pt x="81526" y="227768"/>
                  </a:lnTo>
                  <a:lnTo>
                    <a:pt x="129411" y="245616"/>
                  </a:lnTo>
                  <a:lnTo>
                    <a:pt x="185978" y="252425"/>
                  </a:lnTo>
                  <a:lnTo>
                    <a:pt x="165112" y="35051"/>
                  </a:lnTo>
                  <a:lnTo>
                    <a:pt x="119027" y="6513"/>
                  </a:lnTo>
                  <a:lnTo>
                    <a:pt x="76442"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2" name="object 41">
              <a:extLst>
                <a:ext uri="{FF2B5EF4-FFF2-40B4-BE49-F238E27FC236}">
                  <a16:creationId xmlns:a16="http://schemas.microsoft.com/office/drawing/2014/main" id="{FA7C63D6-9D5C-D04C-965B-3353D17BF026}"/>
                </a:ext>
              </a:extLst>
            </p:cNvPr>
            <p:cNvSpPr/>
            <p:nvPr/>
          </p:nvSpPr>
          <p:spPr>
            <a:xfrm>
              <a:off x="9770209" y="6064901"/>
              <a:ext cx="216535" cy="231775"/>
            </a:xfrm>
            <a:custGeom>
              <a:avLst/>
              <a:gdLst/>
              <a:ahLst/>
              <a:cxnLst/>
              <a:rect l="l" t="t" r="r" b="b"/>
              <a:pathLst>
                <a:path w="216534" h="231775">
                  <a:moveTo>
                    <a:pt x="116835" y="0"/>
                  </a:moveTo>
                  <a:lnTo>
                    <a:pt x="65811" y="18308"/>
                  </a:lnTo>
                  <a:lnTo>
                    <a:pt x="0" y="226537"/>
                  </a:lnTo>
                  <a:lnTo>
                    <a:pt x="56754" y="231678"/>
                  </a:lnTo>
                  <a:lnTo>
                    <a:pt x="107319" y="224213"/>
                  </a:lnTo>
                  <a:lnTo>
                    <a:pt x="150134" y="205909"/>
                  </a:lnTo>
                  <a:lnTo>
                    <a:pt x="183637" y="178536"/>
                  </a:lnTo>
                  <a:lnTo>
                    <a:pt x="206265" y="143861"/>
                  </a:lnTo>
                  <a:lnTo>
                    <a:pt x="216458" y="103652"/>
                  </a:lnTo>
                  <a:lnTo>
                    <a:pt x="212081" y="57471"/>
                  </a:lnTo>
                  <a:lnTo>
                    <a:pt x="192399" y="22714"/>
                  </a:lnTo>
                  <a:lnTo>
                    <a:pt x="159840" y="2512"/>
                  </a:lnTo>
                  <a:lnTo>
                    <a:pt x="116835" y="0"/>
                  </a:lnTo>
                  <a:close/>
                </a:path>
              </a:pathLst>
            </a:custGeom>
            <a:solidFill>
              <a:srgbClr val="FCC79B"/>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3" name="object 42">
              <a:extLst>
                <a:ext uri="{FF2B5EF4-FFF2-40B4-BE49-F238E27FC236}">
                  <a16:creationId xmlns:a16="http://schemas.microsoft.com/office/drawing/2014/main" id="{36D5CAE5-738D-3D45-B845-32EFB02021D9}"/>
                </a:ext>
              </a:extLst>
            </p:cNvPr>
            <p:cNvSpPr/>
            <p:nvPr/>
          </p:nvSpPr>
          <p:spPr>
            <a:xfrm>
              <a:off x="9099481" y="6160762"/>
              <a:ext cx="151130" cy="95885"/>
            </a:xfrm>
            <a:custGeom>
              <a:avLst/>
              <a:gdLst/>
              <a:ahLst/>
              <a:cxnLst/>
              <a:rect l="l" t="t" r="r" b="b"/>
              <a:pathLst>
                <a:path w="151129" h="95885">
                  <a:moveTo>
                    <a:pt x="77495" y="0"/>
                  </a:moveTo>
                  <a:lnTo>
                    <a:pt x="47973" y="2478"/>
                  </a:lnTo>
                  <a:lnTo>
                    <a:pt x="23555" y="11685"/>
                  </a:lnTo>
                  <a:lnTo>
                    <a:pt x="6732" y="26190"/>
                  </a:lnTo>
                  <a:lnTo>
                    <a:pt x="0" y="44564"/>
                  </a:lnTo>
                  <a:lnTo>
                    <a:pt x="5117" y="63449"/>
                  </a:lnTo>
                  <a:lnTo>
                    <a:pt x="20613" y="79367"/>
                  </a:lnTo>
                  <a:lnTo>
                    <a:pt x="44132" y="90671"/>
                  </a:lnTo>
                  <a:lnTo>
                    <a:pt x="73317" y="95719"/>
                  </a:lnTo>
                  <a:lnTo>
                    <a:pt x="102842" y="93232"/>
                  </a:lnTo>
                  <a:lnTo>
                    <a:pt x="127257" y="84018"/>
                  </a:lnTo>
                  <a:lnTo>
                    <a:pt x="144075" y="69511"/>
                  </a:lnTo>
                  <a:lnTo>
                    <a:pt x="150812" y="51142"/>
                  </a:lnTo>
                  <a:lnTo>
                    <a:pt x="145696" y="32259"/>
                  </a:lnTo>
                  <a:lnTo>
                    <a:pt x="130203" y="16346"/>
                  </a:lnTo>
                  <a:lnTo>
                    <a:pt x="106685" y="5046"/>
                  </a:lnTo>
                  <a:lnTo>
                    <a:pt x="77495" y="0"/>
                  </a:lnTo>
                  <a:close/>
                </a:path>
              </a:pathLst>
            </a:custGeom>
            <a:solidFill>
              <a:srgbClr val="F9A987"/>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4" name="object 43">
              <a:extLst>
                <a:ext uri="{FF2B5EF4-FFF2-40B4-BE49-F238E27FC236}">
                  <a16:creationId xmlns:a16="http://schemas.microsoft.com/office/drawing/2014/main" id="{C74234F3-9752-8B43-98CF-2BFFCB6F6544}"/>
                </a:ext>
              </a:extLst>
            </p:cNvPr>
            <p:cNvSpPr/>
            <p:nvPr/>
          </p:nvSpPr>
          <p:spPr>
            <a:xfrm>
              <a:off x="9637416" y="6180247"/>
              <a:ext cx="172085" cy="94615"/>
            </a:xfrm>
            <a:custGeom>
              <a:avLst/>
              <a:gdLst/>
              <a:ahLst/>
              <a:cxnLst/>
              <a:rect l="l" t="t" r="r" b="b"/>
              <a:pathLst>
                <a:path w="172084" h="94614">
                  <a:moveTo>
                    <a:pt x="87249" y="0"/>
                  </a:moveTo>
                  <a:lnTo>
                    <a:pt x="53687" y="2787"/>
                  </a:lnTo>
                  <a:lnTo>
                    <a:pt x="26084" y="12133"/>
                  </a:lnTo>
                  <a:lnTo>
                    <a:pt x="7251" y="26601"/>
                  </a:lnTo>
                  <a:lnTo>
                    <a:pt x="0" y="44754"/>
                  </a:lnTo>
                  <a:lnTo>
                    <a:pt x="6248" y="63287"/>
                  </a:lnTo>
                  <a:lnTo>
                    <a:pt x="24258" y="78773"/>
                  </a:lnTo>
                  <a:lnTo>
                    <a:pt x="51301" y="89622"/>
                  </a:lnTo>
                  <a:lnTo>
                    <a:pt x="84645" y="94246"/>
                  </a:lnTo>
                  <a:lnTo>
                    <a:pt x="118186" y="91464"/>
                  </a:lnTo>
                  <a:lnTo>
                    <a:pt x="145759" y="82115"/>
                  </a:lnTo>
                  <a:lnTo>
                    <a:pt x="164571" y="67636"/>
                  </a:lnTo>
                  <a:lnTo>
                    <a:pt x="171831" y="49466"/>
                  </a:lnTo>
                  <a:lnTo>
                    <a:pt x="165585" y="30943"/>
                  </a:lnTo>
                  <a:lnTo>
                    <a:pt x="147585" y="15465"/>
                  </a:lnTo>
                  <a:lnTo>
                    <a:pt x="120562" y="4621"/>
                  </a:lnTo>
                  <a:lnTo>
                    <a:pt x="87249" y="0"/>
                  </a:lnTo>
                  <a:close/>
                </a:path>
              </a:pathLst>
            </a:custGeom>
            <a:solidFill>
              <a:srgbClr val="F9A987"/>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5" name="object 44">
              <a:extLst>
                <a:ext uri="{FF2B5EF4-FFF2-40B4-BE49-F238E27FC236}">
                  <a16:creationId xmlns:a16="http://schemas.microsoft.com/office/drawing/2014/main" id="{63C340D4-D471-AF4C-9C14-D0FA42BE0657}"/>
                </a:ext>
              </a:extLst>
            </p:cNvPr>
            <p:cNvSpPr/>
            <p:nvPr/>
          </p:nvSpPr>
          <p:spPr>
            <a:xfrm>
              <a:off x="9041381" y="5471335"/>
              <a:ext cx="883919" cy="626110"/>
            </a:xfrm>
            <a:custGeom>
              <a:avLst/>
              <a:gdLst/>
              <a:ahLst/>
              <a:cxnLst/>
              <a:rect l="l" t="t" r="r" b="b"/>
              <a:pathLst>
                <a:path w="883920" h="626110">
                  <a:moveTo>
                    <a:pt x="867224" y="302428"/>
                  </a:moveTo>
                  <a:lnTo>
                    <a:pt x="621058" y="302428"/>
                  </a:lnTo>
                  <a:lnTo>
                    <a:pt x="677069" y="365754"/>
                  </a:lnTo>
                  <a:lnTo>
                    <a:pt x="711102" y="420560"/>
                  </a:lnTo>
                  <a:lnTo>
                    <a:pt x="736985" y="497173"/>
                  </a:lnTo>
                  <a:lnTo>
                    <a:pt x="768543" y="625922"/>
                  </a:lnTo>
                  <a:lnTo>
                    <a:pt x="775180" y="619777"/>
                  </a:lnTo>
                  <a:lnTo>
                    <a:pt x="793563" y="605486"/>
                  </a:lnTo>
                  <a:lnTo>
                    <a:pt x="821398" y="589269"/>
                  </a:lnTo>
                  <a:lnTo>
                    <a:pt x="856389" y="577344"/>
                  </a:lnTo>
                  <a:lnTo>
                    <a:pt x="865666" y="555718"/>
                  </a:lnTo>
                  <a:lnTo>
                    <a:pt x="879877" y="493009"/>
                  </a:lnTo>
                  <a:lnTo>
                    <a:pt x="883453" y="454012"/>
                  </a:lnTo>
                  <a:lnTo>
                    <a:pt x="883727" y="410750"/>
                  </a:lnTo>
                  <a:lnTo>
                    <a:pt x="880209" y="366623"/>
                  </a:lnTo>
                  <a:lnTo>
                    <a:pt x="880122" y="365754"/>
                  </a:lnTo>
                  <a:lnTo>
                    <a:pt x="871923" y="318953"/>
                  </a:lnTo>
                  <a:lnTo>
                    <a:pt x="867224" y="302428"/>
                  </a:lnTo>
                  <a:close/>
                </a:path>
                <a:path w="883920" h="626110">
                  <a:moveTo>
                    <a:pt x="430007" y="0"/>
                  </a:moveTo>
                  <a:lnTo>
                    <a:pt x="354686" y="7116"/>
                  </a:lnTo>
                  <a:lnTo>
                    <a:pt x="281977" y="25089"/>
                  </a:lnTo>
                  <a:lnTo>
                    <a:pt x="213718" y="53865"/>
                  </a:lnTo>
                  <a:lnTo>
                    <a:pt x="151747" y="93391"/>
                  </a:lnTo>
                  <a:lnTo>
                    <a:pt x="97903" y="143614"/>
                  </a:lnTo>
                  <a:lnTo>
                    <a:pt x="54025" y="204482"/>
                  </a:lnTo>
                  <a:lnTo>
                    <a:pt x="36398" y="238891"/>
                  </a:lnTo>
                  <a:lnTo>
                    <a:pt x="21953" y="275941"/>
                  </a:lnTo>
                  <a:lnTo>
                    <a:pt x="10918" y="315626"/>
                  </a:lnTo>
                  <a:lnTo>
                    <a:pt x="3523" y="357940"/>
                  </a:lnTo>
                  <a:lnTo>
                    <a:pt x="0" y="402874"/>
                  </a:lnTo>
                  <a:lnTo>
                    <a:pt x="576" y="450424"/>
                  </a:lnTo>
                  <a:lnTo>
                    <a:pt x="5483" y="500582"/>
                  </a:lnTo>
                  <a:lnTo>
                    <a:pt x="14950" y="553341"/>
                  </a:lnTo>
                  <a:lnTo>
                    <a:pt x="56505" y="592305"/>
                  </a:lnTo>
                  <a:lnTo>
                    <a:pt x="58516" y="585088"/>
                  </a:lnTo>
                  <a:lnTo>
                    <a:pt x="64110" y="568337"/>
                  </a:lnTo>
                  <a:lnTo>
                    <a:pt x="72626" y="549400"/>
                  </a:lnTo>
                  <a:lnTo>
                    <a:pt x="83403" y="535625"/>
                  </a:lnTo>
                  <a:lnTo>
                    <a:pt x="156945" y="523011"/>
                  </a:lnTo>
                  <a:lnTo>
                    <a:pt x="224824" y="508153"/>
                  </a:lnTo>
                  <a:lnTo>
                    <a:pt x="287173" y="491353"/>
                  </a:lnTo>
                  <a:lnTo>
                    <a:pt x="344122" y="472911"/>
                  </a:lnTo>
                  <a:lnTo>
                    <a:pt x="395803" y="453130"/>
                  </a:lnTo>
                  <a:lnTo>
                    <a:pt x="442346" y="432309"/>
                  </a:lnTo>
                  <a:lnTo>
                    <a:pt x="483883" y="410750"/>
                  </a:lnTo>
                  <a:lnTo>
                    <a:pt x="520545" y="388755"/>
                  </a:lnTo>
                  <a:lnTo>
                    <a:pt x="552462" y="366623"/>
                  </a:lnTo>
                  <a:lnTo>
                    <a:pt x="602587" y="323159"/>
                  </a:lnTo>
                  <a:lnTo>
                    <a:pt x="621058" y="302428"/>
                  </a:lnTo>
                  <a:lnTo>
                    <a:pt x="867224" y="302428"/>
                  </a:lnTo>
                  <a:lnTo>
                    <a:pt x="838904" y="224282"/>
                  </a:lnTo>
                  <a:lnTo>
                    <a:pt x="812759" y="178684"/>
                  </a:lnTo>
                  <a:lnTo>
                    <a:pt x="779286" y="135633"/>
                  </a:lnTo>
                  <a:lnTo>
                    <a:pt x="737807" y="96172"/>
                  </a:lnTo>
                  <a:lnTo>
                    <a:pt x="687644" y="61343"/>
                  </a:lnTo>
                  <a:lnTo>
                    <a:pt x="653247" y="44313"/>
                  </a:lnTo>
                  <a:lnTo>
                    <a:pt x="617665" y="30049"/>
                  </a:lnTo>
                  <a:lnTo>
                    <a:pt x="581126" y="18545"/>
                  </a:lnTo>
                  <a:lnTo>
                    <a:pt x="543861" y="9795"/>
                  </a:lnTo>
                  <a:lnTo>
                    <a:pt x="506100" y="3791"/>
                  </a:lnTo>
                  <a:lnTo>
                    <a:pt x="468072" y="529"/>
                  </a:lnTo>
                  <a:lnTo>
                    <a:pt x="430007" y="0"/>
                  </a:lnTo>
                  <a:close/>
                </a:path>
              </a:pathLst>
            </a:custGeom>
            <a:solidFill>
              <a:srgbClr val="372C2C"/>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6" name="object 45">
              <a:extLst>
                <a:ext uri="{FF2B5EF4-FFF2-40B4-BE49-F238E27FC236}">
                  <a16:creationId xmlns:a16="http://schemas.microsoft.com/office/drawing/2014/main" id="{99FFF84D-5693-504A-AF73-44AEA709B280}"/>
                </a:ext>
              </a:extLst>
            </p:cNvPr>
            <p:cNvSpPr/>
            <p:nvPr/>
          </p:nvSpPr>
          <p:spPr>
            <a:xfrm>
              <a:off x="9124707" y="5471210"/>
              <a:ext cx="739775" cy="264160"/>
            </a:xfrm>
            <a:custGeom>
              <a:avLst/>
              <a:gdLst/>
              <a:ahLst/>
              <a:cxnLst/>
              <a:rect l="l" t="t" r="r" b="b"/>
              <a:pathLst>
                <a:path w="739775" h="264160">
                  <a:moveTo>
                    <a:pt x="83756" y="82729"/>
                  </a:moveTo>
                  <a:lnTo>
                    <a:pt x="61383" y="99060"/>
                  </a:lnTo>
                  <a:lnTo>
                    <a:pt x="32051" y="125264"/>
                  </a:lnTo>
                  <a:lnTo>
                    <a:pt x="5384" y="154514"/>
                  </a:lnTo>
                  <a:lnTo>
                    <a:pt x="0" y="161843"/>
                  </a:lnTo>
                  <a:lnTo>
                    <a:pt x="158387" y="225200"/>
                  </a:lnTo>
                  <a:lnTo>
                    <a:pt x="346725" y="263803"/>
                  </a:lnTo>
                  <a:lnTo>
                    <a:pt x="558688" y="242061"/>
                  </a:lnTo>
                  <a:lnTo>
                    <a:pt x="739720" y="198897"/>
                  </a:lnTo>
                  <a:lnTo>
                    <a:pt x="728990" y="179710"/>
                  </a:lnTo>
                  <a:lnTo>
                    <a:pt x="713340" y="159211"/>
                  </a:lnTo>
                  <a:lnTo>
                    <a:pt x="383455" y="159211"/>
                  </a:lnTo>
                  <a:lnTo>
                    <a:pt x="222913" y="130229"/>
                  </a:lnTo>
                  <a:lnTo>
                    <a:pt x="83756" y="82729"/>
                  </a:lnTo>
                  <a:close/>
                </a:path>
                <a:path w="739775" h="264160">
                  <a:moveTo>
                    <a:pt x="671330" y="112666"/>
                  </a:moveTo>
                  <a:lnTo>
                    <a:pt x="551679" y="141760"/>
                  </a:lnTo>
                  <a:lnTo>
                    <a:pt x="383455" y="159211"/>
                  </a:lnTo>
                  <a:lnTo>
                    <a:pt x="713340" y="159211"/>
                  </a:lnTo>
                  <a:lnTo>
                    <a:pt x="695753" y="136176"/>
                  </a:lnTo>
                  <a:lnTo>
                    <a:pt x="671330" y="112666"/>
                  </a:lnTo>
                  <a:close/>
                </a:path>
                <a:path w="739775" h="264160">
                  <a:moveTo>
                    <a:pt x="358471" y="0"/>
                  </a:moveTo>
                  <a:lnTo>
                    <a:pt x="317776" y="1557"/>
                  </a:lnTo>
                  <a:lnTo>
                    <a:pt x="277641" y="6223"/>
                  </a:lnTo>
                  <a:lnTo>
                    <a:pt x="238207" y="13990"/>
                  </a:lnTo>
                  <a:lnTo>
                    <a:pt x="199756" y="24850"/>
                  </a:lnTo>
                  <a:lnTo>
                    <a:pt x="162568" y="38795"/>
                  </a:lnTo>
                  <a:lnTo>
                    <a:pt x="126922" y="55817"/>
                  </a:lnTo>
                  <a:lnTo>
                    <a:pt x="93100" y="75908"/>
                  </a:lnTo>
                  <a:lnTo>
                    <a:pt x="83756" y="82729"/>
                  </a:lnTo>
                  <a:lnTo>
                    <a:pt x="671330" y="112666"/>
                  </a:lnTo>
                  <a:lnTo>
                    <a:pt x="604318" y="61455"/>
                  </a:lnTo>
                  <a:lnTo>
                    <a:pt x="558011" y="39292"/>
                  </a:lnTo>
                  <a:lnTo>
                    <a:pt x="509724" y="22080"/>
                  </a:lnTo>
                  <a:lnTo>
                    <a:pt x="460005" y="9803"/>
                  </a:lnTo>
                  <a:lnTo>
                    <a:pt x="409405" y="2448"/>
                  </a:lnTo>
                  <a:lnTo>
                    <a:pt x="358471" y="0"/>
                  </a:lnTo>
                  <a:close/>
                </a:path>
              </a:pathLst>
            </a:custGeom>
            <a:solidFill>
              <a:srgbClr val="65554C"/>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7" name="object 46">
              <a:extLst>
                <a:ext uri="{FF2B5EF4-FFF2-40B4-BE49-F238E27FC236}">
                  <a16:creationId xmlns:a16="http://schemas.microsoft.com/office/drawing/2014/main" id="{108DDDDE-B4D8-A644-8CF6-A6844E7C53FF}"/>
                </a:ext>
              </a:extLst>
            </p:cNvPr>
            <p:cNvSpPr/>
            <p:nvPr/>
          </p:nvSpPr>
          <p:spPr>
            <a:xfrm>
              <a:off x="9041381" y="5471335"/>
              <a:ext cx="883919" cy="626110"/>
            </a:xfrm>
            <a:custGeom>
              <a:avLst/>
              <a:gdLst/>
              <a:ahLst/>
              <a:cxnLst/>
              <a:rect l="l" t="t" r="r" b="b"/>
              <a:pathLst>
                <a:path w="883920" h="626110">
                  <a:moveTo>
                    <a:pt x="56505" y="592305"/>
                  </a:moveTo>
                  <a:lnTo>
                    <a:pt x="14950" y="553341"/>
                  </a:lnTo>
                  <a:lnTo>
                    <a:pt x="5483" y="500582"/>
                  </a:lnTo>
                  <a:lnTo>
                    <a:pt x="576" y="450424"/>
                  </a:lnTo>
                  <a:lnTo>
                    <a:pt x="0" y="402874"/>
                  </a:lnTo>
                  <a:lnTo>
                    <a:pt x="3523" y="357940"/>
                  </a:lnTo>
                  <a:lnTo>
                    <a:pt x="10918" y="315626"/>
                  </a:lnTo>
                  <a:lnTo>
                    <a:pt x="21953" y="275941"/>
                  </a:lnTo>
                  <a:lnTo>
                    <a:pt x="36398" y="238891"/>
                  </a:lnTo>
                  <a:lnTo>
                    <a:pt x="54025" y="204482"/>
                  </a:lnTo>
                  <a:lnTo>
                    <a:pt x="97903" y="143614"/>
                  </a:lnTo>
                  <a:lnTo>
                    <a:pt x="151747" y="93391"/>
                  </a:lnTo>
                  <a:lnTo>
                    <a:pt x="213718" y="53865"/>
                  </a:lnTo>
                  <a:lnTo>
                    <a:pt x="281977" y="25089"/>
                  </a:lnTo>
                  <a:lnTo>
                    <a:pt x="354686" y="7116"/>
                  </a:lnTo>
                  <a:lnTo>
                    <a:pt x="430007" y="0"/>
                  </a:lnTo>
                  <a:lnTo>
                    <a:pt x="468072" y="529"/>
                  </a:lnTo>
                  <a:lnTo>
                    <a:pt x="506100" y="3791"/>
                  </a:lnTo>
                  <a:lnTo>
                    <a:pt x="543861" y="9795"/>
                  </a:lnTo>
                  <a:lnTo>
                    <a:pt x="581126" y="18545"/>
                  </a:lnTo>
                  <a:lnTo>
                    <a:pt x="617665" y="30049"/>
                  </a:lnTo>
                  <a:lnTo>
                    <a:pt x="653247" y="44313"/>
                  </a:lnTo>
                  <a:lnTo>
                    <a:pt x="687644" y="61343"/>
                  </a:lnTo>
                  <a:lnTo>
                    <a:pt x="737807" y="96172"/>
                  </a:lnTo>
                  <a:lnTo>
                    <a:pt x="779286" y="135633"/>
                  </a:lnTo>
                  <a:lnTo>
                    <a:pt x="812759" y="178684"/>
                  </a:lnTo>
                  <a:lnTo>
                    <a:pt x="838904" y="224282"/>
                  </a:lnTo>
                  <a:lnTo>
                    <a:pt x="858399" y="271386"/>
                  </a:lnTo>
                  <a:lnTo>
                    <a:pt x="871923" y="318953"/>
                  </a:lnTo>
                  <a:lnTo>
                    <a:pt x="880154" y="365941"/>
                  </a:lnTo>
                  <a:lnTo>
                    <a:pt x="883772" y="411308"/>
                  </a:lnTo>
                  <a:lnTo>
                    <a:pt x="883453" y="454012"/>
                  </a:lnTo>
                  <a:lnTo>
                    <a:pt x="879877" y="493009"/>
                  </a:lnTo>
                  <a:lnTo>
                    <a:pt x="865666" y="555718"/>
                  </a:lnTo>
                  <a:lnTo>
                    <a:pt x="821398" y="589269"/>
                  </a:lnTo>
                  <a:lnTo>
                    <a:pt x="793563" y="605486"/>
                  </a:lnTo>
                  <a:lnTo>
                    <a:pt x="775180" y="619777"/>
                  </a:lnTo>
                  <a:lnTo>
                    <a:pt x="768543" y="625922"/>
                  </a:lnTo>
                  <a:lnTo>
                    <a:pt x="736985" y="497173"/>
                  </a:lnTo>
                  <a:lnTo>
                    <a:pt x="711102" y="420560"/>
                  </a:lnTo>
                  <a:lnTo>
                    <a:pt x="677069" y="365754"/>
                  </a:lnTo>
                  <a:lnTo>
                    <a:pt x="621058" y="302428"/>
                  </a:lnTo>
                  <a:lnTo>
                    <a:pt x="602587" y="323159"/>
                  </a:lnTo>
                  <a:lnTo>
                    <a:pt x="579766" y="344658"/>
                  </a:lnTo>
                  <a:lnTo>
                    <a:pt x="520545" y="388755"/>
                  </a:lnTo>
                  <a:lnTo>
                    <a:pt x="483883" y="410750"/>
                  </a:lnTo>
                  <a:lnTo>
                    <a:pt x="442346" y="432309"/>
                  </a:lnTo>
                  <a:lnTo>
                    <a:pt x="395803" y="453130"/>
                  </a:lnTo>
                  <a:lnTo>
                    <a:pt x="344122" y="472911"/>
                  </a:lnTo>
                  <a:lnTo>
                    <a:pt x="287173" y="491353"/>
                  </a:lnTo>
                  <a:lnTo>
                    <a:pt x="224824" y="508153"/>
                  </a:lnTo>
                  <a:lnTo>
                    <a:pt x="156945" y="523011"/>
                  </a:lnTo>
                  <a:lnTo>
                    <a:pt x="83403" y="535625"/>
                  </a:lnTo>
                  <a:lnTo>
                    <a:pt x="72626" y="549400"/>
                  </a:lnTo>
                  <a:lnTo>
                    <a:pt x="64110" y="568337"/>
                  </a:lnTo>
                  <a:lnTo>
                    <a:pt x="58516" y="585088"/>
                  </a:lnTo>
                  <a:lnTo>
                    <a:pt x="56505" y="592305"/>
                  </a:lnTo>
                  <a:close/>
                </a:path>
              </a:pathLst>
            </a:custGeom>
            <a:ln w="23609">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8" name="object 47">
              <a:extLst>
                <a:ext uri="{FF2B5EF4-FFF2-40B4-BE49-F238E27FC236}">
                  <a16:creationId xmlns:a16="http://schemas.microsoft.com/office/drawing/2014/main" id="{9C845AF8-CD06-8F4A-AB52-E36DBF753F1F}"/>
                </a:ext>
              </a:extLst>
            </p:cNvPr>
            <p:cNvSpPr/>
            <p:nvPr/>
          </p:nvSpPr>
          <p:spPr>
            <a:xfrm>
              <a:off x="9174881" y="5520570"/>
              <a:ext cx="240029" cy="207010"/>
            </a:xfrm>
            <a:custGeom>
              <a:avLst/>
              <a:gdLst/>
              <a:ahLst/>
              <a:cxnLst/>
              <a:rect l="l" t="t" r="r" b="b"/>
              <a:pathLst>
                <a:path w="240029" h="207010">
                  <a:moveTo>
                    <a:pt x="239547" y="0"/>
                  </a:moveTo>
                  <a:lnTo>
                    <a:pt x="138263" y="33341"/>
                  </a:lnTo>
                  <a:lnTo>
                    <a:pt x="79549" y="65995"/>
                  </a:lnTo>
                  <a:lnTo>
                    <a:pt x="40947" y="117346"/>
                  </a:lnTo>
                  <a:lnTo>
                    <a:pt x="0" y="206781"/>
                  </a:lnTo>
                </a:path>
              </a:pathLst>
            </a:custGeom>
            <a:ln w="31470">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9" name="object 48">
              <a:extLst>
                <a:ext uri="{FF2B5EF4-FFF2-40B4-BE49-F238E27FC236}">
                  <a16:creationId xmlns:a16="http://schemas.microsoft.com/office/drawing/2014/main" id="{B3553357-3BAC-8F43-88EA-8927110DFFC8}"/>
                </a:ext>
              </a:extLst>
            </p:cNvPr>
            <p:cNvSpPr/>
            <p:nvPr/>
          </p:nvSpPr>
          <p:spPr>
            <a:xfrm>
              <a:off x="9635252" y="5520570"/>
              <a:ext cx="174625" cy="292735"/>
            </a:xfrm>
            <a:custGeom>
              <a:avLst/>
              <a:gdLst/>
              <a:ahLst/>
              <a:cxnLst/>
              <a:rect l="l" t="t" r="r" b="b"/>
              <a:pathLst>
                <a:path w="174625" h="292735">
                  <a:moveTo>
                    <a:pt x="0" y="0"/>
                  </a:moveTo>
                  <a:lnTo>
                    <a:pt x="50278" y="49416"/>
                  </a:lnTo>
                  <a:lnTo>
                    <a:pt x="83651" y="94292"/>
                  </a:lnTo>
                  <a:lnTo>
                    <a:pt x="116916" y="145991"/>
                  </a:lnTo>
                  <a:lnTo>
                    <a:pt x="145874" y="199547"/>
                  </a:lnTo>
                  <a:lnTo>
                    <a:pt x="166328" y="249994"/>
                  </a:lnTo>
                  <a:lnTo>
                    <a:pt x="174078" y="292366"/>
                  </a:lnTo>
                </a:path>
              </a:pathLst>
            </a:custGeom>
            <a:ln w="31470">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0" name="object 49">
              <a:extLst>
                <a:ext uri="{FF2B5EF4-FFF2-40B4-BE49-F238E27FC236}">
                  <a16:creationId xmlns:a16="http://schemas.microsoft.com/office/drawing/2014/main" id="{A4C706DC-0EC1-FA43-9CCC-03116CDDE88F}"/>
                </a:ext>
              </a:extLst>
            </p:cNvPr>
            <p:cNvSpPr/>
            <p:nvPr/>
          </p:nvSpPr>
          <p:spPr>
            <a:xfrm>
              <a:off x="9304763" y="5545857"/>
              <a:ext cx="156210" cy="227965"/>
            </a:xfrm>
            <a:custGeom>
              <a:avLst/>
              <a:gdLst/>
              <a:ahLst/>
              <a:cxnLst/>
              <a:rect l="l" t="t" r="r" b="b"/>
              <a:pathLst>
                <a:path w="156209" h="227964">
                  <a:moveTo>
                    <a:pt x="156032" y="0"/>
                  </a:moveTo>
                  <a:lnTo>
                    <a:pt x="75162" y="67654"/>
                  </a:lnTo>
                  <a:lnTo>
                    <a:pt x="31953" y="113945"/>
                  </a:lnTo>
                  <a:lnTo>
                    <a:pt x="11774" y="160239"/>
                  </a:lnTo>
                  <a:lnTo>
                    <a:pt x="0" y="227901"/>
                  </a:lnTo>
                </a:path>
              </a:pathLst>
            </a:custGeom>
            <a:ln w="31470">
              <a:solidFill>
                <a:srgbClr val="372C2C"/>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1" name="object 50">
              <a:extLst>
                <a:ext uri="{FF2B5EF4-FFF2-40B4-BE49-F238E27FC236}">
                  <a16:creationId xmlns:a16="http://schemas.microsoft.com/office/drawing/2014/main" id="{3F829BDD-E7CD-C74E-9DDD-A5FB6CBA95D7}"/>
                </a:ext>
              </a:extLst>
            </p:cNvPr>
            <p:cNvSpPr/>
            <p:nvPr/>
          </p:nvSpPr>
          <p:spPr>
            <a:xfrm>
              <a:off x="9402364" y="6205254"/>
              <a:ext cx="12065" cy="36830"/>
            </a:xfrm>
            <a:custGeom>
              <a:avLst/>
              <a:gdLst/>
              <a:ahLst/>
              <a:cxnLst/>
              <a:rect l="l" t="t" r="r" b="b"/>
              <a:pathLst>
                <a:path w="12065" h="36829">
                  <a:moveTo>
                    <a:pt x="12065" y="0"/>
                  </a:moveTo>
                  <a:lnTo>
                    <a:pt x="0" y="17881"/>
                  </a:lnTo>
                  <a:lnTo>
                    <a:pt x="5245" y="36702"/>
                  </a:lnTo>
                </a:path>
              </a:pathLst>
            </a:custGeom>
            <a:ln w="23609">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2" name="object 51">
              <a:extLst>
                <a:ext uri="{FF2B5EF4-FFF2-40B4-BE49-F238E27FC236}">
                  <a16:creationId xmlns:a16="http://schemas.microsoft.com/office/drawing/2014/main" id="{3979F3AC-DD81-F641-A8D5-7F363111B1B5}"/>
                </a:ext>
              </a:extLst>
            </p:cNvPr>
            <p:cNvSpPr/>
            <p:nvPr/>
          </p:nvSpPr>
          <p:spPr>
            <a:xfrm>
              <a:off x="9214273" y="5874788"/>
              <a:ext cx="117475" cy="43815"/>
            </a:xfrm>
            <a:custGeom>
              <a:avLst/>
              <a:gdLst/>
              <a:ahLst/>
              <a:cxnLst/>
              <a:rect l="l" t="t" r="r" b="b"/>
              <a:pathLst>
                <a:path w="117475" h="43814">
                  <a:moveTo>
                    <a:pt x="0" y="43219"/>
                  </a:moveTo>
                  <a:lnTo>
                    <a:pt x="13369" y="25715"/>
                  </a:lnTo>
                  <a:lnTo>
                    <a:pt x="39441" y="7726"/>
                  </a:lnTo>
                  <a:lnTo>
                    <a:pt x="75021" y="0"/>
                  </a:lnTo>
                  <a:lnTo>
                    <a:pt x="116916" y="13285"/>
                  </a:lnTo>
                </a:path>
              </a:pathLst>
            </a:custGeom>
            <a:ln w="16598">
              <a:solidFill>
                <a:srgbClr val="5F43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3" name="object 52">
              <a:extLst>
                <a:ext uri="{FF2B5EF4-FFF2-40B4-BE49-F238E27FC236}">
                  <a16:creationId xmlns:a16="http://schemas.microsoft.com/office/drawing/2014/main" id="{E6CEEE2E-CA77-244A-9661-AFFEB6946AC9}"/>
                </a:ext>
              </a:extLst>
            </p:cNvPr>
            <p:cNvSpPr/>
            <p:nvPr/>
          </p:nvSpPr>
          <p:spPr>
            <a:xfrm>
              <a:off x="9579688" y="5896976"/>
              <a:ext cx="111125" cy="54610"/>
            </a:xfrm>
            <a:custGeom>
              <a:avLst/>
              <a:gdLst/>
              <a:ahLst/>
              <a:cxnLst/>
              <a:rect l="l" t="t" r="r" b="b"/>
              <a:pathLst>
                <a:path w="111125" h="54610">
                  <a:moveTo>
                    <a:pt x="111112" y="53978"/>
                  </a:moveTo>
                  <a:lnTo>
                    <a:pt x="100501" y="34666"/>
                  </a:lnTo>
                  <a:lnTo>
                    <a:pt x="77416" y="12973"/>
                  </a:lnTo>
                  <a:lnTo>
                    <a:pt x="43400" y="0"/>
                  </a:lnTo>
                  <a:lnTo>
                    <a:pt x="0" y="6848"/>
                  </a:lnTo>
                </a:path>
              </a:pathLst>
            </a:custGeom>
            <a:ln w="16598">
              <a:solidFill>
                <a:srgbClr val="5F43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4" name="object 53">
              <a:extLst>
                <a:ext uri="{FF2B5EF4-FFF2-40B4-BE49-F238E27FC236}">
                  <a16:creationId xmlns:a16="http://schemas.microsoft.com/office/drawing/2014/main" id="{05A38916-CA77-C048-A1D6-5D2DF2273A5E}"/>
                </a:ext>
              </a:extLst>
            </p:cNvPr>
            <p:cNvSpPr/>
            <p:nvPr/>
          </p:nvSpPr>
          <p:spPr>
            <a:xfrm>
              <a:off x="9376138" y="6310049"/>
              <a:ext cx="154076" cy="136639"/>
            </a:xfrm>
            <a:prstGeom prst="rect">
              <a:avLst/>
            </a:prstGeom>
            <a:blipFill>
              <a:blip r:embed="rId4"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5" name="object 54">
              <a:extLst>
                <a:ext uri="{FF2B5EF4-FFF2-40B4-BE49-F238E27FC236}">
                  <a16:creationId xmlns:a16="http://schemas.microsoft.com/office/drawing/2014/main" id="{E8357C11-471A-8F4E-BC60-384D48FAEA3F}"/>
                </a:ext>
              </a:extLst>
            </p:cNvPr>
            <p:cNvSpPr/>
            <p:nvPr/>
          </p:nvSpPr>
          <p:spPr>
            <a:xfrm>
              <a:off x="9554556" y="6188722"/>
              <a:ext cx="41910" cy="34925"/>
            </a:xfrm>
            <a:custGeom>
              <a:avLst/>
              <a:gdLst/>
              <a:ahLst/>
              <a:cxnLst/>
              <a:rect l="l" t="t" r="r" b="b"/>
              <a:pathLst>
                <a:path w="41909" h="34925">
                  <a:moveTo>
                    <a:pt x="0" y="0"/>
                  </a:moveTo>
                  <a:lnTo>
                    <a:pt x="41376" y="34886"/>
                  </a:lnTo>
                </a:path>
              </a:pathLst>
            </a:custGeom>
            <a:ln w="23609">
              <a:solidFill>
                <a:srgbClr val="CC7C6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6" name="object 55">
              <a:extLst>
                <a:ext uri="{FF2B5EF4-FFF2-40B4-BE49-F238E27FC236}">
                  <a16:creationId xmlns:a16="http://schemas.microsoft.com/office/drawing/2014/main" id="{6BF0FD7F-2FF9-0E4D-8984-BF85F8C4E383}"/>
                </a:ext>
              </a:extLst>
            </p:cNvPr>
            <p:cNvSpPr/>
            <p:nvPr/>
          </p:nvSpPr>
          <p:spPr>
            <a:xfrm>
              <a:off x="9223988" y="6028974"/>
              <a:ext cx="112395" cy="137160"/>
            </a:xfrm>
            <a:custGeom>
              <a:avLst/>
              <a:gdLst/>
              <a:ahLst/>
              <a:cxnLst/>
              <a:rect l="l" t="t" r="r" b="b"/>
              <a:pathLst>
                <a:path w="112395" h="137160">
                  <a:moveTo>
                    <a:pt x="56172" y="0"/>
                  </a:moveTo>
                  <a:lnTo>
                    <a:pt x="34289" y="5367"/>
                  </a:lnTo>
                  <a:lnTo>
                    <a:pt x="16436" y="20002"/>
                  </a:lnTo>
                  <a:lnTo>
                    <a:pt x="4408" y="41705"/>
                  </a:lnTo>
                  <a:lnTo>
                    <a:pt x="0" y="68275"/>
                  </a:lnTo>
                  <a:lnTo>
                    <a:pt x="4408" y="94863"/>
                  </a:lnTo>
                  <a:lnTo>
                    <a:pt x="16436" y="116568"/>
                  </a:lnTo>
                  <a:lnTo>
                    <a:pt x="34289" y="131199"/>
                  </a:lnTo>
                  <a:lnTo>
                    <a:pt x="56172" y="136563"/>
                  </a:lnTo>
                  <a:lnTo>
                    <a:pt x="78029" y="131199"/>
                  </a:lnTo>
                  <a:lnTo>
                    <a:pt x="95889" y="116568"/>
                  </a:lnTo>
                  <a:lnTo>
                    <a:pt x="107937" y="94863"/>
                  </a:lnTo>
                  <a:lnTo>
                    <a:pt x="112356" y="68275"/>
                  </a:lnTo>
                  <a:lnTo>
                    <a:pt x="107937" y="41705"/>
                  </a:lnTo>
                  <a:lnTo>
                    <a:pt x="95889" y="20002"/>
                  </a:lnTo>
                  <a:lnTo>
                    <a:pt x="78029" y="5367"/>
                  </a:lnTo>
                  <a:lnTo>
                    <a:pt x="56172"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7" name="object 56">
              <a:extLst>
                <a:ext uri="{FF2B5EF4-FFF2-40B4-BE49-F238E27FC236}">
                  <a16:creationId xmlns:a16="http://schemas.microsoft.com/office/drawing/2014/main" id="{0BB82079-A2B0-8D41-89BE-C56E36D4B261}"/>
                </a:ext>
              </a:extLst>
            </p:cNvPr>
            <p:cNvSpPr/>
            <p:nvPr/>
          </p:nvSpPr>
          <p:spPr>
            <a:xfrm>
              <a:off x="9258630" y="6057280"/>
              <a:ext cx="60960" cy="80010"/>
            </a:xfrm>
            <a:custGeom>
              <a:avLst/>
              <a:gdLst/>
              <a:ahLst/>
              <a:cxnLst/>
              <a:rect l="l" t="t" r="r" b="b"/>
              <a:pathLst>
                <a:path w="60959" h="80010">
                  <a:moveTo>
                    <a:pt x="30441" y="0"/>
                  </a:moveTo>
                  <a:lnTo>
                    <a:pt x="18586" y="3138"/>
                  </a:lnTo>
                  <a:lnTo>
                    <a:pt x="8910" y="11699"/>
                  </a:lnTo>
                  <a:lnTo>
                    <a:pt x="2390" y="24399"/>
                  </a:lnTo>
                  <a:lnTo>
                    <a:pt x="0" y="39954"/>
                  </a:lnTo>
                  <a:lnTo>
                    <a:pt x="2390" y="55540"/>
                  </a:lnTo>
                  <a:lnTo>
                    <a:pt x="8910" y="68259"/>
                  </a:lnTo>
                  <a:lnTo>
                    <a:pt x="18586" y="76830"/>
                  </a:lnTo>
                  <a:lnTo>
                    <a:pt x="30441" y="79971"/>
                  </a:lnTo>
                  <a:lnTo>
                    <a:pt x="42270" y="76830"/>
                  </a:lnTo>
                  <a:lnTo>
                    <a:pt x="51935" y="68259"/>
                  </a:lnTo>
                  <a:lnTo>
                    <a:pt x="58454" y="55540"/>
                  </a:lnTo>
                  <a:lnTo>
                    <a:pt x="60845" y="39954"/>
                  </a:lnTo>
                  <a:lnTo>
                    <a:pt x="58454" y="24399"/>
                  </a:lnTo>
                  <a:lnTo>
                    <a:pt x="51935" y="11699"/>
                  </a:lnTo>
                  <a:lnTo>
                    <a:pt x="42270" y="3138"/>
                  </a:lnTo>
                  <a:lnTo>
                    <a:pt x="30441" y="0"/>
                  </a:lnTo>
                  <a:close/>
                </a:path>
              </a:pathLst>
            </a:custGeom>
            <a:solidFill>
              <a:srgbClr val="5F433D"/>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8" name="object 57">
              <a:extLst>
                <a:ext uri="{FF2B5EF4-FFF2-40B4-BE49-F238E27FC236}">
                  <a16:creationId xmlns:a16="http://schemas.microsoft.com/office/drawing/2014/main" id="{A89EBEE6-9B66-3143-AFA9-44D39E8557A6}"/>
                </a:ext>
              </a:extLst>
            </p:cNvPr>
            <p:cNvSpPr/>
            <p:nvPr/>
          </p:nvSpPr>
          <p:spPr>
            <a:xfrm>
              <a:off x="9568095" y="6037419"/>
              <a:ext cx="112395" cy="137160"/>
            </a:xfrm>
            <a:custGeom>
              <a:avLst/>
              <a:gdLst/>
              <a:ahLst/>
              <a:cxnLst/>
              <a:rect l="l" t="t" r="r" b="b"/>
              <a:pathLst>
                <a:path w="112395" h="137160">
                  <a:moveTo>
                    <a:pt x="56172" y="0"/>
                  </a:moveTo>
                  <a:lnTo>
                    <a:pt x="34295" y="5367"/>
                  </a:lnTo>
                  <a:lnTo>
                    <a:pt x="16441" y="20002"/>
                  </a:lnTo>
                  <a:lnTo>
                    <a:pt x="4410" y="41705"/>
                  </a:lnTo>
                  <a:lnTo>
                    <a:pt x="0" y="68275"/>
                  </a:lnTo>
                  <a:lnTo>
                    <a:pt x="4410" y="94863"/>
                  </a:lnTo>
                  <a:lnTo>
                    <a:pt x="16441" y="116568"/>
                  </a:lnTo>
                  <a:lnTo>
                    <a:pt x="34295" y="131199"/>
                  </a:lnTo>
                  <a:lnTo>
                    <a:pt x="56172" y="136563"/>
                  </a:lnTo>
                  <a:lnTo>
                    <a:pt x="78026" y="131199"/>
                  </a:lnTo>
                  <a:lnTo>
                    <a:pt x="95869" y="116568"/>
                  </a:lnTo>
                  <a:lnTo>
                    <a:pt x="107896" y="94863"/>
                  </a:lnTo>
                  <a:lnTo>
                    <a:pt x="112306" y="68275"/>
                  </a:lnTo>
                  <a:lnTo>
                    <a:pt x="107896" y="41705"/>
                  </a:lnTo>
                  <a:lnTo>
                    <a:pt x="95869" y="20002"/>
                  </a:lnTo>
                  <a:lnTo>
                    <a:pt x="78026" y="5367"/>
                  </a:lnTo>
                  <a:lnTo>
                    <a:pt x="56172" y="0"/>
                  </a:lnTo>
                  <a:close/>
                </a:path>
              </a:pathLst>
            </a:custGeom>
            <a:solidFill>
              <a:srgbClr val="FFFFF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9" name="object 58">
              <a:extLst>
                <a:ext uri="{FF2B5EF4-FFF2-40B4-BE49-F238E27FC236}">
                  <a16:creationId xmlns:a16="http://schemas.microsoft.com/office/drawing/2014/main" id="{3AC7F702-27F2-CD45-A4C1-2E881068BE1C}"/>
                </a:ext>
              </a:extLst>
            </p:cNvPr>
            <p:cNvSpPr/>
            <p:nvPr/>
          </p:nvSpPr>
          <p:spPr>
            <a:xfrm>
              <a:off x="9593298" y="6065725"/>
              <a:ext cx="60960" cy="80010"/>
            </a:xfrm>
            <a:custGeom>
              <a:avLst/>
              <a:gdLst/>
              <a:ahLst/>
              <a:cxnLst/>
              <a:rect l="l" t="t" r="r" b="b"/>
              <a:pathLst>
                <a:path w="60959" h="80010">
                  <a:moveTo>
                    <a:pt x="30416" y="0"/>
                  </a:moveTo>
                  <a:lnTo>
                    <a:pt x="18559" y="3138"/>
                  </a:lnTo>
                  <a:lnTo>
                    <a:pt x="8893" y="11699"/>
                  </a:lnTo>
                  <a:lnTo>
                    <a:pt x="2384" y="24399"/>
                  </a:lnTo>
                  <a:lnTo>
                    <a:pt x="0" y="39954"/>
                  </a:lnTo>
                  <a:lnTo>
                    <a:pt x="2384" y="55540"/>
                  </a:lnTo>
                  <a:lnTo>
                    <a:pt x="8893" y="68259"/>
                  </a:lnTo>
                  <a:lnTo>
                    <a:pt x="18559" y="76830"/>
                  </a:lnTo>
                  <a:lnTo>
                    <a:pt x="30416" y="79971"/>
                  </a:lnTo>
                  <a:lnTo>
                    <a:pt x="42266" y="76830"/>
                  </a:lnTo>
                  <a:lnTo>
                    <a:pt x="51928" y="68259"/>
                  </a:lnTo>
                  <a:lnTo>
                    <a:pt x="58436" y="55540"/>
                  </a:lnTo>
                  <a:lnTo>
                    <a:pt x="60820" y="39954"/>
                  </a:lnTo>
                  <a:lnTo>
                    <a:pt x="58436" y="24399"/>
                  </a:lnTo>
                  <a:lnTo>
                    <a:pt x="51928" y="11699"/>
                  </a:lnTo>
                  <a:lnTo>
                    <a:pt x="42266" y="3138"/>
                  </a:lnTo>
                  <a:lnTo>
                    <a:pt x="30416" y="0"/>
                  </a:lnTo>
                  <a:close/>
                </a:path>
              </a:pathLst>
            </a:custGeom>
            <a:solidFill>
              <a:srgbClr val="5F433D"/>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70" name="object 59">
              <a:extLst>
                <a:ext uri="{FF2B5EF4-FFF2-40B4-BE49-F238E27FC236}">
                  <a16:creationId xmlns:a16="http://schemas.microsoft.com/office/drawing/2014/main" id="{EBB6FC36-FFFA-684C-8C90-B2E932C3807D}"/>
                </a:ext>
              </a:extLst>
            </p:cNvPr>
            <p:cNvSpPr/>
            <p:nvPr/>
          </p:nvSpPr>
          <p:spPr>
            <a:xfrm>
              <a:off x="9235461" y="6012653"/>
              <a:ext cx="7620" cy="20955"/>
            </a:xfrm>
            <a:custGeom>
              <a:avLst/>
              <a:gdLst/>
              <a:ahLst/>
              <a:cxnLst/>
              <a:rect l="l" t="t" r="r" b="b"/>
              <a:pathLst>
                <a:path w="7620" h="20954">
                  <a:moveTo>
                    <a:pt x="0" y="0"/>
                  </a:moveTo>
                  <a:lnTo>
                    <a:pt x="7035" y="20662"/>
                  </a:lnTo>
                </a:path>
              </a:pathLst>
            </a:custGeom>
            <a:ln w="11620">
              <a:solidFill>
                <a:srgbClr val="5F43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71" name="object 60">
              <a:extLst>
                <a:ext uri="{FF2B5EF4-FFF2-40B4-BE49-F238E27FC236}">
                  <a16:creationId xmlns:a16="http://schemas.microsoft.com/office/drawing/2014/main" id="{755131CB-3E27-4146-978F-3908D0BECD46}"/>
                </a:ext>
              </a:extLst>
            </p:cNvPr>
            <p:cNvSpPr/>
            <p:nvPr/>
          </p:nvSpPr>
          <p:spPr>
            <a:xfrm>
              <a:off x="9593310" y="6013148"/>
              <a:ext cx="5715" cy="20955"/>
            </a:xfrm>
            <a:custGeom>
              <a:avLst/>
              <a:gdLst/>
              <a:ahLst/>
              <a:cxnLst/>
              <a:rect l="l" t="t" r="r" b="b"/>
              <a:pathLst>
                <a:path w="5715" h="20954">
                  <a:moveTo>
                    <a:pt x="5435" y="20370"/>
                  </a:moveTo>
                  <a:lnTo>
                    <a:pt x="0" y="0"/>
                  </a:lnTo>
                </a:path>
              </a:pathLst>
            </a:custGeom>
            <a:ln w="11620">
              <a:solidFill>
                <a:srgbClr val="5F433D"/>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pSp>
      <p:sp>
        <p:nvSpPr>
          <p:cNvPr id="72" name="object 61">
            <a:extLst>
              <a:ext uri="{FF2B5EF4-FFF2-40B4-BE49-F238E27FC236}">
                <a16:creationId xmlns:a16="http://schemas.microsoft.com/office/drawing/2014/main" id="{C159A36C-9702-F74F-9D54-CD2BF8025771}"/>
              </a:ext>
            </a:extLst>
          </p:cNvPr>
          <p:cNvSpPr/>
          <p:nvPr/>
        </p:nvSpPr>
        <p:spPr>
          <a:xfrm>
            <a:off x="2060497" y="2709207"/>
            <a:ext cx="889010" cy="374721"/>
          </a:xfrm>
          <a:custGeom>
            <a:avLst/>
            <a:gdLst/>
            <a:ahLst/>
            <a:cxnLst/>
            <a:rect l="l" t="t" r="r" b="b"/>
            <a:pathLst>
              <a:path w="1039494" h="438150">
                <a:moveTo>
                  <a:pt x="0" y="0"/>
                </a:moveTo>
                <a:lnTo>
                  <a:pt x="1039494" y="437769"/>
                </a:lnTo>
              </a:path>
            </a:pathLst>
          </a:custGeom>
          <a:ln w="6299">
            <a:solidFill>
              <a:srgbClr val="231F2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74" name="object 61">
            <a:extLst>
              <a:ext uri="{FF2B5EF4-FFF2-40B4-BE49-F238E27FC236}">
                <a16:creationId xmlns:a16="http://schemas.microsoft.com/office/drawing/2014/main" id="{0D4345B0-A116-B144-BF4B-C0FCA7F0366F}"/>
              </a:ext>
            </a:extLst>
          </p:cNvPr>
          <p:cNvSpPr/>
          <p:nvPr/>
        </p:nvSpPr>
        <p:spPr>
          <a:xfrm>
            <a:off x="2053120" y="3801092"/>
            <a:ext cx="889010" cy="374721"/>
          </a:xfrm>
          <a:custGeom>
            <a:avLst/>
            <a:gdLst/>
            <a:ahLst/>
            <a:cxnLst/>
            <a:rect l="l" t="t" r="r" b="b"/>
            <a:pathLst>
              <a:path w="1039494" h="438150">
                <a:moveTo>
                  <a:pt x="0" y="0"/>
                </a:moveTo>
                <a:lnTo>
                  <a:pt x="1039494" y="437769"/>
                </a:lnTo>
              </a:path>
            </a:pathLst>
          </a:custGeom>
          <a:ln w="6299">
            <a:solidFill>
              <a:srgbClr val="231F2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73" name="正方形/長方形 72"/>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7"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160</a:t>
            </a:r>
            <a:endParaRPr lang="ja-JP" altLang="en-US" sz="1200" b="1" dirty="0"/>
          </a:p>
        </p:txBody>
      </p:sp>
    </p:spTree>
    <p:extLst>
      <p:ext uri="{BB962C8B-B14F-4D97-AF65-F5344CB8AC3E}">
        <p14:creationId xmlns:p14="http://schemas.microsoft.com/office/powerpoint/2010/main" val="2120028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906" y="1341368"/>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雲形吹き出し 4"/>
          <p:cNvSpPr/>
          <p:nvPr/>
        </p:nvSpPr>
        <p:spPr>
          <a:xfrm>
            <a:off x="623392" y="2457536"/>
            <a:ext cx="2592010" cy="1476120"/>
          </a:xfrm>
          <a:prstGeom prst="cloudCallout">
            <a:avLst>
              <a:gd name="adj1" fmla="val 67976"/>
              <a:gd name="adj2" fmla="val -53764"/>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角丸四角形吹き出し 5"/>
          <p:cNvSpPr/>
          <p:nvPr/>
        </p:nvSpPr>
        <p:spPr>
          <a:xfrm>
            <a:off x="623392" y="1053336"/>
            <a:ext cx="2598226" cy="1008112"/>
          </a:xfrm>
          <a:prstGeom prst="wedgeRoundRectCallout">
            <a:avLst>
              <a:gd name="adj1" fmla="val 69170"/>
              <a:gd name="adj2" fmla="val 75535"/>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技術開発部門へ配属です。楽ではないですが、しっかり頑張ってくださいね。</a:t>
            </a:r>
          </a:p>
        </p:txBody>
      </p:sp>
      <p:sp>
        <p:nvSpPr>
          <p:cNvPr id="8" name="雲形吹き出し 7"/>
          <p:cNvSpPr/>
          <p:nvPr/>
        </p:nvSpPr>
        <p:spPr>
          <a:xfrm>
            <a:off x="8616280" y="3903405"/>
            <a:ext cx="3078526" cy="1961524"/>
          </a:xfrm>
          <a:prstGeom prst="cloudCallout">
            <a:avLst>
              <a:gd name="adj1" fmla="val -96627"/>
              <a:gd name="adj2" fmla="val -119045"/>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角丸四角形吹き出し 6"/>
          <p:cNvSpPr/>
          <p:nvPr/>
        </p:nvSpPr>
        <p:spPr>
          <a:xfrm>
            <a:off x="8472226" y="1102682"/>
            <a:ext cx="2628000" cy="1444914"/>
          </a:xfrm>
          <a:prstGeom prst="wedgeRoundRectCallout">
            <a:avLst>
              <a:gd name="adj1" fmla="val -106958"/>
              <a:gd name="adj2" fmla="val 48229"/>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ja-JP" altLang="en-US" sz="1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9" name="雲形吹き出し 2">
            <a:extLst>
              <a:ext uri="{FF2B5EF4-FFF2-40B4-BE49-F238E27FC236}">
                <a16:creationId xmlns:a16="http://schemas.microsoft.com/office/drawing/2014/main" id="{F2B890AF-973B-43C4-AB63-46F131F3B5C8}"/>
              </a:ext>
            </a:extLst>
          </p:cNvPr>
          <p:cNvSpPr/>
          <p:nvPr/>
        </p:nvSpPr>
        <p:spPr>
          <a:xfrm>
            <a:off x="1343434" y="3033656"/>
            <a:ext cx="1584112"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 name="雲形吹き出し 2">
            <a:extLst>
              <a:ext uri="{FF2B5EF4-FFF2-40B4-BE49-F238E27FC236}">
                <a16:creationId xmlns:a16="http://schemas.microsoft.com/office/drawing/2014/main" id="{A4531BF2-6C2E-4535-82F1-2AD4A79BC922}"/>
              </a:ext>
            </a:extLst>
          </p:cNvPr>
          <p:cNvSpPr/>
          <p:nvPr/>
        </p:nvSpPr>
        <p:spPr>
          <a:xfrm>
            <a:off x="8472226" y="1953536"/>
            <a:ext cx="2088232"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2" name="正方形/長方形 11"/>
          <p:cNvSpPr/>
          <p:nvPr/>
        </p:nvSpPr>
        <p:spPr>
          <a:xfrm>
            <a:off x="191344" y="103236"/>
            <a:ext cx="11737304" cy="698028"/>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HG丸ｺﾞｼｯｸM-PRO" panose="020F0600000000000000" pitchFamily="50" charset="-128"/>
                <a:ea typeface="HG丸ｺﾞｼｯｸM-PRO" panose="020F0600000000000000" pitchFamily="50" charset="-128"/>
              </a:rPr>
              <a:t>■出社初日。配属辞令と労働条件通知書を受け取る新入社員は、</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　内心、何を考えているのでしょう・・？</a:t>
            </a:r>
          </a:p>
        </p:txBody>
      </p:sp>
      <p:sp>
        <p:nvSpPr>
          <p:cNvPr id="3" name="スライド番号プレースホルダー 2">
            <a:extLst>
              <a:ext uri="{FF2B5EF4-FFF2-40B4-BE49-F238E27FC236}">
                <a16:creationId xmlns:a16="http://schemas.microsoft.com/office/drawing/2014/main" id="{9E99770C-6828-EFD4-788C-D61C15B68DEE}"/>
              </a:ext>
            </a:extLst>
          </p:cNvPr>
          <p:cNvSpPr>
            <a:spLocks noGrp="1"/>
          </p:cNvSpPr>
          <p:nvPr>
            <p:ph type="sldNum" sz="quarter" idx="12"/>
          </p:nvPr>
        </p:nvSpPr>
        <p:spPr/>
        <p:txBody>
          <a:bodyPr/>
          <a:lstStyle/>
          <a:p>
            <a:fld id="{E3C52A74-6BB8-425A-81FA-95938EE2CA9E}" type="slidenum">
              <a:rPr kumimoji="1" lang="ja-JP" altLang="en-US" smtClean="0"/>
              <a:t>14</a:t>
            </a:fld>
            <a:endParaRPr kumimoji="1" lang="ja-JP" altLang="en-US"/>
          </a:p>
        </p:txBody>
      </p:sp>
    </p:spTree>
    <p:extLst>
      <p:ext uri="{BB962C8B-B14F-4D97-AF65-F5344CB8AC3E}">
        <p14:creationId xmlns:p14="http://schemas.microsoft.com/office/powerpoint/2010/main" val="20049132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9BFB628D-A69A-414A-8761-B5845ACAC92B}"/>
              </a:ext>
            </a:extLst>
          </p:cNvPr>
          <p:cNvGrpSpPr/>
          <p:nvPr/>
        </p:nvGrpSpPr>
        <p:grpSpPr>
          <a:xfrm>
            <a:off x="2324504" y="5341878"/>
            <a:ext cx="6577834" cy="969929"/>
            <a:chOff x="936005" y="6016508"/>
            <a:chExt cx="7691269" cy="1134110"/>
          </a:xfrm>
        </p:grpSpPr>
        <p:sp>
          <p:nvSpPr>
            <p:cNvPr id="7" name="object 7">
              <a:extLst>
                <a:ext uri="{FF2B5EF4-FFF2-40B4-BE49-F238E27FC236}">
                  <a16:creationId xmlns:a16="http://schemas.microsoft.com/office/drawing/2014/main" id="{BECA22C5-711C-7444-8D0C-72272E102E34}"/>
                </a:ext>
              </a:extLst>
            </p:cNvPr>
            <p:cNvSpPr/>
            <p:nvPr/>
          </p:nvSpPr>
          <p:spPr>
            <a:xfrm>
              <a:off x="936005" y="6016508"/>
              <a:ext cx="7245350" cy="1134110"/>
            </a:xfrm>
            <a:custGeom>
              <a:avLst/>
              <a:gdLst/>
              <a:ahLst/>
              <a:cxnLst/>
              <a:rect l="l" t="t" r="r" b="b"/>
              <a:pathLst>
                <a:path w="7245350" h="1134109">
                  <a:moveTo>
                    <a:pt x="6929996" y="0"/>
                  </a:moveTo>
                  <a:lnTo>
                    <a:pt x="314998" y="0"/>
                  </a:lnTo>
                  <a:lnTo>
                    <a:pt x="132889" y="4921"/>
                  </a:lnTo>
                  <a:lnTo>
                    <a:pt x="39374" y="39374"/>
                  </a:lnTo>
                  <a:lnTo>
                    <a:pt x="4921" y="132889"/>
                  </a:lnTo>
                  <a:lnTo>
                    <a:pt x="0" y="314998"/>
                  </a:lnTo>
                  <a:lnTo>
                    <a:pt x="0" y="818997"/>
                  </a:lnTo>
                  <a:lnTo>
                    <a:pt x="4921" y="1001105"/>
                  </a:lnTo>
                  <a:lnTo>
                    <a:pt x="39374" y="1094620"/>
                  </a:lnTo>
                  <a:lnTo>
                    <a:pt x="132889" y="1129073"/>
                  </a:lnTo>
                  <a:lnTo>
                    <a:pt x="314998" y="1133995"/>
                  </a:lnTo>
                  <a:lnTo>
                    <a:pt x="6929996" y="1133995"/>
                  </a:lnTo>
                  <a:lnTo>
                    <a:pt x="7112104" y="1129073"/>
                  </a:lnTo>
                  <a:lnTo>
                    <a:pt x="7205619" y="1094620"/>
                  </a:lnTo>
                  <a:lnTo>
                    <a:pt x="7240072" y="1001105"/>
                  </a:lnTo>
                  <a:lnTo>
                    <a:pt x="7244994" y="818997"/>
                  </a:lnTo>
                  <a:lnTo>
                    <a:pt x="7244994" y="314998"/>
                  </a:lnTo>
                  <a:lnTo>
                    <a:pt x="7240072" y="132889"/>
                  </a:lnTo>
                  <a:lnTo>
                    <a:pt x="7205619" y="39374"/>
                  </a:lnTo>
                  <a:lnTo>
                    <a:pt x="7112104" y="4921"/>
                  </a:lnTo>
                  <a:lnTo>
                    <a:pt x="6929996" y="0"/>
                  </a:lnTo>
                  <a:close/>
                </a:path>
              </a:pathLst>
            </a:custGeom>
            <a:solidFill>
              <a:srgbClr val="ABE1FA"/>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2794E11F-4120-CB4E-A7D9-2F5555CFDC09}"/>
                </a:ext>
              </a:extLst>
            </p:cNvPr>
            <p:cNvSpPr/>
            <p:nvPr/>
          </p:nvSpPr>
          <p:spPr>
            <a:xfrm>
              <a:off x="7878609" y="6489012"/>
              <a:ext cx="748665" cy="258445"/>
            </a:xfrm>
            <a:custGeom>
              <a:avLst/>
              <a:gdLst/>
              <a:ahLst/>
              <a:cxnLst/>
              <a:rect l="l" t="t" r="r" b="b"/>
              <a:pathLst>
                <a:path w="748665" h="258445">
                  <a:moveTo>
                    <a:pt x="126" y="0"/>
                  </a:moveTo>
                  <a:lnTo>
                    <a:pt x="0" y="257822"/>
                  </a:lnTo>
                  <a:lnTo>
                    <a:pt x="748245" y="155917"/>
                  </a:lnTo>
                  <a:lnTo>
                    <a:pt x="126" y="0"/>
                  </a:lnTo>
                  <a:close/>
                </a:path>
              </a:pathLst>
            </a:custGeom>
            <a:solidFill>
              <a:srgbClr val="ABE1FA"/>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pSp>
      <p:sp>
        <p:nvSpPr>
          <p:cNvPr id="2" name="object 2">
            <a:extLst>
              <a:ext uri="{FF2B5EF4-FFF2-40B4-BE49-F238E27FC236}">
                <a16:creationId xmlns:a16="http://schemas.microsoft.com/office/drawing/2014/main" id="{A0E9866B-DA91-AB4B-8D41-71A129227F49}"/>
              </a:ext>
            </a:extLst>
          </p:cNvPr>
          <p:cNvSpPr/>
          <p:nvPr/>
        </p:nvSpPr>
        <p:spPr>
          <a:xfrm>
            <a:off x="1785694" y="869856"/>
            <a:ext cx="8621292" cy="539272"/>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 name="object 6">
            <a:extLst>
              <a:ext uri="{FF2B5EF4-FFF2-40B4-BE49-F238E27FC236}">
                <a16:creationId xmlns:a16="http://schemas.microsoft.com/office/drawing/2014/main" id="{BA747579-5766-E747-8F19-505585F28242}"/>
              </a:ext>
            </a:extLst>
          </p:cNvPr>
          <p:cNvSpPr txBox="1">
            <a:spLocks/>
          </p:cNvSpPr>
          <p:nvPr/>
        </p:nvSpPr>
        <p:spPr>
          <a:xfrm>
            <a:off x="1703512" y="167225"/>
            <a:ext cx="3888432" cy="384138"/>
          </a:xfrm>
          <a:prstGeom prst="rect">
            <a:avLst/>
          </a:prstGeom>
        </p:spPr>
        <p:txBody>
          <a:bodyPr vert="horz" wrap="square" lIns="0" tIns="14663"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nSpc>
                <a:spcPct val="100000"/>
              </a:lnSpc>
              <a:spcBef>
                <a:spcPts val="115"/>
              </a:spcBef>
            </a:pPr>
            <a:r>
              <a:rPr lang="ja-JP" altLang="en-US" sz="2400" dirty="0">
                <a:latin typeface="HGMaruGothicMPRO" panose="020F0600000000000000" pitchFamily="34" charset="-128"/>
                <a:ea typeface="HGMaruGothicMPRO" panose="020F0600000000000000" pitchFamily="34" charset="-128"/>
              </a:rPr>
              <a:t>雇用保険</a:t>
            </a:r>
          </a:p>
        </p:txBody>
      </p:sp>
      <p:sp>
        <p:nvSpPr>
          <p:cNvPr id="8" name="object 8">
            <a:extLst>
              <a:ext uri="{FF2B5EF4-FFF2-40B4-BE49-F238E27FC236}">
                <a16:creationId xmlns:a16="http://schemas.microsoft.com/office/drawing/2014/main" id="{FEDC59E2-D4D7-4143-B780-C0CEFC7AD6C7}"/>
              </a:ext>
            </a:extLst>
          </p:cNvPr>
          <p:cNvSpPr txBox="1"/>
          <p:nvPr/>
        </p:nvSpPr>
        <p:spPr>
          <a:xfrm>
            <a:off x="1937768" y="978070"/>
            <a:ext cx="8211271" cy="303696"/>
          </a:xfrm>
          <a:prstGeom prst="rect">
            <a:avLst/>
          </a:prstGeom>
        </p:spPr>
        <p:txBody>
          <a:bodyPr vert="horz" wrap="square" lIns="0" tIns="14120" rIns="0" bIns="0" rtlCol="0">
            <a:spAutoFit/>
          </a:bodyPr>
          <a:lstStyle/>
          <a:p>
            <a:pPr marL="10861">
              <a:spcBef>
                <a:spcPts val="111"/>
              </a:spcBef>
            </a:pPr>
            <a:r>
              <a:rPr sz="1881" b="1" dirty="0" err="1">
                <a:solidFill>
                  <a:srgbClr val="FFFFFF"/>
                </a:solidFill>
                <a:latin typeface="HGMaruGothicMPRO" panose="020F0600000000000000" pitchFamily="34" charset="-128"/>
                <a:ea typeface="HGMaruGothicMPRO" panose="020F0600000000000000" pitchFamily="34" charset="-128"/>
                <a:cs typeface="ShinMGoPro-DeBold"/>
              </a:rPr>
              <a:t>雇用保険</a:t>
            </a:r>
            <a:r>
              <a:rPr lang="ja-JP" altLang="en-US" sz="1881" b="1" dirty="0">
                <a:solidFill>
                  <a:srgbClr val="FFFFFF"/>
                </a:solidFill>
                <a:latin typeface="HGMaruGothicMPRO" panose="020F0600000000000000" pitchFamily="34" charset="-128"/>
                <a:ea typeface="HGMaruGothicMPRO" panose="020F0600000000000000" pitchFamily="34" charset="-128"/>
                <a:cs typeface="ShinMGoPro-DeBold"/>
              </a:rPr>
              <a:t>③</a:t>
            </a:r>
            <a:r>
              <a:rPr sz="1881" b="1" dirty="0">
                <a:solidFill>
                  <a:srgbClr val="FFFFFF"/>
                </a:solidFill>
                <a:latin typeface="HGMaruGothicMPRO" panose="020F0600000000000000" pitchFamily="34" charset="-128"/>
                <a:ea typeface="HGMaruGothicMPRO" panose="020F0600000000000000" pitchFamily="34" charset="-128"/>
                <a:cs typeface="ShinMGoPro-DeBold"/>
              </a:rPr>
              <a:t>（再就職手当）</a:t>
            </a:r>
            <a:endParaRPr sz="1368" dirty="0">
              <a:latin typeface="HGMaruGothicMPRO" panose="020F0600000000000000" pitchFamily="34" charset="-128"/>
              <a:ea typeface="HGMaruGothicMPRO" panose="020F0600000000000000" pitchFamily="34" charset="-128"/>
              <a:cs typeface="A-OTF Shin Maru Go Pro"/>
            </a:endParaRPr>
          </a:p>
        </p:txBody>
      </p:sp>
      <p:sp>
        <p:nvSpPr>
          <p:cNvPr id="10" name="object 10">
            <a:extLst>
              <a:ext uri="{FF2B5EF4-FFF2-40B4-BE49-F238E27FC236}">
                <a16:creationId xmlns:a16="http://schemas.microsoft.com/office/drawing/2014/main" id="{1B23EDA7-0756-0346-9A2B-029CDAFEAFF4}"/>
              </a:ext>
            </a:extLst>
          </p:cNvPr>
          <p:cNvSpPr/>
          <p:nvPr/>
        </p:nvSpPr>
        <p:spPr>
          <a:xfrm>
            <a:off x="8982318" y="4857307"/>
            <a:ext cx="1316377" cy="1599773"/>
          </a:xfrm>
          <a:prstGeom prst="rect">
            <a:avLst/>
          </a:prstGeom>
          <a:blipFill>
            <a:blip r:embed="rId2"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1" name="object 8">
            <a:extLst>
              <a:ext uri="{FF2B5EF4-FFF2-40B4-BE49-F238E27FC236}">
                <a16:creationId xmlns:a16="http://schemas.microsoft.com/office/drawing/2014/main" id="{C804F636-41B4-4741-A155-6E77CD10DB5F}"/>
              </a:ext>
            </a:extLst>
          </p:cNvPr>
          <p:cNvSpPr txBox="1"/>
          <p:nvPr/>
        </p:nvSpPr>
        <p:spPr>
          <a:xfrm>
            <a:off x="1937767" y="5571580"/>
            <a:ext cx="8136875" cy="471178"/>
          </a:xfrm>
          <a:prstGeom prst="rect">
            <a:avLst/>
          </a:prstGeom>
        </p:spPr>
        <p:txBody>
          <a:bodyPr vert="horz" wrap="square" lIns="0" tIns="14120" rIns="0" bIns="0" rtlCol="0">
            <a:spAutoFit/>
          </a:bodyPr>
          <a:lstStyle/>
          <a:p>
            <a:pPr marL="656007" marR="1895795">
              <a:lnSpc>
                <a:spcPct val="116300"/>
              </a:lnSpc>
              <a:spcBef>
                <a:spcPts val="4"/>
              </a:spcBef>
            </a:pPr>
            <a:r>
              <a:rPr sz="1368" dirty="0">
                <a:solidFill>
                  <a:srgbClr val="231F20"/>
                </a:solidFill>
                <a:latin typeface="HGMaruGothicMPRO" panose="020F0600000000000000" pitchFamily="34" charset="-128"/>
                <a:ea typeface="HGMaruGothicMPRO" panose="020F0600000000000000" pitchFamily="34" charset="-128"/>
                <a:cs typeface="A-OTF Shin Maru Go Pro"/>
              </a:rPr>
              <a:t>　再就職手当を受給できれば、雇用保険の基本手当をすべて受け取ってから就職するより、収入が多くなる可能性がありますよ。</a:t>
            </a:r>
            <a:endParaRPr sz="1368" dirty="0">
              <a:latin typeface="HGMaruGothicMPRO" panose="020F0600000000000000" pitchFamily="34" charset="-128"/>
              <a:ea typeface="HGMaruGothicMPRO" panose="020F0600000000000000" pitchFamily="34" charset="-128"/>
              <a:cs typeface="A-OTF Shin Maru Go Pro"/>
            </a:endParaRPr>
          </a:p>
        </p:txBody>
      </p:sp>
      <p:sp>
        <p:nvSpPr>
          <p:cNvPr id="13" name="object 8">
            <a:extLst>
              <a:ext uri="{FF2B5EF4-FFF2-40B4-BE49-F238E27FC236}">
                <a16:creationId xmlns:a16="http://schemas.microsoft.com/office/drawing/2014/main" id="{CC70DDFA-FFDD-4C4C-B444-1616D4BF9755}"/>
              </a:ext>
            </a:extLst>
          </p:cNvPr>
          <p:cNvSpPr txBox="1"/>
          <p:nvPr/>
        </p:nvSpPr>
        <p:spPr>
          <a:xfrm>
            <a:off x="1937768" y="1442860"/>
            <a:ext cx="8048343" cy="3684878"/>
          </a:xfrm>
          <a:prstGeom prst="rect">
            <a:avLst/>
          </a:prstGeom>
        </p:spPr>
        <p:txBody>
          <a:bodyPr vert="horz" wrap="square" lIns="0" tIns="14120" rIns="0" bIns="0" rtlCol="0">
            <a:spAutoFit/>
          </a:bodyPr>
          <a:lstStyle/>
          <a:p>
            <a:pPr marL="117299" marR="4344">
              <a:lnSpc>
                <a:spcPct val="145900"/>
              </a:lnSpc>
              <a:spcBef>
                <a:spcPts val="1770"/>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雇用保険は失業中の手当だけではありません。早期に就職が決まった場合に再就職手当を受け取れる場合があります。（雇用保険法第56条の3）</a:t>
            </a:r>
            <a:endParaRPr sz="1454" dirty="0">
              <a:latin typeface="HGMaruGothicMPRO" panose="020F0600000000000000" pitchFamily="34" charset="-128"/>
              <a:ea typeface="HGMaruGothicMPRO" panose="020F0600000000000000" pitchFamily="34" charset="-128"/>
              <a:cs typeface="A-OTF Shin Maru Go Pro"/>
            </a:endParaRPr>
          </a:p>
          <a:p>
            <a:pPr>
              <a:spcBef>
                <a:spcPts val="9"/>
              </a:spcBef>
            </a:pPr>
            <a:endParaRPr sz="1796" dirty="0">
              <a:latin typeface="HGMaruGothicMPRO" panose="020F0600000000000000" pitchFamily="34" charset="-128"/>
              <a:ea typeface="HGMaruGothicMPRO" panose="020F0600000000000000" pitchFamily="34" charset="-128"/>
              <a:cs typeface="Times New Roman"/>
            </a:endParaRPr>
          </a:p>
          <a:p>
            <a:pPr marL="22808"/>
            <a:r>
              <a:rPr sz="1454" b="1" dirty="0">
                <a:solidFill>
                  <a:srgbClr val="231F20"/>
                </a:solidFill>
                <a:latin typeface="HGMaruGothicMPRO" panose="020F0600000000000000" pitchFamily="34" charset="-128"/>
                <a:ea typeface="HGMaruGothicMPRO" panose="020F0600000000000000" pitchFamily="34" charset="-128"/>
                <a:cs typeface="ShinMGoPro-DeBold"/>
              </a:rPr>
              <a:t>【早期に就職が決まった場合（再就職手当支給要件（の一部））】</a:t>
            </a:r>
            <a:endParaRPr sz="1454" dirty="0">
              <a:latin typeface="HGMaruGothicMPRO" panose="020F0600000000000000" pitchFamily="34" charset="-128"/>
              <a:ea typeface="HGMaruGothicMPRO" panose="020F0600000000000000" pitchFamily="34" charset="-128"/>
              <a:cs typeface="ShinMGoPro-DeBold"/>
            </a:endParaRPr>
          </a:p>
          <a:p>
            <a:pPr marL="439872" marR="1559645" indent="-323116">
              <a:lnSpc>
                <a:spcPct val="121600"/>
              </a:lnSpc>
              <a:spcBef>
                <a:spcPts val="530"/>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1．　就職日の前日までの失業の認定を受けた後の基本手当の支給残日</a:t>
            </a:r>
            <a:r>
              <a:rPr lang="ja-JP" altLang="en-US" sz="1454" dirty="0">
                <a:solidFill>
                  <a:srgbClr val="231F20"/>
                </a:solidFill>
                <a:latin typeface="HGMaruGothicMPRO" panose="020F0600000000000000" pitchFamily="34" charset="-128"/>
                <a:ea typeface="HGMaruGothicMPRO" panose="020F0600000000000000" pitchFamily="34" charset="-128"/>
                <a:cs typeface="A-OTF Shin Maru Go Pro"/>
              </a:rPr>
              <a:t>数</a:t>
            </a:r>
            <a:r>
              <a:rPr sz="1454" dirty="0">
                <a:solidFill>
                  <a:srgbClr val="231F20"/>
                </a:solidFill>
                <a:latin typeface="HGMaruGothicMPRO" panose="020F0600000000000000" pitchFamily="34" charset="-128"/>
                <a:ea typeface="HGMaruGothicMPRO" panose="020F0600000000000000" pitchFamily="34" charset="-128"/>
                <a:cs typeface="A-OTF Shin Maru Go Pro"/>
              </a:rPr>
              <a:t>が</a:t>
            </a:r>
            <a:r>
              <a:rPr lang="ja-JP" altLang="en-US" sz="1454" dirty="0" err="1">
                <a:solidFill>
                  <a:srgbClr val="231F20"/>
                </a:solidFill>
                <a:latin typeface="HGMaruGothicMPRO" panose="020F0600000000000000" pitchFamily="34" charset="-128"/>
                <a:ea typeface="HGMaruGothicMPRO" panose="020F0600000000000000" pitchFamily="34" charset="-128"/>
                <a:cs typeface="A-OTF Shin Maru Go Pro"/>
              </a:rPr>
              <a:t>、</a:t>
            </a:r>
            <a:r>
              <a:rPr sz="1454" dirty="0">
                <a:solidFill>
                  <a:srgbClr val="231F20"/>
                </a:solidFill>
                <a:latin typeface="HGMaruGothicMPRO" panose="020F0600000000000000" pitchFamily="34" charset="-128"/>
                <a:ea typeface="HGMaruGothicMPRO" panose="020F0600000000000000" pitchFamily="34" charset="-128"/>
                <a:cs typeface="A-OTF Shin Maru Go Pro"/>
              </a:rPr>
              <a:t>所定給付日数の3分の1以上あること。</a:t>
            </a:r>
            <a:endParaRPr sz="1454" dirty="0">
              <a:latin typeface="HGMaruGothicMPRO" panose="020F0600000000000000" pitchFamily="34" charset="-128"/>
              <a:ea typeface="HGMaruGothicMPRO" panose="020F0600000000000000" pitchFamily="34" charset="-128"/>
              <a:cs typeface="A-OTF Shin Maru Go Pro"/>
            </a:endParaRPr>
          </a:p>
          <a:p>
            <a:pPr marL="117299">
              <a:spcBef>
                <a:spcPts val="376"/>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2．　１年を超えて勤務することが確実であると認められること。</a:t>
            </a:r>
            <a:endParaRPr sz="1454" dirty="0">
              <a:latin typeface="HGMaruGothicMPRO" panose="020F0600000000000000" pitchFamily="34" charset="-128"/>
              <a:ea typeface="HGMaruGothicMPRO" panose="020F0600000000000000" pitchFamily="34" charset="-128"/>
              <a:cs typeface="A-OTF Shin Maru Go Pro"/>
            </a:endParaRPr>
          </a:p>
          <a:p>
            <a:pPr marL="117299">
              <a:spcBef>
                <a:spcPts val="376"/>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3．　待期満了後の就職であること。</a:t>
            </a:r>
            <a:endParaRPr sz="1454" dirty="0">
              <a:latin typeface="HGMaruGothicMPRO" panose="020F0600000000000000" pitchFamily="34" charset="-128"/>
              <a:ea typeface="HGMaruGothicMPRO" panose="020F0600000000000000" pitchFamily="34" charset="-128"/>
              <a:cs typeface="A-OTF Shin Maru Go Pro"/>
            </a:endParaRPr>
          </a:p>
          <a:p>
            <a:pPr marL="117299">
              <a:spcBef>
                <a:spcPts val="376"/>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a:t>
            </a:r>
            <a:r>
              <a:rPr sz="1454" dirty="0">
                <a:solidFill>
                  <a:srgbClr val="00AEEF"/>
                </a:solidFill>
                <a:latin typeface="HGMaruGothicMPRO" panose="020F0600000000000000" pitchFamily="34" charset="-128"/>
                <a:ea typeface="HGMaruGothicMPRO" panose="020F0600000000000000" pitchFamily="34" charset="-128"/>
                <a:cs typeface="A-OTF Shin Maru Go Pro"/>
              </a:rPr>
              <a:t>他にも支給要件があります。</a:t>
            </a:r>
            <a:r>
              <a:rPr sz="1454" dirty="0">
                <a:solidFill>
                  <a:srgbClr val="231F20"/>
                </a:solidFill>
                <a:latin typeface="HGMaruGothicMPRO" panose="020F0600000000000000" pitchFamily="34" charset="-128"/>
                <a:ea typeface="HGMaruGothicMPRO" panose="020F0600000000000000" pitchFamily="34" charset="-128"/>
                <a:cs typeface="A-OTF Shin Maru Go Pro"/>
              </a:rPr>
              <a:t>詳しくは最寄りのハローワークに相談しましょう）</a:t>
            </a:r>
            <a:endParaRPr sz="1454" dirty="0">
              <a:latin typeface="HGMaruGothicMPRO" panose="020F0600000000000000" pitchFamily="34" charset="-128"/>
              <a:ea typeface="HGMaruGothicMPRO" panose="020F0600000000000000" pitchFamily="34" charset="-128"/>
              <a:cs typeface="A-OTF Shin Maru Go Pro"/>
            </a:endParaRPr>
          </a:p>
          <a:p>
            <a:pPr marL="117299">
              <a:spcBef>
                <a:spcPts val="1441"/>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支給例　（ご自分の支給額は最寄りのハローワークに</a:t>
            </a:r>
            <a:r>
              <a:rPr sz="1454" dirty="0">
                <a:solidFill>
                  <a:srgbClr val="00AEEF"/>
                </a:solidFill>
                <a:latin typeface="HGMaruGothicMPRO" panose="020F0600000000000000" pitchFamily="34" charset="-128"/>
                <a:ea typeface="HGMaruGothicMPRO" panose="020F0600000000000000" pitchFamily="34" charset="-128"/>
                <a:cs typeface="A-OTF Shin Maru Go Pro"/>
              </a:rPr>
              <a:t>必ず確認</a:t>
            </a:r>
            <a:r>
              <a:rPr sz="1454" dirty="0">
                <a:solidFill>
                  <a:srgbClr val="231F20"/>
                </a:solidFill>
                <a:latin typeface="HGMaruGothicMPRO" panose="020F0600000000000000" pitchFamily="34" charset="-128"/>
                <a:ea typeface="HGMaruGothicMPRO" panose="020F0600000000000000" pitchFamily="34" charset="-128"/>
                <a:cs typeface="A-OTF Shin Maru Go Pro"/>
              </a:rPr>
              <a:t>してください）　</a:t>
            </a:r>
            <a:endParaRPr sz="1454" dirty="0">
              <a:latin typeface="HGMaruGothicMPRO" panose="020F0600000000000000" pitchFamily="34" charset="-128"/>
              <a:ea typeface="HGMaruGothicMPRO" panose="020F0600000000000000" pitchFamily="34" charset="-128"/>
              <a:cs typeface="A-OTF Shin Maru Go Pro"/>
            </a:endParaRPr>
          </a:p>
          <a:p>
            <a:pPr marL="117299">
              <a:spcBef>
                <a:spcPts val="1437"/>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基本手当の支給残日数が所定給付日数の3分の2（3分の1）以上の方</a:t>
            </a:r>
            <a:endParaRPr sz="1454" dirty="0">
              <a:latin typeface="HGMaruGothicMPRO" panose="020F0600000000000000" pitchFamily="34" charset="-128"/>
              <a:ea typeface="HGMaruGothicMPRO" panose="020F0600000000000000" pitchFamily="34" charset="-128"/>
              <a:cs typeface="A-OTF Shin Maru Go Pro"/>
            </a:endParaRPr>
          </a:p>
          <a:p>
            <a:pPr marL="117299">
              <a:spcBef>
                <a:spcPts val="376"/>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→基本手当日額×所定給付日数の残日数×70%（60％）</a:t>
            </a:r>
            <a:endParaRPr sz="1368" dirty="0">
              <a:latin typeface="HGMaruGothicMPRO" panose="020F0600000000000000" pitchFamily="34" charset="-128"/>
              <a:ea typeface="HGMaruGothicMPRO" panose="020F0600000000000000" pitchFamily="34" charset="-128"/>
              <a:cs typeface="A-OTF Shin Maru Go Pro"/>
            </a:endParaRPr>
          </a:p>
        </p:txBody>
      </p:sp>
      <p:sp>
        <p:nvSpPr>
          <p:cNvPr id="14" name="正方形/長方形 13"/>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5"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161</a:t>
            </a:r>
            <a:endParaRPr lang="ja-JP" altLang="en-US" sz="1200" b="1" dirty="0"/>
          </a:p>
        </p:txBody>
      </p:sp>
    </p:spTree>
    <p:extLst>
      <p:ext uri="{BB962C8B-B14F-4D97-AF65-F5344CB8AC3E}">
        <p14:creationId xmlns:p14="http://schemas.microsoft.com/office/powerpoint/2010/main" val="37797976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725891CA-0DCD-DA46-83F9-4A6F5CE98691}"/>
              </a:ext>
            </a:extLst>
          </p:cNvPr>
          <p:cNvGrpSpPr/>
          <p:nvPr/>
        </p:nvGrpSpPr>
        <p:grpSpPr>
          <a:xfrm>
            <a:off x="1908002" y="5909726"/>
            <a:ext cx="6592481" cy="948275"/>
            <a:chOff x="803705" y="5925165"/>
            <a:chExt cx="7708396" cy="1134110"/>
          </a:xfrm>
        </p:grpSpPr>
        <p:sp>
          <p:nvSpPr>
            <p:cNvPr id="7" name="object 7">
              <a:extLst>
                <a:ext uri="{FF2B5EF4-FFF2-40B4-BE49-F238E27FC236}">
                  <a16:creationId xmlns:a16="http://schemas.microsoft.com/office/drawing/2014/main" id="{241553D1-D1D4-F747-9E51-3108FBED4D70}"/>
                </a:ext>
              </a:extLst>
            </p:cNvPr>
            <p:cNvSpPr/>
            <p:nvPr/>
          </p:nvSpPr>
          <p:spPr>
            <a:xfrm>
              <a:off x="803705" y="5925165"/>
              <a:ext cx="7245350" cy="1134110"/>
            </a:xfrm>
            <a:custGeom>
              <a:avLst/>
              <a:gdLst/>
              <a:ahLst/>
              <a:cxnLst/>
              <a:rect l="l" t="t" r="r" b="b"/>
              <a:pathLst>
                <a:path w="7245350" h="1134109">
                  <a:moveTo>
                    <a:pt x="6929996" y="0"/>
                  </a:moveTo>
                  <a:lnTo>
                    <a:pt x="314998" y="0"/>
                  </a:lnTo>
                  <a:lnTo>
                    <a:pt x="132889" y="4921"/>
                  </a:lnTo>
                  <a:lnTo>
                    <a:pt x="39374" y="39374"/>
                  </a:lnTo>
                  <a:lnTo>
                    <a:pt x="4921" y="132889"/>
                  </a:lnTo>
                  <a:lnTo>
                    <a:pt x="0" y="314998"/>
                  </a:lnTo>
                  <a:lnTo>
                    <a:pt x="0" y="818997"/>
                  </a:lnTo>
                  <a:lnTo>
                    <a:pt x="4921" y="1001105"/>
                  </a:lnTo>
                  <a:lnTo>
                    <a:pt x="39374" y="1094620"/>
                  </a:lnTo>
                  <a:lnTo>
                    <a:pt x="132889" y="1129073"/>
                  </a:lnTo>
                  <a:lnTo>
                    <a:pt x="314998" y="1133995"/>
                  </a:lnTo>
                  <a:lnTo>
                    <a:pt x="6929996" y="1133995"/>
                  </a:lnTo>
                  <a:lnTo>
                    <a:pt x="7112104" y="1129073"/>
                  </a:lnTo>
                  <a:lnTo>
                    <a:pt x="7205619" y="1094620"/>
                  </a:lnTo>
                  <a:lnTo>
                    <a:pt x="7240072" y="1001105"/>
                  </a:lnTo>
                  <a:lnTo>
                    <a:pt x="7244994" y="818997"/>
                  </a:lnTo>
                  <a:lnTo>
                    <a:pt x="7244994" y="314998"/>
                  </a:lnTo>
                  <a:lnTo>
                    <a:pt x="7240072" y="132889"/>
                  </a:lnTo>
                  <a:lnTo>
                    <a:pt x="7205619" y="39374"/>
                  </a:lnTo>
                  <a:lnTo>
                    <a:pt x="7112104" y="4921"/>
                  </a:lnTo>
                  <a:lnTo>
                    <a:pt x="6929996" y="0"/>
                  </a:lnTo>
                  <a:close/>
                </a:path>
              </a:pathLst>
            </a:custGeom>
            <a:solidFill>
              <a:srgbClr val="ABE1FA"/>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E80AF306-19EA-6240-82EB-583318C2D6CB}"/>
                </a:ext>
              </a:extLst>
            </p:cNvPr>
            <p:cNvSpPr/>
            <p:nvPr/>
          </p:nvSpPr>
          <p:spPr>
            <a:xfrm>
              <a:off x="7873291" y="6404441"/>
              <a:ext cx="638810" cy="258445"/>
            </a:xfrm>
            <a:custGeom>
              <a:avLst/>
              <a:gdLst/>
              <a:ahLst/>
              <a:cxnLst/>
              <a:rect l="l" t="t" r="r" b="b"/>
              <a:pathLst>
                <a:path w="638809" h="258445">
                  <a:moveTo>
                    <a:pt x="126" y="0"/>
                  </a:moveTo>
                  <a:lnTo>
                    <a:pt x="0" y="257822"/>
                  </a:lnTo>
                  <a:lnTo>
                    <a:pt x="638467" y="186944"/>
                  </a:lnTo>
                  <a:lnTo>
                    <a:pt x="126" y="0"/>
                  </a:lnTo>
                  <a:close/>
                </a:path>
              </a:pathLst>
            </a:custGeom>
            <a:solidFill>
              <a:srgbClr val="ABE1FA"/>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pSp>
      <p:sp>
        <p:nvSpPr>
          <p:cNvPr id="2" name="object 2">
            <a:extLst>
              <a:ext uri="{FF2B5EF4-FFF2-40B4-BE49-F238E27FC236}">
                <a16:creationId xmlns:a16="http://schemas.microsoft.com/office/drawing/2014/main" id="{BA2FE0B0-6661-1D42-A7C3-73631D2CB9B1}"/>
              </a:ext>
            </a:extLst>
          </p:cNvPr>
          <p:cNvSpPr/>
          <p:nvPr/>
        </p:nvSpPr>
        <p:spPr>
          <a:xfrm>
            <a:off x="1785694" y="869856"/>
            <a:ext cx="8621292" cy="539272"/>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6" name="object 6">
            <a:extLst>
              <a:ext uri="{FF2B5EF4-FFF2-40B4-BE49-F238E27FC236}">
                <a16:creationId xmlns:a16="http://schemas.microsoft.com/office/drawing/2014/main" id="{E9953072-BBD4-BB42-B3BD-EDAA2DF5A3C1}"/>
              </a:ext>
            </a:extLst>
          </p:cNvPr>
          <p:cNvSpPr txBox="1">
            <a:spLocks/>
          </p:cNvSpPr>
          <p:nvPr/>
        </p:nvSpPr>
        <p:spPr>
          <a:xfrm>
            <a:off x="1631504" y="167223"/>
            <a:ext cx="3600400" cy="384138"/>
          </a:xfrm>
          <a:prstGeom prst="rect">
            <a:avLst/>
          </a:prstGeom>
        </p:spPr>
        <p:txBody>
          <a:bodyPr vert="horz" wrap="square" lIns="0" tIns="14663"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nSpc>
                <a:spcPct val="100000"/>
              </a:lnSpc>
              <a:spcBef>
                <a:spcPts val="115"/>
              </a:spcBef>
            </a:pPr>
            <a:r>
              <a:rPr lang="ja-JP" altLang="en-US" sz="2400" dirty="0">
                <a:latin typeface="HGMaruGothicMPRO" panose="020F0600000000000000" pitchFamily="34" charset="-128"/>
                <a:ea typeface="HGMaruGothicMPRO" panose="020F0600000000000000" pitchFamily="34" charset="-128"/>
              </a:rPr>
              <a:t>雇用保険</a:t>
            </a:r>
          </a:p>
        </p:txBody>
      </p:sp>
      <p:sp>
        <p:nvSpPr>
          <p:cNvPr id="8" name="object 8">
            <a:extLst>
              <a:ext uri="{FF2B5EF4-FFF2-40B4-BE49-F238E27FC236}">
                <a16:creationId xmlns:a16="http://schemas.microsoft.com/office/drawing/2014/main" id="{973D65A1-4E86-034E-B7DD-9075BD15F999}"/>
              </a:ext>
            </a:extLst>
          </p:cNvPr>
          <p:cNvSpPr txBox="1"/>
          <p:nvPr/>
        </p:nvSpPr>
        <p:spPr>
          <a:xfrm>
            <a:off x="1937766" y="978072"/>
            <a:ext cx="8212900" cy="303696"/>
          </a:xfrm>
          <a:prstGeom prst="rect">
            <a:avLst/>
          </a:prstGeom>
        </p:spPr>
        <p:txBody>
          <a:bodyPr vert="horz" wrap="square" lIns="0" tIns="14120" rIns="0" bIns="0" rtlCol="0">
            <a:spAutoFit/>
          </a:bodyPr>
          <a:lstStyle/>
          <a:p>
            <a:pPr marL="10861">
              <a:spcBef>
                <a:spcPts val="111"/>
              </a:spcBef>
            </a:pPr>
            <a:r>
              <a:rPr sz="1881" b="1" dirty="0" err="1">
                <a:solidFill>
                  <a:srgbClr val="FFFFFF"/>
                </a:solidFill>
                <a:latin typeface="HGMaruGothicMPRO" panose="020F0600000000000000" pitchFamily="34" charset="-128"/>
                <a:ea typeface="HGMaruGothicMPRO" panose="020F0600000000000000" pitchFamily="34" charset="-128"/>
                <a:cs typeface="ShinMGoPro-DeBold"/>
              </a:rPr>
              <a:t>雇用保険</a:t>
            </a:r>
            <a:r>
              <a:rPr lang="ja-JP" altLang="en-US" sz="1881" b="1" dirty="0">
                <a:solidFill>
                  <a:srgbClr val="FFFFFF"/>
                </a:solidFill>
                <a:latin typeface="HGMaruGothicMPRO" panose="020F0600000000000000" pitchFamily="34" charset="-128"/>
                <a:ea typeface="HGMaruGothicMPRO" panose="020F0600000000000000" pitchFamily="34" charset="-128"/>
                <a:cs typeface="ShinMGoPro-DeBold"/>
              </a:rPr>
              <a:t>④</a:t>
            </a:r>
            <a:r>
              <a:rPr sz="1881" b="1" dirty="0">
                <a:solidFill>
                  <a:srgbClr val="FFFFFF"/>
                </a:solidFill>
                <a:latin typeface="HGMaruGothicMPRO" panose="020F0600000000000000" pitchFamily="34" charset="-128"/>
                <a:ea typeface="HGMaruGothicMPRO" panose="020F0600000000000000" pitchFamily="34" charset="-128"/>
                <a:cs typeface="ShinMGoPro-DeBold"/>
              </a:rPr>
              <a:t>（教育訓練給付）</a:t>
            </a:r>
            <a:endParaRPr sz="1155" dirty="0">
              <a:latin typeface="HGMaruGothicMPRO" panose="020F0600000000000000" pitchFamily="34" charset="-128"/>
              <a:ea typeface="HGMaruGothicMPRO" panose="020F0600000000000000" pitchFamily="34" charset="-128"/>
              <a:cs typeface="A-OTF Shin Maru Go Pro"/>
            </a:endParaRPr>
          </a:p>
        </p:txBody>
      </p:sp>
      <p:sp>
        <p:nvSpPr>
          <p:cNvPr id="10" name="object 10">
            <a:extLst>
              <a:ext uri="{FF2B5EF4-FFF2-40B4-BE49-F238E27FC236}">
                <a16:creationId xmlns:a16="http://schemas.microsoft.com/office/drawing/2014/main" id="{CB8EC201-8487-C84B-AED7-B2E0D4F4152E}"/>
              </a:ext>
            </a:extLst>
          </p:cNvPr>
          <p:cNvSpPr/>
          <p:nvPr/>
        </p:nvSpPr>
        <p:spPr>
          <a:xfrm>
            <a:off x="8616281" y="5684998"/>
            <a:ext cx="823767" cy="1011301"/>
          </a:xfrm>
          <a:prstGeom prst="rect">
            <a:avLst/>
          </a:prstGeom>
          <a:blipFill>
            <a:blip r:embed="rId2"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1" name="object 8">
            <a:extLst>
              <a:ext uri="{FF2B5EF4-FFF2-40B4-BE49-F238E27FC236}">
                <a16:creationId xmlns:a16="http://schemas.microsoft.com/office/drawing/2014/main" id="{8DC51ABE-05C7-C448-9EE7-B6BD27E65A67}"/>
              </a:ext>
            </a:extLst>
          </p:cNvPr>
          <p:cNvSpPr txBox="1"/>
          <p:nvPr/>
        </p:nvSpPr>
        <p:spPr>
          <a:xfrm>
            <a:off x="1631504" y="6006342"/>
            <a:ext cx="8212900" cy="689956"/>
          </a:xfrm>
          <a:prstGeom prst="rect">
            <a:avLst/>
          </a:prstGeom>
        </p:spPr>
        <p:txBody>
          <a:bodyPr vert="horz" wrap="square" lIns="0" tIns="14120" rIns="0" bIns="0" rtlCol="0">
            <a:spAutoFit/>
          </a:bodyPr>
          <a:lstStyle/>
          <a:p>
            <a:pPr marL="499065"/>
            <a:r>
              <a:rPr sz="1368" dirty="0">
                <a:solidFill>
                  <a:srgbClr val="231F20"/>
                </a:solidFill>
                <a:latin typeface="HGMaruGothicMPRO" panose="020F0600000000000000" pitchFamily="34" charset="-128"/>
                <a:ea typeface="HGMaruGothicMPRO" panose="020F0600000000000000" pitchFamily="34" charset="-128"/>
                <a:cs typeface="A-OTF Shin Maru Go Pro"/>
              </a:rPr>
              <a:t>・　詳しいことは最寄りのハローワークに相談しましょう。</a:t>
            </a:r>
            <a:endParaRPr sz="1368" dirty="0">
              <a:latin typeface="HGMaruGothicMPRO" panose="020F0600000000000000" pitchFamily="34" charset="-128"/>
              <a:ea typeface="HGMaruGothicMPRO" panose="020F0600000000000000" pitchFamily="34" charset="-128"/>
              <a:cs typeface="A-OTF Shin Maru Go Pro"/>
            </a:endParaRPr>
          </a:p>
          <a:p>
            <a:pPr marL="499065">
              <a:spcBef>
                <a:spcPts val="269"/>
              </a:spcBef>
            </a:pPr>
            <a:r>
              <a:rPr sz="1368" dirty="0">
                <a:solidFill>
                  <a:srgbClr val="231F20"/>
                </a:solidFill>
                <a:latin typeface="HGMaruGothicMPRO" panose="020F0600000000000000" pitchFamily="34" charset="-128"/>
                <a:ea typeface="HGMaruGothicMPRO" panose="020F0600000000000000" pitchFamily="34" charset="-128"/>
                <a:cs typeface="A-OTF Shin Maru Go Pro"/>
              </a:rPr>
              <a:t>・　雇用保険はほんの少しの負担※でいろいろな手当があります。</a:t>
            </a:r>
            <a:endParaRPr sz="1368" dirty="0">
              <a:latin typeface="HGMaruGothicMPRO" panose="020F0600000000000000" pitchFamily="34" charset="-128"/>
              <a:ea typeface="HGMaruGothicMPRO" panose="020F0600000000000000" pitchFamily="34" charset="-128"/>
              <a:cs typeface="A-OTF Shin Maru Go Pro"/>
            </a:endParaRPr>
          </a:p>
          <a:p>
            <a:pPr marL="542509">
              <a:spcBef>
                <a:spcPts val="295"/>
              </a:spcBef>
            </a:pPr>
            <a:r>
              <a:rPr sz="1155" dirty="0">
                <a:solidFill>
                  <a:srgbClr val="231F20"/>
                </a:solidFill>
                <a:latin typeface="HGMaruGothicMPRO" panose="020F0600000000000000" pitchFamily="34" charset="-128"/>
                <a:ea typeface="HGMaruGothicMPRO" panose="020F0600000000000000" pitchFamily="34" charset="-128"/>
                <a:cs typeface="A-OTF Shin Maru Go Pro"/>
              </a:rPr>
              <a:t>※　雇用保険料の自己負担率・・・給料の0.03 ～ 0.04％（平成29年度）</a:t>
            </a:r>
            <a:endParaRPr sz="1155" dirty="0">
              <a:latin typeface="HGMaruGothicMPRO" panose="020F0600000000000000" pitchFamily="34" charset="-128"/>
              <a:ea typeface="HGMaruGothicMPRO" panose="020F0600000000000000" pitchFamily="34" charset="-128"/>
              <a:cs typeface="A-OTF Shin Maru Go Pro"/>
            </a:endParaRPr>
          </a:p>
        </p:txBody>
      </p:sp>
      <p:sp>
        <p:nvSpPr>
          <p:cNvPr id="13" name="object 8">
            <a:extLst>
              <a:ext uri="{FF2B5EF4-FFF2-40B4-BE49-F238E27FC236}">
                <a16:creationId xmlns:a16="http://schemas.microsoft.com/office/drawing/2014/main" id="{C603A752-4975-1C49-BE26-4039B139ACBF}"/>
              </a:ext>
            </a:extLst>
          </p:cNvPr>
          <p:cNvSpPr txBox="1"/>
          <p:nvPr/>
        </p:nvSpPr>
        <p:spPr>
          <a:xfrm>
            <a:off x="1937765" y="1524015"/>
            <a:ext cx="8328694" cy="4385711"/>
          </a:xfrm>
          <a:prstGeom prst="rect">
            <a:avLst/>
          </a:prstGeom>
        </p:spPr>
        <p:txBody>
          <a:bodyPr vert="horz" wrap="square" lIns="0" tIns="14120" rIns="0" bIns="0" rtlCol="0">
            <a:spAutoFit/>
          </a:bodyPr>
          <a:lstStyle/>
          <a:p>
            <a:pPr marL="117299">
              <a:spcBef>
                <a:spcPts val="2356"/>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雇用保険は失業中の手当だけではありません。</a:t>
            </a:r>
            <a:endParaRPr sz="1454" dirty="0">
              <a:latin typeface="HGMaruGothicMPRO" panose="020F0600000000000000" pitchFamily="34" charset="-128"/>
              <a:ea typeface="HGMaruGothicMPRO" panose="020F0600000000000000" pitchFamily="34" charset="-128"/>
              <a:cs typeface="A-OTF Shin Maru Go Pro"/>
            </a:endParaRPr>
          </a:p>
          <a:p>
            <a:pPr marL="117299">
              <a:spcBef>
                <a:spcPts val="804"/>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キャリアアップのための勉強をする際、受け取れる手当があります。</a:t>
            </a:r>
            <a:endParaRPr sz="1454" dirty="0">
              <a:latin typeface="HGMaruGothicMPRO" panose="020F0600000000000000" pitchFamily="34" charset="-128"/>
              <a:ea typeface="HGMaruGothicMPRO" panose="020F0600000000000000" pitchFamily="34" charset="-128"/>
              <a:cs typeface="A-OTF Shin Maru Go Pro"/>
            </a:endParaRPr>
          </a:p>
          <a:p>
            <a:pPr marL="22808">
              <a:spcBef>
                <a:spcPts val="1646"/>
              </a:spcBef>
            </a:pPr>
            <a:r>
              <a:rPr sz="1454" b="1" dirty="0">
                <a:solidFill>
                  <a:srgbClr val="231F20"/>
                </a:solidFill>
                <a:latin typeface="HGMaruGothicMPRO" panose="020F0600000000000000" pitchFamily="34" charset="-128"/>
                <a:ea typeface="HGMaruGothicMPRO" panose="020F0600000000000000" pitchFamily="34" charset="-128"/>
                <a:cs typeface="ShinMGoPro-DeBold"/>
              </a:rPr>
              <a:t>【勉強したい場合（教育訓練給付）】（雇用保険法第60条の2）</a:t>
            </a:r>
            <a:endParaRPr sz="1454" dirty="0">
              <a:latin typeface="HGMaruGothicMPRO" panose="020F0600000000000000" pitchFamily="34" charset="-128"/>
              <a:ea typeface="HGMaruGothicMPRO" panose="020F0600000000000000" pitchFamily="34" charset="-128"/>
              <a:cs typeface="ShinMGoPro-DeBold"/>
            </a:endParaRPr>
          </a:p>
          <a:p>
            <a:pPr marL="268811" marR="6517" indent="-199300" algn="just">
              <a:lnSpc>
                <a:spcPct val="109400"/>
              </a:lnSpc>
              <a:spcBef>
                <a:spcPts val="743"/>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一定の要件（受講開始日現在で雇用保険の支給要件期間が3年以上、など）を満たす雇用保険の被保険者（在職者）又は被保険者であった方（離職者）が厚生労働大臣の指定する教育訓練を受講し修了した場合</a:t>
            </a:r>
            <a:r>
              <a:rPr lang="ja-JP" altLang="en-US" sz="1454" dirty="0" err="1">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1454" dirty="0">
                <a:solidFill>
                  <a:srgbClr val="231F20"/>
                </a:solidFill>
                <a:latin typeface="HGMaruGothicMPRO" panose="020F0600000000000000" pitchFamily="34" charset="-128"/>
                <a:ea typeface="HGMaruGothicMPRO" panose="020F0600000000000000" pitchFamily="34" charset="-128"/>
                <a:cs typeface="A-OTF Shin Maru Go Pro"/>
              </a:rPr>
              <a:t>その教育訓練に要した費用の一部に相当する額が支給されます</a:t>
            </a:r>
            <a:r>
              <a:rPr sz="1454" dirty="0">
                <a:solidFill>
                  <a:srgbClr val="231F20"/>
                </a:solidFill>
                <a:latin typeface="HGMaruGothicMPRO" panose="020F0600000000000000" pitchFamily="34" charset="-128"/>
                <a:ea typeface="HGMaruGothicMPRO" panose="020F0600000000000000" pitchFamily="34" charset="-128"/>
                <a:cs typeface="A-OTF Shin Maru Go Pro"/>
              </a:rPr>
              <a:t>。</a:t>
            </a:r>
            <a:endParaRPr lang="en-US" sz="1454" dirty="0">
              <a:solidFill>
                <a:srgbClr val="231F20"/>
              </a:solidFill>
              <a:latin typeface="HGMaruGothicMPRO" panose="020F0600000000000000" pitchFamily="34" charset="-128"/>
              <a:ea typeface="HGMaruGothicMPRO" panose="020F0600000000000000" pitchFamily="34" charset="-128"/>
              <a:cs typeface="A-OTF Shin Maru Go Pro"/>
            </a:endParaRPr>
          </a:p>
          <a:p>
            <a:pPr marL="268811" marR="6517" indent="-199300" algn="just">
              <a:lnSpc>
                <a:spcPct val="109400"/>
              </a:lnSpc>
              <a:spcBef>
                <a:spcPts val="743"/>
              </a:spcBef>
            </a:pPr>
            <a:r>
              <a:rPr lang="ja-JP" altLang="en-US" sz="1454" dirty="0">
                <a:latin typeface="HGMaruGothicMPRO" panose="020F0600000000000000" pitchFamily="34" charset="-128"/>
                <a:ea typeface="HGMaruGothicMPRO" panose="020F0600000000000000" pitchFamily="34" charset="-128"/>
                <a:cs typeface="A-OTF Shin Maru Go Pro"/>
              </a:rPr>
              <a:t>・　一般教育訓練の場合、教育訓練経費の</a:t>
            </a:r>
            <a:r>
              <a:rPr lang="en-US" altLang="ja-JP" sz="1454" dirty="0">
                <a:latin typeface="HGMaruGothicMPRO" panose="020F0600000000000000" pitchFamily="34" charset="-128"/>
                <a:ea typeface="HGMaruGothicMPRO" panose="020F0600000000000000" pitchFamily="34" charset="-128"/>
                <a:cs typeface="A-OTF Shin Maru Go Pro"/>
              </a:rPr>
              <a:t>20</a:t>
            </a:r>
            <a:r>
              <a:rPr lang="ja-JP" altLang="en-US" sz="1454" dirty="0">
                <a:latin typeface="HGMaruGothicMPRO" panose="020F0600000000000000" pitchFamily="34" charset="-128"/>
                <a:ea typeface="HGMaruGothicMPRO" panose="020F0600000000000000" pitchFamily="34" charset="-128"/>
                <a:cs typeface="A-OTF Shin Maru Go Pro"/>
              </a:rPr>
              <a:t>％に相当する額が支給されます。</a:t>
            </a:r>
            <a:endParaRPr lang="en-US" altLang="ja-JP" sz="1454" dirty="0">
              <a:latin typeface="HGMaruGothicMPRO" panose="020F0600000000000000" pitchFamily="34" charset="-128"/>
              <a:ea typeface="HGMaruGothicMPRO" panose="020F0600000000000000" pitchFamily="34" charset="-128"/>
              <a:cs typeface="A-OTF Shin Maru Go Pro"/>
            </a:endParaRPr>
          </a:p>
          <a:p>
            <a:pPr marL="268811" marR="6517" indent="-199300" algn="just">
              <a:lnSpc>
                <a:spcPct val="109400"/>
              </a:lnSpc>
              <a:spcBef>
                <a:spcPts val="743"/>
              </a:spcBef>
            </a:pPr>
            <a:r>
              <a:rPr lang="ja-JP" altLang="en-US" sz="1454" dirty="0">
                <a:latin typeface="HGMaruGothicMPRO" panose="020F0600000000000000" pitchFamily="34" charset="-128"/>
                <a:ea typeface="HGMaruGothicMPRO" panose="020F0600000000000000" pitchFamily="34" charset="-128"/>
                <a:cs typeface="A-OTF Shin Maru Go Pro"/>
              </a:rPr>
              <a:t>・　特定一般教育訓練（令和元年</a:t>
            </a:r>
            <a:r>
              <a:rPr lang="en-US" altLang="ja-JP" sz="1454" dirty="0">
                <a:latin typeface="HGMaruGothicMPRO" panose="020F0600000000000000" pitchFamily="34" charset="-128"/>
                <a:ea typeface="HGMaruGothicMPRO" panose="020F0600000000000000" pitchFamily="34" charset="-128"/>
                <a:cs typeface="A-OTF Shin Maru Go Pro"/>
              </a:rPr>
              <a:t>10</a:t>
            </a:r>
            <a:r>
              <a:rPr lang="ja-JP" altLang="en-US" sz="1454" dirty="0">
                <a:latin typeface="HGMaruGothicMPRO" panose="020F0600000000000000" pitchFamily="34" charset="-128"/>
                <a:ea typeface="HGMaruGothicMPRO" panose="020F0600000000000000" pitchFamily="34" charset="-128"/>
                <a:cs typeface="A-OTF Shin Maru Go Pro"/>
              </a:rPr>
              <a:t>月１日制度開始）の場合、教育訓練給付制度の</a:t>
            </a:r>
            <a:r>
              <a:rPr lang="en-US" altLang="ja-JP" sz="1454" dirty="0">
                <a:latin typeface="HGMaruGothicMPRO" panose="020F0600000000000000" pitchFamily="34" charset="-128"/>
                <a:ea typeface="HGMaruGothicMPRO" panose="020F0600000000000000" pitchFamily="34" charset="-128"/>
                <a:cs typeface="A-OTF Shin Maru Go Pro"/>
              </a:rPr>
              <a:t>40</a:t>
            </a:r>
            <a:r>
              <a:rPr lang="ja-JP" altLang="en-US" sz="1454" dirty="0">
                <a:latin typeface="HGMaruGothicMPRO" panose="020F0600000000000000" pitchFamily="34" charset="-128"/>
                <a:ea typeface="HGMaruGothicMPRO" panose="020F0600000000000000" pitchFamily="34" charset="-128"/>
                <a:cs typeface="A-OTF Shin Maru Go Pro"/>
              </a:rPr>
              <a:t>％に相当する額が支給されます。</a:t>
            </a:r>
            <a:endParaRPr sz="1454" dirty="0">
              <a:latin typeface="HGMaruGothicMPRO" panose="020F0600000000000000" pitchFamily="34" charset="-128"/>
              <a:ea typeface="HGMaruGothicMPRO" panose="020F0600000000000000" pitchFamily="34" charset="-128"/>
              <a:cs typeface="A-OTF Shin Maru Go Pro"/>
            </a:endParaRPr>
          </a:p>
          <a:p>
            <a:pPr marL="70054">
              <a:spcBef>
                <a:spcPts val="907"/>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教育訓練給付対象講座は下のリンクで調べることが出来ます。</a:t>
            </a:r>
            <a:endParaRPr sz="1454" dirty="0">
              <a:latin typeface="HGMaruGothicMPRO" panose="020F0600000000000000" pitchFamily="34" charset="-128"/>
              <a:ea typeface="HGMaruGothicMPRO" panose="020F0600000000000000" pitchFamily="34" charset="-128"/>
              <a:cs typeface="A-OTF Shin Maru Go Pro"/>
            </a:endParaRPr>
          </a:p>
          <a:p>
            <a:pPr marL="117299">
              <a:spcBef>
                <a:spcPts val="167"/>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厚生労働省「教育訓練給付制度　厚生労働大臣指定訓練講座　検索システム」</a:t>
            </a:r>
            <a:endParaRPr sz="1454" dirty="0">
              <a:latin typeface="HGMaruGothicMPRO" panose="020F0600000000000000" pitchFamily="34" charset="-128"/>
              <a:ea typeface="HGMaruGothicMPRO" panose="020F0600000000000000" pitchFamily="34" charset="-128"/>
              <a:cs typeface="A-OTF Shin Maru Go Pro"/>
            </a:endParaRPr>
          </a:p>
          <a:p>
            <a:pPr marL="179750">
              <a:spcBef>
                <a:spcPts val="162"/>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a:t>
            </a:r>
            <a:r>
              <a:rPr lang="en-US" sz="2052" baseline="1736" dirty="0">
                <a:latin typeface="HGMaruGothicMPRO" panose="020F0600000000000000" pitchFamily="34" charset="-128"/>
                <a:ea typeface="HGMaruGothicMPRO" panose="020F0600000000000000" pitchFamily="34" charset="-128"/>
                <a:cs typeface="A-OTF Shin Maru Go Pro"/>
              </a:rPr>
              <a:t>http://www.kyufu.mhlw.go.jp/kensaku/SCM/SCM101Scr02X/SCM101Scr02XInit.form</a:t>
            </a:r>
            <a:endParaRPr sz="2052" baseline="1736" dirty="0">
              <a:latin typeface="HGMaruGothicMPRO" panose="020F0600000000000000" pitchFamily="34" charset="-128"/>
              <a:ea typeface="HGMaruGothicMPRO" panose="020F0600000000000000" pitchFamily="34" charset="-128"/>
              <a:cs typeface="A-OTF Shin Maru Go Pro"/>
            </a:endParaRPr>
          </a:p>
          <a:p>
            <a:pPr marL="268811" marR="4344" indent="-199300" algn="just">
              <a:lnSpc>
                <a:spcPct val="109400"/>
              </a:lnSpc>
              <a:spcBef>
                <a:spcPts val="744"/>
              </a:spcBef>
            </a:pPr>
            <a:r>
              <a:rPr sz="1454" dirty="0">
                <a:solidFill>
                  <a:srgbClr val="231F20"/>
                </a:solidFill>
                <a:latin typeface="HGMaruGothicMPRO" panose="020F0600000000000000" pitchFamily="34" charset="-128"/>
                <a:ea typeface="HGMaruGothicMPRO" panose="020F0600000000000000" pitchFamily="34" charset="-128"/>
                <a:cs typeface="A-OTF Shin Maru Go Pro"/>
              </a:rPr>
              <a:t>・　このほかに「専門実践教育訓練給付金」という制度があります。一定の要件を満たす雇用保険の被保険者、または被保険者であった方が厚生労働省の指定する専門実践教育訓練を受講、終了した場合、教育訓練経費の一定の割合額（最大70％）が支給されます。</a:t>
            </a:r>
            <a:endParaRPr sz="1155" dirty="0">
              <a:latin typeface="HGMaruGothicMPRO" panose="020F0600000000000000" pitchFamily="34" charset="-128"/>
              <a:ea typeface="HGMaruGothicMPRO" panose="020F0600000000000000" pitchFamily="34" charset="-128"/>
              <a:cs typeface="A-OTF Shin Maru Go Pro"/>
            </a:endParaRPr>
          </a:p>
        </p:txBody>
      </p:sp>
      <p:sp>
        <p:nvSpPr>
          <p:cNvPr id="14" name="正方形/長方形 13"/>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5"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162</a:t>
            </a:r>
            <a:endParaRPr lang="ja-JP" altLang="en-US" sz="1200" b="1" dirty="0"/>
          </a:p>
        </p:txBody>
      </p:sp>
    </p:spTree>
    <p:extLst>
      <p:ext uri="{BB962C8B-B14F-4D97-AF65-F5344CB8AC3E}">
        <p14:creationId xmlns:p14="http://schemas.microsoft.com/office/powerpoint/2010/main" val="27799482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075771D1-3DD9-BD49-839C-D2B44C3C9FED}"/>
              </a:ext>
            </a:extLst>
          </p:cNvPr>
          <p:cNvGrpSpPr/>
          <p:nvPr/>
        </p:nvGrpSpPr>
        <p:grpSpPr>
          <a:xfrm>
            <a:off x="2314923" y="2994337"/>
            <a:ext cx="2551701" cy="969929"/>
            <a:chOff x="924802" y="3271597"/>
            <a:chExt cx="2983629" cy="1134110"/>
          </a:xfrm>
        </p:grpSpPr>
        <p:sp>
          <p:nvSpPr>
            <p:cNvPr id="8" name="object 8">
              <a:extLst>
                <a:ext uri="{FF2B5EF4-FFF2-40B4-BE49-F238E27FC236}">
                  <a16:creationId xmlns:a16="http://schemas.microsoft.com/office/drawing/2014/main" id="{3925885C-A006-C742-A19D-6C16F1CF4C84}"/>
                </a:ext>
              </a:extLst>
            </p:cNvPr>
            <p:cNvSpPr/>
            <p:nvPr/>
          </p:nvSpPr>
          <p:spPr>
            <a:xfrm>
              <a:off x="924802" y="3271597"/>
              <a:ext cx="2552065" cy="1134110"/>
            </a:xfrm>
            <a:custGeom>
              <a:avLst/>
              <a:gdLst/>
              <a:ahLst/>
              <a:cxnLst/>
              <a:rect l="l" t="t" r="r" b="b"/>
              <a:pathLst>
                <a:path w="2552065" h="1134110">
                  <a:moveTo>
                    <a:pt x="2381402" y="0"/>
                  </a:moveTo>
                  <a:lnTo>
                    <a:pt x="170103" y="0"/>
                  </a:lnTo>
                  <a:lnTo>
                    <a:pt x="71762" y="2658"/>
                  </a:lnTo>
                  <a:lnTo>
                    <a:pt x="21262" y="21264"/>
                  </a:lnTo>
                  <a:lnTo>
                    <a:pt x="2657" y="71767"/>
                  </a:lnTo>
                  <a:lnTo>
                    <a:pt x="0" y="170116"/>
                  </a:lnTo>
                  <a:lnTo>
                    <a:pt x="0" y="963904"/>
                  </a:lnTo>
                  <a:lnTo>
                    <a:pt x="2657" y="1062245"/>
                  </a:lnTo>
                  <a:lnTo>
                    <a:pt x="21262" y="1112745"/>
                  </a:lnTo>
                  <a:lnTo>
                    <a:pt x="71762" y="1131350"/>
                  </a:lnTo>
                  <a:lnTo>
                    <a:pt x="170103" y="1134008"/>
                  </a:lnTo>
                  <a:lnTo>
                    <a:pt x="2381402" y="1134008"/>
                  </a:lnTo>
                  <a:lnTo>
                    <a:pt x="2479743" y="1131350"/>
                  </a:lnTo>
                  <a:lnTo>
                    <a:pt x="2530243" y="1112745"/>
                  </a:lnTo>
                  <a:lnTo>
                    <a:pt x="2548848" y="1062245"/>
                  </a:lnTo>
                  <a:lnTo>
                    <a:pt x="2551506" y="963904"/>
                  </a:lnTo>
                  <a:lnTo>
                    <a:pt x="2551506" y="170116"/>
                  </a:lnTo>
                  <a:lnTo>
                    <a:pt x="2548848" y="71767"/>
                  </a:lnTo>
                  <a:lnTo>
                    <a:pt x="2530243" y="21264"/>
                  </a:lnTo>
                  <a:lnTo>
                    <a:pt x="2479743" y="2658"/>
                  </a:lnTo>
                  <a:lnTo>
                    <a:pt x="2381402" y="0"/>
                  </a:lnTo>
                  <a:close/>
                </a:path>
              </a:pathLst>
            </a:custGeom>
            <a:solidFill>
              <a:srgbClr val="ABE1FA"/>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9A0C4957-EFAF-BD42-BEFE-5C16667A0649}"/>
                </a:ext>
              </a:extLst>
            </p:cNvPr>
            <p:cNvSpPr/>
            <p:nvPr/>
          </p:nvSpPr>
          <p:spPr>
            <a:xfrm>
              <a:off x="3329946" y="3706163"/>
              <a:ext cx="578485" cy="305435"/>
            </a:xfrm>
            <a:custGeom>
              <a:avLst/>
              <a:gdLst/>
              <a:ahLst/>
              <a:cxnLst/>
              <a:rect l="l" t="t" r="r" b="b"/>
              <a:pathLst>
                <a:path w="578485" h="305435">
                  <a:moveTo>
                    <a:pt x="1460" y="0"/>
                  </a:moveTo>
                  <a:lnTo>
                    <a:pt x="0" y="305193"/>
                  </a:lnTo>
                  <a:lnTo>
                    <a:pt x="578015" y="302412"/>
                  </a:lnTo>
                  <a:lnTo>
                    <a:pt x="1460" y="0"/>
                  </a:lnTo>
                  <a:close/>
                </a:path>
              </a:pathLst>
            </a:custGeom>
            <a:solidFill>
              <a:srgbClr val="ABE1FA"/>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pSp>
      <p:grpSp>
        <p:nvGrpSpPr>
          <p:cNvPr id="22" name="グループ化 21">
            <a:extLst>
              <a:ext uri="{FF2B5EF4-FFF2-40B4-BE49-F238E27FC236}">
                <a16:creationId xmlns:a16="http://schemas.microsoft.com/office/drawing/2014/main" id="{0ABB4AD6-AE57-C844-87ED-67AD51DAC5F1}"/>
              </a:ext>
            </a:extLst>
          </p:cNvPr>
          <p:cNvGrpSpPr/>
          <p:nvPr/>
        </p:nvGrpSpPr>
        <p:grpSpPr>
          <a:xfrm>
            <a:off x="2314923" y="4138779"/>
            <a:ext cx="2551701" cy="969929"/>
            <a:chOff x="924802" y="4609760"/>
            <a:chExt cx="2983629" cy="1134110"/>
          </a:xfrm>
        </p:grpSpPr>
        <p:sp>
          <p:nvSpPr>
            <p:cNvPr id="11" name="object 11">
              <a:extLst>
                <a:ext uri="{FF2B5EF4-FFF2-40B4-BE49-F238E27FC236}">
                  <a16:creationId xmlns:a16="http://schemas.microsoft.com/office/drawing/2014/main" id="{44A29F53-D8D0-A041-983C-5B230C34C6CD}"/>
                </a:ext>
              </a:extLst>
            </p:cNvPr>
            <p:cNvSpPr/>
            <p:nvPr/>
          </p:nvSpPr>
          <p:spPr>
            <a:xfrm>
              <a:off x="924802" y="4609760"/>
              <a:ext cx="2552065" cy="1134110"/>
            </a:xfrm>
            <a:custGeom>
              <a:avLst/>
              <a:gdLst/>
              <a:ahLst/>
              <a:cxnLst/>
              <a:rect l="l" t="t" r="r" b="b"/>
              <a:pathLst>
                <a:path w="2552065" h="1134110">
                  <a:moveTo>
                    <a:pt x="2381402" y="0"/>
                  </a:moveTo>
                  <a:lnTo>
                    <a:pt x="170103" y="0"/>
                  </a:lnTo>
                  <a:lnTo>
                    <a:pt x="71762" y="2658"/>
                  </a:lnTo>
                  <a:lnTo>
                    <a:pt x="21262" y="21264"/>
                  </a:lnTo>
                  <a:lnTo>
                    <a:pt x="2657" y="71767"/>
                  </a:lnTo>
                  <a:lnTo>
                    <a:pt x="0" y="170116"/>
                  </a:lnTo>
                  <a:lnTo>
                    <a:pt x="0" y="963904"/>
                  </a:lnTo>
                  <a:lnTo>
                    <a:pt x="2657" y="1062245"/>
                  </a:lnTo>
                  <a:lnTo>
                    <a:pt x="21262" y="1112745"/>
                  </a:lnTo>
                  <a:lnTo>
                    <a:pt x="71762" y="1131350"/>
                  </a:lnTo>
                  <a:lnTo>
                    <a:pt x="170103" y="1134008"/>
                  </a:lnTo>
                  <a:lnTo>
                    <a:pt x="2381402" y="1134008"/>
                  </a:lnTo>
                  <a:lnTo>
                    <a:pt x="2479743" y="1131350"/>
                  </a:lnTo>
                  <a:lnTo>
                    <a:pt x="2530243" y="1112745"/>
                  </a:lnTo>
                  <a:lnTo>
                    <a:pt x="2548848" y="1062245"/>
                  </a:lnTo>
                  <a:lnTo>
                    <a:pt x="2551506" y="963904"/>
                  </a:lnTo>
                  <a:lnTo>
                    <a:pt x="2551506" y="170116"/>
                  </a:lnTo>
                  <a:lnTo>
                    <a:pt x="2548848" y="71767"/>
                  </a:lnTo>
                  <a:lnTo>
                    <a:pt x="2530243" y="21264"/>
                  </a:lnTo>
                  <a:lnTo>
                    <a:pt x="2479743" y="2658"/>
                  </a:lnTo>
                  <a:lnTo>
                    <a:pt x="2381402" y="0"/>
                  </a:lnTo>
                  <a:close/>
                </a:path>
              </a:pathLst>
            </a:custGeom>
            <a:solidFill>
              <a:srgbClr val="ABE1FA"/>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3" name="object 13">
              <a:extLst>
                <a:ext uri="{FF2B5EF4-FFF2-40B4-BE49-F238E27FC236}">
                  <a16:creationId xmlns:a16="http://schemas.microsoft.com/office/drawing/2014/main" id="{03796B23-0723-7746-81E5-82713952B51E}"/>
                </a:ext>
              </a:extLst>
            </p:cNvPr>
            <p:cNvSpPr/>
            <p:nvPr/>
          </p:nvSpPr>
          <p:spPr>
            <a:xfrm>
              <a:off x="3329946" y="4866749"/>
              <a:ext cx="578485" cy="305435"/>
            </a:xfrm>
            <a:custGeom>
              <a:avLst/>
              <a:gdLst/>
              <a:ahLst/>
              <a:cxnLst/>
              <a:rect l="l" t="t" r="r" b="b"/>
              <a:pathLst>
                <a:path w="578485" h="305435">
                  <a:moveTo>
                    <a:pt x="1460" y="0"/>
                  </a:moveTo>
                  <a:lnTo>
                    <a:pt x="0" y="305193"/>
                  </a:lnTo>
                  <a:lnTo>
                    <a:pt x="578015" y="53555"/>
                  </a:lnTo>
                  <a:lnTo>
                    <a:pt x="1460" y="0"/>
                  </a:lnTo>
                  <a:close/>
                </a:path>
              </a:pathLst>
            </a:custGeom>
            <a:solidFill>
              <a:srgbClr val="ABE1FA"/>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pSp>
      <p:grpSp>
        <p:nvGrpSpPr>
          <p:cNvPr id="24" name="グループ化 23">
            <a:extLst>
              <a:ext uri="{FF2B5EF4-FFF2-40B4-BE49-F238E27FC236}">
                <a16:creationId xmlns:a16="http://schemas.microsoft.com/office/drawing/2014/main" id="{01B06C94-2A90-0C41-8319-B3464DCC1480}"/>
              </a:ext>
            </a:extLst>
          </p:cNvPr>
          <p:cNvGrpSpPr/>
          <p:nvPr/>
        </p:nvGrpSpPr>
        <p:grpSpPr>
          <a:xfrm>
            <a:off x="7306796" y="2805757"/>
            <a:ext cx="2551773" cy="969929"/>
            <a:chOff x="6761653" y="3051096"/>
            <a:chExt cx="2983714" cy="1134110"/>
          </a:xfrm>
        </p:grpSpPr>
        <p:sp>
          <p:nvSpPr>
            <p:cNvPr id="14" name="object 14">
              <a:extLst>
                <a:ext uri="{FF2B5EF4-FFF2-40B4-BE49-F238E27FC236}">
                  <a16:creationId xmlns:a16="http://schemas.microsoft.com/office/drawing/2014/main" id="{725BF377-AB95-CB4F-B5E9-96D19B7EEDB2}"/>
                </a:ext>
              </a:extLst>
            </p:cNvPr>
            <p:cNvSpPr/>
            <p:nvPr/>
          </p:nvSpPr>
          <p:spPr>
            <a:xfrm>
              <a:off x="7193302" y="3051096"/>
              <a:ext cx="2552065" cy="1134110"/>
            </a:xfrm>
            <a:custGeom>
              <a:avLst/>
              <a:gdLst/>
              <a:ahLst/>
              <a:cxnLst/>
              <a:rect l="l" t="t" r="r" b="b"/>
              <a:pathLst>
                <a:path w="2552065" h="1134110">
                  <a:moveTo>
                    <a:pt x="2381402" y="0"/>
                  </a:moveTo>
                  <a:lnTo>
                    <a:pt x="170103" y="0"/>
                  </a:lnTo>
                  <a:lnTo>
                    <a:pt x="71762" y="2658"/>
                  </a:lnTo>
                  <a:lnTo>
                    <a:pt x="21262" y="21264"/>
                  </a:lnTo>
                  <a:lnTo>
                    <a:pt x="2657" y="71767"/>
                  </a:lnTo>
                  <a:lnTo>
                    <a:pt x="0" y="170116"/>
                  </a:lnTo>
                  <a:lnTo>
                    <a:pt x="0" y="963904"/>
                  </a:lnTo>
                  <a:lnTo>
                    <a:pt x="2657" y="1062245"/>
                  </a:lnTo>
                  <a:lnTo>
                    <a:pt x="21262" y="1112745"/>
                  </a:lnTo>
                  <a:lnTo>
                    <a:pt x="71762" y="1131350"/>
                  </a:lnTo>
                  <a:lnTo>
                    <a:pt x="170103" y="1134008"/>
                  </a:lnTo>
                  <a:lnTo>
                    <a:pt x="2381402" y="1134008"/>
                  </a:lnTo>
                  <a:lnTo>
                    <a:pt x="2479743" y="1131350"/>
                  </a:lnTo>
                  <a:lnTo>
                    <a:pt x="2530243" y="1112745"/>
                  </a:lnTo>
                  <a:lnTo>
                    <a:pt x="2548848" y="1062245"/>
                  </a:lnTo>
                  <a:lnTo>
                    <a:pt x="2551506" y="963904"/>
                  </a:lnTo>
                  <a:lnTo>
                    <a:pt x="2551506" y="170116"/>
                  </a:lnTo>
                  <a:lnTo>
                    <a:pt x="2548848" y="71767"/>
                  </a:lnTo>
                  <a:lnTo>
                    <a:pt x="2530243" y="21264"/>
                  </a:lnTo>
                  <a:lnTo>
                    <a:pt x="2479743" y="2658"/>
                  </a:lnTo>
                  <a:lnTo>
                    <a:pt x="2381402" y="0"/>
                  </a:lnTo>
                  <a:close/>
                </a:path>
              </a:pathLst>
            </a:custGeom>
            <a:solidFill>
              <a:srgbClr val="ABE1FA"/>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7" name="object 17">
              <a:extLst>
                <a:ext uri="{FF2B5EF4-FFF2-40B4-BE49-F238E27FC236}">
                  <a16:creationId xmlns:a16="http://schemas.microsoft.com/office/drawing/2014/main" id="{BDA2B4D3-DC35-D241-9F39-12A583F07678}"/>
                </a:ext>
              </a:extLst>
            </p:cNvPr>
            <p:cNvSpPr/>
            <p:nvPr/>
          </p:nvSpPr>
          <p:spPr>
            <a:xfrm>
              <a:off x="6761653" y="3546916"/>
              <a:ext cx="490220" cy="312420"/>
            </a:xfrm>
            <a:custGeom>
              <a:avLst/>
              <a:gdLst/>
              <a:ahLst/>
              <a:cxnLst/>
              <a:rect l="l" t="t" r="r" b="b"/>
              <a:pathLst>
                <a:path w="490220" h="312420">
                  <a:moveTo>
                    <a:pt x="488353" y="0"/>
                  </a:moveTo>
                  <a:lnTo>
                    <a:pt x="0" y="233095"/>
                  </a:lnTo>
                  <a:lnTo>
                    <a:pt x="489711" y="311848"/>
                  </a:lnTo>
                  <a:lnTo>
                    <a:pt x="488353" y="0"/>
                  </a:lnTo>
                  <a:close/>
                </a:path>
              </a:pathLst>
            </a:custGeom>
            <a:solidFill>
              <a:srgbClr val="ABE1FA"/>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pSp>
      <p:grpSp>
        <p:nvGrpSpPr>
          <p:cNvPr id="23" name="グループ化 22">
            <a:extLst>
              <a:ext uri="{FF2B5EF4-FFF2-40B4-BE49-F238E27FC236}">
                <a16:creationId xmlns:a16="http://schemas.microsoft.com/office/drawing/2014/main" id="{142C5F89-1750-0C41-BDD2-2766865884D4}"/>
              </a:ext>
            </a:extLst>
          </p:cNvPr>
          <p:cNvGrpSpPr/>
          <p:nvPr/>
        </p:nvGrpSpPr>
        <p:grpSpPr>
          <a:xfrm>
            <a:off x="7306794" y="3923270"/>
            <a:ext cx="2551775" cy="1185529"/>
            <a:chOff x="6761651" y="4357770"/>
            <a:chExt cx="2983716" cy="1386205"/>
          </a:xfrm>
        </p:grpSpPr>
        <p:sp>
          <p:nvSpPr>
            <p:cNvPr id="18" name="object 18">
              <a:extLst>
                <a:ext uri="{FF2B5EF4-FFF2-40B4-BE49-F238E27FC236}">
                  <a16:creationId xmlns:a16="http://schemas.microsoft.com/office/drawing/2014/main" id="{7C33ADCA-ED70-7845-B92B-07AFF3FB3679}"/>
                </a:ext>
              </a:extLst>
            </p:cNvPr>
            <p:cNvSpPr/>
            <p:nvPr/>
          </p:nvSpPr>
          <p:spPr>
            <a:xfrm>
              <a:off x="7193302" y="4357770"/>
              <a:ext cx="2552065" cy="1386205"/>
            </a:xfrm>
            <a:custGeom>
              <a:avLst/>
              <a:gdLst/>
              <a:ahLst/>
              <a:cxnLst/>
              <a:rect l="l" t="t" r="r" b="b"/>
              <a:pathLst>
                <a:path w="2552065" h="1386204">
                  <a:moveTo>
                    <a:pt x="2381402" y="0"/>
                  </a:moveTo>
                  <a:lnTo>
                    <a:pt x="170103" y="0"/>
                  </a:lnTo>
                  <a:lnTo>
                    <a:pt x="71762" y="2657"/>
                  </a:lnTo>
                  <a:lnTo>
                    <a:pt x="21262" y="21262"/>
                  </a:lnTo>
                  <a:lnTo>
                    <a:pt x="2657" y="71762"/>
                  </a:lnTo>
                  <a:lnTo>
                    <a:pt x="0" y="170103"/>
                  </a:lnTo>
                  <a:lnTo>
                    <a:pt x="0" y="1215898"/>
                  </a:lnTo>
                  <a:lnTo>
                    <a:pt x="2657" y="1314239"/>
                  </a:lnTo>
                  <a:lnTo>
                    <a:pt x="21262" y="1364738"/>
                  </a:lnTo>
                  <a:lnTo>
                    <a:pt x="71762" y="1383343"/>
                  </a:lnTo>
                  <a:lnTo>
                    <a:pt x="170103" y="1386001"/>
                  </a:lnTo>
                  <a:lnTo>
                    <a:pt x="2381402" y="1386001"/>
                  </a:lnTo>
                  <a:lnTo>
                    <a:pt x="2479743" y="1383343"/>
                  </a:lnTo>
                  <a:lnTo>
                    <a:pt x="2530243" y="1364738"/>
                  </a:lnTo>
                  <a:lnTo>
                    <a:pt x="2548848" y="1314239"/>
                  </a:lnTo>
                  <a:lnTo>
                    <a:pt x="2551506" y="1215898"/>
                  </a:lnTo>
                  <a:lnTo>
                    <a:pt x="2551506" y="170103"/>
                  </a:lnTo>
                  <a:lnTo>
                    <a:pt x="2548848" y="71762"/>
                  </a:lnTo>
                  <a:lnTo>
                    <a:pt x="2530243" y="21262"/>
                  </a:lnTo>
                  <a:lnTo>
                    <a:pt x="2479743" y="2657"/>
                  </a:lnTo>
                  <a:lnTo>
                    <a:pt x="2381402" y="0"/>
                  </a:lnTo>
                  <a:close/>
                </a:path>
              </a:pathLst>
            </a:custGeom>
            <a:solidFill>
              <a:srgbClr val="ABE1FA"/>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20" name="object 20">
              <a:extLst>
                <a:ext uri="{FF2B5EF4-FFF2-40B4-BE49-F238E27FC236}">
                  <a16:creationId xmlns:a16="http://schemas.microsoft.com/office/drawing/2014/main" id="{BF012DEE-FD89-E849-8BDD-B8FF6A481EEA}"/>
                </a:ext>
              </a:extLst>
            </p:cNvPr>
            <p:cNvSpPr/>
            <p:nvPr/>
          </p:nvSpPr>
          <p:spPr>
            <a:xfrm>
              <a:off x="6761651" y="4769117"/>
              <a:ext cx="490220" cy="334010"/>
            </a:xfrm>
            <a:custGeom>
              <a:avLst/>
              <a:gdLst/>
              <a:ahLst/>
              <a:cxnLst/>
              <a:rect l="l" t="t" r="r" b="b"/>
              <a:pathLst>
                <a:path w="490220" h="334010">
                  <a:moveTo>
                    <a:pt x="489712" y="0"/>
                  </a:moveTo>
                  <a:lnTo>
                    <a:pt x="0" y="0"/>
                  </a:lnTo>
                  <a:lnTo>
                    <a:pt x="489712" y="333895"/>
                  </a:lnTo>
                  <a:lnTo>
                    <a:pt x="489712" y="0"/>
                  </a:lnTo>
                  <a:close/>
                </a:path>
              </a:pathLst>
            </a:custGeom>
            <a:solidFill>
              <a:srgbClr val="ABE1FA"/>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grpSp>
      <p:sp>
        <p:nvSpPr>
          <p:cNvPr id="5" name="object 5">
            <a:extLst>
              <a:ext uri="{FF2B5EF4-FFF2-40B4-BE49-F238E27FC236}">
                <a16:creationId xmlns:a16="http://schemas.microsoft.com/office/drawing/2014/main" id="{F0930E90-EF57-DE4F-8E36-37B47CA6A601}"/>
              </a:ext>
            </a:extLst>
          </p:cNvPr>
          <p:cNvSpPr txBox="1">
            <a:spLocks/>
          </p:cNvSpPr>
          <p:nvPr/>
        </p:nvSpPr>
        <p:spPr>
          <a:xfrm>
            <a:off x="1633016" y="151106"/>
            <a:ext cx="8927480" cy="383590"/>
          </a:xfrm>
          <a:prstGeom prst="rect">
            <a:avLst/>
          </a:prstGeom>
        </p:spPr>
        <p:txBody>
          <a:bodyPr vert="horz" wrap="square" lIns="0" tIns="14120"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nSpc>
                <a:spcPct val="100000"/>
              </a:lnSpc>
              <a:spcBef>
                <a:spcPts val="111"/>
              </a:spcBef>
            </a:pPr>
            <a:r>
              <a:rPr lang="ja-JP" altLang="en-US" sz="2400" dirty="0">
                <a:latin typeface="HGMaruGothicMPRO" panose="020F0600000000000000" pitchFamily="34" charset="-128"/>
                <a:ea typeface="HGMaruGothicMPRO" panose="020F0600000000000000" pitchFamily="34" charset="-128"/>
              </a:rPr>
              <a:t>内定　～いわゆる「オワハラ」という言葉を知っていますか～</a:t>
            </a:r>
          </a:p>
        </p:txBody>
      </p:sp>
      <p:sp>
        <p:nvSpPr>
          <p:cNvPr id="6" name="object 6">
            <a:extLst>
              <a:ext uri="{FF2B5EF4-FFF2-40B4-BE49-F238E27FC236}">
                <a16:creationId xmlns:a16="http://schemas.microsoft.com/office/drawing/2014/main" id="{67D7B949-C9C8-6748-9400-616FAA05640D}"/>
              </a:ext>
            </a:extLst>
          </p:cNvPr>
          <p:cNvSpPr txBox="1"/>
          <p:nvPr/>
        </p:nvSpPr>
        <p:spPr>
          <a:xfrm>
            <a:off x="2034662" y="5586875"/>
            <a:ext cx="8226701" cy="491641"/>
          </a:xfrm>
          <a:prstGeom prst="rect">
            <a:avLst/>
          </a:prstGeom>
        </p:spPr>
        <p:txBody>
          <a:bodyPr vert="horz" wrap="square" lIns="0" tIns="10318" rIns="0" bIns="0" rtlCol="0">
            <a:spAutoFit/>
          </a:bodyPr>
          <a:lstStyle/>
          <a:p>
            <a:pPr marL="10861" marR="4344">
              <a:lnSpc>
                <a:spcPts val="1967"/>
              </a:lnSpc>
              <a:spcBef>
                <a:spcPts val="81"/>
              </a:spcBef>
            </a:pPr>
            <a:r>
              <a:rPr sz="1497" dirty="0">
                <a:solidFill>
                  <a:srgbClr val="231F20"/>
                </a:solidFill>
                <a:latin typeface="HGMaruGothicMPRO" panose="020F0600000000000000" pitchFamily="34" charset="-128"/>
                <a:ea typeface="HGMaruGothicMPRO" panose="020F0600000000000000" pitchFamily="34" charset="-128"/>
                <a:cs typeface="A-OTF Shin Maru Go Pro"/>
              </a:rPr>
              <a:t>　このような行為を受けた場合には、一人で抱え込まずに学校のキャリアセンターなどへ相談しましょう。</a:t>
            </a:r>
            <a:endParaRPr sz="1497" dirty="0">
              <a:latin typeface="HGMaruGothicMPRO" panose="020F0600000000000000" pitchFamily="34" charset="-128"/>
              <a:ea typeface="HGMaruGothicMPRO" panose="020F0600000000000000" pitchFamily="34" charset="-128"/>
              <a:cs typeface="A-OTF Shin Maru Go Pro"/>
            </a:endParaRPr>
          </a:p>
        </p:txBody>
      </p:sp>
      <p:sp>
        <p:nvSpPr>
          <p:cNvPr id="7" name="object 7">
            <a:extLst>
              <a:ext uri="{FF2B5EF4-FFF2-40B4-BE49-F238E27FC236}">
                <a16:creationId xmlns:a16="http://schemas.microsoft.com/office/drawing/2014/main" id="{C04D82C2-43F0-FA4D-B7B5-EA398B3207AD}"/>
              </a:ext>
            </a:extLst>
          </p:cNvPr>
          <p:cNvSpPr/>
          <p:nvPr/>
        </p:nvSpPr>
        <p:spPr>
          <a:xfrm>
            <a:off x="5059003" y="3306201"/>
            <a:ext cx="2055009" cy="1768524"/>
          </a:xfrm>
          <a:prstGeom prst="rect">
            <a:avLst/>
          </a:prstGeom>
          <a:blipFill>
            <a:blip r:embed="rId2"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F67F7293-7325-8F4E-BDF5-69AAB5ABEDC4}"/>
              </a:ext>
            </a:extLst>
          </p:cNvPr>
          <p:cNvSpPr txBox="1"/>
          <p:nvPr/>
        </p:nvSpPr>
        <p:spPr>
          <a:xfrm>
            <a:off x="2314924" y="3214028"/>
            <a:ext cx="2182133" cy="468201"/>
          </a:xfrm>
          <a:prstGeom prst="rect">
            <a:avLst/>
          </a:prstGeom>
        </p:spPr>
        <p:txBody>
          <a:bodyPr vert="horz" wrap="square" lIns="0" tIns="9775" rIns="0" bIns="0" rtlCol="0">
            <a:spAutoFit/>
          </a:bodyPr>
          <a:lstStyle/>
          <a:p>
            <a:pPr marL="10861" marR="4344" algn="ctr">
              <a:lnSpc>
                <a:spcPct val="109400"/>
              </a:lnSpc>
              <a:spcBef>
                <a:spcPts val="77"/>
              </a:spcBef>
            </a:pPr>
            <a:r>
              <a:rPr sz="1454" b="1" dirty="0">
                <a:solidFill>
                  <a:srgbClr val="00AEEF"/>
                </a:solidFill>
                <a:latin typeface="HGMaruGothicMPRO" panose="020F0600000000000000" pitchFamily="34" charset="-128"/>
                <a:ea typeface="HGMaruGothicMPRO" panose="020F0600000000000000" pitchFamily="34" charset="-128"/>
                <a:cs typeface="ShinMGoPro-DeBold"/>
              </a:rPr>
              <a:t>他社を断ったら</a:t>
            </a:r>
            <a:br>
              <a:rPr lang="en-US" altLang="ja-JP" sz="1454" b="1" dirty="0">
                <a:solidFill>
                  <a:srgbClr val="00AEEF"/>
                </a:solidFill>
                <a:latin typeface="HGMaruGothicMPRO" panose="020F0600000000000000" pitchFamily="34" charset="-128"/>
                <a:ea typeface="HGMaruGothicMPRO" panose="020F0600000000000000" pitchFamily="34" charset="-128"/>
                <a:cs typeface="ShinMGoPro-DeBold"/>
              </a:rPr>
            </a:br>
            <a:r>
              <a:rPr sz="1454" b="1" dirty="0">
                <a:solidFill>
                  <a:srgbClr val="00AEEF"/>
                </a:solidFill>
                <a:latin typeface="HGMaruGothicMPRO" panose="020F0600000000000000" pitchFamily="34" charset="-128"/>
                <a:ea typeface="HGMaruGothicMPRO" panose="020F0600000000000000" pitchFamily="34" charset="-128"/>
                <a:cs typeface="ShinMGoPro-DeBold"/>
              </a:rPr>
              <a:t>内定を出すぞ！</a:t>
            </a:r>
            <a:endParaRPr sz="1454" dirty="0">
              <a:latin typeface="HGMaruGothicMPRO" panose="020F0600000000000000" pitchFamily="34" charset="-128"/>
              <a:ea typeface="HGMaruGothicMPRO" panose="020F0600000000000000" pitchFamily="34" charset="-128"/>
              <a:cs typeface="ShinMGoPro-DeBold"/>
            </a:endParaRPr>
          </a:p>
        </p:txBody>
      </p:sp>
      <p:sp>
        <p:nvSpPr>
          <p:cNvPr id="12" name="object 12">
            <a:extLst>
              <a:ext uri="{FF2B5EF4-FFF2-40B4-BE49-F238E27FC236}">
                <a16:creationId xmlns:a16="http://schemas.microsoft.com/office/drawing/2014/main" id="{3AF5035C-32FB-414D-8536-617014824475}"/>
              </a:ext>
            </a:extLst>
          </p:cNvPr>
          <p:cNvSpPr txBox="1"/>
          <p:nvPr/>
        </p:nvSpPr>
        <p:spPr>
          <a:xfrm>
            <a:off x="2314924" y="4358473"/>
            <a:ext cx="2182133" cy="468201"/>
          </a:xfrm>
          <a:prstGeom prst="rect">
            <a:avLst/>
          </a:prstGeom>
        </p:spPr>
        <p:txBody>
          <a:bodyPr vert="horz" wrap="square" lIns="0" tIns="9775" rIns="0" bIns="0" rtlCol="0">
            <a:spAutoFit/>
          </a:bodyPr>
          <a:lstStyle/>
          <a:p>
            <a:pPr marL="293248" marR="4344" indent="-282930" algn="ctr">
              <a:lnSpc>
                <a:spcPct val="109400"/>
              </a:lnSpc>
              <a:spcBef>
                <a:spcPts val="77"/>
              </a:spcBef>
            </a:pPr>
            <a:r>
              <a:rPr sz="1454" b="1" dirty="0">
                <a:solidFill>
                  <a:srgbClr val="00AEEF"/>
                </a:solidFill>
                <a:latin typeface="HGMaruGothicMPRO" panose="020F0600000000000000" pitchFamily="34" charset="-128"/>
                <a:ea typeface="HGMaruGothicMPRO" panose="020F0600000000000000" pitchFamily="34" charset="-128"/>
                <a:cs typeface="ShinMGoPro-DeBold"/>
              </a:rPr>
              <a:t>もう他社の面接は</a:t>
            </a:r>
            <a:br>
              <a:rPr lang="en-US" altLang="ja-JP" sz="1454" b="1" dirty="0">
                <a:solidFill>
                  <a:srgbClr val="00AEEF"/>
                </a:solidFill>
                <a:latin typeface="HGMaruGothicMPRO" panose="020F0600000000000000" pitchFamily="34" charset="-128"/>
                <a:ea typeface="HGMaruGothicMPRO" panose="020F0600000000000000" pitchFamily="34" charset="-128"/>
                <a:cs typeface="ShinMGoPro-DeBold"/>
              </a:rPr>
            </a:br>
            <a:r>
              <a:rPr sz="1454" b="1" dirty="0">
                <a:solidFill>
                  <a:srgbClr val="00AEEF"/>
                </a:solidFill>
                <a:latin typeface="HGMaruGothicMPRO" panose="020F0600000000000000" pitchFamily="34" charset="-128"/>
                <a:ea typeface="HGMaruGothicMPRO" panose="020F0600000000000000" pitchFamily="34" charset="-128"/>
                <a:cs typeface="ShinMGoPro-DeBold"/>
              </a:rPr>
              <a:t>受けるな！</a:t>
            </a:r>
            <a:endParaRPr sz="1454" dirty="0">
              <a:latin typeface="HGMaruGothicMPRO" panose="020F0600000000000000" pitchFamily="34" charset="-128"/>
              <a:ea typeface="HGMaruGothicMPRO" panose="020F0600000000000000" pitchFamily="34" charset="-128"/>
              <a:cs typeface="ShinMGoPro-DeBold"/>
            </a:endParaRPr>
          </a:p>
        </p:txBody>
      </p:sp>
      <p:sp>
        <p:nvSpPr>
          <p:cNvPr id="19" name="object 19">
            <a:extLst>
              <a:ext uri="{FF2B5EF4-FFF2-40B4-BE49-F238E27FC236}">
                <a16:creationId xmlns:a16="http://schemas.microsoft.com/office/drawing/2014/main" id="{D0081D3F-0DC7-984C-AD8F-6E10292F79D4}"/>
              </a:ext>
            </a:extLst>
          </p:cNvPr>
          <p:cNvSpPr txBox="1"/>
          <p:nvPr/>
        </p:nvSpPr>
        <p:spPr>
          <a:xfrm>
            <a:off x="7675478" y="4044678"/>
            <a:ext cx="2182133" cy="929176"/>
          </a:xfrm>
          <a:prstGeom prst="rect">
            <a:avLst/>
          </a:prstGeom>
        </p:spPr>
        <p:txBody>
          <a:bodyPr vert="horz" wrap="square" lIns="0" tIns="7060" rIns="0" bIns="0" rtlCol="0">
            <a:spAutoFit/>
          </a:bodyPr>
          <a:lstStyle/>
          <a:p>
            <a:pPr marL="10861" marR="4344" indent="-4073" algn="ctr">
              <a:lnSpc>
                <a:spcPct val="103299"/>
              </a:lnSpc>
              <a:spcBef>
                <a:spcPts val="56"/>
              </a:spcBef>
            </a:pPr>
            <a:r>
              <a:rPr sz="1454" b="1" dirty="0">
                <a:solidFill>
                  <a:srgbClr val="00AEEF"/>
                </a:solidFill>
                <a:latin typeface="HGMaruGothicMPRO" panose="020F0600000000000000" pitchFamily="34" charset="-128"/>
                <a:ea typeface="HGMaruGothicMPRO" panose="020F0600000000000000" pitchFamily="34" charset="-128"/>
                <a:cs typeface="ShinMGoPro-DeBold"/>
              </a:rPr>
              <a:t>この間の内定者</a:t>
            </a:r>
            <a:br>
              <a:rPr lang="en-US" altLang="ja-JP" sz="1454" b="1" dirty="0">
                <a:solidFill>
                  <a:srgbClr val="00AEEF"/>
                </a:solidFill>
                <a:latin typeface="HGMaruGothicMPRO" panose="020F0600000000000000" pitchFamily="34" charset="-128"/>
                <a:ea typeface="HGMaruGothicMPRO" panose="020F0600000000000000" pitchFamily="34" charset="-128"/>
                <a:cs typeface="ShinMGoPro-DeBold"/>
              </a:rPr>
            </a:br>
            <a:r>
              <a:rPr sz="1454" b="1" dirty="0">
                <a:solidFill>
                  <a:srgbClr val="00AEEF"/>
                </a:solidFill>
                <a:latin typeface="HGMaruGothicMPRO" panose="020F0600000000000000" pitchFamily="34" charset="-128"/>
                <a:ea typeface="HGMaruGothicMPRO" panose="020F0600000000000000" pitchFamily="34" charset="-128"/>
                <a:cs typeface="ShinMGoPro-DeBold"/>
              </a:rPr>
              <a:t>懇親会でご馳走した</a:t>
            </a:r>
            <a:br>
              <a:rPr lang="en-US" altLang="ja-JP" sz="1454" dirty="0">
                <a:latin typeface="HGMaruGothicMPRO" panose="020F0600000000000000" pitchFamily="34" charset="-128"/>
                <a:ea typeface="HGMaruGothicMPRO" panose="020F0600000000000000" pitchFamily="34" charset="-128"/>
                <a:cs typeface="ShinMGoPro-DeBold"/>
              </a:rPr>
            </a:br>
            <a:r>
              <a:rPr sz="1454" b="1" dirty="0">
                <a:solidFill>
                  <a:srgbClr val="00AEEF"/>
                </a:solidFill>
                <a:latin typeface="HGMaruGothicMPRO" panose="020F0600000000000000" pitchFamily="34" charset="-128"/>
                <a:ea typeface="HGMaruGothicMPRO" panose="020F0600000000000000" pitchFamily="34" charset="-128"/>
                <a:cs typeface="ShinMGoPro-DeBold"/>
              </a:rPr>
              <a:t>のにまさか</a:t>
            </a:r>
            <a:br>
              <a:rPr lang="en-US" altLang="ja-JP" sz="1454" b="1" dirty="0">
                <a:solidFill>
                  <a:srgbClr val="00AEEF"/>
                </a:solidFill>
                <a:latin typeface="HGMaruGothicMPRO" panose="020F0600000000000000" pitchFamily="34" charset="-128"/>
                <a:ea typeface="HGMaruGothicMPRO" panose="020F0600000000000000" pitchFamily="34" charset="-128"/>
                <a:cs typeface="ShinMGoPro-DeBold"/>
              </a:rPr>
            </a:br>
            <a:r>
              <a:rPr sz="1454" b="1" dirty="0">
                <a:solidFill>
                  <a:srgbClr val="00AEEF"/>
                </a:solidFill>
                <a:latin typeface="HGMaruGothicMPRO" panose="020F0600000000000000" pitchFamily="34" charset="-128"/>
                <a:ea typeface="HGMaruGothicMPRO" panose="020F0600000000000000" pitchFamily="34" charset="-128"/>
                <a:cs typeface="ShinMGoPro-DeBold"/>
              </a:rPr>
              <a:t>辞退しないよな！</a:t>
            </a:r>
            <a:endParaRPr sz="1454" dirty="0">
              <a:latin typeface="HGMaruGothicMPRO" panose="020F0600000000000000" pitchFamily="34" charset="-128"/>
              <a:ea typeface="HGMaruGothicMPRO" panose="020F0600000000000000" pitchFamily="34" charset="-128"/>
              <a:cs typeface="ShinMGoPro-DeBold"/>
            </a:endParaRPr>
          </a:p>
        </p:txBody>
      </p:sp>
      <p:sp>
        <p:nvSpPr>
          <p:cNvPr id="15" name="object 15">
            <a:extLst>
              <a:ext uri="{FF2B5EF4-FFF2-40B4-BE49-F238E27FC236}">
                <a16:creationId xmlns:a16="http://schemas.microsoft.com/office/drawing/2014/main" id="{4AEBB9E1-447A-7E48-823F-3078D2DD93FC}"/>
              </a:ext>
            </a:extLst>
          </p:cNvPr>
          <p:cNvSpPr txBox="1">
            <a:spLocks/>
          </p:cNvSpPr>
          <p:nvPr/>
        </p:nvSpPr>
        <p:spPr>
          <a:xfrm>
            <a:off x="2027630" y="991964"/>
            <a:ext cx="8233732" cy="1683918"/>
          </a:xfrm>
          <a:prstGeom prst="rect">
            <a:avLst/>
          </a:prstGeom>
        </p:spPr>
        <p:txBody>
          <a:bodyPr vert="horz" wrap="square" lIns="0" tIns="9775" rIns="0" bIns="0" rtlCol="0">
            <a:sp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marR="7060" indent="0">
              <a:lnSpc>
                <a:spcPct val="150000"/>
              </a:lnSpc>
              <a:spcBef>
                <a:spcPts val="0"/>
              </a:spcBef>
              <a:buNone/>
            </a:pPr>
            <a:r>
              <a:rPr lang="ja-JP" altLang="en-US" sz="1497" dirty="0">
                <a:latin typeface="HGMaruGothicMPRO" panose="020F0600000000000000" pitchFamily="34" charset="-128"/>
                <a:ea typeface="HGMaruGothicMPRO" panose="020F0600000000000000" pitchFamily="34" charset="-128"/>
              </a:rPr>
              <a:t>　企業が学生に対して就職活動を終わらせることを強要することは、学生の公平・公正な就職機会の確保を妨げることになるため、大学等では、このような行為を行わないよう求めています。</a:t>
            </a:r>
            <a:br>
              <a:rPr lang="en-US" altLang="ja-JP" sz="1497" dirty="0">
                <a:latin typeface="HGMaruGothicMPRO" panose="020F0600000000000000" pitchFamily="34" charset="-128"/>
                <a:ea typeface="HGMaruGothicMPRO" panose="020F0600000000000000" pitchFamily="34" charset="-128"/>
              </a:rPr>
            </a:br>
            <a:r>
              <a:rPr lang="ja-JP" altLang="en-US" sz="1497" dirty="0">
                <a:latin typeface="HGMaruGothicMPRO" panose="020F0600000000000000" pitchFamily="34" charset="-128"/>
                <a:ea typeface="HGMaruGothicMPRO" panose="020F0600000000000000" pitchFamily="34" charset="-128"/>
              </a:rPr>
              <a:t>　メディア等では、「就活終われハラスメント」を略して、「オワハラ」と呼ぶ場合もあります。</a:t>
            </a:r>
            <a:br>
              <a:rPr lang="en-US" altLang="ja-JP" sz="1497" dirty="0">
                <a:latin typeface="HGMaruGothicMPRO" panose="020F0600000000000000" pitchFamily="34" charset="-128"/>
                <a:ea typeface="HGMaruGothicMPRO" panose="020F0600000000000000" pitchFamily="34" charset="-128"/>
              </a:rPr>
            </a:br>
            <a:r>
              <a:rPr lang="ja-JP" altLang="en-US" sz="1497" dirty="0">
                <a:latin typeface="HGMaruGothicMPRO" panose="020F0600000000000000" pitchFamily="34" charset="-128"/>
                <a:ea typeface="HGMaruGothicMPRO" panose="020F0600000000000000" pitchFamily="34" charset="-128"/>
              </a:rPr>
              <a:t>　具体的には、「他社を断ったら内定を出す</a:t>
            </a:r>
            <a:r>
              <a:rPr lang="ja-JP" altLang="en-US" sz="1497" spc="-428" dirty="0">
                <a:latin typeface="HGMaruGothicMPRO" panose="020F0600000000000000" pitchFamily="34" charset="-128"/>
                <a:ea typeface="HGMaruGothicMPRO" panose="020F0600000000000000" pitchFamily="34" charset="-128"/>
              </a:rPr>
              <a:t>」、</a:t>
            </a:r>
            <a:r>
              <a:rPr lang="ja-JP" altLang="en-US" sz="1497" dirty="0">
                <a:latin typeface="HGMaruGothicMPRO" panose="020F0600000000000000" pitchFamily="34" charset="-128"/>
                <a:ea typeface="HGMaruGothicMPRO" panose="020F0600000000000000" pitchFamily="34" charset="-128"/>
              </a:rPr>
              <a:t>「今ここで就職活動を終わらせる意思を示せ」などと発言することをいいます。</a:t>
            </a:r>
          </a:p>
        </p:txBody>
      </p:sp>
      <p:sp>
        <p:nvSpPr>
          <p:cNvPr id="26" name="object 9">
            <a:extLst>
              <a:ext uri="{FF2B5EF4-FFF2-40B4-BE49-F238E27FC236}">
                <a16:creationId xmlns:a16="http://schemas.microsoft.com/office/drawing/2014/main" id="{3E5182D0-E54F-2249-81B4-A5CB0F7AC5DB}"/>
              </a:ext>
            </a:extLst>
          </p:cNvPr>
          <p:cNvSpPr txBox="1"/>
          <p:nvPr/>
        </p:nvSpPr>
        <p:spPr>
          <a:xfrm>
            <a:off x="7675478" y="2922596"/>
            <a:ext cx="2182133" cy="724938"/>
          </a:xfrm>
          <a:prstGeom prst="rect">
            <a:avLst/>
          </a:prstGeom>
        </p:spPr>
        <p:txBody>
          <a:bodyPr vert="horz" wrap="square" lIns="0" tIns="9775" rIns="0" bIns="0" rtlCol="0">
            <a:spAutoFit/>
          </a:bodyPr>
          <a:lstStyle/>
          <a:p>
            <a:pPr marL="10861" marR="4344" algn="ctr">
              <a:lnSpc>
                <a:spcPct val="109400"/>
              </a:lnSpc>
              <a:spcBef>
                <a:spcPts val="77"/>
              </a:spcBef>
            </a:pPr>
            <a:r>
              <a:rPr lang="ja-JP" altLang="en-US" sz="1454" b="1">
                <a:solidFill>
                  <a:srgbClr val="00AEEF"/>
                </a:solidFill>
                <a:latin typeface="HGMaruGothicMPRO" panose="020F0600000000000000" pitchFamily="34" charset="-128"/>
                <a:ea typeface="HGMaruGothicMPRO" panose="020F0600000000000000" pitchFamily="34" charset="-128"/>
                <a:cs typeface="ShinMGoPro-DeBold"/>
              </a:rPr>
              <a:t>今ここで</a:t>
            </a:r>
            <a:br>
              <a:rPr lang="ja-JP" altLang="en-US" sz="1454" b="1">
                <a:solidFill>
                  <a:srgbClr val="00AEEF"/>
                </a:solidFill>
                <a:latin typeface="HGMaruGothicMPRO" panose="020F0600000000000000" pitchFamily="34" charset="-128"/>
                <a:ea typeface="HGMaruGothicMPRO" panose="020F0600000000000000" pitchFamily="34" charset="-128"/>
                <a:cs typeface="ShinMGoPro-DeBold"/>
              </a:rPr>
            </a:br>
            <a:r>
              <a:rPr lang="ja-JP" altLang="en-US" sz="1454" b="1">
                <a:solidFill>
                  <a:srgbClr val="00AEEF"/>
                </a:solidFill>
                <a:latin typeface="HGMaruGothicMPRO" panose="020F0600000000000000" pitchFamily="34" charset="-128"/>
                <a:ea typeface="HGMaruGothicMPRO" panose="020F0600000000000000" pitchFamily="34" charset="-128"/>
                <a:cs typeface="ShinMGoPro-DeBold"/>
              </a:rPr>
              <a:t>就職活動を終わらせる</a:t>
            </a:r>
          </a:p>
          <a:p>
            <a:pPr marL="10861" marR="4344" algn="ctr">
              <a:lnSpc>
                <a:spcPct val="109400"/>
              </a:lnSpc>
              <a:spcBef>
                <a:spcPts val="77"/>
              </a:spcBef>
            </a:pPr>
            <a:r>
              <a:rPr lang="ja-JP" altLang="en-US" sz="1454" b="1">
                <a:solidFill>
                  <a:srgbClr val="00AEEF"/>
                </a:solidFill>
                <a:latin typeface="HGMaruGothicMPRO" panose="020F0600000000000000" pitchFamily="34" charset="-128"/>
                <a:ea typeface="HGMaruGothicMPRO" panose="020F0600000000000000" pitchFamily="34" charset="-128"/>
                <a:cs typeface="ShinMGoPro-DeBold"/>
              </a:rPr>
              <a:t>意思を示せ！</a:t>
            </a:r>
            <a:endParaRPr lang="ja-JP" altLang="en-US" sz="1454" b="1" dirty="0" err="1">
              <a:solidFill>
                <a:srgbClr val="00AEEF"/>
              </a:solidFill>
              <a:latin typeface="HGMaruGothicMPRO" panose="020F0600000000000000" pitchFamily="34" charset="-128"/>
              <a:ea typeface="HGMaruGothicMPRO" panose="020F0600000000000000" pitchFamily="34" charset="-128"/>
              <a:cs typeface="ShinMGoPro-DeBold"/>
            </a:endParaRPr>
          </a:p>
        </p:txBody>
      </p:sp>
      <p:sp>
        <p:nvSpPr>
          <p:cNvPr id="25" name="正方形/長方形 24"/>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7"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163</a:t>
            </a:r>
            <a:endParaRPr lang="ja-JP" altLang="en-US" sz="1200" b="1" dirty="0"/>
          </a:p>
        </p:txBody>
      </p:sp>
    </p:spTree>
    <p:extLst>
      <p:ext uri="{BB962C8B-B14F-4D97-AF65-F5344CB8AC3E}">
        <p14:creationId xmlns:p14="http://schemas.microsoft.com/office/powerpoint/2010/main" val="4225038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3226AA5-BC06-594C-9758-26367A37FFCE}"/>
              </a:ext>
            </a:extLst>
          </p:cNvPr>
          <p:cNvSpPr txBox="1"/>
          <p:nvPr/>
        </p:nvSpPr>
        <p:spPr>
          <a:xfrm>
            <a:off x="1881959" y="1056622"/>
            <a:ext cx="8428082" cy="939036"/>
          </a:xfrm>
          <a:prstGeom prst="rect">
            <a:avLst/>
          </a:prstGeom>
        </p:spPr>
        <p:txBody>
          <a:bodyPr vert="horz" wrap="square" lIns="0" tIns="9775" rIns="0" bIns="0" rtlCol="0">
            <a:spAutoFit/>
          </a:bodyPr>
          <a:lstStyle/>
          <a:p>
            <a:pPr marL="10861" marR="4344">
              <a:lnSpc>
                <a:spcPct val="100600"/>
              </a:lnSpc>
              <a:spcBef>
                <a:spcPts val="77"/>
              </a:spcBef>
            </a:pPr>
            <a:r>
              <a:rPr sz="3164" b="1" dirty="0">
                <a:solidFill>
                  <a:srgbClr val="00AEEF"/>
                </a:solidFill>
                <a:latin typeface="HGMaruGothicMPRO" panose="020F0600000000000000" pitchFamily="34" charset="-128"/>
                <a:ea typeface="HGMaruGothicMPRO" panose="020F0600000000000000" pitchFamily="34" charset="-128"/>
                <a:cs typeface="ShinMGoPro-Medium"/>
              </a:rPr>
              <a:t>　</a:t>
            </a:r>
            <a:r>
              <a:rPr sz="3164" b="1" dirty="0" err="1">
                <a:solidFill>
                  <a:srgbClr val="00AEEF"/>
                </a:solidFill>
                <a:latin typeface="HGMaruGothicMPRO" panose="020F0600000000000000" pitchFamily="34" charset="-128"/>
                <a:ea typeface="HGMaruGothicMPRO" panose="020F0600000000000000" pitchFamily="34" charset="-128"/>
                <a:cs typeface="ShinMGoPro-Medium"/>
              </a:rPr>
              <a:t>事業主</a:t>
            </a:r>
            <a:r>
              <a:rPr sz="3164" dirty="0" err="1">
                <a:solidFill>
                  <a:srgbClr val="231F20"/>
                </a:solidFill>
                <a:latin typeface="HGMaruGothicMPRO" panose="020F0600000000000000" pitchFamily="34" charset="-128"/>
                <a:ea typeface="HGMaruGothicMPRO" panose="020F0600000000000000" pitchFamily="34" charset="-128"/>
                <a:cs typeface="A-OTF Shin Maru Go Pro"/>
              </a:rPr>
              <a:t>は職場でハラスメントが起こらないよう</a:t>
            </a:r>
            <a:r>
              <a:rPr sz="3164"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3164" dirty="0">
                <a:solidFill>
                  <a:srgbClr val="231F20"/>
                </a:solidFill>
                <a:latin typeface="HGMaruGothicMPRO" panose="020F0600000000000000" pitchFamily="34" charset="-128"/>
                <a:ea typeface="HGMaruGothicMPRO" panose="020F0600000000000000" pitchFamily="34" charset="-128"/>
                <a:cs typeface="A-OTF Shin Maru Go Pro"/>
              </a:rPr>
              <a:t>対策を行う必要</a:t>
            </a:r>
            <a:r>
              <a:rPr sz="3164" dirty="0" err="1">
                <a:solidFill>
                  <a:srgbClr val="231F20"/>
                </a:solidFill>
                <a:latin typeface="HGMaruGothicMPRO" panose="020F0600000000000000" pitchFamily="34" charset="-128"/>
                <a:ea typeface="HGMaruGothicMPRO" panose="020F0600000000000000" pitchFamily="34" charset="-128"/>
                <a:cs typeface="A-OTF Shin Maru Go Pro"/>
              </a:rPr>
              <a:t>があります</a:t>
            </a:r>
            <a:r>
              <a:rPr sz="3164" dirty="0">
                <a:solidFill>
                  <a:srgbClr val="231F20"/>
                </a:solidFill>
                <a:latin typeface="HGMaruGothicMPRO" panose="020F0600000000000000" pitchFamily="34" charset="-128"/>
                <a:ea typeface="HGMaruGothicMPRO" panose="020F0600000000000000" pitchFamily="34" charset="-128"/>
                <a:cs typeface="A-OTF Shin Maru Go Pro"/>
              </a:rPr>
              <a:t>。</a:t>
            </a:r>
            <a:endParaRPr sz="3164" dirty="0">
              <a:latin typeface="HGMaruGothicMPRO" panose="020F0600000000000000" pitchFamily="34" charset="-128"/>
              <a:ea typeface="HGMaruGothicMPRO" panose="020F0600000000000000" pitchFamily="34" charset="-128"/>
              <a:cs typeface="A-OTF Shin Maru Go Pro"/>
            </a:endParaRPr>
          </a:p>
        </p:txBody>
      </p:sp>
      <p:sp>
        <p:nvSpPr>
          <p:cNvPr id="5" name="object 5">
            <a:extLst>
              <a:ext uri="{FF2B5EF4-FFF2-40B4-BE49-F238E27FC236}">
                <a16:creationId xmlns:a16="http://schemas.microsoft.com/office/drawing/2014/main" id="{7433C1BB-DE74-7946-AF0A-69D54A57135C}"/>
              </a:ext>
            </a:extLst>
          </p:cNvPr>
          <p:cNvSpPr txBox="1">
            <a:spLocks/>
          </p:cNvSpPr>
          <p:nvPr/>
        </p:nvSpPr>
        <p:spPr>
          <a:xfrm>
            <a:off x="1729698" y="179460"/>
            <a:ext cx="4354515" cy="383590"/>
          </a:xfrm>
          <a:prstGeom prst="rect">
            <a:avLst/>
          </a:prstGeom>
        </p:spPr>
        <p:txBody>
          <a:bodyPr vert="horz" wrap="square" lIns="0" tIns="14120"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nSpc>
                <a:spcPct val="100000"/>
              </a:lnSpc>
              <a:spcBef>
                <a:spcPts val="111"/>
              </a:spcBef>
            </a:pPr>
            <a:r>
              <a:rPr lang="ja-JP" altLang="en-US" sz="2400" dirty="0">
                <a:latin typeface="HGMaruGothicMPRO" panose="020F0600000000000000" pitchFamily="34" charset="-128"/>
                <a:ea typeface="HGMaruGothicMPRO" panose="020F0600000000000000" pitchFamily="34" charset="-128"/>
              </a:rPr>
              <a:t>事業主の義務</a:t>
            </a:r>
          </a:p>
        </p:txBody>
      </p:sp>
      <p:sp>
        <p:nvSpPr>
          <p:cNvPr id="6" name="object 6">
            <a:extLst>
              <a:ext uri="{FF2B5EF4-FFF2-40B4-BE49-F238E27FC236}">
                <a16:creationId xmlns:a16="http://schemas.microsoft.com/office/drawing/2014/main" id="{A891F1CA-9FD7-8B4F-8215-A45F58F83305}"/>
              </a:ext>
            </a:extLst>
          </p:cNvPr>
          <p:cNvSpPr/>
          <p:nvPr/>
        </p:nvSpPr>
        <p:spPr>
          <a:xfrm>
            <a:off x="2061827" y="2094870"/>
            <a:ext cx="7260350" cy="4122736"/>
          </a:xfrm>
          <a:custGeom>
            <a:avLst/>
            <a:gdLst/>
            <a:ahLst/>
            <a:cxnLst/>
            <a:rect l="l" t="t" r="r" b="b"/>
            <a:pathLst>
              <a:path w="8489315" h="4268470">
                <a:moveTo>
                  <a:pt x="0" y="4268254"/>
                </a:moveTo>
                <a:lnTo>
                  <a:pt x="8489251" y="4268254"/>
                </a:lnTo>
                <a:lnTo>
                  <a:pt x="8489251" y="0"/>
                </a:lnTo>
                <a:lnTo>
                  <a:pt x="0" y="0"/>
                </a:lnTo>
                <a:lnTo>
                  <a:pt x="0" y="4268254"/>
                </a:lnTo>
                <a:close/>
              </a:path>
            </a:pathLst>
          </a:custGeom>
          <a:solidFill>
            <a:srgbClr val="FFFDE8"/>
          </a:solid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7" name="object 7">
            <a:extLst>
              <a:ext uri="{FF2B5EF4-FFF2-40B4-BE49-F238E27FC236}">
                <a16:creationId xmlns:a16="http://schemas.microsoft.com/office/drawing/2014/main" id="{6901C1FC-ABC3-1C44-802C-39F9623B5E81}"/>
              </a:ext>
            </a:extLst>
          </p:cNvPr>
          <p:cNvSpPr/>
          <p:nvPr/>
        </p:nvSpPr>
        <p:spPr>
          <a:xfrm>
            <a:off x="2061827" y="2094870"/>
            <a:ext cx="7260350" cy="4122736"/>
          </a:xfrm>
          <a:custGeom>
            <a:avLst/>
            <a:gdLst/>
            <a:ahLst/>
            <a:cxnLst/>
            <a:rect l="l" t="t" r="r" b="b"/>
            <a:pathLst>
              <a:path w="8489315" h="4268470">
                <a:moveTo>
                  <a:pt x="0" y="4268254"/>
                </a:moveTo>
                <a:lnTo>
                  <a:pt x="8489251" y="4268254"/>
                </a:lnTo>
                <a:lnTo>
                  <a:pt x="8489251" y="0"/>
                </a:lnTo>
                <a:lnTo>
                  <a:pt x="0" y="0"/>
                </a:lnTo>
                <a:lnTo>
                  <a:pt x="0" y="4268254"/>
                </a:lnTo>
                <a:close/>
              </a:path>
            </a:pathLst>
          </a:custGeom>
          <a:ln w="15875">
            <a:solidFill>
              <a:srgbClr val="6D6E71"/>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CC66B5AB-0259-AD47-85FC-E6FB6E8FCF7B}"/>
              </a:ext>
            </a:extLst>
          </p:cNvPr>
          <p:cNvSpPr txBox="1"/>
          <p:nvPr/>
        </p:nvSpPr>
        <p:spPr>
          <a:xfrm>
            <a:off x="2207569" y="2334444"/>
            <a:ext cx="6838167" cy="3503787"/>
          </a:xfrm>
          <a:prstGeom prst="rect">
            <a:avLst/>
          </a:prstGeom>
        </p:spPr>
        <p:txBody>
          <a:bodyPr vert="horz" wrap="square" lIns="0" tIns="37472" rIns="0" bIns="0" rtlCol="0">
            <a:spAutoFit/>
          </a:bodyPr>
          <a:lstStyle/>
          <a:p>
            <a:pPr marL="131962" marR="5431">
              <a:spcBef>
                <a:spcPts val="295"/>
              </a:spcBef>
            </a:pPr>
            <a:r>
              <a:rPr sz="1881" dirty="0">
                <a:solidFill>
                  <a:srgbClr val="231F20"/>
                </a:solidFill>
                <a:latin typeface="HGMaruGothicMPRO" panose="020F0600000000000000" pitchFamily="34" charset="-128"/>
                <a:ea typeface="HGMaruGothicMPRO" panose="020F0600000000000000" pitchFamily="34" charset="-128"/>
                <a:cs typeface="A-OTF Shin Maru Go Pro"/>
              </a:rPr>
              <a:t>　事業主は、職場において行われる性的な言動に対するその雇用する労働者の対応により当該労働者がその労働条件につき不利益を受け、又は当該</a:t>
            </a:r>
            <a:r>
              <a:rPr sz="1881" b="1" dirty="0">
                <a:solidFill>
                  <a:srgbClr val="00AEEF"/>
                </a:solidFill>
                <a:latin typeface="HGMaruGothicMPRO" panose="020F0600000000000000" pitchFamily="34" charset="-128"/>
                <a:ea typeface="HGMaruGothicMPRO" panose="020F0600000000000000" pitchFamily="34" charset="-128"/>
                <a:cs typeface="ShinMGoPro-Medium"/>
              </a:rPr>
              <a:t>性的な言動により当該労働者の就業環境が害されることのないよう</a:t>
            </a:r>
            <a:r>
              <a:rPr sz="1881" dirty="0">
                <a:solidFill>
                  <a:srgbClr val="231F20"/>
                </a:solidFill>
                <a:latin typeface="HGMaruGothicMPRO" panose="020F0600000000000000" pitchFamily="34" charset="-128"/>
                <a:ea typeface="HGMaruGothicMPRO" panose="020F0600000000000000" pitchFamily="34" charset="-128"/>
                <a:cs typeface="A-OTF Shin Maru Go Pro"/>
              </a:rPr>
              <a:t>、当該労働者からの相談に応じ、適切に対応するために必要な体制の整備その他の雇用管理上必要な措置を講じなければならない。</a:t>
            </a:r>
            <a:endParaRPr sz="1881" dirty="0">
              <a:latin typeface="HGMaruGothicMPRO" panose="020F0600000000000000" pitchFamily="34" charset="-128"/>
              <a:ea typeface="HGMaruGothicMPRO" panose="020F0600000000000000" pitchFamily="34" charset="-128"/>
              <a:cs typeface="A-OTF Shin Maru Go Pro"/>
            </a:endParaRPr>
          </a:p>
          <a:p>
            <a:pPr marL="10861"/>
            <a:r>
              <a:rPr sz="1881" dirty="0">
                <a:solidFill>
                  <a:srgbClr val="231F20"/>
                </a:solidFill>
                <a:latin typeface="HGMaruGothicMPRO" panose="020F0600000000000000" pitchFamily="34" charset="-128"/>
                <a:ea typeface="HGMaruGothicMPRO" panose="020F0600000000000000" pitchFamily="34" charset="-128"/>
                <a:cs typeface="A-OTF Shin Maru Go Pro"/>
              </a:rPr>
              <a:t>（男女雇用機会均等法第11条）</a:t>
            </a:r>
            <a:endParaRPr sz="1881" dirty="0">
              <a:latin typeface="HGMaruGothicMPRO" panose="020F0600000000000000" pitchFamily="34" charset="-128"/>
              <a:ea typeface="HGMaruGothicMPRO" panose="020F0600000000000000" pitchFamily="34" charset="-128"/>
              <a:cs typeface="A-OTF Shin Maru Go Pro"/>
            </a:endParaRPr>
          </a:p>
          <a:p>
            <a:pPr marL="131962" marR="4344">
              <a:spcBef>
                <a:spcPts val="2172"/>
              </a:spcBef>
            </a:pPr>
            <a:r>
              <a:rPr sz="1881" dirty="0">
                <a:solidFill>
                  <a:srgbClr val="231F20"/>
                </a:solidFill>
                <a:latin typeface="HGMaruGothicMPRO" panose="020F0600000000000000" pitchFamily="34" charset="-128"/>
                <a:ea typeface="HGMaruGothicMPRO" panose="020F0600000000000000" pitchFamily="34" charset="-128"/>
                <a:cs typeface="A-OTF Shin Maru Go Pro"/>
              </a:rPr>
              <a:t>　使用者は、労働契約に伴い、労働者がその生命、身体等の安全を確保しつつ労働することができるよう、</a:t>
            </a:r>
            <a:r>
              <a:rPr sz="1881" b="1" dirty="0">
                <a:solidFill>
                  <a:srgbClr val="00AEEF"/>
                </a:solidFill>
                <a:latin typeface="HGMaruGothicMPRO" panose="020F0600000000000000" pitchFamily="34" charset="-128"/>
                <a:ea typeface="HGMaruGothicMPRO" panose="020F0600000000000000" pitchFamily="34" charset="-128"/>
                <a:cs typeface="ShinMGoPro-Medium"/>
              </a:rPr>
              <a:t>必要な配慮</a:t>
            </a:r>
            <a:r>
              <a:rPr sz="1881" dirty="0">
                <a:solidFill>
                  <a:srgbClr val="231F20"/>
                </a:solidFill>
                <a:latin typeface="HGMaruGothicMPRO" panose="020F0600000000000000" pitchFamily="34" charset="-128"/>
                <a:ea typeface="HGMaruGothicMPRO" panose="020F0600000000000000" pitchFamily="34" charset="-128"/>
                <a:cs typeface="A-OTF Shin Maru Go Pro"/>
              </a:rPr>
              <a:t>をするものとする。</a:t>
            </a:r>
            <a:endParaRPr sz="1881" dirty="0">
              <a:latin typeface="HGMaruGothicMPRO" panose="020F0600000000000000" pitchFamily="34" charset="-128"/>
              <a:ea typeface="HGMaruGothicMPRO" panose="020F0600000000000000" pitchFamily="34" charset="-128"/>
              <a:cs typeface="A-OTF Shin Maru Go Pro"/>
            </a:endParaRPr>
          </a:p>
          <a:p>
            <a:pPr marL="10861"/>
            <a:r>
              <a:rPr sz="1881" dirty="0">
                <a:solidFill>
                  <a:srgbClr val="231F20"/>
                </a:solidFill>
                <a:latin typeface="HGMaruGothicMPRO" panose="020F0600000000000000" pitchFamily="34" charset="-128"/>
                <a:ea typeface="HGMaruGothicMPRO" panose="020F0600000000000000" pitchFamily="34" charset="-128"/>
                <a:cs typeface="A-OTF Shin Maru Go Pro"/>
              </a:rPr>
              <a:t>（労働契約法第5条）</a:t>
            </a:r>
            <a:endParaRPr sz="1881" dirty="0">
              <a:latin typeface="HGMaruGothicMPRO" panose="020F0600000000000000" pitchFamily="34" charset="-128"/>
              <a:ea typeface="HGMaruGothicMPRO" panose="020F0600000000000000" pitchFamily="34" charset="-128"/>
              <a:cs typeface="A-OTF Shin Maru Go Pro"/>
            </a:endParaRPr>
          </a:p>
        </p:txBody>
      </p:sp>
      <p:sp>
        <p:nvSpPr>
          <p:cNvPr id="9" name="object 9">
            <a:extLst>
              <a:ext uri="{FF2B5EF4-FFF2-40B4-BE49-F238E27FC236}">
                <a16:creationId xmlns:a16="http://schemas.microsoft.com/office/drawing/2014/main" id="{A9EA64E3-3F7E-F541-8E44-2AFC57A5B548}"/>
              </a:ext>
            </a:extLst>
          </p:cNvPr>
          <p:cNvSpPr/>
          <p:nvPr/>
        </p:nvSpPr>
        <p:spPr>
          <a:xfrm>
            <a:off x="9127480" y="4281544"/>
            <a:ext cx="1216993" cy="2027777"/>
          </a:xfrm>
          <a:prstGeom prst="rect">
            <a:avLst/>
          </a:prstGeom>
          <a:blipFill>
            <a:blip r:embed="rId2" cstate="print"/>
            <a:stretch>
              <a:fillRect/>
            </a:stretch>
          </a:blipFill>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10" name="正方形/長方形 9"/>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164</a:t>
            </a:r>
            <a:endParaRPr lang="ja-JP" altLang="en-US" sz="1200" b="1" dirty="0"/>
          </a:p>
        </p:txBody>
      </p:sp>
    </p:spTree>
    <p:extLst>
      <p:ext uri="{BB962C8B-B14F-4D97-AF65-F5344CB8AC3E}">
        <p14:creationId xmlns:p14="http://schemas.microsoft.com/office/powerpoint/2010/main" val="2141333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角丸四角形 53"/>
          <p:cNvSpPr/>
          <p:nvPr/>
        </p:nvSpPr>
        <p:spPr>
          <a:xfrm>
            <a:off x="2504298" y="1294079"/>
            <a:ext cx="4312948" cy="1169609"/>
          </a:xfrm>
          <a:prstGeom prst="roundRect">
            <a:avLst>
              <a:gd name="adj" fmla="val 256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4000" tIns="27000" rIns="27000" bIns="27000" rtlCol="0" anchor="ctr">
            <a:noAutofit/>
          </a:bodyPr>
          <a:lstStyle/>
          <a:p>
            <a:pPr marL="342900" indent="-342900">
              <a:lnSpc>
                <a:spcPts val="1950"/>
              </a:lnSpc>
              <a:buFontTx/>
              <a:buAutoNum type="arabicParenBoth"/>
            </a:pPr>
            <a:r>
              <a:rPr lang="ja-JP" altLang="en-US" sz="1500" dirty="0">
                <a:solidFill>
                  <a:prstClr val="black"/>
                </a:solidFill>
                <a:latin typeface="HG丸ｺﾞｼｯｸM-PRO" panose="020F0600000000000000" pitchFamily="50" charset="-128"/>
                <a:ea typeface="HG丸ｺﾞｼｯｸM-PRO" panose="020F0600000000000000" pitchFamily="50" charset="-128"/>
              </a:rPr>
              <a:t>月給などは時間給に換算して比較。</a:t>
            </a:r>
            <a:endParaRPr lang="en-US" altLang="ja-JP" sz="1500" dirty="0">
              <a:solidFill>
                <a:prstClr val="black"/>
              </a:solidFill>
              <a:latin typeface="HG丸ｺﾞｼｯｸM-PRO" panose="020F0600000000000000" pitchFamily="50" charset="-128"/>
              <a:ea typeface="HG丸ｺﾞｼｯｸM-PRO" panose="020F0600000000000000" pitchFamily="50" charset="-128"/>
            </a:endParaRPr>
          </a:p>
          <a:p>
            <a:pPr marL="342900" indent="-342900">
              <a:lnSpc>
                <a:spcPts val="1950"/>
              </a:lnSpc>
              <a:buFontTx/>
              <a:buAutoNum type="arabicParenBoth"/>
            </a:pPr>
            <a:r>
              <a:rPr lang="en-US" altLang="ja-JP" sz="1500" dirty="0">
                <a:solidFill>
                  <a:prstClr val="black"/>
                </a:solidFill>
                <a:latin typeface="HG丸ｺﾞｼｯｸM-PRO" panose="020F0600000000000000" pitchFamily="50" charset="-128"/>
                <a:ea typeface="HG丸ｺﾞｼｯｸM-PRO" panose="020F0600000000000000" pitchFamily="50" charset="-128"/>
              </a:rPr>
              <a:t>｢</a:t>
            </a:r>
            <a:r>
              <a:rPr lang="ja-JP" altLang="en-US" sz="1500" dirty="0">
                <a:solidFill>
                  <a:prstClr val="black"/>
                </a:solidFill>
                <a:latin typeface="HG丸ｺﾞｼｯｸM-PRO" panose="020F0600000000000000" pitchFamily="50" charset="-128"/>
                <a:ea typeface="HG丸ｺﾞｼｯｸM-PRO" panose="020F0600000000000000" pitchFamily="50" charset="-128"/>
              </a:rPr>
              <a:t>毎年</a:t>
            </a:r>
            <a:r>
              <a:rPr lang="en-US" altLang="ja-JP" sz="1500" dirty="0">
                <a:solidFill>
                  <a:prstClr val="black"/>
                </a:solidFill>
                <a:latin typeface="HG丸ｺﾞｼｯｸM-PRO" panose="020F0600000000000000" pitchFamily="50" charset="-128"/>
                <a:ea typeface="HG丸ｺﾞｼｯｸM-PRO" panose="020F0600000000000000" pitchFamily="50" charset="-128"/>
              </a:rPr>
              <a:t>｣｢10</a:t>
            </a:r>
            <a:r>
              <a:rPr lang="ja-JP" altLang="en-US" sz="1500" dirty="0">
                <a:solidFill>
                  <a:prstClr val="black"/>
                </a:solidFill>
                <a:latin typeface="HG丸ｺﾞｼｯｸM-PRO" panose="020F0600000000000000" pitchFamily="50" charset="-128"/>
                <a:ea typeface="HG丸ｺﾞｼｯｸM-PRO" panose="020F0600000000000000" pitchFamily="50" charset="-128"/>
              </a:rPr>
              <a:t>月ごろ</a:t>
            </a:r>
            <a:r>
              <a:rPr lang="en-US" altLang="ja-JP" sz="1500" dirty="0">
                <a:solidFill>
                  <a:prstClr val="black"/>
                </a:solidFill>
                <a:latin typeface="HG丸ｺﾞｼｯｸM-PRO" panose="020F0600000000000000" pitchFamily="50" charset="-128"/>
                <a:ea typeface="HG丸ｺﾞｼｯｸM-PRO" panose="020F0600000000000000" pitchFamily="50" charset="-128"/>
              </a:rPr>
              <a:t>｣｢</a:t>
            </a:r>
            <a:r>
              <a:rPr lang="ja-JP" altLang="en-US" sz="1500" dirty="0">
                <a:solidFill>
                  <a:prstClr val="black"/>
                </a:solidFill>
                <a:latin typeface="HG丸ｺﾞｼｯｸM-PRO" panose="020F0600000000000000" pitchFamily="50" charset="-128"/>
                <a:ea typeface="HG丸ｺﾞｼｯｸM-PRO" panose="020F0600000000000000" pitchFamily="50" charset="-128"/>
              </a:rPr>
              <a:t>引上げ</a:t>
            </a:r>
            <a:r>
              <a:rPr lang="en-US" altLang="ja-JP" sz="1500" dirty="0">
                <a:solidFill>
                  <a:prstClr val="black"/>
                </a:solidFill>
                <a:latin typeface="HG丸ｺﾞｼｯｸM-PRO" panose="020F0600000000000000" pitchFamily="50" charset="-128"/>
                <a:ea typeface="HG丸ｺﾞｼｯｸM-PRO" panose="020F0600000000000000" pitchFamily="50" charset="-128"/>
              </a:rPr>
              <a:t>｣</a:t>
            </a:r>
            <a:r>
              <a:rPr lang="ja-JP" altLang="en-US" sz="1500" dirty="0" err="1">
                <a:solidFill>
                  <a:prstClr val="black"/>
                </a:solidFill>
                <a:latin typeface="HG丸ｺﾞｼｯｸM-PRO" panose="020F0600000000000000" pitchFamily="50" charset="-128"/>
                <a:ea typeface="HG丸ｺﾞｼｯｸM-PRO" panose="020F0600000000000000" pitchFamily="50" charset="-128"/>
              </a:rPr>
              <a:t>られて</a:t>
            </a:r>
            <a:r>
              <a:rPr lang="ja-JP" altLang="en-US" sz="1500" dirty="0">
                <a:solidFill>
                  <a:prstClr val="black"/>
                </a:solidFill>
                <a:latin typeface="HG丸ｺﾞｼｯｸM-PRO" panose="020F0600000000000000" pitchFamily="50" charset="-128"/>
                <a:ea typeface="HG丸ｺﾞｼｯｸM-PRO" panose="020F0600000000000000" pitchFamily="50" charset="-128"/>
              </a:rPr>
              <a:t>いる。</a:t>
            </a:r>
            <a:endParaRPr lang="en-US" altLang="ja-JP" sz="1500" dirty="0">
              <a:solidFill>
                <a:prstClr val="black"/>
              </a:solidFill>
              <a:latin typeface="HG丸ｺﾞｼｯｸM-PRO" panose="020F0600000000000000" pitchFamily="50" charset="-128"/>
              <a:ea typeface="HG丸ｺﾞｼｯｸM-PRO" panose="020F0600000000000000" pitchFamily="50" charset="-128"/>
            </a:endParaRPr>
          </a:p>
          <a:p>
            <a:pPr marL="342900" indent="-342900">
              <a:lnSpc>
                <a:spcPts val="1950"/>
              </a:lnSpc>
              <a:buFontTx/>
              <a:buAutoNum type="arabicParenBoth"/>
            </a:pPr>
            <a:r>
              <a:rPr lang="ja-JP" altLang="en-US" sz="1500" dirty="0">
                <a:solidFill>
                  <a:prstClr val="black"/>
                </a:solidFill>
                <a:latin typeface="HG丸ｺﾞｼｯｸM-PRO" panose="020F0600000000000000" pitchFamily="50" charset="-128"/>
                <a:ea typeface="HG丸ｺﾞｼｯｸM-PRO" panose="020F0600000000000000" pitchFamily="50" charset="-128"/>
              </a:rPr>
              <a:t>アルバイトの時給が県境で違う、９～</a:t>
            </a:r>
            <a:r>
              <a:rPr lang="en-US" altLang="ja-JP" sz="1500" dirty="0">
                <a:solidFill>
                  <a:prstClr val="black"/>
                </a:solidFill>
                <a:latin typeface="HG丸ｺﾞｼｯｸM-PRO" panose="020F0600000000000000" pitchFamily="50" charset="-128"/>
                <a:ea typeface="HG丸ｺﾞｼｯｸM-PRO" panose="020F0600000000000000" pitchFamily="50" charset="-128"/>
              </a:rPr>
              <a:t>10</a:t>
            </a:r>
            <a:r>
              <a:rPr lang="ja-JP" altLang="en-US" sz="1500" dirty="0">
                <a:solidFill>
                  <a:prstClr val="black"/>
                </a:solidFill>
                <a:latin typeface="HG丸ｺﾞｼｯｸM-PRO" panose="020F0600000000000000" pitchFamily="50" charset="-128"/>
                <a:ea typeface="HG丸ｺﾞｼｯｸM-PRO" panose="020F0600000000000000" pitchFamily="50" charset="-128"/>
              </a:rPr>
              <a:t>月に時給が上がるなど、時給水準と密接に関係。</a:t>
            </a:r>
            <a:endParaRPr lang="en-US" altLang="ja-JP" sz="15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3" name="正方形/長方形 22"/>
          <p:cNvSpPr/>
          <p:nvPr/>
        </p:nvSpPr>
        <p:spPr>
          <a:xfrm>
            <a:off x="4961934" y="4562608"/>
            <a:ext cx="54000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京都</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882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27" name="正方形/長方形 26"/>
          <p:cNvSpPr/>
          <p:nvPr/>
        </p:nvSpPr>
        <p:spPr>
          <a:xfrm>
            <a:off x="5501994" y="4561414"/>
            <a:ext cx="540000" cy="326942"/>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滋賀</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839</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28" name="正方形/長方形 27"/>
          <p:cNvSpPr/>
          <p:nvPr/>
        </p:nvSpPr>
        <p:spPr>
          <a:xfrm>
            <a:off x="5501934" y="3915055"/>
            <a:ext cx="540000" cy="319292"/>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石川</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806</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29" name="正方形/長方形 28"/>
          <p:cNvSpPr/>
          <p:nvPr/>
        </p:nvSpPr>
        <p:spPr>
          <a:xfrm>
            <a:off x="5240536" y="4240110"/>
            <a:ext cx="801459" cy="31831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福井</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803</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30" name="正方形/長方形 29"/>
          <p:cNvSpPr/>
          <p:nvPr/>
        </p:nvSpPr>
        <p:spPr>
          <a:xfrm>
            <a:off x="4963239" y="4886327"/>
            <a:ext cx="540000" cy="32812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大阪</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936</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31" name="正方形/長方形 30"/>
          <p:cNvSpPr/>
          <p:nvPr/>
        </p:nvSpPr>
        <p:spPr>
          <a:xfrm>
            <a:off x="5499228" y="4886890"/>
            <a:ext cx="545832"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奈良</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811</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32" name="正方形/長方形 31"/>
          <p:cNvSpPr/>
          <p:nvPr/>
        </p:nvSpPr>
        <p:spPr>
          <a:xfrm>
            <a:off x="4959228" y="5211198"/>
            <a:ext cx="54000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和歌山</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803</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33" name="正方形/長方形 32"/>
          <p:cNvSpPr/>
          <p:nvPr/>
        </p:nvSpPr>
        <p:spPr>
          <a:xfrm>
            <a:off x="5501934" y="5212946"/>
            <a:ext cx="54000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三重</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846</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4" name="正方形/長方形 3"/>
          <p:cNvSpPr/>
          <p:nvPr/>
        </p:nvSpPr>
        <p:spPr>
          <a:xfrm>
            <a:off x="7663018" y="2022726"/>
            <a:ext cx="1611927" cy="588473"/>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北海道</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835</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円／時間</a:t>
            </a:r>
          </a:p>
        </p:txBody>
      </p:sp>
      <p:sp>
        <p:nvSpPr>
          <p:cNvPr id="5" name="正方形/長方形 4"/>
          <p:cNvSpPr/>
          <p:nvPr/>
        </p:nvSpPr>
        <p:spPr>
          <a:xfrm>
            <a:off x="7665060" y="2611198"/>
            <a:ext cx="1611926" cy="33174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青森</a:t>
            </a:r>
            <a:r>
              <a:rPr lang="en-US" altLang="ja-JP" sz="1050" dirty="0">
                <a:solidFill>
                  <a:prstClr val="black"/>
                </a:solidFill>
                <a:latin typeface="HG丸ｺﾞｼｯｸM-PRO" panose="020F0600000000000000" pitchFamily="50" charset="-128"/>
                <a:ea typeface="HG丸ｺﾞｼｯｸM-PRO" panose="020F0600000000000000" pitchFamily="50" charset="-128"/>
              </a:rPr>
              <a:t>762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6" name="正方形/長方形 5"/>
          <p:cNvSpPr/>
          <p:nvPr/>
        </p:nvSpPr>
        <p:spPr>
          <a:xfrm>
            <a:off x="7665060" y="2941548"/>
            <a:ext cx="810938" cy="32547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秋田</a:t>
            </a:r>
            <a:r>
              <a:rPr lang="en-US" altLang="ja-JP" sz="1050" dirty="0">
                <a:solidFill>
                  <a:prstClr val="black"/>
                </a:solidFill>
                <a:latin typeface="HG丸ｺﾞｼｯｸM-PRO" panose="020F0600000000000000" pitchFamily="50" charset="-128"/>
                <a:ea typeface="HG丸ｺﾞｼｯｸM-PRO" panose="020F0600000000000000" pitchFamily="50" charset="-128"/>
              </a:rPr>
              <a:t>762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8" name="正方形/長方形 7"/>
          <p:cNvSpPr/>
          <p:nvPr/>
        </p:nvSpPr>
        <p:spPr>
          <a:xfrm>
            <a:off x="8467814" y="2939738"/>
            <a:ext cx="809172" cy="32724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岩手</a:t>
            </a:r>
            <a:r>
              <a:rPr lang="en-US" altLang="ja-JP" sz="1050" dirty="0">
                <a:solidFill>
                  <a:prstClr val="black"/>
                </a:solidFill>
                <a:latin typeface="HG丸ｺﾞｼｯｸM-PRO" panose="020F0600000000000000" pitchFamily="50" charset="-128"/>
                <a:ea typeface="HG丸ｺﾞｼｯｸM-PRO" panose="020F0600000000000000" pitchFamily="50" charset="-128"/>
              </a:rPr>
              <a:t>762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7" name="正方形/長方形 6"/>
          <p:cNvSpPr/>
          <p:nvPr/>
        </p:nvSpPr>
        <p:spPr>
          <a:xfrm>
            <a:off x="8467814" y="3267018"/>
            <a:ext cx="806171" cy="33274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宮城</a:t>
            </a:r>
            <a:r>
              <a:rPr lang="en-US" altLang="ja-JP" sz="1050" dirty="0">
                <a:solidFill>
                  <a:prstClr val="black"/>
                </a:solidFill>
                <a:latin typeface="HG丸ｺﾞｼｯｸM-PRO" panose="020F0600000000000000" pitchFamily="50" charset="-128"/>
                <a:ea typeface="HG丸ｺﾞｼｯｸM-PRO" panose="020F0600000000000000" pitchFamily="50" charset="-128"/>
              </a:rPr>
              <a:t>798</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9" name="正方形/長方形 8"/>
          <p:cNvSpPr/>
          <p:nvPr/>
        </p:nvSpPr>
        <p:spPr>
          <a:xfrm>
            <a:off x="7665060" y="3591054"/>
            <a:ext cx="160848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福島</a:t>
            </a:r>
            <a:r>
              <a:rPr lang="en-US" altLang="ja-JP" sz="1050" dirty="0">
                <a:solidFill>
                  <a:prstClr val="black"/>
                </a:solidFill>
                <a:latin typeface="HG丸ｺﾞｼｯｸM-PRO" panose="020F0600000000000000" pitchFamily="50" charset="-128"/>
                <a:ea typeface="HG丸ｺﾞｼｯｸM-PRO" panose="020F0600000000000000" pitchFamily="50" charset="-128"/>
              </a:rPr>
              <a:t>772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0" name="正方形/長方形 9"/>
          <p:cNvSpPr/>
          <p:nvPr/>
        </p:nvSpPr>
        <p:spPr>
          <a:xfrm>
            <a:off x="7664946" y="3267019"/>
            <a:ext cx="802869" cy="32537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山形</a:t>
            </a:r>
            <a:r>
              <a:rPr lang="en-US" altLang="ja-JP" sz="1050" dirty="0">
                <a:solidFill>
                  <a:prstClr val="black"/>
                </a:solidFill>
                <a:latin typeface="HG丸ｺﾞｼｯｸM-PRO" panose="020F0600000000000000" pitchFamily="50" charset="-128"/>
                <a:ea typeface="HG丸ｺﾞｼｯｸM-PRO" panose="020F0600000000000000" pitchFamily="50" charset="-128"/>
              </a:rPr>
              <a:t>763</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34" name="正方形/長方形 33"/>
          <p:cNvSpPr/>
          <p:nvPr/>
        </p:nvSpPr>
        <p:spPr>
          <a:xfrm>
            <a:off x="4421814" y="4563162"/>
            <a:ext cx="540000" cy="64772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兵庫</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871</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37" name="正方形/長方形 36"/>
          <p:cNvSpPr/>
          <p:nvPr/>
        </p:nvSpPr>
        <p:spPr>
          <a:xfrm>
            <a:off x="3342000" y="4887198"/>
            <a:ext cx="54000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広島</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844</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38" name="正方形/長方形 37"/>
          <p:cNvSpPr/>
          <p:nvPr/>
        </p:nvSpPr>
        <p:spPr>
          <a:xfrm>
            <a:off x="3882000" y="4884288"/>
            <a:ext cx="540000" cy="329853"/>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岡山</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807</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40" name="正方形/長方形 39"/>
          <p:cNvSpPr/>
          <p:nvPr/>
        </p:nvSpPr>
        <p:spPr>
          <a:xfrm>
            <a:off x="2802000" y="4562533"/>
            <a:ext cx="540000" cy="64835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山口</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802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35" name="正方形/長方形 34"/>
          <p:cNvSpPr/>
          <p:nvPr/>
        </p:nvSpPr>
        <p:spPr>
          <a:xfrm>
            <a:off x="3342000" y="4561414"/>
            <a:ext cx="54000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島根</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764</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36" name="正方形/長方形 35"/>
          <p:cNvSpPr/>
          <p:nvPr/>
        </p:nvSpPr>
        <p:spPr>
          <a:xfrm>
            <a:off x="3882000" y="4563162"/>
            <a:ext cx="54000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鳥取</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762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44" name="正方形/長方形 43"/>
          <p:cNvSpPr/>
          <p:nvPr/>
        </p:nvSpPr>
        <p:spPr>
          <a:xfrm>
            <a:off x="4260172" y="5270927"/>
            <a:ext cx="542973" cy="648049"/>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徳島</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766</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41" name="正方形/長方形 40"/>
          <p:cNvSpPr/>
          <p:nvPr/>
        </p:nvSpPr>
        <p:spPr>
          <a:xfrm>
            <a:off x="3179676" y="5269177"/>
            <a:ext cx="54000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愛媛</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764</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42" name="正方形/長方形 41"/>
          <p:cNvSpPr/>
          <p:nvPr/>
        </p:nvSpPr>
        <p:spPr>
          <a:xfrm>
            <a:off x="3720171" y="5270925"/>
            <a:ext cx="54000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香川</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792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43" name="正方形/長方形 42"/>
          <p:cNvSpPr/>
          <p:nvPr/>
        </p:nvSpPr>
        <p:spPr>
          <a:xfrm>
            <a:off x="3179676" y="5593178"/>
            <a:ext cx="1080120" cy="32975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高知</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762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46" name="正方形/長方形 45"/>
          <p:cNvSpPr/>
          <p:nvPr/>
        </p:nvSpPr>
        <p:spPr>
          <a:xfrm>
            <a:off x="3611664" y="2834934"/>
            <a:ext cx="1076388"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福岡</a:t>
            </a:r>
            <a:r>
              <a:rPr lang="en-US" altLang="ja-JP" sz="1050" dirty="0">
                <a:solidFill>
                  <a:prstClr val="black"/>
                </a:solidFill>
                <a:latin typeface="HG丸ｺﾞｼｯｸM-PRO" panose="020F0600000000000000" pitchFamily="50" charset="-128"/>
                <a:ea typeface="HG丸ｺﾞｼｯｸM-PRO" panose="020F0600000000000000" pitchFamily="50" charset="-128"/>
              </a:rPr>
              <a:t>814</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48" name="正方形/長方形 47"/>
          <p:cNvSpPr/>
          <p:nvPr/>
        </p:nvSpPr>
        <p:spPr>
          <a:xfrm>
            <a:off x="4149138" y="3159006"/>
            <a:ext cx="54000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大分</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762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47" name="正方形/長方形 46"/>
          <p:cNvSpPr/>
          <p:nvPr/>
        </p:nvSpPr>
        <p:spPr>
          <a:xfrm>
            <a:off x="3611724" y="3159006"/>
            <a:ext cx="54000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佐賀</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762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49" name="正方形/長方形 48"/>
          <p:cNvSpPr/>
          <p:nvPr/>
        </p:nvSpPr>
        <p:spPr>
          <a:xfrm>
            <a:off x="3611922" y="3807078"/>
            <a:ext cx="1074828"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鹿児島</a:t>
            </a:r>
            <a:r>
              <a:rPr lang="en-US" altLang="ja-JP" sz="1050" dirty="0">
                <a:solidFill>
                  <a:prstClr val="black"/>
                </a:solidFill>
                <a:latin typeface="HG丸ｺﾞｼｯｸM-PRO" panose="020F0600000000000000" pitchFamily="50" charset="-128"/>
                <a:ea typeface="HG丸ｺﾞｼｯｸM-PRO" panose="020F0600000000000000" pitchFamily="50" charset="-128"/>
              </a:rPr>
              <a:t>761</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50" name="正方形/長方形 49"/>
          <p:cNvSpPr/>
          <p:nvPr/>
        </p:nvSpPr>
        <p:spPr>
          <a:xfrm>
            <a:off x="3071604" y="3158970"/>
            <a:ext cx="54000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長崎</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762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51" name="正方形/長方形 50"/>
          <p:cNvSpPr/>
          <p:nvPr/>
        </p:nvSpPr>
        <p:spPr>
          <a:xfrm>
            <a:off x="3611922" y="3483042"/>
            <a:ext cx="54000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熊本</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762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45" name="正方形/長方形 44"/>
          <p:cNvSpPr/>
          <p:nvPr/>
        </p:nvSpPr>
        <p:spPr>
          <a:xfrm>
            <a:off x="4149819" y="3483042"/>
            <a:ext cx="54000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宮崎</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762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52" name="正方形/長方形 51"/>
          <p:cNvSpPr/>
          <p:nvPr/>
        </p:nvSpPr>
        <p:spPr>
          <a:xfrm>
            <a:off x="2801634" y="3807042"/>
            <a:ext cx="540000"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沖縄</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762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3" name="正方形/長方形 12"/>
          <p:cNvSpPr/>
          <p:nvPr/>
        </p:nvSpPr>
        <p:spPr>
          <a:xfrm>
            <a:off x="8736580" y="3914715"/>
            <a:ext cx="536961" cy="32724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茨城</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822</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5" name="正方形/長方形 14"/>
          <p:cNvSpPr/>
          <p:nvPr/>
        </p:nvSpPr>
        <p:spPr>
          <a:xfrm>
            <a:off x="8204500" y="3914713"/>
            <a:ext cx="530385" cy="32741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栃木</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826</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6" name="正方形/長方形 15"/>
          <p:cNvSpPr/>
          <p:nvPr/>
        </p:nvSpPr>
        <p:spPr>
          <a:xfrm>
            <a:off x="7662088" y="3914713"/>
            <a:ext cx="551517" cy="32400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群馬</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809</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8" name="正方形/長方形 17"/>
          <p:cNvSpPr/>
          <p:nvPr/>
        </p:nvSpPr>
        <p:spPr>
          <a:xfrm>
            <a:off x="7125060" y="4240530"/>
            <a:ext cx="540000" cy="317444"/>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山梨</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810</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21" name="正方形/長方形 20"/>
          <p:cNvSpPr/>
          <p:nvPr/>
        </p:nvSpPr>
        <p:spPr>
          <a:xfrm>
            <a:off x="6585060" y="4240530"/>
            <a:ext cx="540000" cy="317444"/>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長野</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821</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24" name="正方形/長方形 23"/>
          <p:cNvSpPr/>
          <p:nvPr/>
        </p:nvSpPr>
        <p:spPr>
          <a:xfrm>
            <a:off x="6044820" y="3780163"/>
            <a:ext cx="540000" cy="45901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富山</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821</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25" name="正方形/長方形 24"/>
          <p:cNvSpPr/>
          <p:nvPr/>
        </p:nvSpPr>
        <p:spPr>
          <a:xfrm>
            <a:off x="6045060" y="4239126"/>
            <a:ext cx="540000" cy="323964"/>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岐阜</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825</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26" name="正方形/長方形 25"/>
          <p:cNvSpPr/>
          <p:nvPr/>
        </p:nvSpPr>
        <p:spPr>
          <a:xfrm>
            <a:off x="6584880" y="4562608"/>
            <a:ext cx="540000" cy="328760"/>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静岡</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858</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4" name="正方形/長方形 13"/>
          <p:cNvSpPr/>
          <p:nvPr/>
        </p:nvSpPr>
        <p:spPr>
          <a:xfrm>
            <a:off x="8734944" y="4240531"/>
            <a:ext cx="542042" cy="65083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千葉</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schemeClr val="tx1"/>
                </a:solidFill>
                <a:latin typeface="HG丸ｺﾞｼｯｸM-PRO" panose="020F0600000000000000" pitchFamily="50" charset="-128"/>
                <a:ea typeface="HG丸ｺﾞｼｯｸM-PRO" panose="020F0600000000000000" pitchFamily="50" charset="-128"/>
              </a:rPr>
              <a:t>895</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7" name="正方形/長方形 16"/>
          <p:cNvSpPr/>
          <p:nvPr/>
        </p:nvSpPr>
        <p:spPr>
          <a:xfrm>
            <a:off x="7665000" y="4240531"/>
            <a:ext cx="1069884" cy="31797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埼玉</a:t>
            </a:r>
            <a:r>
              <a:rPr lang="en-US" altLang="ja-JP" sz="1050" dirty="0">
                <a:solidFill>
                  <a:schemeClr val="tx1"/>
                </a:solidFill>
                <a:latin typeface="HG丸ｺﾞｼｯｸM-PRO" panose="020F0600000000000000" pitchFamily="50" charset="-128"/>
                <a:ea typeface="HG丸ｺﾞｼｯｸM-PRO" panose="020F0600000000000000" pitchFamily="50" charset="-128"/>
              </a:rPr>
              <a:t>898</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9" name="正方形/長方形 18"/>
          <p:cNvSpPr/>
          <p:nvPr/>
        </p:nvSpPr>
        <p:spPr>
          <a:xfrm>
            <a:off x="7926579" y="4560288"/>
            <a:ext cx="810000" cy="32806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東京</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schemeClr val="tx1"/>
                </a:solidFill>
                <a:latin typeface="HG丸ｺﾞｼｯｸM-PRO" panose="020F0600000000000000" pitchFamily="50" charset="-128"/>
                <a:ea typeface="HG丸ｺﾞｼｯｸM-PRO" panose="020F0600000000000000" pitchFamily="50" charset="-128"/>
              </a:rPr>
              <a:t>985</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20" name="正方形/長方形 19"/>
          <p:cNvSpPr/>
          <p:nvPr/>
        </p:nvSpPr>
        <p:spPr>
          <a:xfrm>
            <a:off x="7124881" y="4560571"/>
            <a:ext cx="801699" cy="327785"/>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神奈川</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schemeClr val="tx1"/>
                </a:solidFill>
                <a:latin typeface="HG丸ｺﾞｼｯｸM-PRO" panose="020F0600000000000000" pitchFamily="50" charset="-128"/>
                <a:ea typeface="HG丸ｺﾞｼｯｸM-PRO" panose="020F0600000000000000" pitchFamily="50" charset="-128"/>
              </a:rPr>
              <a:t>983</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22" name="正方形/長方形 21"/>
          <p:cNvSpPr/>
          <p:nvPr/>
        </p:nvSpPr>
        <p:spPr>
          <a:xfrm>
            <a:off x="6045060" y="4561416"/>
            <a:ext cx="540000" cy="32703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愛知</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200"/>
              </a:lnSpc>
            </a:pPr>
            <a:r>
              <a:rPr lang="en-US" altLang="ja-JP" sz="1050" dirty="0">
                <a:solidFill>
                  <a:prstClr val="black"/>
                </a:solidFill>
                <a:latin typeface="HG丸ｺﾞｼｯｸM-PRO" panose="020F0600000000000000" pitchFamily="50" charset="-128"/>
                <a:ea typeface="HG丸ｺﾞｼｯｸM-PRO" panose="020F0600000000000000" pitchFamily="50" charset="-128"/>
              </a:rPr>
              <a:t>898</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1" name="正方形/長方形 10"/>
          <p:cNvSpPr/>
          <p:nvPr/>
        </p:nvSpPr>
        <p:spPr>
          <a:xfrm>
            <a:off x="6584880" y="3590678"/>
            <a:ext cx="1080120" cy="648413"/>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ja-JP" altLang="en-US" sz="1050" dirty="0">
                <a:solidFill>
                  <a:prstClr val="black"/>
                </a:solidFill>
                <a:latin typeface="HG丸ｺﾞｼｯｸM-PRO" panose="020F0600000000000000" pitchFamily="50" charset="-128"/>
                <a:ea typeface="HG丸ｺﾞｼｯｸM-PRO" panose="020F0600000000000000" pitchFamily="50" charset="-128"/>
              </a:rPr>
              <a:t>新潟</a:t>
            </a:r>
            <a:r>
              <a:rPr lang="en-US" altLang="ja-JP" sz="1050" dirty="0">
                <a:solidFill>
                  <a:prstClr val="black"/>
                </a:solidFill>
                <a:latin typeface="HG丸ｺﾞｼｯｸM-PRO" panose="020F0600000000000000" pitchFamily="50" charset="-128"/>
                <a:ea typeface="HG丸ｺﾞｼｯｸM-PRO" panose="020F0600000000000000" pitchFamily="50" charset="-128"/>
              </a:rPr>
              <a:t>803</a:t>
            </a:r>
            <a:r>
              <a:rPr lang="ja-JP" altLang="en-US" sz="105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3" name="テキスト ボックス 2"/>
          <p:cNvSpPr txBox="1"/>
          <p:nvPr/>
        </p:nvSpPr>
        <p:spPr>
          <a:xfrm>
            <a:off x="5375921" y="5777253"/>
            <a:ext cx="4102405" cy="369332"/>
          </a:xfrm>
          <a:prstGeom prst="rect">
            <a:avLst/>
          </a:prstGeom>
          <a:noFill/>
        </p:spPr>
        <p:txBody>
          <a:bodyPr wrap="square" rtlCol="0">
            <a:spAutoFit/>
          </a:bodyPr>
          <a:lstStyle/>
          <a:p>
            <a:r>
              <a:rPr kumimoji="1" lang="en-US" altLang="ja-JP" sz="1800" dirty="0">
                <a:latin typeface="HG丸ｺﾞｼｯｸM-PRO" panose="020F0600000000000000" pitchFamily="50" charset="-128"/>
                <a:ea typeface="HG丸ｺﾞｼｯｸM-PRO" panose="020F0600000000000000" pitchFamily="50" charset="-128"/>
              </a:rPr>
              <a:t>※</a:t>
            </a:r>
            <a:r>
              <a:rPr kumimoji="1" lang="ja-JP" altLang="en-US" sz="1800" dirty="0">
                <a:latin typeface="HG丸ｺﾞｼｯｸM-PRO" panose="020F0600000000000000" pitchFamily="50" charset="-128"/>
                <a:ea typeface="HG丸ｺﾞｼｯｸM-PRO" panose="020F0600000000000000" pitchFamily="50" charset="-128"/>
              </a:rPr>
              <a:t>　金額は</a:t>
            </a:r>
            <a:r>
              <a:rPr kumimoji="1" lang="en-US" altLang="ja-JP" sz="1800" dirty="0">
                <a:latin typeface="HG丸ｺﾞｼｯｸM-PRO" panose="020F0600000000000000" pitchFamily="50" charset="-128"/>
                <a:ea typeface="HG丸ｺﾞｼｯｸM-PRO" panose="020F0600000000000000" pitchFamily="50" charset="-128"/>
              </a:rPr>
              <a:t>2019</a:t>
            </a:r>
            <a:r>
              <a:rPr kumimoji="1" lang="ja-JP" altLang="en-US" sz="1800" dirty="0">
                <a:latin typeface="HG丸ｺﾞｼｯｸM-PRO" panose="020F0600000000000000" pitchFamily="50" charset="-128"/>
                <a:ea typeface="HG丸ｺﾞｼｯｸM-PRO" panose="020F0600000000000000" pitchFamily="50" charset="-128"/>
              </a:rPr>
              <a:t>年３月末現在のもの</a:t>
            </a:r>
          </a:p>
        </p:txBody>
      </p:sp>
      <p:sp>
        <p:nvSpPr>
          <p:cNvPr id="56" name="正方形/長方形 55"/>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正方形/長方形 1"/>
          <p:cNvSpPr/>
          <p:nvPr/>
        </p:nvSpPr>
        <p:spPr>
          <a:xfrm>
            <a:off x="1561912" y="90503"/>
            <a:ext cx="4801314" cy="425758"/>
          </a:xfrm>
          <a:prstGeom prst="rect">
            <a:avLst/>
          </a:prstGeom>
        </p:spPr>
        <p:txBody>
          <a:bodyPr wrap="square">
            <a:spAutoFit/>
          </a:bodyPr>
          <a:lstStyle/>
          <a:p>
            <a:pPr>
              <a:lnSpc>
                <a:spcPts val="2550"/>
              </a:lnSpc>
            </a:pPr>
            <a:r>
              <a:rPr lang="ja-JP" altLang="en-US" sz="2400" dirty="0">
                <a:latin typeface="HG丸ｺﾞｼｯｸM-PRO" panose="020F0600000000000000" pitchFamily="50" charset="-128"/>
                <a:ea typeface="HG丸ｺﾞｼｯｸM-PRO" panose="020F0600000000000000" pitchFamily="50" charset="-128"/>
              </a:rPr>
              <a:t>最低賃金がみんなの賃金を底支え</a:t>
            </a:r>
            <a:endParaRPr lang="ja-JP" altLang="en-US" sz="2400" dirty="0">
              <a:latin typeface="Trebuchet MS"/>
              <a:ea typeface="HGｺﾞｼｯｸM" panose="020B0609000000000000" pitchFamily="49" charset="-128"/>
            </a:endParaRPr>
          </a:p>
        </p:txBody>
      </p:sp>
      <p:sp>
        <p:nvSpPr>
          <p:cNvPr id="12" name="スライド番号プレースホルダー 11">
            <a:extLst>
              <a:ext uri="{FF2B5EF4-FFF2-40B4-BE49-F238E27FC236}">
                <a16:creationId xmlns:a16="http://schemas.microsoft.com/office/drawing/2014/main" id="{EB3F0C7F-FF4E-7022-B0FE-7F8C361F4E75}"/>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153</a:t>
            </a:fld>
            <a:endParaRPr kumimoji="1" lang="ja-JP" altLang="en-US">
              <a:solidFill>
                <a:prstClr val="black">
                  <a:tint val="75000"/>
                </a:prstClr>
              </a:solidFill>
            </a:endParaRPr>
          </a:p>
        </p:txBody>
      </p:sp>
    </p:spTree>
    <p:extLst>
      <p:ext uri="{BB962C8B-B14F-4D97-AF65-F5344CB8AC3E}">
        <p14:creationId xmlns:p14="http://schemas.microsoft.com/office/powerpoint/2010/main" val="188361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righ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righ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righ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righ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right)">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righ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right)">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right)">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righ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right)">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right)">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grpId="0"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right)">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grpId="0"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wipe(right)">
                                      <p:cBhvr>
                                        <p:cTn id="102" dur="500"/>
                                        <p:tgtEl>
                                          <p:spTgt spid="2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wipe(right)">
                                      <p:cBhvr>
                                        <p:cTn id="107" dur="5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grpId="0" nodeType="click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wipe(up)">
                                      <p:cBhvr>
                                        <p:cTn id="112" dur="500"/>
                                        <p:tgtEl>
                                          <p:spTgt spid="28"/>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up)">
                                      <p:cBhvr>
                                        <p:cTn id="117" dur="500"/>
                                        <p:tgtEl>
                                          <p:spTgt spid="29"/>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wipe(up)">
                                      <p:cBhvr>
                                        <p:cTn id="122" dur="500"/>
                                        <p:tgtEl>
                                          <p:spTgt spid="27"/>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wipe(up)">
                                      <p:cBhvr>
                                        <p:cTn id="127" dur="500"/>
                                        <p:tgtEl>
                                          <p:spTgt spid="23"/>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Effect transition="in" filter="wipe(up)">
                                      <p:cBhvr>
                                        <p:cTn id="132" dur="500"/>
                                        <p:tgtEl>
                                          <p:spTgt spid="31"/>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grpId="0" nodeType="clickEffect">
                                  <p:stCondLst>
                                    <p:cond delay="0"/>
                                  </p:stCondLst>
                                  <p:childTnLst>
                                    <p:set>
                                      <p:cBhvr>
                                        <p:cTn id="136" dur="1" fill="hold">
                                          <p:stCondLst>
                                            <p:cond delay="0"/>
                                          </p:stCondLst>
                                        </p:cTn>
                                        <p:tgtEl>
                                          <p:spTgt spid="30"/>
                                        </p:tgtEl>
                                        <p:attrNameLst>
                                          <p:attrName>style.visibility</p:attrName>
                                        </p:attrNameLst>
                                      </p:cBhvr>
                                      <p:to>
                                        <p:strVal val="visible"/>
                                      </p:to>
                                    </p:set>
                                    <p:animEffect transition="in" filter="wipe(up)">
                                      <p:cBhvr>
                                        <p:cTn id="137" dur="500"/>
                                        <p:tgtEl>
                                          <p:spTgt spid="30"/>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wipe(up)">
                                      <p:cBhvr>
                                        <p:cTn id="142" dur="500"/>
                                        <p:tgtEl>
                                          <p:spTgt spid="33"/>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32"/>
                                        </p:tgtEl>
                                        <p:attrNameLst>
                                          <p:attrName>style.visibility</p:attrName>
                                        </p:attrNameLst>
                                      </p:cBhvr>
                                      <p:to>
                                        <p:strVal val="visible"/>
                                      </p:to>
                                    </p:set>
                                    <p:animEffect transition="in" filter="wipe(up)">
                                      <p:cBhvr>
                                        <p:cTn id="147" dur="500"/>
                                        <p:tgtEl>
                                          <p:spTgt spid="32"/>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2" fill="hold" grpId="0" nodeType="clickEffect">
                                  <p:stCondLst>
                                    <p:cond delay="0"/>
                                  </p:stCondLst>
                                  <p:childTnLst>
                                    <p:set>
                                      <p:cBhvr>
                                        <p:cTn id="151" dur="1" fill="hold">
                                          <p:stCondLst>
                                            <p:cond delay="0"/>
                                          </p:stCondLst>
                                        </p:cTn>
                                        <p:tgtEl>
                                          <p:spTgt spid="34"/>
                                        </p:tgtEl>
                                        <p:attrNameLst>
                                          <p:attrName>style.visibility</p:attrName>
                                        </p:attrNameLst>
                                      </p:cBhvr>
                                      <p:to>
                                        <p:strVal val="visible"/>
                                      </p:to>
                                    </p:set>
                                    <p:animEffect transition="in" filter="wipe(right)">
                                      <p:cBhvr>
                                        <p:cTn id="152" dur="500"/>
                                        <p:tgtEl>
                                          <p:spTgt spid="34"/>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2" fill="hold" grpId="0" nodeType="click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wipe(right)">
                                      <p:cBhvr>
                                        <p:cTn id="157" dur="500"/>
                                        <p:tgtEl>
                                          <p:spTgt spid="36"/>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2" fill="hold" grpId="0" nodeType="clickEffect">
                                  <p:stCondLst>
                                    <p:cond delay="0"/>
                                  </p:stCondLst>
                                  <p:childTnLst>
                                    <p:set>
                                      <p:cBhvr>
                                        <p:cTn id="161" dur="1" fill="hold">
                                          <p:stCondLst>
                                            <p:cond delay="0"/>
                                          </p:stCondLst>
                                        </p:cTn>
                                        <p:tgtEl>
                                          <p:spTgt spid="38"/>
                                        </p:tgtEl>
                                        <p:attrNameLst>
                                          <p:attrName>style.visibility</p:attrName>
                                        </p:attrNameLst>
                                      </p:cBhvr>
                                      <p:to>
                                        <p:strVal val="visible"/>
                                      </p:to>
                                    </p:set>
                                    <p:animEffect transition="in" filter="wipe(right)">
                                      <p:cBhvr>
                                        <p:cTn id="162" dur="500"/>
                                        <p:tgtEl>
                                          <p:spTgt spid="38"/>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2" fill="hold" grpId="0" nodeType="clickEffect">
                                  <p:stCondLst>
                                    <p:cond delay="0"/>
                                  </p:stCondLst>
                                  <p:childTnLst>
                                    <p:set>
                                      <p:cBhvr>
                                        <p:cTn id="166" dur="1" fill="hold">
                                          <p:stCondLst>
                                            <p:cond delay="0"/>
                                          </p:stCondLst>
                                        </p:cTn>
                                        <p:tgtEl>
                                          <p:spTgt spid="35"/>
                                        </p:tgtEl>
                                        <p:attrNameLst>
                                          <p:attrName>style.visibility</p:attrName>
                                        </p:attrNameLst>
                                      </p:cBhvr>
                                      <p:to>
                                        <p:strVal val="visible"/>
                                      </p:to>
                                    </p:set>
                                    <p:animEffect transition="in" filter="wipe(right)">
                                      <p:cBhvr>
                                        <p:cTn id="167" dur="500"/>
                                        <p:tgtEl>
                                          <p:spTgt spid="35"/>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grpId="0" nodeType="clickEffect">
                                  <p:stCondLst>
                                    <p:cond delay="0"/>
                                  </p:stCondLst>
                                  <p:childTnLst>
                                    <p:set>
                                      <p:cBhvr>
                                        <p:cTn id="171" dur="1" fill="hold">
                                          <p:stCondLst>
                                            <p:cond delay="0"/>
                                          </p:stCondLst>
                                        </p:cTn>
                                        <p:tgtEl>
                                          <p:spTgt spid="37"/>
                                        </p:tgtEl>
                                        <p:attrNameLst>
                                          <p:attrName>style.visibility</p:attrName>
                                        </p:attrNameLst>
                                      </p:cBhvr>
                                      <p:to>
                                        <p:strVal val="visible"/>
                                      </p:to>
                                    </p:set>
                                    <p:animEffect transition="in" filter="wipe(right)">
                                      <p:cBhvr>
                                        <p:cTn id="172" dur="500"/>
                                        <p:tgtEl>
                                          <p:spTgt spid="37"/>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2" fill="hold" grpId="0" nodeType="clickEffect">
                                  <p:stCondLst>
                                    <p:cond delay="0"/>
                                  </p:stCondLst>
                                  <p:childTnLst>
                                    <p:set>
                                      <p:cBhvr>
                                        <p:cTn id="176" dur="1" fill="hold">
                                          <p:stCondLst>
                                            <p:cond delay="0"/>
                                          </p:stCondLst>
                                        </p:cTn>
                                        <p:tgtEl>
                                          <p:spTgt spid="40"/>
                                        </p:tgtEl>
                                        <p:attrNameLst>
                                          <p:attrName>style.visibility</p:attrName>
                                        </p:attrNameLst>
                                      </p:cBhvr>
                                      <p:to>
                                        <p:strVal val="visible"/>
                                      </p:to>
                                    </p:set>
                                    <p:animEffect transition="in" filter="wipe(right)">
                                      <p:cBhvr>
                                        <p:cTn id="177" dur="500"/>
                                        <p:tgtEl>
                                          <p:spTgt spid="40"/>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2" fill="hold" grpId="0" nodeType="clickEffect">
                                  <p:stCondLst>
                                    <p:cond delay="0"/>
                                  </p:stCondLst>
                                  <p:childTnLst>
                                    <p:set>
                                      <p:cBhvr>
                                        <p:cTn id="181" dur="1" fill="hold">
                                          <p:stCondLst>
                                            <p:cond delay="0"/>
                                          </p:stCondLst>
                                        </p:cTn>
                                        <p:tgtEl>
                                          <p:spTgt spid="44"/>
                                        </p:tgtEl>
                                        <p:attrNameLst>
                                          <p:attrName>style.visibility</p:attrName>
                                        </p:attrNameLst>
                                      </p:cBhvr>
                                      <p:to>
                                        <p:strVal val="visible"/>
                                      </p:to>
                                    </p:set>
                                    <p:animEffect transition="in" filter="wipe(right)">
                                      <p:cBhvr>
                                        <p:cTn id="182" dur="500"/>
                                        <p:tgtEl>
                                          <p:spTgt spid="44"/>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2" fill="hold" grpId="0" nodeType="clickEffect">
                                  <p:stCondLst>
                                    <p:cond delay="0"/>
                                  </p:stCondLst>
                                  <p:childTnLst>
                                    <p:set>
                                      <p:cBhvr>
                                        <p:cTn id="186" dur="1" fill="hold">
                                          <p:stCondLst>
                                            <p:cond delay="0"/>
                                          </p:stCondLst>
                                        </p:cTn>
                                        <p:tgtEl>
                                          <p:spTgt spid="42"/>
                                        </p:tgtEl>
                                        <p:attrNameLst>
                                          <p:attrName>style.visibility</p:attrName>
                                        </p:attrNameLst>
                                      </p:cBhvr>
                                      <p:to>
                                        <p:strVal val="visible"/>
                                      </p:to>
                                    </p:set>
                                    <p:animEffect transition="in" filter="wipe(right)">
                                      <p:cBhvr>
                                        <p:cTn id="187" dur="500"/>
                                        <p:tgtEl>
                                          <p:spTgt spid="42"/>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2" fill="hold" grpId="0" nodeType="clickEffect">
                                  <p:stCondLst>
                                    <p:cond delay="0"/>
                                  </p:stCondLst>
                                  <p:childTnLst>
                                    <p:set>
                                      <p:cBhvr>
                                        <p:cTn id="191" dur="1" fill="hold">
                                          <p:stCondLst>
                                            <p:cond delay="0"/>
                                          </p:stCondLst>
                                        </p:cTn>
                                        <p:tgtEl>
                                          <p:spTgt spid="41"/>
                                        </p:tgtEl>
                                        <p:attrNameLst>
                                          <p:attrName>style.visibility</p:attrName>
                                        </p:attrNameLst>
                                      </p:cBhvr>
                                      <p:to>
                                        <p:strVal val="visible"/>
                                      </p:to>
                                    </p:set>
                                    <p:animEffect transition="in" filter="wipe(right)">
                                      <p:cBhvr>
                                        <p:cTn id="192" dur="500"/>
                                        <p:tgtEl>
                                          <p:spTgt spid="41"/>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2" fill="hold" grpId="0" nodeType="click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wipe(right)">
                                      <p:cBhvr>
                                        <p:cTn id="197" dur="500"/>
                                        <p:tgtEl>
                                          <p:spTgt spid="43"/>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1" fill="hold" grpId="0" nodeType="clickEffect">
                                  <p:stCondLst>
                                    <p:cond delay="0"/>
                                  </p:stCondLst>
                                  <p:childTnLst>
                                    <p:set>
                                      <p:cBhvr>
                                        <p:cTn id="201" dur="1" fill="hold">
                                          <p:stCondLst>
                                            <p:cond delay="0"/>
                                          </p:stCondLst>
                                        </p:cTn>
                                        <p:tgtEl>
                                          <p:spTgt spid="46"/>
                                        </p:tgtEl>
                                        <p:attrNameLst>
                                          <p:attrName>style.visibility</p:attrName>
                                        </p:attrNameLst>
                                      </p:cBhvr>
                                      <p:to>
                                        <p:strVal val="visible"/>
                                      </p:to>
                                    </p:set>
                                    <p:animEffect transition="in" filter="wipe(up)">
                                      <p:cBhvr>
                                        <p:cTn id="202" dur="500"/>
                                        <p:tgtEl>
                                          <p:spTgt spid="46"/>
                                        </p:tgtEl>
                                      </p:cBhvr>
                                    </p:animEffect>
                                  </p:childTnLst>
                                </p:cTn>
                              </p:par>
                            </p:childTnLst>
                          </p:cTn>
                        </p:par>
                      </p:childTnLst>
                    </p:cTn>
                  </p:par>
                  <p:par>
                    <p:cTn id="203" fill="hold">
                      <p:stCondLst>
                        <p:cond delay="indefinite"/>
                      </p:stCondLst>
                      <p:childTnLst>
                        <p:par>
                          <p:cTn id="204" fill="hold">
                            <p:stCondLst>
                              <p:cond delay="0"/>
                            </p:stCondLst>
                            <p:childTnLst>
                              <p:par>
                                <p:cTn id="205" presetID="22" presetClass="entr" presetSubtype="1" fill="hold" grpId="0" nodeType="clickEffect">
                                  <p:stCondLst>
                                    <p:cond delay="0"/>
                                  </p:stCondLst>
                                  <p:childTnLst>
                                    <p:set>
                                      <p:cBhvr>
                                        <p:cTn id="206" dur="1" fill="hold">
                                          <p:stCondLst>
                                            <p:cond delay="0"/>
                                          </p:stCondLst>
                                        </p:cTn>
                                        <p:tgtEl>
                                          <p:spTgt spid="50"/>
                                        </p:tgtEl>
                                        <p:attrNameLst>
                                          <p:attrName>style.visibility</p:attrName>
                                        </p:attrNameLst>
                                      </p:cBhvr>
                                      <p:to>
                                        <p:strVal val="visible"/>
                                      </p:to>
                                    </p:set>
                                    <p:animEffect transition="in" filter="wipe(up)">
                                      <p:cBhvr>
                                        <p:cTn id="207" dur="500"/>
                                        <p:tgtEl>
                                          <p:spTgt spid="50"/>
                                        </p:tgtEl>
                                      </p:cBhvr>
                                    </p:animEffect>
                                  </p:childTnLst>
                                </p:cTn>
                              </p:par>
                              <p:par>
                                <p:cTn id="208" presetID="22" presetClass="entr" presetSubtype="1" fill="hold" grpId="0" nodeType="withEffect">
                                  <p:stCondLst>
                                    <p:cond delay="0"/>
                                  </p:stCondLst>
                                  <p:childTnLst>
                                    <p:set>
                                      <p:cBhvr>
                                        <p:cTn id="209" dur="1" fill="hold">
                                          <p:stCondLst>
                                            <p:cond delay="0"/>
                                          </p:stCondLst>
                                        </p:cTn>
                                        <p:tgtEl>
                                          <p:spTgt spid="47"/>
                                        </p:tgtEl>
                                        <p:attrNameLst>
                                          <p:attrName>style.visibility</p:attrName>
                                        </p:attrNameLst>
                                      </p:cBhvr>
                                      <p:to>
                                        <p:strVal val="visible"/>
                                      </p:to>
                                    </p:set>
                                    <p:animEffect transition="in" filter="wipe(up)">
                                      <p:cBhvr>
                                        <p:cTn id="210" dur="500"/>
                                        <p:tgtEl>
                                          <p:spTgt spid="47"/>
                                        </p:tgtEl>
                                      </p:cBhvr>
                                    </p:animEffect>
                                  </p:childTnLst>
                                </p:cTn>
                              </p:par>
                              <p:par>
                                <p:cTn id="211" presetID="22" presetClass="entr" presetSubtype="1" fill="hold" grpId="0" nodeType="withEffect">
                                  <p:stCondLst>
                                    <p:cond delay="0"/>
                                  </p:stCondLst>
                                  <p:childTnLst>
                                    <p:set>
                                      <p:cBhvr>
                                        <p:cTn id="212" dur="1" fill="hold">
                                          <p:stCondLst>
                                            <p:cond delay="0"/>
                                          </p:stCondLst>
                                        </p:cTn>
                                        <p:tgtEl>
                                          <p:spTgt spid="48"/>
                                        </p:tgtEl>
                                        <p:attrNameLst>
                                          <p:attrName>style.visibility</p:attrName>
                                        </p:attrNameLst>
                                      </p:cBhvr>
                                      <p:to>
                                        <p:strVal val="visible"/>
                                      </p:to>
                                    </p:set>
                                    <p:animEffect transition="in" filter="wipe(up)">
                                      <p:cBhvr>
                                        <p:cTn id="213" dur="500"/>
                                        <p:tgtEl>
                                          <p:spTgt spid="48"/>
                                        </p:tgtEl>
                                      </p:cBhvr>
                                    </p:animEffect>
                                  </p:childTnLst>
                                </p:cTn>
                              </p:par>
                            </p:childTnLst>
                          </p:cTn>
                        </p:par>
                      </p:childTnLst>
                    </p:cTn>
                  </p:par>
                  <p:par>
                    <p:cTn id="214" fill="hold">
                      <p:stCondLst>
                        <p:cond delay="indefinite"/>
                      </p:stCondLst>
                      <p:childTnLst>
                        <p:par>
                          <p:cTn id="215" fill="hold">
                            <p:stCondLst>
                              <p:cond delay="0"/>
                            </p:stCondLst>
                            <p:childTnLst>
                              <p:par>
                                <p:cTn id="216" presetID="22" presetClass="entr" presetSubtype="1" fill="hold" grpId="0" nodeType="clickEffect">
                                  <p:stCondLst>
                                    <p:cond delay="0"/>
                                  </p:stCondLst>
                                  <p:childTnLst>
                                    <p:set>
                                      <p:cBhvr>
                                        <p:cTn id="217" dur="1" fill="hold">
                                          <p:stCondLst>
                                            <p:cond delay="0"/>
                                          </p:stCondLst>
                                        </p:cTn>
                                        <p:tgtEl>
                                          <p:spTgt spid="51"/>
                                        </p:tgtEl>
                                        <p:attrNameLst>
                                          <p:attrName>style.visibility</p:attrName>
                                        </p:attrNameLst>
                                      </p:cBhvr>
                                      <p:to>
                                        <p:strVal val="visible"/>
                                      </p:to>
                                    </p:set>
                                    <p:animEffect transition="in" filter="wipe(up)">
                                      <p:cBhvr>
                                        <p:cTn id="218" dur="500"/>
                                        <p:tgtEl>
                                          <p:spTgt spid="51"/>
                                        </p:tgtEl>
                                      </p:cBhvr>
                                    </p:animEffect>
                                  </p:childTnLst>
                                </p:cTn>
                              </p:par>
                              <p:par>
                                <p:cTn id="219" presetID="22" presetClass="entr" presetSubtype="1" fill="hold" grpId="0" nodeType="withEffect">
                                  <p:stCondLst>
                                    <p:cond delay="0"/>
                                  </p:stCondLst>
                                  <p:childTnLst>
                                    <p:set>
                                      <p:cBhvr>
                                        <p:cTn id="220" dur="1" fill="hold">
                                          <p:stCondLst>
                                            <p:cond delay="0"/>
                                          </p:stCondLst>
                                        </p:cTn>
                                        <p:tgtEl>
                                          <p:spTgt spid="45"/>
                                        </p:tgtEl>
                                        <p:attrNameLst>
                                          <p:attrName>style.visibility</p:attrName>
                                        </p:attrNameLst>
                                      </p:cBhvr>
                                      <p:to>
                                        <p:strVal val="visible"/>
                                      </p:to>
                                    </p:set>
                                    <p:animEffect transition="in" filter="wipe(up)">
                                      <p:cBhvr>
                                        <p:cTn id="221" dur="500"/>
                                        <p:tgtEl>
                                          <p:spTgt spid="45"/>
                                        </p:tgtEl>
                                      </p:cBhvr>
                                    </p:animEffect>
                                  </p:childTnLst>
                                </p:cTn>
                              </p:par>
                            </p:childTnLst>
                          </p:cTn>
                        </p:par>
                      </p:childTnLst>
                    </p:cTn>
                  </p:par>
                  <p:par>
                    <p:cTn id="222" fill="hold">
                      <p:stCondLst>
                        <p:cond delay="indefinite"/>
                      </p:stCondLst>
                      <p:childTnLst>
                        <p:par>
                          <p:cTn id="223" fill="hold">
                            <p:stCondLst>
                              <p:cond delay="0"/>
                            </p:stCondLst>
                            <p:childTnLst>
                              <p:par>
                                <p:cTn id="224" presetID="22" presetClass="entr" presetSubtype="2" fill="hold" grpId="0" nodeType="clickEffect">
                                  <p:stCondLst>
                                    <p:cond delay="0"/>
                                  </p:stCondLst>
                                  <p:childTnLst>
                                    <p:set>
                                      <p:cBhvr>
                                        <p:cTn id="225" dur="1" fill="hold">
                                          <p:stCondLst>
                                            <p:cond delay="0"/>
                                          </p:stCondLst>
                                        </p:cTn>
                                        <p:tgtEl>
                                          <p:spTgt spid="49"/>
                                        </p:tgtEl>
                                        <p:attrNameLst>
                                          <p:attrName>style.visibility</p:attrName>
                                        </p:attrNameLst>
                                      </p:cBhvr>
                                      <p:to>
                                        <p:strVal val="visible"/>
                                      </p:to>
                                    </p:set>
                                    <p:animEffect transition="in" filter="wipe(right)">
                                      <p:cBhvr>
                                        <p:cTn id="226" dur="500"/>
                                        <p:tgtEl>
                                          <p:spTgt spid="49"/>
                                        </p:tgtEl>
                                      </p:cBhvr>
                                    </p:animEffect>
                                  </p:childTnLst>
                                </p:cTn>
                              </p:par>
                            </p:childTnLst>
                          </p:cTn>
                        </p:par>
                      </p:childTnLst>
                    </p:cTn>
                  </p:par>
                  <p:par>
                    <p:cTn id="227" fill="hold">
                      <p:stCondLst>
                        <p:cond delay="indefinite"/>
                      </p:stCondLst>
                      <p:childTnLst>
                        <p:par>
                          <p:cTn id="228" fill="hold">
                            <p:stCondLst>
                              <p:cond delay="0"/>
                            </p:stCondLst>
                            <p:childTnLst>
                              <p:par>
                                <p:cTn id="229" presetID="22" presetClass="entr" presetSubtype="2" fill="hold" grpId="0" nodeType="clickEffect">
                                  <p:stCondLst>
                                    <p:cond delay="0"/>
                                  </p:stCondLst>
                                  <p:childTnLst>
                                    <p:set>
                                      <p:cBhvr>
                                        <p:cTn id="230" dur="1" fill="hold">
                                          <p:stCondLst>
                                            <p:cond delay="0"/>
                                          </p:stCondLst>
                                        </p:cTn>
                                        <p:tgtEl>
                                          <p:spTgt spid="52"/>
                                        </p:tgtEl>
                                        <p:attrNameLst>
                                          <p:attrName>style.visibility</p:attrName>
                                        </p:attrNameLst>
                                      </p:cBhvr>
                                      <p:to>
                                        <p:strVal val="visible"/>
                                      </p:to>
                                    </p:set>
                                    <p:animEffect transition="in" filter="wipe(right)">
                                      <p:cBhvr>
                                        <p:cTn id="231" dur="500"/>
                                        <p:tgtEl>
                                          <p:spTgt spid="52"/>
                                        </p:tgtEl>
                                      </p:cBhvr>
                                    </p:animEffect>
                                  </p:childTnLst>
                                </p:cTn>
                              </p:par>
                            </p:childTnLst>
                          </p:cTn>
                        </p:par>
                      </p:childTnLst>
                    </p:cTn>
                  </p:par>
                  <p:par>
                    <p:cTn id="232" fill="hold">
                      <p:stCondLst>
                        <p:cond delay="indefinite"/>
                      </p:stCondLst>
                      <p:childTnLst>
                        <p:par>
                          <p:cTn id="233" fill="hold">
                            <p:stCondLst>
                              <p:cond delay="0"/>
                            </p:stCondLst>
                            <p:childTnLst>
                              <p:par>
                                <p:cTn id="234" presetID="22" presetClass="entr" presetSubtype="8" fill="hold" grpId="0" nodeType="clickEffect">
                                  <p:stCondLst>
                                    <p:cond delay="0"/>
                                  </p:stCondLst>
                                  <p:childTnLst>
                                    <p:set>
                                      <p:cBhvr>
                                        <p:cTn id="235" dur="1" fill="hold">
                                          <p:stCondLst>
                                            <p:cond delay="0"/>
                                          </p:stCondLst>
                                        </p:cTn>
                                        <p:tgtEl>
                                          <p:spTgt spid="54">
                                            <p:bg/>
                                          </p:spTgt>
                                        </p:tgtEl>
                                        <p:attrNameLst>
                                          <p:attrName>style.visibility</p:attrName>
                                        </p:attrNameLst>
                                      </p:cBhvr>
                                      <p:to>
                                        <p:strVal val="visible"/>
                                      </p:to>
                                    </p:set>
                                    <p:animEffect transition="in" filter="wipe(left)">
                                      <p:cBhvr>
                                        <p:cTn id="236" dur="500"/>
                                        <p:tgtEl>
                                          <p:spTgt spid="54">
                                            <p:bg/>
                                          </p:spTgt>
                                        </p:tgtEl>
                                      </p:cBhvr>
                                    </p:animEffect>
                                  </p:childTnLst>
                                </p:cTn>
                              </p:par>
                            </p:childTnLst>
                          </p:cTn>
                        </p:par>
                      </p:childTnLst>
                    </p:cTn>
                  </p:par>
                  <p:par>
                    <p:cTn id="237" fill="hold">
                      <p:stCondLst>
                        <p:cond delay="indefinite"/>
                      </p:stCondLst>
                      <p:childTnLst>
                        <p:par>
                          <p:cTn id="238" fill="hold">
                            <p:stCondLst>
                              <p:cond delay="0"/>
                            </p:stCondLst>
                            <p:childTnLst>
                              <p:par>
                                <p:cTn id="239" presetID="22" presetClass="entr" presetSubtype="8" fill="hold" grpId="0" nodeType="clickEffect">
                                  <p:stCondLst>
                                    <p:cond delay="0"/>
                                  </p:stCondLst>
                                  <p:childTnLst>
                                    <p:set>
                                      <p:cBhvr>
                                        <p:cTn id="240" dur="1" fill="hold">
                                          <p:stCondLst>
                                            <p:cond delay="0"/>
                                          </p:stCondLst>
                                        </p:cTn>
                                        <p:tgtEl>
                                          <p:spTgt spid="54">
                                            <p:txEl>
                                              <p:pRg st="0" end="0"/>
                                            </p:txEl>
                                          </p:spTgt>
                                        </p:tgtEl>
                                        <p:attrNameLst>
                                          <p:attrName>style.visibility</p:attrName>
                                        </p:attrNameLst>
                                      </p:cBhvr>
                                      <p:to>
                                        <p:strVal val="visible"/>
                                      </p:to>
                                    </p:set>
                                    <p:animEffect transition="in" filter="wipe(left)">
                                      <p:cBhvr>
                                        <p:cTn id="241" dur="500"/>
                                        <p:tgtEl>
                                          <p:spTgt spid="54">
                                            <p:txEl>
                                              <p:pRg st="0" end="0"/>
                                            </p:txEl>
                                          </p:spTgt>
                                        </p:tgtEl>
                                      </p:cBhvr>
                                    </p:animEffect>
                                  </p:childTnLst>
                                </p:cTn>
                              </p:par>
                            </p:childTnLst>
                          </p:cTn>
                        </p:par>
                      </p:childTnLst>
                    </p:cTn>
                  </p:par>
                  <p:par>
                    <p:cTn id="242" fill="hold">
                      <p:stCondLst>
                        <p:cond delay="indefinite"/>
                      </p:stCondLst>
                      <p:childTnLst>
                        <p:par>
                          <p:cTn id="243" fill="hold">
                            <p:stCondLst>
                              <p:cond delay="0"/>
                            </p:stCondLst>
                            <p:childTnLst>
                              <p:par>
                                <p:cTn id="244" presetID="22" presetClass="entr" presetSubtype="8" fill="hold" grpId="0" nodeType="clickEffect">
                                  <p:stCondLst>
                                    <p:cond delay="0"/>
                                  </p:stCondLst>
                                  <p:childTnLst>
                                    <p:set>
                                      <p:cBhvr>
                                        <p:cTn id="245" dur="1" fill="hold">
                                          <p:stCondLst>
                                            <p:cond delay="0"/>
                                          </p:stCondLst>
                                        </p:cTn>
                                        <p:tgtEl>
                                          <p:spTgt spid="54">
                                            <p:txEl>
                                              <p:pRg st="1" end="1"/>
                                            </p:txEl>
                                          </p:spTgt>
                                        </p:tgtEl>
                                        <p:attrNameLst>
                                          <p:attrName>style.visibility</p:attrName>
                                        </p:attrNameLst>
                                      </p:cBhvr>
                                      <p:to>
                                        <p:strVal val="visible"/>
                                      </p:to>
                                    </p:set>
                                    <p:animEffect transition="in" filter="wipe(left)">
                                      <p:cBhvr>
                                        <p:cTn id="246" dur="500"/>
                                        <p:tgtEl>
                                          <p:spTgt spid="54">
                                            <p:txEl>
                                              <p:pRg st="1" end="1"/>
                                            </p:txEl>
                                          </p:spTgt>
                                        </p:tgtEl>
                                      </p:cBhvr>
                                    </p:animEffect>
                                  </p:childTnLst>
                                </p:cTn>
                              </p:par>
                            </p:childTnLst>
                          </p:cTn>
                        </p:par>
                      </p:childTnLst>
                    </p:cTn>
                  </p:par>
                  <p:par>
                    <p:cTn id="247" fill="hold">
                      <p:stCondLst>
                        <p:cond delay="indefinite"/>
                      </p:stCondLst>
                      <p:childTnLst>
                        <p:par>
                          <p:cTn id="248" fill="hold">
                            <p:stCondLst>
                              <p:cond delay="0"/>
                            </p:stCondLst>
                            <p:childTnLst>
                              <p:par>
                                <p:cTn id="249" presetID="22" presetClass="entr" presetSubtype="8" fill="hold" grpId="0" nodeType="clickEffect">
                                  <p:stCondLst>
                                    <p:cond delay="0"/>
                                  </p:stCondLst>
                                  <p:childTnLst>
                                    <p:set>
                                      <p:cBhvr>
                                        <p:cTn id="250" dur="1" fill="hold">
                                          <p:stCondLst>
                                            <p:cond delay="0"/>
                                          </p:stCondLst>
                                        </p:cTn>
                                        <p:tgtEl>
                                          <p:spTgt spid="54">
                                            <p:txEl>
                                              <p:pRg st="2" end="2"/>
                                            </p:txEl>
                                          </p:spTgt>
                                        </p:tgtEl>
                                        <p:attrNameLst>
                                          <p:attrName>style.visibility</p:attrName>
                                        </p:attrNameLst>
                                      </p:cBhvr>
                                      <p:to>
                                        <p:strVal val="visible"/>
                                      </p:to>
                                    </p:set>
                                    <p:animEffect transition="in" filter="wipe(left)">
                                      <p:cBhvr>
                                        <p:cTn id="251" dur="500"/>
                                        <p:tgtEl>
                                          <p:spTgt spid="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animBg="1"/>
      <p:bldP spid="23" grpId="0" animBg="1"/>
      <p:bldP spid="27" grpId="0" animBg="1"/>
      <p:bldP spid="28" grpId="0" animBg="1"/>
      <p:bldP spid="29" grpId="0" animBg="1"/>
      <p:bldP spid="30" grpId="0" animBg="1"/>
      <p:bldP spid="31" grpId="0" animBg="1"/>
      <p:bldP spid="32" grpId="0" animBg="1"/>
      <p:bldP spid="33" grpId="0" animBg="1"/>
      <p:bldP spid="4" grpId="0" animBg="1"/>
      <p:bldP spid="5" grpId="0" animBg="1"/>
      <p:bldP spid="6" grpId="0" animBg="1"/>
      <p:bldP spid="8" grpId="0" animBg="1"/>
      <p:bldP spid="7" grpId="0" animBg="1"/>
      <p:bldP spid="9" grpId="0" animBg="1"/>
      <p:bldP spid="10" grpId="0" animBg="1"/>
      <p:bldP spid="34" grpId="0" animBg="1"/>
      <p:bldP spid="37" grpId="0" animBg="1"/>
      <p:bldP spid="38" grpId="0" animBg="1"/>
      <p:bldP spid="40" grpId="0" animBg="1"/>
      <p:bldP spid="35" grpId="0" animBg="1"/>
      <p:bldP spid="36" grpId="0" animBg="1"/>
      <p:bldP spid="44" grpId="0" animBg="1"/>
      <p:bldP spid="41" grpId="0" animBg="1"/>
      <p:bldP spid="42" grpId="0" animBg="1"/>
      <p:bldP spid="43" grpId="0" animBg="1"/>
      <p:bldP spid="46" grpId="0" animBg="1"/>
      <p:bldP spid="48" grpId="0" animBg="1"/>
      <p:bldP spid="47" grpId="0" animBg="1"/>
      <p:bldP spid="49" grpId="0" animBg="1"/>
      <p:bldP spid="50" grpId="0" animBg="1"/>
      <p:bldP spid="51" grpId="0" animBg="1"/>
      <p:bldP spid="45" grpId="0" animBg="1"/>
      <p:bldP spid="52" grpId="0" animBg="1"/>
      <p:bldP spid="13" grpId="0" animBg="1"/>
      <p:bldP spid="15" grpId="0" animBg="1"/>
      <p:bldP spid="16" grpId="0" animBg="1"/>
      <p:bldP spid="18" grpId="0" animBg="1"/>
      <p:bldP spid="21" grpId="0" animBg="1"/>
      <p:bldP spid="24" grpId="0" animBg="1"/>
      <p:bldP spid="25" grpId="0" animBg="1"/>
      <p:bldP spid="26" grpId="0" animBg="1"/>
      <p:bldP spid="14" grpId="0" animBg="1"/>
      <p:bldP spid="17" grpId="0" animBg="1"/>
      <p:bldP spid="19" grpId="0" animBg="1"/>
      <p:bldP spid="20" grpId="0" animBg="1"/>
      <p:bldP spid="22" grpId="0" animBg="1"/>
      <p:bldP spid="11"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58">
            <a:extLst>
              <a:ext uri="{FF2B5EF4-FFF2-40B4-BE49-F238E27FC236}">
                <a16:creationId xmlns:a16="http://schemas.microsoft.com/office/drawing/2014/main" id="{00A4F9FE-CD04-734D-A994-65E1EEF84866}"/>
              </a:ext>
            </a:extLst>
          </p:cNvPr>
          <p:cNvSpPr/>
          <p:nvPr/>
        </p:nvSpPr>
        <p:spPr>
          <a:xfrm>
            <a:off x="2996825" y="2743288"/>
            <a:ext cx="6206978" cy="2845952"/>
          </a:xfrm>
          <a:prstGeom prst="roundRect">
            <a:avLst>
              <a:gd name="adj" fmla="val 4008"/>
            </a:avLst>
          </a:prstGeom>
          <a:solidFill>
            <a:srgbClr val="FFFCDB"/>
          </a:solidFill>
          <a:ln w="15875">
            <a:solidFill>
              <a:srgbClr val="6D6E71"/>
            </a:solidFill>
          </a:ln>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3" name="object 3">
            <a:extLst>
              <a:ext uri="{FF2B5EF4-FFF2-40B4-BE49-F238E27FC236}">
                <a16:creationId xmlns:a16="http://schemas.microsoft.com/office/drawing/2014/main" id="{14F1153B-5A51-8A46-8BFB-A6FC6B002004}"/>
              </a:ext>
            </a:extLst>
          </p:cNvPr>
          <p:cNvSpPr txBox="1"/>
          <p:nvPr/>
        </p:nvSpPr>
        <p:spPr>
          <a:xfrm>
            <a:off x="2135560" y="1084795"/>
            <a:ext cx="7776864" cy="758023"/>
          </a:xfrm>
          <a:prstGeom prst="rect">
            <a:avLst/>
          </a:prstGeom>
        </p:spPr>
        <p:txBody>
          <a:bodyPr vert="horz" wrap="square" lIns="0" tIns="11234" rIns="0" bIns="0" rtlCol="0">
            <a:spAutoFit/>
          </a:bodyPr>
          <a:lstStyle/>
          <a:p>
            <a:pPr marL="93324" marR="3457">
              <a:lnSpc>
                <a:spcPct val="145900"/>
              </a:lnSpc>
              <a:spcBef>
                <a:spcPts val="1409"/>
              </a:spcBef>
            </a:pPr>
            <a:r>
              <a:rPr sz="1157" dirty="0">
                <a:solidFill>
                  <a:srgbClr val="231F20"/>
                </a:solidFill>
                <a:latin typeface="HGMaruGothicMPRO" panose="020F0600000000000000" pitchFamily="34" charset="-128"/>
                <a:ea typeface="HGMaruGothicMPRO" panose="020F0600000000000000" pitchFamily="34" charset="-128"/>
                <a:cs typeface="A-OTF Shin Maru Go Pro"/>
              </a:rPr>
              <a:t>　</a:t>
            </a:r>
            <a:r>
              <a:rPr sz="1800" dirty="0">
                <a:solidFill>
                  <a:srgbClr val="231F20"/>
                </a:solidFill>
                <a:latin typeface="HGMaruGothicMPRO" panose="020F0600000000000000" pitchFamily="34" charset="-128"/>
                <a:ea typeface="HGMaruGothicMPRO" panose="020F0600000000000000" pitchFamily="34" charset="-128"/>
                <a:cs typeface="A-OTF Shin Maru Go Pro"/>
              </a:rPr>
              <a:t>使用者は、最低賃金法に基づいて決められた「最低賃金額」以上の賃金を労働者に支払わなければなりません。（最低賃金法第4条）</a:t>
            </a:r>
            <a:endParaRPr sz="1800" dirty="0">
              <a:latin typeface="HGMaruGothicMPRO" panose="020F0600000000000000" pitchFamily="34" charset="-128"/>
              <a:ea typeface="HGMaruGothicMPRO" panose="020F0600000000000000" pitchFamily="34" charset="-128"/>
              <a:cs typeface="A-OTF Shin Maru Go Pro"/>
            </a:endParaRPr>
          </a:p>
        </p:txBody>
      </p:sp>
      <p:sp>
        <p:nvSpPr>
          <p:cNvPr id="7" name="object 7">
            <a:extLst>
              <a:ext uri="{FF2B5EF4-FFF2-40B4-BE49-F238E27FC236}">
                <a16:creationId xmlns:a16="http://schemas.microsoft.com/office/drawing/2014/main" id="{3A69FF99-8719-904C-8E09-05CF4529F381}"/>
              </a:ext>
            </a:extLst>
          </p:cNvPr>
          <p:cNvSpPr txBox="1"/>
          <p:nvPr/>
        </p:nvSpPr>
        <p:spPr>
          <a:xfrm>
            <a:off x="3113707" y="3272587"/>
            <a:ext cx="5822642" cy="2150152"/>
          </a:xfrm>
          <a:prstGeom prst="rect">
            <a:avLst/>
          </a:prstGeom>
        </p:spPr>
        <p:txBody>
          <a:bodyPr vert="horz" wrap="square" lIns="0" tIns="41477" rIns="0" bIns="0" rtlCol="0">
            <a:spAutoFit/>
          </a:bodyPr>
          <a:lstStyle/>
          <a:p>
            <a:pPr marL="89003">
              <a:spcBef>
                <a:spcPts val="1497"/>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　最低賃金には、産業や職種に関係なく全ての労働者とその使用者に適用される「</a:t>
            </a:r>
            <a:r>
              <a:rPr sz="1600" b="1" dirty="0">
                <a:solidFill>
                  <a:srgbClr val="00AEEF"/>
                </a:solidFill>
                <a:latin typeface="HGMaruGothicMPRO" panose="020F0600000000000000" pitchFamily="34" charset="-128"/>
                <a:ea typeface="HGMaruGothicMPRO" panose="020F0600000000000000" pitchFamily="34" charset="-128"/>
                <a:cs typeface="ShinMGoPro-Medium"/>
              </a:rPr>
              <a:t>地域別最低賃金</a:t>
            </a:r>
            <a:r>
              <a:rPr sz="1600" dirty="0">
                <a:solidFill>
                  <a:srgbClr val="231F20"/>
                </a:solidFill>
                <a:latin typeface="HGMaruGothicMPRO" panose="020F0600000000000000" pitchFamily="34" charset="-128"/>
                <a:ea typeface="HGMaruGothicMPRO" panose="020F0600000000000000" pitchFamily="34" charset="-128"/>
                <a:cs typeface="A-OTF Shin Maru Go Pro"/>
              </a:rPr>
              <a:t>」と特定地域内の特定の産業に設定されている「</a:t>
            </a:r>
            <a:r>
              <a:rPr sz="1600" b="1" dirty="0">
                <a:solidFill>
                  <a:srgbClr val="00AEEF"/>
                </a:solidFill>
                <a:latin typeface="HGMaruGothicMPRO" panose="020F0600000000000000" pitchFamily="34" charset="-128"/>
                <a:ea typeface="HGMaruGothicMPRO" panose="020F0600000000000000" pitchFamily="34" charset="-128"/>
                <a:cs typeface="ShinMGoPro-Medium"/>
              </a:rPr>
              <a:t>特定最低賃金</a:t>
            </a:r>
            <a:r>
              <a:rPr sz="1600" dirty="0">
                <a:solidFill>
                  <a:srgbClr val="231F20"/>
                </a:solidFill>
                <a:latin typeface="HGMaruGothicMPRO" panose="020F0600000000000000" pitchFamily="34" charset="-128"/>
                <a:ea typeface="HGMaruGothicMPRO" panose="020F0600000000000000" pitchFamily="34" charset="-128"/>
                <a:cs typeface="A-OTF Shin Maru Go Pro"/>
              </a:rPr>
              <a:t>」の２種類があります。</a:t>
            </a:r>
            <a:endParaRPr sz="1600" dirty="0">
              <a:latin typeface="HGMaruGothicMPRO" panose="020F0600000000000000" pitchFamily="34" charset="-128"/>
              <a:ea typeface="HGMaruGothicMPRO" panose="020F0600000000000000" pitchFamily="34" charset="-128"/>
              <a:cs typeface="A-OTF Shin Maru Go Pro"/>
            </a:endParaRPr>
          </a:p>
          <a:p>
            <a:pPr marL="89003" marR="3457">
              <a:spcBef>
                <a:spcPts val="1497"/>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　両方の最低賃金が適用される従業員に対しては、高い方の賃金額を支払う必要があります。</a:t>
            </a:r>
            <a:endParaRPr sz="1600" dirty="0">
              <a:latin typeface="HGMaruGothicMPRO" panose="020F0600000000000000" pitchFamily="34" charset="-128"/>
              <a:ea typeface="HGMaruGothicMPRO" panose="020F0600000000000000" pitchFamily="34" charset="-128"/>
              <a:cs typeface="A-OTF Shin Maru Go Pro"/>
            </a:endParaRPr>
          </a:p>
          <a:p>
            <a:pPr marL="89003">
              <a:spcBef>
                <a:spcPts val="1497"/>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　派遣労働者は派遣先の事業場の地域の最低賃金が適用されます。</a:t>
            </a:r>
            <a:endParaRPr sz="1600" dirty="0">
              <a:latin typeface="HGMaruGothicMPRO" panose="020F0600000000000000" pitchFamily="34" charset="-128"/>
              <a:ea typeface="HGMaruGothicMPRO" panose="020F0600000000000000" pitchFamily="34" charset="-128"/>
              <a:cs typeface="A-OTF Shin Maru Go Pro"/>
            </a:endParaRPr>
          </a:p>
        </p:txBody>
      </p:sp>
      <p:sp>
        <p:nvSpPr>
          <p:cNvPr id="8" name="object 8">
            <a:extLst>
              <a:ext uri="{FF2B5EF4-FFF2-40B4-BE49-F238E27FC236}">
                <a16:creationId xmlns:a16="http://schemas.microsoft.com/office/drawing/2014/main" id="{369AF33B-460A-034A-AB6B-0D21B8E76396}"/>
              </a:ext>
            </a:extLst>
          </p:cNvPr>
          <p:cNvSpPr/>
          <p:nvPr/>
        </p:nvSpPr>
        <p:spPr>
          <a:xfrm>
            <a:off x="2881238" y="2614694"/>
            <a:ext cx="4222874" cy="514566"/>
          </a:xfrm>
          <a:custGeom>
            <a:avLst/>
            <a:gdLst/>
            <a:ahLst/>
            <a:cxnLst/>
            <a:rect l="l" t="t" r="r" b="b"/>
            <a:pathLst>
              <a:path w="5040630" h="756285">
                <a:moveTo>
                  <a:pt x="4851006" y="0"/>
                </a:moveTo>
                <a:lnTo>
                  <a:pt x="189001" y="0"/>
                </a:lnTo>
                <a:lnTo>
                  <a:pt x="79734" y="2953"/>
                </a:lnTo>
                <a:lnTo>
                  <a:pt x="23625" y="23625"/>
                </a:lnTo>
                <a:lnTo>
                  <a:pt x="2953" y="79734"/>
                </a:lnTo>
                <a:lnTo>
                  <a:pt x="0" y="189001"/>
                </a:lnTo>
                <a:lnTo>
                  <a:pt x="0" y="567004"/>
                </a:lnTo>
                <a:lnTo>
                  <a:pt x="2953" y="676270"/>
                </a:lnTo>
                <a:lnTo>
                  <a:pt x="23625" y="732380"/>
                </a:lnTo>
                <a:lnTo>
                  <a:pt x="79734" y="753052"/>
                </a:lnTo>
                <a:lnTo>
                  <a:pt x="189001" y="756005"/>
                </a:lnTo>
                <a:lnTo>
                  <a:pt x="4851006" y="756005"/>
                </a:lnTo>
                <a:lnTo>
                  <a:pt x="4960272" y="753052"/>
                </a:lnTo>
                <a:lnTo>
                  <a:pt x="5016382" y="732380"/>
                </a:lnTo>
                <a:lnTo>
                  <a:pt x="5037054" y="676270"/>
                </a:lnTo>
                <a:lnTo>
                  <a:pt x="5040007" y="567004"/>
                </a:lnTo>
                <a:lnTo>
                  <a:pt x="5040007" y="189001"/>
                </a:lnTo>
                <a:lnTo>
                  <a:pt x="5037054" y="79734"/>
                </a:lnTo>
                <a:lnTo>
                  <a:pt x="5016382" y="23625"/>
                </a:lnTo>
                <a:lnTo>
                  <a:pt x="4960272" y="2953"/>
                </a:lnTo>
                <a:lnTo>
                  <a:pt x="4851006" y="0"/>
                </a:lnTo>
                <a:close/>
              </a:path>
            </a:pathLst>
          </a:custGeom>
          <a:solidFill>
            <a:srgbClr val="6D6E71"/>
          </a:solidFill>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6D9BC1AD-647B-2D4B-8802-A7BEA1A97245}"/>
              </a:ext>
            </a:extLst>
          </p:cNvPr>
          <p:cNvSpPr txBox="1"/>
          <p:nvPr/>
        </p:nvSpPr>
        <p:spPr>
          <a:xfrm>
            <a:off x="2996826" y="2690969"/>
            <a:ext cx="4107287" cy="258001"/>
          </a:xfrm>
          <a:prstGeom prst="rect">
            <a:avLst/>
          </a:prstGeom>
        </p:spPr>
        <p:txBody>
          <a:bodyPr vert="horz" wrap="square" lIns="0" tIns="11666" rIns="0" bIns="0" rtlCol="0">
            <a:spAutoFit/>
          </a:bodyPr>
          <a:lstStyle/>
          <a:p>
            <a:pPr marL="8641">
              <a:spcBef>
                <a:spcPts val="92"/>
              </a:spcBef>
            </a:pPr>
            <a:r>
              <a:rPr sz="1600" b="1" dirty="0">
                <a:solidFill>
                  <a:srgbClr val="FFFFFF"/>
                </a:solidFill>
                <a:latin typeface="HGMaruGothicMPRO" panose="020F0600000000000000" pitchFamily="34" charset="-128"/>
                <a:ea typeface="HGMaruGothicMPRO" panose="020F0600000000000000" pitchFamily="34" charset="-128"/>
                <a:cs typeface="ShinMGoPro-DeBold"/>
              </a:rPr>
              <a:t>地域別最低賃金と特定最低賃金があります</a:t>
            </a:r>
            <a:endParaRPr sz="1600" dirty="0">
              <a:latin typeface="HGMaruGothicMPRO" panose="020F0600000000000000" pitchFamily="34" charset="-128"/>
              <a:ea typeface="HGMaruGothicMPRO" panose="020F0600000000000000" pitchFamily="34" charset="-128"/>
              <a:cs typeface="ShinMGoPro-DeBold"/>
            </a:endParaRPr>
          </a:p>
        </p:txBody>
      </p:sp>
      <p:sp>
        <p:nvSpPr>
          <p:cNvPr id="10" name="正方形/長方形 9"/>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正方形/長方形 1"/>
          <p:cNvSpPr/>
          <p:nvPr/>
        </p:nvSpPr>
        <p:spPr>
          <a:xfrm>
            <a:off x="1545249" y="109660"/>
            <a:ext cx="4801314" cy="425758"/>
          </a:xfrm>
          <a:prstGeom prst="rect">
            <a:avLst/>
          </a:prstGeom>
        </p:spPr>
        <p:txBody>
          <a:bodyPr wrap="square">
            <a:spAutoFit/>
          </a:bodyPr>
          <a:lstStyle/>
          <a:p>
            <a:pPr>
              <a:lnSpc>
                <a:spcPts val="2550"/>
              </a:lnSpc>
            </a:pPr>
            <a:r>
              <a:rPr lang="ja-JP" altLang="en-US" sz="2400" dirty="0">
                <a:latin typeface="HG丸ｺﾞｼｯｸM-PRO" panose="020F0600000000000000" pitchFamily="50" charset="-128"/>
                <a:ea typeface="HG丸ｺﾞｼｯｸM-PRO" panose="020F0600000000000000" pitchFamily="50" charset="-128"/>
              </a:rPr>
              <a:t>最低賃金がみんなの賃金を底支え</a:t>
            </a:r>
            <a:endParaRPr lang="ja-JP" altLang="en-US" sz="2400" dirty="0">
              <a:latin typeface="Trebuchet MS"/>
              <a:ea typeface="HGｺﾞｼｯｸM" panose="020B0609000000000000" pitchFamily="49" charset="-128"/>
            </a:endParaRPr>
          </a:p>
        </p:txBody>
      </p:sp>
      <p:sp>
        <p:nvSpPr>
          <p:cNvPr id="11"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166</a:t>
            </a:r>
            <a:endParaRPr lang="ja-JP" altLang="en-US" sz="1200" b="1" dirty="0"/>
          </a:p>
        </p:txBody>
      </p:sp>
    </p:spTree>
    <p:extLst>
      <p:ext uri="{BB962C8B-B14F-4D97-AF65-F5344CB8AC3E}">
        <p14:creationId xmlns:p14="http://schemas.microsoft.com/office/powerpoint/2010/main" val="12741023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58">
            <a:extLst>
              <a:ext uri="{FF2B5EF4-FFF2-40B4-BE49-F238E27FC236}">
                <a16:creationId xmlns:a16="http://schemas.microsoft.com/office/drawing/2014/main" id="{31672AC2-B0B8-2945-9630-FB255BDEE90A}"/>
              </a:ext>
            </a:extLst>
          </p:cNvPr>
          <p:cNvSpPr/>
          <p:nvPr/>
        </p:nvSpPr>
        <p:spPr>
          <a:xfrm>
            <a:off x="2988398" y="2678990"/>
            <a:ext cx="6215405" cy="3702338"/>
          </a:xfrm>
          <a:prstGeom prst="roundRect">
            <a:avLst>
              <a:gd name="adj" fmla="val 4008"/>
            </a:avLst>
          </a:prstGeom>
          <a:solidFill>
            <a:srgbClr val="FFFCDB"/>
          </a:solidFill>
          <a:ln w="15875">
            <a:solidFill>
              <a:srgbClr val="6D6E71"/>
            </a:solidFill>
          </a:ln>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3" name="object 3">
            <a:extLst>
              <a:ext uri="{FF2B5EF4-FFF2-40B4-BE49-F238E27FC236}">
                <a16:creationId xmlns:a16="http://schemas.microsoft.com/office/drawing/2014/main" id="{A037935D-7697-9D40-AA12-7AF580129B43}"/>
              </a:ext>
            </a:extLst>
          </p:cNvPr>
          <p:cNvSpPr txBox="1"/>
          <p:nvPr/>
        </p:nvSpPr>
        <p:spPr>
          <a:xfrm>
            <a:off x="2279577" y="1457718"/>
            <a:ext cx="7416823" cy="565342"/>
          </a:xfrm>
          <a:prstGeom prst="rect">
            <a:avLst/>
          </a:prstGeom>
        </p:spPr>
        <p:txBody>
          <a:bodyPr vert="horz" wrap="square" lIns="0" tIns="11234" rIns="0" bIns="0" rtlCol="0">
            <a:spAutoFit/>
          </a:bodyPr>
          <a:lstStyle/>
          <a:p>
            <a:pPr marL="8641">
              <a:spcBef>
                <a:spcPts val="89"/>
              </a:spcBef>
            </a:pPr>
            <a:r>
              <a:rPr lang="ja-JP" altLang="en-US" sz="1800" dirty="0">
                <a:solidFill>
                  <a:srgbClr val="231F20"/>
                </a:solidFill>
                <a:latin typeface="HGMaruGothicMPRO" panose="020F0600000000000000" pitchFamily="34" charset="-128"/>
                <a:ea typeface="HGMaruGothicMPRO" panose="020F0600000000000000" pitchFamily="34" charset="-128"/>
                <a:cs typeface="A-OTF Shin Maru Go Pro"/>
              </a:rPr>
              <a:t>　</a:t>
            </a:r>
            <a:r>
              <a:rPr sz="1800" dirty="0" err="1">
                <a:solidFill>
                  <a:srgbClr val="231F20"/>
                </a:solidFill>
                <a:latin typeface="HGMaruGothicMPRO" panose="020F0600000000000000" pitchFamily="34" charset="-128"/>
                <a:ea typeface="HGMaruGothicMPRO" panose="020F0600000000000000" pitchFamily="34" charset="-128"/>
                <a:cs typeface="A-OTF Shin Maru Go Pro"/>
              </a:rPr>
              <a:t>使用者は、最低賃金法に基づいて決められた「最低賃金額」以上の賃金を労働者に支払わなければなりません</a:t>
            </a:r>
            <a:r>
              <a:rPr sz="1800" dirty="0">
                <a:solidFill>
                  <a:srgbClr val="231F20"/>
                </a:solidFill>
                <a:latin typeface="HGMaruGothicMPRO" panose="020F0600000000000000" pitchFamily="34" charset="-128"/>
                <a:ea typeface="HGMaruGothicMPRO" panose="020F0600000000000000" pitchFamily="34" charset="-128"/>
                <a:cs typeface="A-OTF Shin Maru Go Pro"/>
              </a:rPr>
              <a:t>。（最低賃金法第4条）</a:t>
            </a:r>
            <a:endParaRPr sz="1800" dirty="0">
              <a:latin typeface="HGMaruGothicMPRO" panose="020F0600000000000000" pitchFamily="34" charset="-128"/>
              <a:ea typeface="HGMaruGothicMPRO" panose="020F0600000000000000" pitchFamily="34" charset="-128"/>
              <a:cs typeface="A-OTF Shin Maru Go Pro"/>
            </a:endParaRPr>
          </a:p>
        </p:txBody>
      </p:sp>
      <p:sp>
        <p:nvSpPr>
          <p:cNvPr id="7" name="object 7">
            <a:extLst>
              <a:ext uri="{FF2B5EF4-FFF2-40B4-BE49-F238E27FC236}">
                <a16:creationId xmlns:a16="http://schemas.microsoft.com/office/drawing/2014/main" id="{76C50686-CBB6-1F4E-B3AD-39509D91F4A1}"/>
              </a:ext>
            </a:extLst>
          </p:cNvPr>
          <p:cNvSpPr txBox="1"/>
          <p:nvPr/>
        </p:nvSpPr>
        <p:spPr>
          <a:xfrm>
            <a:off x="3224855" y="3171611"/>
            <a:ext cx="5742291" cy="2954415"/>
          </a:xfrm>
          <a:prstGeom prst="rect">
            <a:avLst/>
          </a:prstGeom>
        </p:spPr>
        <p:txBody>
          <a:bodyPr vert="horz" wrap="square" lIns="0" tIns="3889" rIns="0" bIns="0" rtlCol="0">
            <a:spAutoFit/>
          </a:bodyPr>
          <a:lstStyle/>
          <a:p>
            <a:pPr marL="8641" marR="3457">
              <a:lnSpc>
                <a:spcPct val="103400"/>
              </a:lnSpc>
              <a:spcBef>
                <a:spcPts val="31"/>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　</a:t>
            </a:r>
            <a:r>
              <a:rPr sz="1600" dirty="0" err="1">
                <a:solidFill>
                  <a:srgbClr val="231F20"/>
                </a:solidFill>
                <a:latin typeface="HGMaruGothicMPRO" panose="020F0600000000000000" pitchFamily="34" charset="-128"/>
                <a:ea typeface="HGMaruGothicMPRO" panose="020F0600000000000000" pitchFamily="34" charset="-128"/>
                <a:cs typeface="A-OTF Shin Maru Go Pro"/>
              </a:rPr>
              <a:t>最低賃金より低い賃金を定める労働契約は、その部分については無効となり、</a:t>
            </a:r>
            <a:r>
              <a:rPr sz="1600" u="sng" dirty="0" err="1">
                <a:solidFill>
                  <a:srgbClr val="231F20"/>
                </a:solidFill>
                <a:uFill>
                  <a:solidFill>
                    <a:srgbClr val="231F20"/>
                  </a:solidFill>
                </a:uFill>
                <a:latin typeface="HGMaruGothicMPRO" panose="020F0600000000000000" pitchFamily="34" charset="-128"/>
                <a:ea typeface="HGMaruGothicMPRO" panose="020F0600000000000000" pitchFamily="34" charset="-128"/>
                <a:cs typeface="A-OTF Shin Maru Go Pro"/>
              </a:rPr>
              <a:t>最低賃金額と同額の定めをしたもの</a:t>
            </a:r>
            <a:r>
              <a:rPr sz="1600" dirty="0" err="1">
                <a:solidFill>
                  <a:srgbClr val="231F20"/>
                </a:solidFill>
                <a:latin typeface="HGMaruGothicMPRO" panose="020F0600000000000000" pitchFamily="34" charset="-128"/>
                <a:ea typeface="HGMaruGothicMPRO" panose="020F0600000000000000" pitchFamily="34" charset="-128"/>
                <a:cs typeface="A-OTF Shin Maru Go Pro"/>
              </a:rPr>
              <a:t>とされます</a:t>
            </a:r>
            <a:r>
              <a:rPr sz="1600" dirty="0">
                <a:solidFill>
                  <a:srgbClr val="231F20"/>
                </a:solidFill>
                <a:latin typeface="HGMaruGothicMPRO" panose="020F0600000000000000" pitchFamily="34" charset="-128"/>
                <a:ea typeface="HGMaruGothicMPRO" panose="020F0600000000000000" pitchFamily="34" charset="-128"/>
                <a:cs typeface="A-OTF Shin Maru Go Pro"/>
              </a:rPr>
              <a:t>。</a:t>
            </a:r>
            <a:endParaRPr sz="1600" dirty="0">
              <a:latin typeface="HGMaruGothicMPRO" panose="020F0600000000000000" pitchFamily="34" charset="-128"/>
              <a:ea typeface="HGMaruGothicMPRO" panose="020F0600000000000000" pitchFamily="34" charset="-128"/>
              <a:cs typeface="Times New Roman"/>
            </a:endParaRPr>
          </a:p>
          <a:p>
            <a:pPr marL="8641" marR="3457">
              <a:lnSpc>
                <a:spcPct val="103400"/>
              </a:lnSpc>
            </a:pPr>
            <a:r>
              <a:rPr sz="1600" dirty="0">
                <a:solidFill>
                  <a:srgbClr val="231F20"/>
                </a:solidFill>
                <a:latin typeface="HGMaruGothicMPRO" panose="020F0600000000000000" pitchFamily="34" charset="-128"/>
                <a:ea typeface="HGMaruGothicMPRO" panose="020F0600000000000000" pitchFamily="34" charset="-128"/>
                <a:cs typeface="A-OTF Shin Maru Go Pro"/>
              </a:rPr>
              <a:t>　最低賃金は毎年改定されます。長期間同じ賃金で働いている場合は、働いている地域の最低賃金を確認しましょう！</a:t>
            </a:r>
            <a:endParaRPr sz="1600" dirty="0">
              <a:latin typeface="HGMaruGothicMPRO" panose="020F0600000000000000" pitchFamily="34" charset="-128"/>
              <a:ea typeface="HGMaruGothicMPRO" panose="020F0600000000000000" pitchFamily="34" charset="-128"/>
              <a:cs typeface="A-OTF Shin Maru Go Pro"/>
            </a:endParaRPr>
          </a:p>
          <a:p>
            <a:pPr>
              <a:spcBef>
                <a:spcPts val="24"/>
              </a:spcBef>
            </a:pPr>
            <a:endParaRPr sz="1600" dirty="0">
              <a:latin typeface="HGMaruGothicMPRO" panose="020F0600000000000000" pitchFamily="34" charset="-128"/>
              <a:ea typeface="HGMaruGothicMPRO" panose="020F0600000000000000" pitchFamily="34" charset="-128"/>
              <a:cs typeface="Times New Roman"/>
            </a:endParaRPr>
          </a:p>
          <a:p>
            <a:pPr marL="8641"/>
            <a:r>
              <a:rPr sz="1600" b="1" dirty="0">
                <a:solidFill>
                  <a:srgbClr val="00AEEF"/>
                </a:solidFill>
                <a:latin typeface="HGMaruGothicMPRO" panose="020F0600000000000000" pitchFamily="34" charset="-128"/>
                <a:ea typeface="HGMaruGothicMPRO" panose="020F0600000000000000" pitchFamily="34" charset="-128"/>
                <a:cs typeface="ShinMGoPro-Medium"/>
              </a:rPr>
              <a:t>※　最新の地域ごとの最低賃金はこちらでチェック↓</a:t>
            </a:r>
            <a:endParaRPr sz="1600" dirty="0">
              <a:latin typeface="HGMaruGothicMPRO" panose="020F0600000000000000" pitchFamily="34" charset="-128"/>
              <a:ea typeface="HGMaruGothicMPRO" panose="020F0600000000000000" pitchFamily="34" charset="-128"/>
              <a:cs typeface="ShinMGoPro-Medium"/>
            </a:endParaRPr>
          </a:p>
          <a:p>
            <a:pPr marL="273275">
              <a:spcBef>
                <a:spcPts val="803"/>
              </a:spcBef>
            </a:pPr>
            <a:r>
              <a:rPr sz="1400" dirty="0">
                <a:solidFill>
                  <a:srgbClr val="231F20"/>
                </a:solidFill>
                <a:latin typeface="HGMaruGothicMPRO" panose="020F0600000000000000" pitchFamily="34" charset="-128"/>
                <a:ea typeface="HGMaruGothicMPRO" panose="020F0600000000000000" pitchFamily="34" charset="-128"/>
                <a:cs typeface="A-OTF Shin Maru Go Pro"/>
              </a:rPr>
              <a:t>厚生労働省「地域別最低賃金の全国一覧</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a:t>
            </a:r>
            <a:br>
              <a:rPr lang="en-US" altLang="ja-JP" sz="1400" baseline="6666" dirty="0">
                <a:solidFill>
                  <a:srgbClr val="00AEEF"/>
                </a:solidFill>
                <a:latin typeface="HGMaruGothicMPRO" panose="020F0600000000000000" pitchFamily="34" charset="-128"/>
                <a:ea typeface="HGMaruGothicMPRO" panose="020F0600000000000000" pitchFamily="34" charset="-128"/>
                <a:cs typeface="A-OTF Shin Maru Go Pro"/>
              </a:rPr>
            </a:br>
            <a:r>
              <a:rPr lang="en-US" sz="1200" dirty="0">
                <a:latin typeface="HGMaruGothicMPRO" panose="020F0600000000000000" pitchFamily="34" charset="-128"/>
                <a:ea typeface="HGMaruGothicMPRO" panose="020F0600000000000000" pitchFamily="34" charset="-128"/>
                <a:cs typeface="ShinMGoPro-Medium"/>
              </a:rPr>
              <a:t>http://www.mhlw.go.jp/stf/seisakunitsuite/bunya/koyou_roudou/roudoukijun/minimumichiran/</a:t>
            </a:r>
          </a:p>
          <a:p>
            <a:pPr marL="273275">
              <a:spcBef>
                <a:spcPts val="803"/>
              </a:spcBef>
            </a:pPr>
            <a:r>
              <a:rPr sz="1400" dirty="0">
                <a:solidFill>
                  <a:srgbClr val="231F20"/>
                </a:solidFill>
                <a:latin typeface="HGMaruGothicMPRO" panose="020F0600000000000000" pitchFamily="34" charset="-128"/>
                <a:ea typeface="HGMaruGothicMPRO" panose="020F0600000000000000" pitchFamily="34" charset="-128"/>
                <a:cs typeface="A-OTF Shin Maru Go Pro"/>
              </a:rPr>
              <a:t>厚生労働省「必ずチェック最低賃金　使用者も、労働者も。」</a:t>
            </a:r>
            <a:br>
              <a:rPr lang="en-US" sz="1400" dirty="0">
                <a:solidFill>
                  <a:srgbClr val="231F20"/>
                </a:solidFill>
                <a:latin typeface="HGMaruGothicMPRO" panose="020F0600000000000000" pitchFamily="34" charset="-128"/>
                <a:ea typeface="HGMaruGothicMPRO" panose="020F0600000000000000" pitchFamily="34" charset="-128"/>
                <a:cs typeface="A-OTF Shin Maru Go Pro"/>
              </a:rPr>
            </a:br>
            <a:r>
              <a:rPr sz="1200" dirty="0">
                <a:latin typeface="HGMaruGothicMPRO" panose="020F0600000000000000" pitchFamily="34" charset="-128"/>
                <a:ea typeface="HGMaruGothicMPRO" panose="020F0600000000000000" pitchFamily="34" charset="-128"/>
                <a:cs typeface="ShinMGoPro-Medium"/>
              </a:rPr>
              <a:t>https://pc.saiteichingin.info/</a:t>
            </a:r>
          </a:p>
        </p:txBody>
      </p:sp>
      <p:sp>
        <p:nvSpPr>
          <p:cNvPr id="8" name="object 8">
            <a:extLst>
              <a:ext uri="{FF2B5EF4-FFF2-40B4-BE49-F238E27FC236}">
                <a16:creationId xmlns:a16="http://schemas.microsoft.com/office/drawing/2014/main" id="{373A8C77-BE90-9C44-844B-21F175560A84}"/>
              </a:ext>
            </a:extLst>
          </p:cNvPr>
          <p:cNvSpPr/>
          <p:nvPr/>
        </p:nvSpPr>
        <p:spPr>
          <a:xfrm>
            <a:off x="2881238" y="2550396"/>
            <a:ext cx="4438898" cy="514566"/>
          </a:xfrm>
          <a:custGeom>
            <a:avLst/>
            <a:gdLst/>
            <a:ahLst/>
            <a:cxnLst/>
            <a:rect l="l" t="t" r="r" b="b"/>
            <a:pathLst>
              <a:path w="5040630" h="756285">
                <a:moveTo>
                  <a:pt x="4851006" y="0"/>
                </a:moveTo>
                <a:lnTo>
                  <a:pt x="189001" y="0"/>
                </a:lnTo>
                <a:lnTo>
                  <a:pt x="79734" y="2953"/>
                </a:lnTo>
                <a:lnTo>
                  <a:pt x="23625" y="23625"/>
                </a:lnTo>
                <a:lnTo>
                  <a:pt x="2953" y="79734"/>
                </a:lnTo>
                <a:lnTo>
                  <a:pt x="0" y="189001"/>
                </a:lnTo>
                <a:lnTo>
                  <a:pt x="0" y="567004"/>
                </a:lnTo>
                <a:lnTo>
                  <a:pt x="2953" y="676270"/>
                </a:lnTo>
                <a:lnTo>
                  <a:pt x="23625" y="732380"/>
                </a:lnTo>
                <a:lnTo>
                  <a:pt x="79734" y="753052"/>
                </a:lnTo>
                <a:lnTo>
                  <a:pt x="189001" y="756005"/>
                </a:lnTo>
                <a:lnTo>
                  <a:pt x="4851006" y="756005"/>
                </a:lnTo>
                <a:lnTo>
                  <a:pt x="4960272" y="753052"/>
                </a:lnTo>
                <a:lnTo>
                  <a:pt x="5016382" y="732380"/>
                </a:lnTo>
                <a:lnTo>
                  <a:pt x="5037054" y="676270"/>
                </a:lnTo>
                <a:lnTo>
                  <a:pt x="5040007" y="567004"/>
                </a:lnTo>
                <a:lnTo>
                  <a:pt x="5040007" y="189001"/>
                </a:lnTo>
                <a:lnTo>
                  <a:pt x="5037054" y="79734"/>
                </a:lnTo>
                <a:lnTo>
                  <a:pt x="5016382" y="23625"/>
                </a:lnTo>
                <a:lnTo>
                  <a:pt x="4960272" y="2953"/>
                </a:lnTo>
                <a:lnTo>
                  <a:pt x="4851006" y="0"/>
                </a:lnTo>
                <a:close/>
              </a:path>
            </a:pathLst>
          </a:custGeom>
          <a:solidFill>
            <a:srgbClr val="6D6E71"/>
          </a:solidFill>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55F602EB-D495-334C-8B99-BE0515DF2919}"/>
              </a:ext>
            </a:extLst>
          </p:cNvPr>
          <p:cNvSpPr txBox="1"/>
          <p:nvPr/>
        </p:nvSpPr>
        <p:spPr>
          <a:xfrm>
            <a:off x="3042830" y="2657045"/>
            <a:ext cx="4115714" cy="258001"/>
          </a:xfrm>
          <a:prstGeom prst="rect">
            <a:avLst/>
          </a:prstGeom>
        </p:spPr>
        <p:txBody>
          <a:bodyPr vert="horz" wrap="square" lIns="0" tIns="11666" rIns="0" bIns="0" rtlCol="0">
            <a:spAutoFit/>
          </a:bodyPr>
          <a:lstStyle/>
          <a:p>
            <a:pPr marL="8641">
              <a:spcBef>
                <a:spcPts val="92"/>
              </a:spcBef>
            </a:pPr>
            <a:r>
              <a:rPr sz="1600" b="1" dirty="0">
                <a:solidFill>
                  <a:srgbClr val="FFFFFF"/>
                </a:solidFill>
                <a:latin typeface="HGMaruGothicMPRO" panose="020F0600000000000000" pitchFamily="34" charset="-128"/>
                <a:ea typeface="HGMaruGothicMPRO" panose="020F0600000000000000" pitchFamily="34" charset="-128"/>
                <a:cs typeface="ShinMGoPro-DeBold"/>
              </a:rPr>
              <a:t>最低賃金を下回る契約は無効となります</a:t>
            </a:r>
            <a:endParaRPr sz="1600" dirty="0">
              <a:latin typeface="HGMaruGothicMPRO" panose="020F0600000000000000" pitchFamily="34" charset="-128"/>
              <a:ea typeface="HGMaruGothicMPRO" panose="020F0600000000000000" pitchFamily="34" charset="-128"/>
              <a:cs typeface="ShinMGoPro-DeBold"/>
            </a:endParaRPr>
          </a:p>
        </p:txBody>
      </p:sp>
      <p:sp>
        <p:nvSpPr>
          <p:cNvPr id="11" name="正方形/長方形 10"/>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正方形/長方形 1"/>
          <p:cNvSpPr/>
          <p:nvPr/>
        </p:nvSpPr>
        <p:spPr>
          <a:xfrm>
            <a:off x="1631505" y="92534"/>
            <a:ext cx="4185761" cy="425758"/>
          </a:xfrm>
          <a:prstGeom prst="rect">
            <a:avLst/>
          </a:prstGeom>
        </p:spPr>
        <p:txBody>
          <a:bodyPr wrap="square">
            <a:spAutoFit/>
          </a:bodyPr>
          <a:lstStyle/>
          <a:p>
            <a:pPr>
              <a:lnSpc>
                <a:spcPts val="2550"/>
              </a:lnSpc>
            </a:pPr>
            <a:r>
              <a:rPr lang="ja-JP" altLang="en-US" sz="2400" dirty="0">
                <a:latin typeface="HG丸ｺﾞｼｯｸM-PRO" panose="020F0600000000000000" pitchFamily="50" charset="-128"/>
                <a:ea typeface="HG丸ｺﾞｼｯｸM-PRO" panose="020F0600000000000000" pitchFamily="50" charset="-128"/>
              </a:rPr>
              <a:t>最低賃金を下回る契約は無効</a:t>
            </a:r>
            <a:endParaRPr lang="ja-JP" altLang="en-US" sz="2400" dirty="0">
              <a:latin typeface="Trebuchet MS"/>
              <a:ea typeface="HGｺﾞｼｯｸM" panose="020B0609000000000000" pitchFamily="49" charset="-128"/>
            </a:endParaRPr>
          </a:p>
        </p:txBody>
      </p:sp>
      <p:sp>
        <p:nvSpPr>
          <p:cNvPr id="10"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167</a:t>
            </a:r>
            <a:endParaRPr lang="ja-JP" altLang="en-US" sz="1200" b="1" dirty="0"/>
          </a:p>
        </p:txBody>
      </p:sp>
    </p:spTree>
    <p:extLst>
      <p:ext uri="{BB962C8B-B14F-4D97-AF65-F5344CB8AC3E}">
        <p14:creationId xmlns:p14="http://schemas.microsoft.com/office/powerpoint/2010/main" val="162099871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58">
            <a:extLst>
              <a:ext uri="{FF2B5EF4-FFF2-40B4-BE49-F238E27FC236}">
                <a16:creationId xmlns:a16="http://schemas.microsoft.com/office/drawing/2014/main" id="{7D1FC1CC-7B3F-1E44-B775-27CC70E98F4B}"/>
              </a:ext>
            </a:extLst>
          </p:cNvPr>
          <p:cNvSpPr/>
          <p:nvPr/>
        </p:nvSpPr>
        <p:spPr>
          <a:xfrm>
            <a:off x="2988398" y="2743288"/>
            <a:ext cx="6215405" cy="2773945"/>
          </a:xfrm>
          <a:prstGeom prst="roundRect">
            <a:avLst>
              <a:gd name="adj" fmla="val 4008"/>
            </a:avLst>
          </a:prstGeom>
          <a:solidFill>
            <a:srgbClr val="FFFCDB"/>
          </a:solidFill>
          <a:ln w="15875">
            <a:solidFill>
              <a:srgbClr val="6D6E71"/>
            </a:solidFill>
          </a:ln>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7" name="object 7">
            <a:extLst>
              <a:ext uri="{FF2B5EF4-FFF2-40B4-BE49-F238E27FC236}">
                <a16:creationId xmlns:a16="http://schemas.microsoft.com/office/drawing/2014/main" id="{229216C1-4847-6244-AE46-ADDC17AF0318}"/>
              </a:ext>
            </a:extLst>
          </p:cNvPr>
          <p:cNvSpPr txBox="1"/>
          <p:nvPr/>
        </p:nvSpPr>
        <p:spPr>
          <a:xfrm>
            <a:off x="3194080" y="3272587"/>
            <a:ext cx="5894756" cy="1945679"/>
          </a:xfrm>
          <a:prstGeom prst="rect">
            <a:avLst/>
          </a:prstGeom>
        </p:spPr>
        <p:txBody>
          <a:bodyPr vert="horz" wrap="square" lIns="0" tIns="8209" rIns="0" bIns="0" rtlCol="0">
            <a:spAutoFit/>
          </a:bodyPr>
          <a:lstStyle/>
          <a:p>
            <a:pPr marL="8641" marR="3457" algn="just">
              <a:lnSpc>
                <a:spcPct val="117300"/>
              </a:lnSpc>
              <a:spcBef>
                <a:spcPts val="65"/>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　最低賃金は、正社員だけでなく、パート、アルバイト等、働き方の違いにかかわらず、</a:t>
            </a:r>
            <a:r>
              <a:rPr sz="1600" b="1" u="sng" dirty="0">
                <a:solidFill>
                  <a:srgbClr val="00AEEF"/>
                </a:solidFill>
                <a:uFill>
                  <a:solidFill>
                    <a:srgbClr val="00AEEF"/>
                  </a:solidFill>
                </a:uFill>
                <a:latin typeface="HGMaruGothicMPRO" panose="020F0600000000000000" pitchFamily="34" charset="-128"/>
                <a:ea typeface="HGMaruGothicMPRO" panose="020F0600000000000000" pitchFamily="34" charset="-128"/>
                <a:cs typeface="ShinMGoPro-Medium"/>
              </a:rPr>
              <a:t>全ての労働者に適用されます。</a:t>
            </a:r>
            <a:endParaRPr sz="1600" dirty="0">
              <a:latin typeface="HGMaruGothicMPRO" panose="020F0600000000000000" pitchFamily="34" charset="-128"/>
              <a:ea typeface="HGMaruGothicMPRO" panose="020F0600000000000000" pitchFamily="34" charset="-128"/>
              <a:cs typeface="ShinMGoPro-Medium"/>
            </a:endParaRPr>
          </a:p>
          <a:p>
            <a:pPr>
              <a:spcBef>
                <a:spcPts val="14"/>
              </a:spcBef>
            </a:pPr>
            <a:endParaRPr sz="1600" dirty="0">
              <a:latin typeface="HGMaruGothicMPRO" panose="020F0600000000000000" pitchFamily="34" charset="-128"/>
              <a:ea typeface="HGMaruGothicMPRO" panose="020F0600000000000000" pitchFamily="34" charset="-128"/>
              <a:cs typeface="Times New Roman"/>
            </a:endParaRPr>
          </a:p>
          <a:p>
            <a:pPr marL="8641" marR="3457" algn="just">
              <a:lnSpc>
                <a:spcPct val="117300"/>
              </a:lnSpc>
            </a:pPr>
            <a:r>
              <a:rPr sz="1600" dirty="0">
                <a:solidFill>
                  <a:srgbClr val="231F20"/>
                </a:solidFill>
                <a:latin typeface="HGMaruGothicMPRO" panose="020F0600000000000000" pitchFamily="34" charset="-128"/>
                <a:ea typeface="HGMaruGothicMPRO" panose="020F0600000000000000" pitchFamily="34" charset="-128"/>
                <a:cs typeface="A-OTF Shin Maru Go Pro"/>
              </a:rPr>
              <a:t>　軽易な業務に就く人、試用期間中の人、精神または身体の障害により著しく労働能力が低い人といった一定の場合は、都道府県労働局長の許可を受け、最低賃金の減額が認められている場合があります。</a:t>
            </a:r>
            <a:endParaRPr sz="1600" dirty="0">
              <a:latin typeface="HGMaruGothicMPRO" panose="020F0600000000000000" pitchFamily="34" charset="-128"/>
              <a:ea typeface="HGMaruGothicMPRO" panose="020F0600000000000000" pitchFamily="34" charset="-128"/>
              <a:cs typeface="A-OTF Shin Maru Go Pro"/>
            </a:endParaRPr>
          </a:p>
        </p:txBody>
      </p:sp>
      <p:sp>
        <p:nvSpPr>
          <p:cNvPr id="8" name="object 8">
            <a:extLst>
              <a:ext uri="{FF2B5EF4-FFF2-40B4-BE49-F238E27FC236}">
                <a16:creationId xmlns:a16="http://schemas.microsoft.com/office/drawing/2014/main" id="{3AAA2654-D3D9-2F40-9B3C-62F61A4B417C}"/>
              </a:ext>
            </a:extLst>
          </p:cNvPr>
          <p:cNvSpPr/>
          <p:nvPr/>
        </p:nvSpPr>
        <p:spPr>
          <a:xfrm>
            <a:off x="2881238" y="2614694"/>
            <a:ext cx="5014962" cy="514566"/>
          </a:xfrm>
          <a:custGeom>
            <a:avLst/>
            <a:gdLst/>
            <a:ahLst/>
            <a:cxnLst/>
            <a:rect l="l" t="t" r="r" b="b"/>
            <a:pathLst>
              <a:path w="5670550" h="756285">
                <a:moveTo>
                  <a:pt x="5481002" y="0"/>
                </a:moveTo>
                <a:lnTo>
                  <a:pt x="189001" y="0"/>
                </a:lnTo>
                <a:lnTo>
                  <a:pt x="79734" y="2953"/>
                </a:lnTo>
                <a:lnTo>
                  <a:pt x="23625" y="23625"/>
                </a:lnTo>
                <a:lnTo>
                  <a:pt x="2953" y="79734"/>
                </a:lnTo>
                <a:lnTo>
                  <a:pt x="0" y="189001"/>
                </a:lnTo>
                <a:lnTo>
                  <a:pt x="0" y="567004"/>
                </a:lnTo>
                <a:lnTo>
                  <a:pt x="2953" y="676270"/>
                </a:lnTo>
                <a:lnTo>
                  <a:pt x="23625" y="732380"/>
                </a:lnTo>
                <a:lnTo>
                  <a:pt x="79734" y="753052"/>
                </a:lnTo>
                <a:lnTo>
                  <a:pt x="189001" y="756005"/>
                </a:lnTo>
                <a:lnTo>
                  <a:pt x="5481002" y="756005"/>
                </a:lnTo>
                <a:lnTo>
                  <a:pt x="5590268" y="753052"/>
                </a:lnTo>
                <a:lnTo>
                  <a:pt x="5646378" y="732380"/>
                </a:lnTo>
                <a:lnTo>
                  <a:pt x="5667050" y="676270"/>
                </a:lnTo>
                <a:lnTo>
                  <a:pt x="5670003" y="567004"/>
                </a:lnTo>
                <a:lnTo>
                  <a:pt x="5670003" y="189001"/>
                </a:lnTo>
                <a:lnTo>
                  <a:pt x="5667050" y="79734"/>
                </a:lnTo>
                <a:lnTo>
                  <a:pt x="5646378" y="23625"/>
                </a:lnTo>
                <a:lnTo>
                  <a:pt x="5590268" y="2953"/>
                </a:lnTo>
                <a:lnTo>
                  <a:pt x="5481002" y="0"/>
                </a:lnTo>
                <a:close/>
              </a:path>
            </a:pathLst>
          </a:custGeom>
          <a:solidFill>
            <a:srgbClr val="6D6E71"/>
          </a:solidFill>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52098FF1-B2BD-5E4E-BF80-573D5E13E5D1}"/>
              </a:ext>
            </a:extLst>
          </p:cNvPr>
          <p:cNvSpPr txBox="1"/>
          <p:nvPr/>
        </p:nvSpPr>
        <p:spPr>
          <a:xfrm>
            <a:off x="2970822" y="2718437"/>
            <a:ext cx="4763787" cy="258001"/>
          </a:xfrm>
          <a:prstGeom prst="rect">
            <a:avLst/>
          </a:prstGeom>
        </p:spPr>
        <p:txBody>
          <a:bodyPr vert="horz" wrap="square" lIns="0" tIns="11666" rIns="0" bIns="0" rtlCol="0">
            <a:spAutoFit/>
          </a:bodyPr>
          <a:lstStyle/>
          <a:p>
            <a:pPr marL="8641">
              <a:spcBef>
                <a:spcPts val="92"/>
              </a:spcBef>
            </a:pPr>
            <a:r>
              <a:rPr sz="1600" b="1" dirty="0">
                <a:solidFill>
                  <a:srgbClr val="FFFFFF"/>
                </a:solidFill>
                <a:latin typeface="HGMaruGothicMPRO" panose="020F0600000000000000" pitchFamily="34" charset="-128"/>
                <a:ea typeface="HGMaruGothicMPRO" panose="020F0600000000000000" pitchFamily="34" charset="-128"/>
                <a:cs typeface="ShinMGoPro-DeBold"/>
              </a:rPr>
              <a:t>パート、アルバイト等全ての労働者に適用されます</a:t>
            </a:r>
            <a:endParaRPr sz="1600" dirty="0">
              <a:latin typeface="HGMaruGothicMPRO" panose="020F0600000000000000" pitchFamily="34" charset="-128"/>
              <a:ea typeface="HGMaruGothicMPRO" panose="020F0600000000000000" pitchFamily="34" charset="-128"/>
              <a:cs typeface="ShinMGoPro-DeBold"/>
            </a:endParaRPr>
          </a:p>
        </p:txBody>
      </p:sp>
      <p:sp>
        <p:nvSpPr>
          <p:cNvPr id="13" name="object 3">
            <a:extLst>
              <a:ext uri="{FF2B5EF4-FFF2-40B4-BE49-F238E27FC236}">
                <a16:creationId xmlns:a16="http://schemas.microsoft.com/office/drawing/2014/main" id="{3A4DDBA3-7EA8-7341-AE71-2B50B17D9362}"/>
              </a:ext>
            </a:extLst>
          </p:cNvPr>
          <p:cNvSpPr txBox="1"/>
          <p:nvPr/>
        </p:nvSpPr>
        <p:spPr>
          <a:xfrm>
            <a:off x="2135560" y="1084794"/>
            <a:ext cx="7848872" cy="758023"/>
          </a:xfrm>
          <a:prstGeom prst="rect">
            <a:avLst/>
          </a:prstGeom>
        </p:spPr>
        <p:txBody>
          <a:bodyPr vert="horz" wrap="square" lIns="0" tIns="11234" rIns="0" bIns="0" rtlCol="0">
            <a:spAutoFit/>
          </a:bodyPr>
          <a:lstStyle/>
          <a:p>
            <a:pPr marL="93324" marR="3457">
              <a:lnSpc>
                <a:spcPct val="145900"/>
              </a:lnSpc>
              <a:spcBef>
                <a:spcPts val="1409"/>
              </a:spcBef>
            </a:pPr>
            <a:r>
              <a:rPr sz="1800" dirty="0">
                <a:solidFill>
                  <a:srgbClr val="231F20"/>
                </a:solidFill>
                <a:latin typeface="HGMaruGothicMPRO" panose="020F0600000000000000" pitchFamily="34" charset="-128"/>
                <a:ea typeface="HGMaruGothicMPRO" panose="020F0600000000000000" pitchFamily="34" charset="-128"/>
                <a:cs typeface="A-OTF Shin Maru Go Pro"/>
              </a:rPr>
              <a:t>　使用者は、最低賃金法に基づいて決められた「最低賃金額」以上の賃金を労働者に支払わなければなりません。（最低賃金法第4条）</a:t>
            </a:r>
            <a:endParaRPr sz="1800" dirty="0">
              <a:latin typeface="HGMaruGothicMPRO" panose="020F0600000000000000" pitchFamily="34" charset="-128"/>
              <a:ea typeface="HGMaruGothicMPRO" panose="020F0600000000000000" pitchFamily="34" charset="-128"/>
              <a:cs typeface="A-OTF Shin Maru Go Pro"/>
            </a:endParaRPr>
          </a:p>
        </p:txBody>
      </p:sp>
      <p:sp>
        <p:nvSpPr>
          <p:cNvPr id="10" name="正方形/長方形 9"/>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正方形/長方形 1"/>
          <p:cNvSpPr/>
          <p:nvPr/>
        </p:nvSpPr>
        <p:spPr>
          <a:xfrm>
            <a:off x="1631504" y="79460"/>
            <a:ext cx="3262432" cy="425758"/>
          </a:xfrm>
          <a:prstGeom prst="rect">
            <a:avLst/>
          </a:prstGeom>
        </p:spPr>
        <p:txBody>
          <a:bodyPr wrap="square">
            <a:spAutoFit/>
          </a:bodyPr>
          <a:lstStyle/>
          <a:p>
            <a:pPr>
              <a:lnSpc>
                <a:spcPts val="2550"/>
              </a:lnSpc>
            </a:pPr>
            <a:r>
              <a:rPr lang="ja-JP" altLang="en-US" sz="2400" dirty="0">
                <a:latin typeface="HG丸ｺﾞｼｯｸM-PRO" panose="020F0600000000000000" pitchFamily="50" charset="-128"/>
                <a:ea typeface="HG丸ｺﾞｼｯｸM-PRO" panose="020F0600000000000000" pitchFamily="50" charset="-128"/>
              </a:rPr>
              <a:t>すべての労働者に適用</a:t>
            </a:r>
            <a:endParaRPr lang="ja-JP" altLang="en-US" sz="2400" dirty="0">
              <a:latin typeface="Trebuchet MS"/>
              <a:ea typeface="HGｺﾞｼｯｸM" panose="020B0609000000000000" pitchFamily="49" charset="-128"/>
            </a:endParaRPr>
          </a:p>
        </p:txBody>
      </p:sp>
      <p:sp>
        <p:nvSpPr>
          <p:cNvPr id="11"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168</a:t>
            </a:r>
            <a:endParaRPr lang="ja-JP" altLang="en-US" sz="1200" b="1" dirty="0"/>
          </a:p>
        </p:txBody>
      </p:sp>
    </p:spTree>
    <p:extLst>
      <p:ext uri="{BB962C8B-B14F-4D97-AF65-F5344CB8AC3E}">
        <p14:creationId xmlns:p14="http://schemas.microsoft.com/office/powerpoint/2010/main" val="28006041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58">
            <a:extLst>
              <a:ext uri="{FF2B5EF4-FFF2-40B4-BE49-F238E27FC236}">
                <a16:creationId xmlns:a16="http://schemas.microsoft.com/office/drawing/2014/main" id="{FED11C4D-8D95-A44B-9A0A-1F7BF0A7A06A}"/>
              </a:ext>
            </a:extLst>
          </p:cNvPr>
          <p:cNvSpPr/>
          <p:nvPr/>
        </p:nvSpPr>
        <p:spPr>
          <a:xfrm>
            <a:off x="2988398" y="2333457"/>
            <a:ext cx="6215405" cy="3759839"/>
          </a:xfrm>
          <a:prstGeom prst="roundRect">
            <a:avLst>
              <a:gd name="adj" fmla="val 4008"/>
            </a:avLst>
          </a:prstGeom>
          <a:solidFill>
            <a:srgbClr val="FFFCDB"/>
          </a:solidFill>
          <a:ln w="15875">
            <a:solidFill>
              <a:srgbClr val="6D6E71"/>
            </a:solidFill>
          </a:ln>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3" name="object 3">
            <a:extLst>
              <a:ext uri="{FF2B5EF4-FFF2-40B4-BE49-F238E27FC236}">
                <a16:creationId xmlns:a16="http://schemas.microsoft.com/office/drawing/2014/main" id="{CA4BFBA5-049D-F345-8930-5D05E0A974BC}"/>
              </a:ext>
            </a:extLst>
          </p:cNvPr>
          <p:cNvSpPr txBox="1"/>
          <p:nvPr/>
        </p:nvSpPr>
        <p:spPr>
          <a:xfrm>
            <a:off x="2787898" y="1457717"/>
            <a:ext cx="6535118" cy="241728"/>
          </a:xfrm>
          <a:prstGeom prst="rect">
            <a:avLst/>
          </a:prstGeom>
        </p:spPr>
        <p:txBody>
          <a:bodyPr vert="horz" wrap="square" lIns="0" tIns="11234" rIns="0" bIns="0" rtlCol="0">
            <a:spAutoFit/>
          </a:bodyPr>
          <a:lstStyle/>
          <a:p>
            <a:pPr marL="8641">
              <a:spcBef>
                <a:spcPts val="89"/>
              </a:spcBef>
            </a:pPr>
            <a:r>
              <a:rPr sz="1497" b="1" dirty="0">
                <a:solidFill>
                  <a:srgbClr val="FFFFFF"/>
                </a:solidFill>
                <a:latin typeface="HGMaruGothicMPRO" panose="020F0600000000000000" pitchFamily="34" charset="-128"/>
                <a:ea typeface="HGMaruGothicMPRO" panose="020F0600000000000000" pitchFamily="34" charset="-128"/>
                <a:cs typeface="ShinMGoPro-DeBold"/>
              </a:rPr>
              <a:t>（６）─③　最低賃金</a:t>
            </a:r>
            <a:endParaRPr sz="1157" dirty="0">
              <a:latin typeface="HGMaruGothicMPRO" panose="020F0600000000000000" pitchFamily="34" charset="-128"/>
              <a:ea typeface="HGMaruGothicMPRO" panose="020F0600000000000000" pitchFamily="34" charset="-128"/>
              <a:cs typeface="A-OTF Shin Maru Go Pro"/>
            </a:endParaRPr>
          </a:p>
        </p:txBody>
      </p:sp>
      <p:sp>
        <p:nvSpPr>
          <p:cNvPr id="7" name="object 7">
            <a:extLst>
              <a:ext uri="{FF2B5EF4-FFF2-40B4-BE49-F238E27FC236}">
                <a16:creationId xmlns:a16="http://schemas.microsoft.com/office/drawing/2014/main" id="{D6513E76-2A0E-A047-BDF5-CD46E056408C}"/>
              </a:ext>
            </a:extLst>
          </p:cNvPr>
          <p:cNvSpPr txBox="1"/>
          <p:nvPr/>
        </p:nvSpPr>
        <p:spPr>
          <a:xfrm>
            <a:off x="3071665" y="2884136"/>
            <a:ext cx="5967040" cy="2871252"/>
          </a:xfrm>
          <a:prstGeom prst="rect">
            <a:avLst/>
          </a:prstGeom>
        </p:spPr>
        <p:txBody>
          <a:bodyPr vert="horz" wrap="square" lIns="0" tIns="8209" rIns="0" bIns="0" rtlCol="0">
            <a:spAutoFit/>
          </a:bodyPr>
          <a:lstStyle/>
          <a:p>
            <a:pPr marL="8641" marR="64376" algn="just">
              <a:lnSpc>
                <a:spcPct val="106200"/>
              </a:lnSpc>
              <a:spcBef>
                <a:spcPts val="65"/>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　最低賃金は時間当たりの額で定められています。時給制の場合はそのまま、賃金額が月給制、日給制等の場合は、</a:t>
            </a:r>
            <a:r>
              <a:rPr sz="1600" b="1" u="sng" dirty="0">
                <a:solidFill>
                  <a:srgbClr val="00AEEF"/>
                </a:solidFill>
                <a:uFill>
                  <a:solidFill>
                    <a:srgbClr val="00AEEF"/>
                  </a:solidFill>
                </a:uFill>
                <a:latin typeface="HGMaruGothicMPRO" panose="020F0600000000000000" pitchFamily="34" charset="-128"/>
                <a:ea typeface="HGMaruGothicMPRO" panose="020F0600000000000000" pitchFamily="34" charset="-128"/>
                <a:cs typeface="ShinMGoPro-Medium"/>
              </a:rPr>
              <a:t>時間当たりの賃金に換算して、最低賃金を下回っていないか確認します。</a:t>
            </a:r>
            <a:endParaRPr sz="1600" dirty="0">
              <a:latin typeface="HGMaruGothicMPRO" panose="020F0600000000000000" pitchFamily="34" charset="-128"/>
              <a:ea typeface="HGMaruGothicMPRO" panose="020F0600000000000000" pitchFamily="34" charset="-128"/>
              <a:cs typeface="ShinMGoPro-Medium"/>
            </a:endParaRPr>
          </a:p>
          <a:p>
            <a:pPr marL="8641" algn="just">
              <a:spcBef>
                <a:spcPts val="1470"/>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　最低賃金と比較する額</a:t>
            </a:r>
            <a:endParaRPr sz="1600" dirty="0">
              <a:latin typeface="HGMaruGothicMPRO" panose="020F0600000000000000" pitchFamily="34" charset="-128"/>
              <a:ea typeface="HGMaruGothicMPRO" panose="020F0600000000000000" pitchFamily="34" charset="-128"/>
              <a:cs typeface="A-OTF Shin Maru Go Pro"/>
            </a:endParaRPr>
          </a:p>
          <a:p>
            <a:pPr marL="8641" algn="just">
              <a:spcBef>
                <a:spcPts val="636"/>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①　時給制／時間給</a:t>
            </a:r>
            <a:endParaRPr sz="1600" dirty="0">
              <a:latin typeface="HGMaruGothicMPRO" panose="020F0600000000000000" pitchFamily="34" charset="-128"/>
              <a:ea typeface="HGMaruGothicMPRO" panose="020F0600000000000000" pitchFamily="34" charset="-128"/>
              <a:cs typeface="A-OTF Shin Maru Go Pro"/>
            </a:endParaRPr>
          </a:p>
          <a:p>
            <a:pPr marL="8641" algn="just">
              <a:spcBef>
                <a:spcPts val="640"/>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②　日給制／日給÷1日の平均所定労働時間数</a:t>
            </a:r>
            <a:endParaRPr sz="1600" dirty="0">
              <a:latin typeface="HGMaruGothicMPRO" panose="020F0600000000000000" pitchFamily="34" charset="-128"/>
              <a:ea typeface="HGMaruGothicMPRO" panose="020F0600000000000000" pitchFamily="34" charset="-128"/>
              <a:cs typeface="A-OTF Shin Maru Go Pro"/>
            </a:endParaRPr>
          </a:p>
          <a:p>
            <a:pPr marL="8641" algn="just">
              <a:spcBef>
                <a:spcPts val="636"/>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③　月給制／月給÷1か月の平均所定労働時間数</a:t>
            </a:r>
            <a:endParaRPr sz="1600" dirty="0">
              <a:latin typeface="HGMaruGothicMPRO" panose="020F0600000000000000" pitchFamily="34" charset="-128"/>
              <a:ea typeface="HGMaruGothicMPRO" panose="020F0600000000000000" pitchFamily="34" charset="-128"/>
              <a:cs typeface="A-OTF Shin Maru Go Pro"/>
            </a:endParaRPr>
          </a:p>
          <a:p>
            <a:pPr marL="8641" algn="just">
              <a:spcBef>
                <a:spcPts val="650"/>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　</a:t>
            </a:r>
            <a:r>
              <a:rPr sz="1600" dirty="0" err="1">
                <a:solidFill>
                  <a:srgbClr val="231F20"/>
                </a:solidFill>
                <a:latin typeface="HGMaruGothicMPRO" panose="020F0600000000000000" pitchFamily="34" charset="-128"/>
                <a:ea typeface="HGMaruGothicMPRO" panose="020F0600000000000000" pitchFamily="34" charset="-128"/>
                <a:cs typeface="A-OTF Shin Maru Go Pro"/>
              </a:rPr>
              <a:t>精皆勤手当、通勤手当、家族手当、時間外労働等の手当</a:t>
            </a:r>
            <a:r>
              <a:rPr sz="1600" dirty="0">
                <a:solidFill>
                  <a:srgbClr val="231F20"/>
                </a:solidFill>
                <a:latin typeface="HGMaruGothicMPRO" panose="020F0600000000000000" pitchFamily="34" charset="-128"/>
                <a:ea typeface="HGMaruGothicMPRO" panose="020F0600000000000000" pitchFamily="34" charset="-128"/>
                <a:cs typeface="A-OTF Shin Maru Go Pro"/>
              </a:rPr>
              <a:t>、</a:t>
            </a:r>
            <a:endParaRPr lang="en-US" sz="1600" dirty="0">
              <a:solidFill>
                <a:srgbClr val="231F20"/>
              </a:solidFill>
              <a:latin typeface="HGMaruGothicMPRO" panose="020F0600000000000000" pitchFamily="34" charset="-128"/>
              <a:ea typeface="HGMaruGothicMPRO" panose="020F0600000000000000" pitchFamily="34" charset="-128"/>
              <a:cs typeface="A-OTF Shin Maru Go Pro"/>
            </a:endParaRPr>
          </a:p>
          <a:p>
            <a:pPr marL="8641" algn="just">
              <a:spcBef>
                <a:spcPts val="650"/>
              </a:spcBef>
            </a:pPr>
            <a:r>
              <a:rPr lang="ja-JP" altLang="en-US" sz="1600" dirty="0">
                <a:solidFill>
                  <a:srgbClr val="231F20"/>
                </a:solidFill>
                <a:latin typeface="HGMaruGothicMPRO" panose="020F0600000000000000" pitchFamily="34" charset="-128"/>
                <a:ea typeface="HGMaruGothicMPRO" panose="020F0600000000000000" pitchFamily="34" charset="-128"/>
                <a:cs typeface="A-OTF Shin Maru Go Pro"/>
              </a:rPr>
              <a:t>　</a:t>
            </a:r>
            <a:r>
              <a:rPr sz="1600" dirty="0" err="1">
                <a:solidFill>
                  <a:srgbClr val="231F20"/>
                </a:solidFill>
                <a:latin typeface="HGMaruGothicMPRO" panose="020F0600000000000000" pitchFamily="34" charset="-128"/>
                <a:ea typeface="HGMaruGothicMPRO" panose="020F0600000000000000" pitchFamily="34" charset="-128"/>
                <a:cs typeface="A-OTF Shin Maru Go Pro"/>
              </a:rPr>
              <a:t>臨時に支払われる賃金、賞与等は除きます</a:t>
            </a:r>
            <a:r>
              <a:rPr sz="1600" dirty="0">
                <a:solidFill>
                  <a:srgbClr val="231F20"/>
                </a:solidFill>
                <a:latin typeface="HGMaruGothicMPRO" panose="020F0600000000000000" pitchFamily="34" charset="-128"/>
                <a:ea typeface="HGMaruGothicMPRO" panose="020F0600000000000000" pitchFamily="34" charset="-128"/>
                <a:cs typeface="A-OTF Shin Maru Go Pro"/>
              </a:rPr>
              <a:t>。</a:t>
            </a:r>
            <a:endParaRPr sz="1600" dirty="0">
              <a:latin typeface="HGMaruGothicMPRO" panose="020F0600000000000000" pitchFamily="34" charset="-128"/>
              <a:ea typeface="HGMaruGothicMPRO" panose="020F0600000000000000" pitchFamily="34" charset="-128"/>
              <a:cs typeface="A-OTF Shin Maru Go Pro"/>
            </a:endParaRPr>
          </a:p>
        </p:txBody>
      </p:sp>
      <p:sp>
        <p:nvSpPr>
          <p:cNvPr id="8" name="object 8">
            <a:extLst>
              <a:ext uri="{FF2B5EF4-FFF2-40B4-BE49-F238E27FC236}">
                <a16:creationId xmlns:a16="http://schemas.microsoft.com/office/drawing/2014/main" id="{8E24EBB4-9A42-1546-B3C0-0524C101F990}"/>
              </a:ext>
            </a:extLst>
          </p:cNvPr>
          <p:cNvSpPr/>
          <p:nvPr/>
        </p:nvSpPr>
        <p:spPr>
          <a:xfrm>
            <a:off x="2881238" y="2204864"/>
            <a:ext cx="4510906" cy="514566"/>
          </a:xfrm>
          <a:custGeom>
            <a:avLst/>
            <a:gdLst/>
            <a:ahLst/>
            <a:cxnLst/>
            <a:rect l="l" t="t" r="r" b="b"/>
            <a:pathLst>
              <a:path w="5040630" h="756285">
                <a:moveTo>
                  <a:pt x="4851006" y="0"/>
                </a:moveTo>
                <a:lnTo>
                  <a:pt x="189001" y="0"/>
                </a:lnTo>
                <a:lnTo>
                  <a:pt x="79734" y="2953"/>
                </a:lnTo>
                <a:lnTo>
                  <a:pt x="23625" y="23625"/>
                </a:lnTo>
                <a:lnTo>
                  <a:pt x="2953" y="79734"/>
                </a:lnTo>
                <a:lnTo>
                  <a:pt x="0" y="189001"/>
                </a:lnTo>
                <a:lnTo>
                  <a:pt x="0" y="567004"/>
                </a:lnTo>
                <a:lnTo>
                  <a:pt x="2953" y="676270"/>
                </a:lnTo>
                <a:lnTo>
                  <a:pt x="23625" y="732380"/>
                </a:lnTo>
                <a:lnTo>
                  <a:pt x="79734" y="753052"/>
                </a:lnTo>
                <a:lnTo>
                  <a:pt x="189001" y="756005"/>
                </a:lnTo>
                <a:lnTo>
                  <a:pt x="4851006" y="756005"/>
                </a:lnTo>
                <a:lnTo>
                  <a:pt x="4960272" y="753052"/>
                </a:lnTo>
                <a:lnTo>
                  <a:pt x="5016382" y="732380"/>
                </a:lnTo>
                <a:lnTo>
                  <a:pt x="5037054" y="676270"/>
                </a:lnTo>
                <a:lnTo>
                  <a:pt x="5040007" y="567004"/>
                </a:lnTo>
                <a:lnTo>
                  <a:pt x="5040007" y="189001"/>
                </a:lnTo>
                <a:lnTo>
                  <a:pt x="5037054" y="79734"/>
                </a:lnTo>
                <a:lnTo>
                  <a:pt x="5016382" y="23625"/>
                </a:lnTo>
                <a:lnTo>
                  <a:pt x="4960272" y="2953"/>
                </a:lnTo>
                <a:lnTo>
                  <a:pt x="4851006" y="0"/>
                </a:lnTo>
                <a:close/>
              </a:path>
            </a:pathLst>
          </a:custGeom>
          <a:solidFill>
            <a:srgbClr val="6D6E71"/>
          </a:solidFill>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F677ED25-5B2D-F040-B58A-BD0E5ED7E050}"/>
              </a:ext>
            </a:extLst>
          </p:cNvPr>
          <p:cNvSpPr txBox="1"/>
          <p:nvPr/>
        </p:nvSpPr>
        <p:spPr>
          <a:xfrm>
            <a:off x="3071664" y="2291561"/>
            <a:ext cx="4187722" cy="258001"/>
          </a:xfrm>
          <a:prstGeom prst="rect">
            <a:avLst/>
          </a:prstGeom>
        </p:spPr>
        <p:txBody>
          <a:bodyPr vert="horz" wrap="square" lIns="0" tIns="11666" rIns="0" bIns="0" rtlCol="0">
            <a:spAutoFit/>
          </a:bodyPr>
          <a:lstStyle/>
          <a:p>
            <a:pPr marL="8641">
              <a:spcBef>
                <a:spcPts val="92"/>
              </a:spcBef>
            </a:pPr>
            <a:r>
              <a:rPr sz="1600" b="1" dirty="0">
                <a:solidFill>
                  <a:srgbClr val="FFFFFF"/>
                </a:solidFill>
                <a:latin typeface="HGMaruGothicMPRO" panose="020F0600000000000000" pitchFamily="34" charset="-128"/>
                <a:ea typeface="HGMaruGothicMPRO" panose="020F0600000000000000" pitchFamily="34" charset="-128"/>
                <a:cs typeface="ShinMGoPro-DeBold"/>
              </a:rPr>
              <a:t>最低賃金を下回っていないかチェックする</a:t>
            </a:r>
            <a:endParaRPr sz="1600" dirty="0">
              <a:latin typeface="HGMaruGothicMPRO" panose="020F0600000000000000" pitchFamily="34" charset="-128"/>
              <a:ea typeface="HGMaruGothicMPRO" panose="020F0600000000000000" pitchFamily="34" charset="-128"/>
              <a:cs typeface="ShinMGoPro-DeBold"/>
            </a:endParaRPr>
          </a:p>
        </p:txBody>
      </p:sp>
      <p:sp>
        <p:nvSpPr>
          <p:cNvPr id="13" name="object 3">
            <a:extLst>
              <a:ext uri="{FF2B5EF4-FFF2-40B4-BE49-F238E27FC236}">
                <a16:creationId xmlns:a16="http://schemas.microsoft.com/office/drawing/2014/main" id="{5BF350BD-4D77-FA44-9A04-893F68CBD8C0}"/>
              </a:ext>
            </a:extLst>
          </p:cNvPr>
          <p:cNvSpPr txBox="1"/>
          <p:nvPr/>
        </p:nvSpPr>
        <p:spPr>
          <a:xfrm>
            <a:off x="2117481" y="1243165"/>
            <a:ext cx="7938959" cy="758023"/>
          </a:xfrm>
          <a:prstGeom prst="rect">
            <a:avLst/>
          </a:prstGeom>
        </p:spPr>
        <p:txBody>
          <a:bodyPr vert="horz" wrap="square" lIns="0" tIns="11234" rIns="0" bIns="0" rtlCol="0">
            <a:spAutoFit/>
          </a:bodyPr>
          <a:lstStyle/>
          <a:p>
            <a:pPr marL="93324" marR="3457">
              <a:lnSpc>
                <a:spcPct val="145900"/>
              </a:lnSpc>
              <a:spcBef>
                <a:spcPts val="1409"/>
              </a:spcBef>
            </a:pPr>
            <a:r>
              <a:rPr sz="1800" dirty="0">
                <a:solidFill>
                  <a:srgbClr val="231F20"/>
                </a:solidFill>
                <a:latin typeface="HGMaruGothicMPRO" panose="020F0600000000000000" pitchFamily="34" charset="-128"/>
                <a:ea typeface="HGMaruGothicMPRO" panose="020F0600000000000000" pitchFamily="34" charset="-128"/>
                <a:cs typeface="A-OTF Shin Maru Go Pro"/>
              </a:rPr>
              <a:t>　使用者は、最低賃金法に基づいて決められた「最低賃金額」以上の賃金を労働者に支払わなけ ればなりません。（最低賃金法第4条）</a:t>
            </a:r>
            <a:endParaRPr sz="1800" dirty="0">
              <a:latin typeface="HGMaruGothicMPRO" panose="020F0600000000000000" pitchFamily="34" charset="-128"/>
              <a:ea typeface="HGMaruGothicMPRO" panose="020F0600000000000000" pitchFamily="34" charset="-128"/>
              <a:cs typeface="A-OTF Shin Maru Go Pro"/>
            </a:endParaRPr>
          </a:p>
        </p:txBody>
      </p:sp>
      <p:sp>
        <p:nvSpPr>
          <p:cNvPr id="11" name="正方形/長方形 10"/>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正方形/長方形 1"/>
          <p:cNvSpPr/>
          <p:nvPr/>
        </p:nvSpPr>
        <p:spPr>
          <a:xfrm>
            <a:off x="1634743" y="79460"/>
            <a:ext cx="3262432" cy="425758"/>
          </a:xfrm>
          <a:prstGeom prst="rect">
            <a:avLst/>
          </a:prstGeom>
        </p:spPr>
        <p:txBody>
          <a:bodyPr wrap="square">
            <a:spAutoFit/>
          </a:bodyPr>
          <a:lstStyle/>
          <a:p>
            <a:pPr>
              <a:lnSpc>
                <a:spcPts val="2550"/>
              </a:lnSpc>
            </a:pPr>
            <a:r>
              <a:rPr lang="ja-JP" altLang="en-US" sz="2400" dirty="0">
                <a:latin typeface="HG丸ｺﾞｼｯｸM-PRO" panose="020F0600000000000000" pitchFamily="50" charset="-128"/>
                <a:ea typeface="HG丸ｺﾞｼｯｸM-PRO" panose="020F0600000000000000" pitchFamily="50" charset="-128"/>
              </a:rPr>
              <a:t>自分の賃金をチェック</a:t>
            </a:r>
            <a:endParaRPr lang="ja-JP" altLang="en-US" sz="2400" dirty="0">
              <a:latin typeface="Trebuchet MS"/>
              <a:ea typeface="HGｺﾞｼｯｸM" panose="020B0609000000000000" pitchFamily="49" charset="-128"/>
            </a:endParaRPr>
          </a:p>
        </p:txBody>
      </p:sp>
      <p:sp>
        <p:nvSpPr>
          <p:cNvPr id="10"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169</a:t>
            </a:r>
            <a:endParaRPr lang="ja-JP" altLang="en-US" sz="1200" b="1" dirty="0"/>
          </a:p>
        </p:txBody>
      </p:sp>
    </p:spTree>
    <p:extLst>
      <p:ext uri="{BB962C8B-B14F-4D97-AF65-F5344CB8AC3E}">
        <p14:creationId xmlns:p14="http://schemas.microsoft.com/office/powerpoint/2010/main" val="7059641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吹き出し 20"/>
          <p:cNvSpPr/>
          <p:nvPr/>
        </p:nvSpPr>
        <p:spPr>
          <a:xfrm>
            <a:off x="1690123" y="1182080"/>
            <a:ext cx="8784976" cy="2417439"/>
          </a:xfrm>
          <a:prstGeom prst="wedgeRoundRectCallout">
            <a:avLst>
              <a:gd name="adj1" fmla="val 39328"/>
              <a:gd name="adj2" fmla="val 78674"/>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marL="0" marR="0" lvl="0" indent="0" algn="l" defTabSz="914400" rtl="0" eaLnBrk="1" fontAlgn="auto" latinLnBrk="0" hangingPunct="1">
              <a:lnSpc>
                <a:spcPts val="22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 name="角丸四角形吹き出し 20">
            <a:extLst>
              <a:ext uri="{FF2B5EF4-FFF2-40B4-BE49-F238E27FC236}">
                <a16:creationId xmlns:a16="http://schemas.microsoft.com/office/drawing/2014/main" id="{724F2062-4A55-4C2F-ACD3-F3900B223778}"/>
              </a:ext>
            </a:extLst>
          </p:cNvPr>
          <p:cNvSpPr/>
          <p:nvPr/>
        </p:nvSpPr>
        <p:spPr>
          <a:xfrm>
            <a:off x="1723345" y="1161681"/>
            <a:ext cx="8784976" cy="2448272"/>
          </a:xfrm>
          <a:prstGeom prst="roundRect">
            <a:avLst>
              <a:gd name="adj" fmla="val 541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1"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総合労働相談コーナー</a:t>
            </a:r>
            <a:r>
              <a:rPr kumimoji="1" lang="en-US" altLang="ja-JP" sz="1800" b="1"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a:t>
            </a:r>
          </a:p>
          <a:p>
            <a:pPr lvl="0">
              <a:lnSpc>
                <a:spcPts val="2200"/>
              </a:lnSpc>
              <a:defRPr/>
            </a:pPr>
            <a:r>
              <a:rPr lang="ja-JP" altLang="en-US" sz="18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解雇、雇止め、配置転換、賃金の引下げ、募集・採用、いじめ・嫌がらせ、パワハラなどのあらゆる分野の労働問題を対象とし、専門の相談員が面談もしくは電話で対応する。性的指向・性自認に関連する労働問題も対象となる。</a:t>
            </a:r>
            <a:endParaRPr lang="en-US" altLang="ja-JP" sz="18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lvl="0">
              <a:lnSpc>
                <a:spcPts val="2200"/>
              </a:lnSpc>
              <a:defRPr/>
            </a:pPr>
            <a:r>
              <a:rPr kumimoji="1" lang="ja-JP" altLang="en-US"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　労働者、事業主どちらからの相談も可能。</a:t>
            </a:r>
            <a:endParaRPr kumimoji="1" lang="en-US" altLang="ja-JP"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endParaRPr>
          </a:p>
          <a:p>
            <a:pPr lvl="0">
              <a:lnSpc>
                <a:spcPts val="2200"/>
              </a:lnSpc>
              <a:defRPr/>
            </a:pPr>
            <a:r>
              <a:rPr lang="ja-JP" altLang="en-US" sz="18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なお、労働基準法等の法律に違反する疑いがある場合は、行政指導等の権限を持つ担当部署に取り次ぐことになる。</a:t>
            </a:r>
            <a:endParaRPr kumimoji="1" lang="ja-JP" altLang="en-US"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8" name="角丸四角形吹き出し 17"/>
          <p:cNvSpPr/>
          <p:nvPr/>
        </p:nvSpPr>
        <p:spPr>
          <a:xfrm>
            <a:off x="1723346" y="4233480"/>
            <a:ext cx="6964943" cy="2444520"/>
          </a:xfrm>
          <a:prstGeom prst="wedgeRoundRectCallout">
            <a:avLst>
              <a:gd name="adj1" fmla="val 55666"/>
              <a:gd name="adj2" fmla="val -23160"/>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27000" tIns="27000" rIns="0" bIns="27000" rtlCol="0" anchor="ctr"/>
          <a:lstStyle/>
          <a:p>
            <a:pPr marL="0" marR="0" lvl="0" indent="0" algn="l" defTabSz="914400" rtl="0" eaLnBrk="1" fontAlgn="auto" latinLnBrk="0" hangingPunct="1">
              <a:lnSpc>
                <a:spcPts val="26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endParaRPr>
          </a:p>
        </p:txBody>
      </p:sp>
      <p:pic>
        <p:nvPicPr>
          <p:cNvPr id="4098" name="Picture 2" descr="C:\Users\zenkiren\Pictures\2016-10-21 001\若い　女性.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760296" y="4031160"/>
            <a:ext cx="2113110" cy="2723912"/>
          </a:xfrm>
          <a:prstGeom prst="rect">
            <a:avLst/>
          </a:prstGeom>
          <a:noFill/>
          <a:extLst>
            <a:ext uri="{909E8E84-426E-40DD-AFC4-6F175D3DCCD1}">
              <a14:hiddenFill xmlns:a14="http://schemas.microsoft.com/office/drawing/2010/main">
                <a:solidFill>
                  <a:srgbClr val="FFFFFF"/>
                </a:solidFill>
              </a14:hiddenFill>
            </a:ext>
          </a:extLst>
        </p:spPr>
      </p:pic>
      <p:sp>
        <p:nvSpPr>
          <p:cNvPr id="10" name="角丸四角形吹き出し 17">
            <a:extLst>
              <a:ext uri="{FF2B5EF4-FFF2-40B4-BE49-F238E27FC236}">
                <a16:creationId xmlns:a16="http://schemas.microsoft.com/office/drawing/2014/main" id="{A60FE443-5A64-407B-A1B8-090095BF8D28}"/>
              </a:ext>
            </a:extLst>
          </p:cNvPr>
          <p:cNvSpPr/>
          <p:nvPr/>
        </p:nvSpPr>
        <p:spPr>
          <a:xfrm>
            <a:off x="1820212" y="4212448"/>
            <a:ext cx="6868076" cy="2528920"/>
          </a:xfrm>
          <a:prstGeom prst="roundRect">
            <a:avLst>
              <a:gd name="adj" fmla="val 6761"/>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1"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労働条件相談ほっとライン</a:t>
            </a:r>
            <a:r>
              <a:rPr kumimoji="1" lang="en-US" altLang="ja-JP" sz="1800" b="1"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l" defTabSz="914400" rtl="0" eaLnBrk="1" fontAlgn="auto" latinLnBrk="0" hangingPunct="1">
              <a:lnSpc>
                <a:spcPts val="2600"/>
              </a:lnSpc>
              <a:spcBef>
                <a:spcPts val="0"/>
              </a:spcBef>
              <a:spcAft>
                <a:spcPts val="0"/>
              </a:spcAft>
              <a:buClrTx/>
              <a:buSzTx/>
              <a:buFontTx/>
              <a:buNone/>
              <a:tabLst/>
              <a:defRPr/>
            </a:pPr>
            <a:r>
              <a:rPr lang="en-US" altLang="ja-JP" sz="18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a:t>
            </a:r>
            <a:r>
              <a:rPr kumimoji="1" lang="ja-JP" altLang="en-US"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 夜間や土日でも、労働条件に関する相談ができます。</a:t>
            </a:r>
            <a:endParaRPr kumimoji="1" lang="en-US" altLang="ja-JP"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endParaRPr>
          </a:p>
          <a:p>
            <a:pPr marL="133350" marR="0" lvl="0" indent="-133350" algn="l" defTabSz="914400" rtl="0" eaLnBrk="1" fontAlgn="auto" latinLnBrk="0" hangingPunct="1">
              <a:lnSpc>
                <a:spcPts val="26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800" b="1" i="0" u="none" strike="noStrike" kern="1200" cap="none" spc="0" normalizeH="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平日</a:t>
            </a:r>
            <a:r>
              <a:rPr lang="ja-JP" altLang="en-US" sz="1800" b="1" dirty="0">
                <a:solidFill>
                  <a:srgbClr val="FF0000"/>
                </a:solidFill>
                <a:latin typeface="HG丸ｺﾞｼｯｸM-PRO" panose="020F0600000000000000" pitchFamily="50" charset="-128"/>
                <a:ea typeface="HG丸ｺﾞｼｯｸM-PRO" panose="020F0600000000000000" pitchFamily="50" charset="-128"/>
              </a:rPr>
              <a:t>（月～金）</a:t>
            </a:r>
            <a:r>
              <a:rPr kumimoji="1" lang="ja-JP" altLang="en-US" sz="1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は夜間</a:t>
            </a:r>
            <a:r>
              <a:rPr lang="ja-JP" altLang="en-US" sz="1800" b="1" dirty="0">
                <a:solidFill>
                  <a:srgbClr val="FF0000"/>
                </a:solidFill>
                <a:latin typeface="HG丸ｺﾞｼｯｸM-PRO" panose="020F0600000000000000" pitchFamily="50" charset="-128"/>
                <a:ea typeface="HG丸ｺﾞｼｯｸM-PRO" panose="020F0600000000000000" pitchFamily="50" charset="-128"/>
              </a:rPr>
              <a:t>（</a:t>
            </a:r>
            <a:r>
              <a:rPr kumimoji="1" lang="en-US" altLang="ja-JP" sz="1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17:00</a:t>
            </a:r>
            <a:r>
              <a:rPr kumimoji="1" lang="ja-JP" altLang="en-US" sz="1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22:00</a:t>
            </a:r>
            <a:r>
              <a:rPr lang="ja-JP" altLang="en-US" sz="1800" b="1"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1800" b="1" i="0" u="none" strike="noStrike" kern="1200" cap="none" spc="0" normalizeH="0" baseline="0" noProof="0" dirty="0" err="1">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土日祝は昼間</a:t>
            </a:r>
            <a:r>
              <a:rPr lang="ja-JP" altLang="en-US" sz="1800" b="1"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1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９</a:t>
            </a:r>
            <a:r>
              <a:rPr kumimoji="1" lang="en-US" altLang="ja-JP" sz="1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:00</a:t>
            </a:r>
            <a:r>
              <a:rPr kumimoji="1" lang="ja-JP" altLang="en-US" sz="1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～２１</a:t>
            </a:r>
            <a:r>
              <a:rPr kumimoji="1" lang="en-US" altLang="ja-JP" sz="1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:00</a:t>
            </a:r>
            <a:r>
              <a:rPr lang="ja-JP" altLang="en-US" sz="1800" b="1"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1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に、</a:t>
            </a:r>
            <a:r>
              <a:rPr kumimoji="1" lang="ja-JP" altLang="en-US"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ﾌﾘｰﾀﾞｲﾔﾙ</a:t>
            </a:r>
            <a:r>
              <a:rPr kumimoji="1" lang="en-US" altLang="ja-JP" sz="1800"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0120-811-610</a:t>
            </a:r>
            <a:r>
              <a:rPr kumimoji="1" lang="en-US" altLang="ja-JP"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はい</a:t>
            </a:r>
            <a:r>
              <a:rPr kumimoji="1" lang="en-US" altLang="ja-JP"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ろうどう</a:t>
            </a:r>
            <a:r>
              <a:rPr kumimoji="1" lang="en-US" altLang="ja-JP"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電話料無料</a:t>
            </a:r>
            <a:r>
              <a:rPr kumimoji="1" lang="en-US" altLang="ja-JP"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rPr>
              <a:t>で相談に対応してくれる。</a:t>
            </a:r>
            <a:endParaRPr kumimoji="1" lang="en-US" altLang="ja-JP" sz="1800" b="0" i="0" u="none" strike="noStrike" kern="1200" cap="none" spc="0" normalizeH="0" baseline="0" noProof="0" dirty="0">
              <a:ln>
                <a:noFill/>
              </a:ln>
              <a:solidFill>
                <a:prstClr val="black">
                  <a:lumMod val="95000"/>
                  <a:lumOff val="5000"/>
                </a:prstClr>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正方形/長方形 7"/>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正方形/長方形 1"/>
          <p:cNvSpPr/>
          <p:nvPr/>
        </p:nvSpPr>
        <p:spPr>
          <a:xfrm>
            <a:off x="1415480" y="-21529"/>
            <a:ext cx="7123286" cy="567463"/>
          </a:xfrm>
          <a:prstGeom prst="rect">
            <a:avLst/>
          </a:prstGeom>
        </p:spPr>
        <p:txBody>
          <a:bodyPr wrap="square">
            <a:spAutoFit/>
          </a:bodyPr>
          <a:lstStyle/>
          <a:p>
            <a:pPr lvl="0" algn="ctr">
              <a:lnSpc>
                <a:spcPts val="4400"/>
              </a:lnSpc>
              <a:defRPr/>
            </a:pPr>
            <a:r>
              <a:rPr lang="ja-JP" altLang="en-US" sz="2400" dirty="0">
                <a:latin typeface="HG丸ｺﾞｼｯｸM-PRO" panose="020F0600000000000000" pitchFamily="50" charset="-128"/>
                <a:ea typeface="HG丸ｺﾞｼｯｸM-PRO" panose="020F0600000000000000" pitchFamily="50" charset="-128"/>
              </a:rPr>
              <a:t>総合労働相談コーナー・労働条件ほっとライン</a:t>
            </a:r>
            <a:endParaRPr lang="en-US" altLang="ja-JP" sz="2400" dirty="0">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a:extLst>
              <a:ext uri="{FF2B5EF4-FFF2-40B4-BE49-F238E27FC236}">
                <a16:creationId xmlns:a16="http://schemas.microsoft.com/office/drawing/2014/main" id="{39CF3A56-F828-9D66-9BD9-9ABEE80626CB}"/>
              </a:ext>
            </a:extLst>
          </p:cNvPr>
          <p:cNvSpPr>
            <a:spLocks noGrp="1"/>
          </p:cNvSpPr>
          <p:nvPr>
            <p:ph type="sldNum" sz="quarter" idx="12"/>
          </p:nvPr>
        </p:nvSpPr>
        <p:spPr/>
        <p:txBody>
          <a:bodyPr/>
          <a:lstStyle/>
          <a:p>
            <a:fld id="{DE5F127C-3810-4982-9BF6-6078A2DE0C77}" type="slidenum">
              <a:rPr kumimoji="1" lang="ja-JP" altLang="en-US" smtClean="0">
                <a:solidFill>
                  <a:prstClr val="black">
                    <a:tint val="75000"/>
                  </a:prstClr>
                </a:solidFill>
              </a:rPr>
              <a:pPr/>
              <a:t>158</a:t>
            </a:fld>
            <a:endParaRPr kumimoji="1" lang="ja-JP" altLang="en-US">
              <a:solidFill>
                <a:prstClr val="black">
                  <a:tint val="75000"/>
                </a:prstClr>
              </a:solidFill>
            </a:endParaRPr>
          </a:p>
        </p:txBody>
      </p:sp>
    </p:spTree>
    <p:extLst>
      <p:ext uri="{BB962C8B-B14F-4D97-AF65-F5344CB8AC3E}">
        <p14:creationId xmlns:p14="http://schemas.microsoft.com/office/powerpoint/2010/main" val="232113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wipe(left)">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ipe(left)">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bg/>
                                          </p:spTgt>
                                        </p:tgtEl>
                                        <p:attrNameLst>
                                          <p:attrName>style.visibility</p:attrName>
                                        </p:attrNameLst>
                                      </p:cBhvr>
                                      <p:to>
                                        <p:strVal val="visible"/>
                                      </p:to>
                                    </p:set>
                                    <p:animEffect transition="in" filter="wipe(left)">
                                      <p:cBhvr>
                                        <p:cTn id="37" dur="2000"/>
                                        <p:tgtEl>
                                          <p:spTgt spid="18">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nodePh="1">
                                  <p:stCondLst>
                                    <p:cond delay="0"/>
                                  </p:stCondLst>
                                  <p:endCondLst>
                                    <p:cond evt="begin" delay="0">
                                      <p:tn val="40"/>
                                    </p:cond>
                                  </p:end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wipe(left)">
                                      <p:cBhvr>
                                        <p:cTn id="42" dur="5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wipe(left)">
                                      <p:cBhvr>
                                        <p:cTn id="47" dur="5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wipe(left)">
                                      <p:cBhvr>
                                        <p:cTn id="52" dur="500"/>
                                        <p:tgtEl>
                                          <p:spTgt spid="10">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xEl>
                                              <p:pRg st="2" end="2"/>
                                            </p:txEl>
                                          </p:spTgt>
                                        </p:tgtEl>
                                        <p:attrNameLst>
                                          <p:attrName>style.visibility</p:attrName>
                                        </p:attrNameLst>
                                      </p:cBhvr>
                                      <p:to>
                                        <p:strVal val="visible"/>
                                      </p:to>
                                    </p:set>
                                    <p:animEffect transition="in" filter="wipe(left)">
                                      <p:cBhvr>
                                        <p:cTn id="5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build="p"/>
      <p:bldP spid="18" grpId="0" uiExpand="1" build="p" animBg="1"/>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906" y="1341368"/>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雲形吹き出し 4"/>
          <p:cNvSpPr/>
          <p:nvPr/>
        </p:nvSpPr>
        <p:spPr>
          <a:xfrm>
            <a:off x="1055718" y="2889640"/>
            <a:ext cx="2303978" cy="1187432"/>
          </a:xfrm>
          <a:prstGeom prst="cloudCallout">
            <a:avLst>
              <a:gd name="adj1" fmla="val 67976"/>
              <a:gd name="adj2" fmla="val -53764"/>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角丸四角形吹き出し 5"/>
          <p:cNvSpPr/>
          <p:nvPr/>
        </p:nvSpPr>
        <p:spPr>
          <a:xfrm>
            <a:off x="1097618" y="1053336"/>
            <a:ext cx="2124000" cy="1008112"/>
          </a:xfrm>
          <a:prstGeom prst="wedgeRoundRectCallout">
            <a:avLst>
              <a:gd name="adj1" fmla="val 47974"/>
              <a:gd name="adj2" fmla="val 81719"/>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技術開発部門へ配属です。楽ではないですが、しっかり頑張ってくださいね。</a:t>
            </a:r>
          </a:p>
        </p:txBody>
      </p:sp>
      <p:sp>
        <p:nvSpPr>
          <p:cNvPr id="8" name="雲形吹き出し 7"/>
          <p:cNvSpPr/>
          <p:nvPr/>
        </p:nvSpPr>
        <p:spPr>
          <a:xfrm>
            <a:off x="8328210" y="1700808"/>
            <a:ext cx="3456422" cy="1543526"/>
          </a:xfrm>
          <a:prstGeom prst="cloudCallout">
            <a:avLst>
              <a:gd name="adj1" fmla="val -78034"/>
              <a:gd name="adj2" fmla="val 11324"/>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角丸四角形吹き出し 6"/>
          <p:cNvSpPr/>
          <p:nvPr/>
        </p:nvSpPr>
        <p:spPr>
          <a:xfrm>
            <a:off x="7392106" y="945280"/>
            <a:ext cx="2628000" cy="756128"/>
          </a:xfrm>
          <a:prstGeom prst="wedgeRoundRectCallout">
            <a:avLst>
              <a:gd name="adj1" fmla="val -35787"/>
              <a:gd name="adj2" fmla="val 83053"/>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はい、ご期待に添えるよう頑張ります。</a:t>
            </a:r>
          </a:p>
        </p:txBody>
      </p:sp>
      <p:sp>
        <p:nvSpPr>
          <p:cNvPr id="9" name="雲形吹き出し 2">
            <a:extLst>
              <a:ext uri="{FF2B5EF4-FFF2-40B4-BE49-F238E27FC236}">
                <a16:creationId xmlns:a16="http://schemas.microsoft.com/office/drawing/2014/main" id="{F2B890AF-973B-43C4-AB63-46F131F3B5C8}"/>
              </a:ext>
            </a:extLst>
          </p:cNvPr>
          <p:cNvSpPr/>
          <p:nvPr/>
        </p:nvSpPr>
        <p:spPr>
          <a:xfrm>
            <a:off x="1343434" y="3033656"/>
            <a:ext cx="1584112"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上手く育って、早く戦力になって欲しい。</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 name="雲形吹き出し 2">
            <a:extLst>
              <a:ext uri="{FF2B5EF4-FFF2-40B4-BE49-F238E27FC236}">
                <a16:creationId xmlns:a16="http://schemas.microsoft.com/office/drawing/2014/main" id="{A4531BF2-6C2E-4535-82F1-2AD4A79BC922}"/>
              </a:ext>
            </a:extLst>
          </p:cNvPr>
          <p:cNvSpPr/>
          <p:nvPr/>
        </p:nvSpPr>
        <p:spPr>
          <a:xfrm>
            <a:off x="8706106" y="2007520"/>
            <a:ext cx="244831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でも、際限なしの残業や休日出勤の連続は嫌だな～。年次有給休暇もキチンと取れるかなあ？</a:t>
            </a:r>
          </a:p>
        </p:txBody>
      </p:sp>
      <p:sp>
        <p:nvSpPr>
          <p:cNvPr id="11" name="雲形吹き出し 2">
            <a:extLst>
              <a:ext uri="{FF2B5EF4-FFF2-40B4-BE49-F238E27FC236}">
                <a16:creationId xmlns:a16="http://schemas.microsoft.com/office/drawing/2014/main" id="{16908B25-6691-4ADD-8F87-F243132F57E2}"/>
              </a:ext>
            </a:extLst>
          </p:cNvPr>
          <p:cNvSpPr/>
          <p:nvPr/>
        </p:nvSpPr>
        <p:spPr>
          <a:xfrm>
            <a:off x="8328249" y="3357592"/>
            <a:ext cx="3744415" cy="2663696"/>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216000" indent="-216000">
              <a:lnSpc>
                <a:spcPts val="1800"/>
              </a:lnSpc>
              <a:spcAft>
                <a:spcPts val="600"/>
              </a:spcAft>
            </a:pPr>
            <a:r>
              <a:rPr lang="ja-JP" altLang="en-US" sz="1600" dirty="0">
                <a:solidFill>
                  <a:schemeClr val="tx1"/>
                </a:solidFill>
                <a:latin typeface="HG明朝E" panose="02020909000000000000" pitchFamily="17" charset="-128"/>
                <a:ea typeface="HG明朝E" panose="02020909000000000000" pitchFamily="17" charset="-128"/>
              </a:rPr>
              <a:t>≪指導者の方へ≫</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■出社初日は、意欲とともに、一抹の不安を抱くものです。</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■最初に解説するものとしては、</a:t>
            </a:r>
            <a:r>
              <a:rPr lang="en-US" altLang="ja-JP" sz="1600" dirty="0">
                <a:solidFill>
                  <a:schemeClr val="tx1"/>
                </a:solidFill>
                <a:latin typeface="HG明朝E" panose="02020909000000000000" pitchFamily="17" charset="-128"/>
                <a:ea typeface="HG明朝E" panose="02020909000000000000" pitchFamily="17" charset="-128"/>
              </a:rPr>
              <a:t>｢</a:t>
            </a:r>
            <a:r>
              <a:rPr lang="ja-JP" altLang="en-US" sz="1600" dirty="0">
                <a:solidFill>
                  <a:schemeClr val="tx1"/>
                </a:solidFill>
                <a:latin typeface="HG明朝E" panose="02020909000000000000" pitchFamily="17" charset="-128"/>
                <a:ea typeface="HG明朝E" panose="02020909000000000000" pitchFamily="17" charset="-128"/>
              </a:rPr>
              <a:t>労働条件通知書</a:t>
            </a:r>
            <a:r>
              <a:rPr lang="en-US" altLang="ja-JP" sz="1600" dirty="0">
                <a:solidFill>
                  <a:schemeClr val="tx1"/>
                </a:solidFill>
                <a:latin typeface="HG明朝E" panose="02020909000000000000" pitchFamily="17" charset="-128"/>
                <a:ea typeface="HG明朝E" panose="02020909000000000000" pitchFamily="17" charset="-128"/>
              </a:rPr>
              <a:t>｣</a:t>
            </a:r>
            <a:r>
              <a:rPr lang="ja-JP" altLang="en-US" sz="1600" dirty="0">
                <a:solidFill>
                  <a:schemeClr val="tx1"/>
                </a:solidFill>
                <a:latin typeface="HG明朝E" panose="02020909000000000000" pitchFamily="17" charset="-128"/>
                <a:ea typeface="HG明朝E" panose="02020909000000000000" pitchFamily="17" charset="-128"/>
              </a:rPr>
              <a:t>が一般的でしょう。</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　それは、労働トラブルの原因の多くが、入社時に</a:t>
            </a:r>
            <a:r>
              <a:rPr lang="en-US" altLang="ja-JP" sz="1600" dirty="0">
                <a:solidFill>
                  <a:schemeClr val="tx1"/>
                </a:solidFill>
                <a:latin typeface="HG明朝E" panose="02020909000000000000" pitchFamily="17" charset="-128"/>
                <a:ea typeface="HG明朝E" panose="02020909000000000000" pitchFamily="17" charset="-128"/>
              </a:rPr>
              <a:t>｢</a:t>
            </a:r>
            <a:r>
              <a:rPr lang="ja-JP" altLang="en-US" sz="1600" dirty="0">
                <a:solidFill>
                  <a:schemeClr val="tx1"/>
                </a:solidFill>
                <a:latin typeface="HG明朝E" panose="02020909000000000000" pitchFamily="17" charset="-128"/>
                <a:ea typeface="HG明朝E" panose="02020909000000000000" pitchFamily="17" charset="-128"/>
              </a:rPr>
              <a:t>言った</a:t>
            </a:r>
            <a:r>
              <a:rPr lang="en-US" altLang="ja-JP" sz="1600" dirty="0">
                <a:solidFill>
                  <a:schemeClr val="tx1"/>
                </a:solidFill>
                <a:latin typeface="HG明朝E" panose="02020909000000000000" pitchFamily="17" charset="-128"/>
                <a:ea typeface="HG明朝E" panose="02020909000000000000" pitchFamily="17" charset="-128"/>
              </a:rPr>
              <a:t>｣｢</a:t>
            </a:r>
            <a:r>
              <a:rPr lang="ja-JP" altLang="en-US" sz="1600" dirty="0">
                <a:solidFill>
                  <a:schemeClr val="tx1"/>
                </a:solidFill>
                <a:latin typeface="HG明朝E" panose="02020909000000000000" pitchFamily="17" charset="-128"/>
                <a:ea typeface="HG明朝E" panose="02020909000000000000" pitchFamily="17" charset="-128"/>
              </a:rPr>
              <a:t>言わない</a:t>
            </a:r>
            <a:r>
              <a:rPr lang="en-US" altLang="ja-JP" sz="1600" dirty="0">
                <a:solidFill>
                  <a:schemeClr val="tx1"/>
                </a:solidFill>
                <a:latin typeface="HG明朝E" panose="02020909000000000000" pitchFamily="17" charset="-128"/>
                <a:ea typeface="HG明朝E" panose="02020909000000000000" pitchFamily="17" charset="-128"/>
              </a:rPr>
              <a:t>｣｢</a:t>
            </a:r>
            <a:r>
              <a:rPr lang="ja-JP" altLang="en-US" sz="1600" dirty="0">
                <a:solidFill>
                  <a:schemeClr val="tx1"/>
                </a:solidFill>
                <a:latin typeface="HG明朝E" panose="02020909000000000000" pitchFamily="17" charset="-128"/>
                <a:ea typeface="HG明朝E" panose="02020909000000000000" pitchFamily="17" charset="-128"/>
              </a:rPr>
              <a:t>聞いてない</a:t>
            </a:r>
            <a:r>
              <a:rPr lang="en-US" altLang="ja-JP" sz="1600" dirty="0">
                <a:solidFill>
                  <a:schemeClr val="tx1"/>
                </a:solidFill>
                <a:latin typeface="HG明朝E" panose="02020909000000000000" pitchFamily="17" charset="-128"/>
                <a:ea typeface="HG明朝E" panose="02020909000000000000" pitchFamily="17" charset="-128"/>
              </a:rPr>
              <a:t>｣</a:t>
            </a:r>
            <a:r>
              <a:rPr lang="ja-JP" altLang="en-US" sz="1600" dirty="0">
                <a:solidFill>
                  <a:schemeClr val="tx1"/>
                </a:solidFill>
                <a:latin typeface="HG明朝E" panose="02020909000000000000" pitchFamily="17" charset="-128"/>
                <a:ea typeface="HG明朝E" panose="02020909000000000000" pitchFamily="17" charset="-128"/>
              </a:rPr>
              <a:t>によることが多いことによるものです。</a:t>
            </a:r>
          </a:p>
        </p:txBody>
      </p:sp>
      <p:sp>
        <p:nvSpPr>
          <p:cNvPr id="12" name="正方形/長方形 11"/>
          <p:cNvSpPr/>
          <p:nvPr/>
        </p:nvSpPr>
        <p:spPr>
          <a:xfrm>
            <a:off x="191344" y="103236"/>
            <a:ext cx="11737304" cy="698028"/>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HG丸ｺﾞｼｯｸM-PRO" panose="020F0600000000000000" pitchFamily="50" charset="-128"/>
                <a:ea typeface="HG丸ｺﾞｼｯｸM-PRO" panose="020F0600000000000000" pitchFamily="50" charset="-128"/>
              </a:rPr>
              <a:t>■出社初日。配属辞令と労働条件通知書を受け取る新入社員は、</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　内心、何を考えているのでしょう・・？</a:t>
            </a:r>
          </a:p>
        </p:txBody>
      </p:sp>
      <p:sp>
        <p:nvSpPr>
          <p:cNvPr id="13" name="テキスト ボックス 2"/>
          <p:cNvSpPr txBox="1"/>
          <p:nvPr/>
        </p:nvSpPr>
        <p:spPr>
          <a:xfrm>
            <a:off x="5694288" y="3244334"/>
            <a:ext cx="803425"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a:t>③－１</a:t>
            </a:r>
          </a:p>
        </p:txBody>
      </p:sp>
      <p:sp>
        <p:nvSpPr>
          <p:cNvPr id="3" name="スライド番号プレースホルダー 2">
            <a:extLst>
              <a:ext uri="{FF2B5EF4-FFF2-40B4-BE49-F238E27FC236}">
                <a16:creationId xmlns:a16="http://schemas.microsoft.com/office/drawing/2014/main" id="{A115C657-0B89-7E25-6E59-9801F627415C}"/>
              </a:ext>
            </a:extLst>
          </p:cNvPr>
          <p:cNvSpPr>
            <a:spLocks noGrp="1"/>
          </p:cNvSpPr>
          <p:nvPr>
            <p:ph type="sldNum" sz="quarter" idx="12"/>
          </p:nvPr>
        </p:nvSpPr>
        <p:spPr/>
        <p:txBody>
          <a:bodyPr/>
          <a:lstStyle/>
          <a:p>
            <a:fld id="{E3C52A74-6BB8-425A-81FA-95938EE2CA9E}" type="slidenum">
              <a:rPr kumimoji="1" lang="ja-JP" altLang="en-US" smtClean="0"/>
              <a:t>15</a:t>
            </a:fld>
            <a:endParaRPr kumimoji="1" lang="ja-JP" altLang="en-US"/>
          </a:p>
        </p:txBody>
      </p:sp>
    </p:spTree>
    <p:extLst>
      <p:ext uri="{BB962C8B-B14F-4D97-AF65-F5344CB8AC3E}">
        <p14:creationId xmlns:p14="http://schemas.microsoft.com/office/powerpoint/2010/main" val="511678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91930020-798F-914A-ABDB-5EE9D49E1621}"/>
              </a:ext>
            </a:extLst>
          </p:cNvPr>
          <p:cNvSpPr txBox="1">
            <a:spLocks/>
          </p:cNvSpPr>
          <p:nvPr/>
        </p:nvSpPr>
        <p:spPr>
          <a:xfrm>
            <a:off x="2857525" y="1312834"/>
            <a:ext cx="6152990" cy="241728"/>
          </a:xfrm>
          <a:prstGeom prst="rect">
            <a:avLst/>
          </a:prstGeom>
        </p:spPr>
        <p:txBody>
          <a:bodyPr vert="horz" wrap="square" lIns="0" tIns="1123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8641">
              <a:lnSpc>
                <a:spcPct val="100000"/>
              </a:lnSpc>
              <a:spcBef>
                <a:spcPts val="89"/>
              </a:spcBef>
            </a:pPr>
            <a:r>
              <a:rPr lang="ja-JP" altLang="en-US" sz="1497" b="1">
                <a:solidFill>
                  <a:srgbClr val="FFFFFF"/>
                </a:solidFill>
                <a:latin typeface="HGMaruGothicMPRO" panose="020F0600000000000000" pitchFamily="34" charset="-128"/>
                <a:ea typeface="HGMaruGothicMPRO" panose="020F0600000000000000" pitchFamily="34" charset="-128"/>
              </a:rPr>
              <a:t>困ったときの</a:t>
            </a:r>
            <a:r>
              <a:rPr lang="en-US" altLang="ja-JP" sz="1497" b="1" dirty="0">
                <a:solidFill>
                  <a:srgbClr val="FFFFFF"/>
                </a:solidFill>
                <a:latin typeface="HGMaruGothicMPRO" panose="020F0600000000000000" pitchFamily="34" charset="-128"/>
                <a:ea typeface="HGMaruGothicMPRO" panose="020F0600000000000000" pitchFamily="34" charset="-128"/>
              </a:rPr>
              <a:t>…</a:t>
            </a:r>
            <a:r>
              <a:rPr lang="ja-JP" altLang="en-US" sz="1497" b="1">
                <a:solidFill>
                  <a:srgbClr val="FFFFFF"/>
                </a:solidFill>
                <a:latin typeface="HGMaruGothicMPRO" panose="020F0600000000000000" pitchFamily="34" charset="-128"/>
                <a:ea typeface="HGMaruGothicMPRO" panose="020F0600000000000000" pitchFamily="34" charset="-128"/>
              </a:rPr>
              <a:t>相談先はここ①　</a:t>
            </a:r>
            <a:r>
              <a:rPr lang="ja-JP" altLang="en-US" sz="1157" b="1">
                <a:solidFill>
                  <a:srgbClr val="FFFFFF"/>
                </a:solidFill>
                <a:latin typeface="HGMaruGothicMPRO" panose="020F0600000000000000" pitchFamily="34" charset="-128"/>
                <a:ea typeface="HGMaruGothicMPRO" panose="020F0600000000000000" pitchFamily="34" charset="-128"/>
              </a:rPr>
              <a:t>～ひとりで悩まないで、相談しましょう～</a:t>
            </a:r>
            <a:endParaRPr lang="ja-JP" altLang="en-US" sz="1157" b="1">
              <a:latin typeface="HGMaruGothicMPRO" panose="020F0600000000000000" pitchFamily="34" charset="-128"/>
              <a:ea typeface="HGMaruGothicMPRO" panose="020F0600000000000000" pitchFamily="34" charset="-128"/>
            </a:endParaRPr>
          </a:p>
        </p:txBody>
      </p:sp>
      <p:graphicFrame>
        <p:nvGraphicFramePr>
          <p:cNvPr id="5" name="object 5">
            <a:extLst>
              <a:ext uri="{FF2B5EF4-FFF2-40B4-BE49-F238E27FC236}">
                <a16:creationId xmlns:a16="http://schemas.microsoft.com/office/drawing/2014/main" id="{12C5EEA0-4604-3A48-B63B-6537A4F7CCD4}"/>
              </a:ext>
            </a:extLst>
          </p:cNvPr>
          <p:cNvGraphicFramePr>
            <a:graphicFrameLocks noGrp="1"/>
          </p:cNvGraphicFramePr>
          <p:nvPr/>
        </p:nvGraphicFramePr>
        <p:xfrm>
          <a:off x="1919536" y="1554563"/>
          <a:ext cx="8496944" cy="4470637"/>
        </p:xfrm>
        <a:graphic>
          <a:graphicData uri="http://schemas.openxmlformats.org/drawingml/2006/table">
            <a:tbl>
              <a:tblPr firstRow="1" bandRow="1">
                <a:tableStyleId>{2D5ABB26-0587-4C30-8999-92F81FD0307C}</a:tableStyleId>
              </a:tblPr>
              <a:tblGrid>
                <a:gridCol w="2832697">
                  <a:extLst>
                    <a:ext uri="{9D8B030D-6E8A-4147-A177-3AD203B41FA5}">
                      <a16:colId xmlns:a16="http://schemas.microsoft.com/office/drawing/2014/main" val="20000"/>
                    </a:ext>
                  </a:extLst>
                </a:gridCol>
                <a:gridCol w="5664247">
                  <a:extLst>
                    <a:ext uri="{9D8B030D-6E8A-4147-A177-3AD203B41FA5}">
                      <a16:colId xmlns:a16="http://schemas.microsoft.com/office/drawing/2014/main" val="20001"/>
                    </a:ext>
                  </a:extLst>
                </a:gridCol>
              </a:tblGrid>
              <a:tr h="465059">
                <a:tc gridSpan="2">
                  <a:txBody>
                    <a:bodyPr/>
                    <a:lstStyle/>
                    <a:p>
                      <a:pPr marL="188595">
                        <a:lnSpc>
                          <a:spcPct val="100000"/>
                        </a:lnSpc>
                        <a:spcBef>
                          <a:spcPts val="770"/>
                        </a:spcBef>
                      </a:pPr>
                      <a:r>
                        <a:rPr lang="ja-JP" altLang="en-US" sz="1600" b="1" spc="0" dirty="0">
                          <a:solidFill>
                            <a:srgbClr val="FFFFFF"/>
                          </a:solidFill>
                          <a:latin typeface="HGMaruGothicMPRO" panose="020F0600000000000000" pitchFamily="34" charset="-128"/>
                          <a:ea typeface="HGMaruGothicMPRO" panose="020F0600000000000000" pitchFamily="34" charset="-128"/>
                          <a:cs typeface="ShinMGoPro-DeBold"/>
                        </a:rPr>
                        <a:t>国</a:t>
                      </a:r>
                      <a:r>
                        <a:rPr lang="en-US" altLang="ja-JP" sz="1600" b="1" spc="0"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1600" b="1" spc="0" dirty="0">
                          <a:solidFill>
                            <a:srgbClr val="FFFFFF"/>
                          </a:solidFill>
                          <a:latin typeface="HGMaruGothicMPRO" panose="020F0600000000000000" pitchFamily="34" charset="-128"/>
                          <a:ea typeface="HGMaruGothicMPRO" panose="020F0600000000000000" pitchFamily="34" charset="-128"/>
                          <a:cs typeface="ShinMGoPro-DeBold"/>
                        </a:rPr>
                        <a:t>厚生労働省</a:t>
                      </a:r>
                      <a:r>
                        <a:rPr lang="en-US" altLang="ja-JP" sz="1600" b="1" spc="0"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1600" b="1" spc="0" dirty="0">
                          <a:solidFill>
                            <a:srgbClr val="FFFFFF"/>
                          </a:solidFill>
                          <a:latin typeface="HGMaruGothicMPRO" panose="020F0600000000000000" pitchFamily="34" charset="-128"/>
                          <a:ea typeface="HGMaruGothicMPRO" panose="020F0600000000000000" pitchFamily="34" charset="-128"/>
                          <a:cs typeface="ShinMGoPro-DeBold"/>
                        </a:rPr>
                        <a:t>の</a:t>
                      </a:r>
                      <a:r>
                        <a:rPr sz="1600" b="1" spc="0" dirty="0" err="1">
                          <a:solidFill>
                            <a:srgbClr val="FFFFFF"/>
                          </a:solidFill>
                          <a:latin typeface="HGMaruGothicMPRO" panose="020F0600000000000000" pitchFamily="34" charset="-128"/>
                          <a:ea typeface="HGMaruGothicMPRO" panose="020F0600000000000000" pitchFamily="34" charset="-128"/>
                          <a:cs typeface="ShinMGoPro-DeBold"/>
                        </a:rPr>
                        <a:t>相談窓口</a:t>
                      </a:r>
                      <a:endParaRPr sz="1600" spc="0" dirty="0">
                        <a:latin typeface="HGMaruGothicMPRO" panose="020F0600000000000000" pitchFamily="34" charset="-128"/>
                        <a:ea typeface="HGMaruGothicMPRO" panose="020F0600000000000000" pitchFamily="34" charset="-128"/>
                        <a:cs typeface="ShinMGoPro-DeBold"/>
                      </a:endParaRPr>
                    </a:p>
                  </a:txBody>
                  <a:tcPr marL="0" marR="0" marT="66535" marB="0">
                    <a:lnL w="19050">
                      <a:solidFill>
                        <a:srgbClr val="231F20"/>
                      </a:solidFill>
                      <a:prstDash val="solid"/>
                    </a:lnL>
                    <a:lnR w="19050">
                      <a:solidFill>
                        <a:srgbClr val="231F20"/>
                      </a:solidFill>
                      <a:prstDash val="solid"/>
                    </a:lnR>
                    <a:lnT w="19050">
                      <a:solidFill>
                        <a:srgbClr val="231F20"/>
                      </a:solidFill>
                      <a:prstDash val="solid"/>
                    </a:lnT>
                    <a:lnB w="6350">
                      <a:solidFill>
                        <a:srgbClr val="231F20"/>
                      </a:solidFill>
                      <a:prstDash val="solid"/>
                    </a:lnB>
                    <a:solidFill>
                      <a:srgbClr val="44C8F4"/>
                    </a:solidFill>
                  </a:tcPr>
                </a:tc>
                <a:tc hMerge="1">
                  <a:txBody>
                    <a:bodyPr/>
                    <a:lstStyle/>
                    <a:p>
                      <a:endParaRPr/>
                    </a:p>
                  </a:txBody>
                  <a:tcPr marL="0" marR="0" marT="0" marB="0"/>
                </a:tc>
                <a:extLst>
                  <a:ext uri="{0D108BD9-81ED-4DB2-BD59-A6C34878D82A}">
                    <a16:rowId xmlns:a16="http://schemas.microsoft.com/office/drawing/2014/main" val="10000"/>
                  </a:ext>
                </a:extLst>
              </a:tr>
              <a:tr h="1011924">
                <a:tc>
                  <a:txBody>
                    <a:bodyPr/>
                    <a:lstStyle/>
                    <a:p>
                      <a:pPr marL="188595">
                        <a:lnSpc>
                          <a:spcPct val="100000"/>
                        </a:lnSpc>
                        <a:spcBef>
                          <a:spcPts val="645"/>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総合労働相談コーナー</a:t>
                      </a:r>
                      <a:endParaRPr sz="1600" spc="0" dirty="0">
                        <a:latin typeface="HGMaruGothicMPRO" panose="020F0600000000000000" pitchFamily="34" charset="-128"/>
                        <a:ea typeface="HGMaruGothicMPRO" panose="020F0600000000000000" pitchFamily="34" charset="-128"/>
                        <a:cs typeface="A-OTF Shin Maru Go Pro"/>
                      </a:endParaRPr>
                    </a:p>
                    <a:p>
                      <a:pPr marL="93980">
                        <a:lnSpc>
                          <a:spcPts val="1739"/>
                        </a:lnSpc>
                        <a:spcBef>
                          <a:spcPts val="100"/>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a:t>
                      </a: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都道府県労働局、労働基準</a:t>
                      </a:r>
                      <a:endParaRPr lang="en-US" sz="1600" spc="0" dirty="0">
                        <a:solidFill>
                          <a:srgbClr val="231F20"/>
                        </a:solidFill>
                        <a:latin typeface="HGMaruGothicMPRO" panose="020F0600000000000000" pitchFamily="34" charset="-128"/>
                        <a:ea typeface="HGMaruGothicMPRO" panose="020F0600000000000000" pitchFamily="34" charset="-128"/>
                        <a:cs typeface="A-OTF Shin Maru Go Pro"/>
                      </a:endParaRPr>
                    </a:p>
                    <a:p>
                      <a:pPr marL="93980">
                        <a:lnSpc>
                          <a:spcPts val="1739"/>
                        </a:lnSpc>
                        <a:spcBef>
                          <a:spcPts val="100"/>
                        </a:spcBef>
                      </a:pPr>
                      <a:r>
                        <a:rPr lang="ja-JP" altLang="en-US" sz="1600" spc="0" dirty="0">
                          <a:solidFill>
                            <a:srgbClr val="231F20"/>
                          </a:solidFill>
                          <a:latin typeface="HGMaruGothicMPRO" panose="020F0600000000000000" pitchFamily="34" charset="-128"/>
                          <a:ea typeface="HGMaruGothicMPRO" panose="020F0600000000000000" pitchFamily="34" charset="-128"/>
                          <a:cs typeface="A-OTF Shin Maru Go Pro"/>
                        </a:rPr>
                        <a:t>　</a:t>
                      </a: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監督署等に設置</a:t>
                      </a:r>
                      <a:r>
                        <a:rPr sz="1600" spc="0" dirty="0">
                          <a:solidFill>
                            <a:srgbClr val="231F20"/>
                          </a:solidFill>
                          <a:latin typeface="HGMaruGothicMPRO" panose="020F0600000000000000" pitchFamily="34" charset="-128"/>
                          <a:ea typeface="HGMaruGothicMPRO" panose="020F0600000000000000" pitchFamily="34" charset="-128"/>
                          <a:cs typeface="A-OTF Shin Maru Go Pro"/>
                        </a:rPr>
                        <a:t>）</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55734"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200025">
                        <a:lnSpc>
                          <a:spcPct val="100000"/>
                        </a:lnSpc>
                        <a:spcBef>
                          <a:spcPts val="1390"/>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労働問題に関するあらゆる分野の相談の受付</a:t>
                      </a:r>
                      <a:endParaRPr sz="1600" spc="0" dirty="0">
                        <a:latin typeface="HGMaruGothicMPRO" panose="020F0600000000000000" pitchFamily="34" charset="-128"/>
                        <a:ea typeface="HGMaruGothicMPRO" panose="020F0600000000000000" pitchFamily="34" charset="-128"/>
                        <a:cs typeface="A-OTF Shin Maru Go Pro"/>
                      </a:endParaRPr>
                    </a:p>
                    <a:p>
                      <a:pPr marL="89535">
                        <a:lnSpc>
                          <a:spcPct val="100000"/>
                        </a:lnSpc>
                        <a:spcBef>
                          <a:spcPts val="65"/>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（解雇、雇止めなどの労働条件、いじめ、嫌がらせなど）</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120109"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1"/>
                  </a:ext>
                </a:extLst>
              </a:tr>
              <a:tr h="1333559">
                <a:tc>
                  <a:txBody>
                    <a:bodyPr/>
                    <a:lstStyle/>
                    <a:p>
                      <a:pPr>
                        <a:lnSpc>
                          <a:spcPct val="100000"/>
                        </a:lnSpc>
                        <a:spcBef>
                          <a:spcPts val="35"/>
                        </a:spcBef>
                      </a:pPr>
                      <a:endParaRPr sz="1600" spc="0" dirty="0">
                        <a:latin typeface="HGMaruGothicMPRO" panose="020F0600000000000000" pitchFamily="34" charset="-128"/>
                        <a:ea typeface="HGMaruGothicMPRO" panose="020F0600000000000000" pitchFamily="34" charset="-128"/>
                        <a:cs typeface="Times New Roman"/>
                      </a:endParaRPr>
                    </a:p>
                    <a:p>
                      <a:pPr marL="188595">
                        <a:lnSpc>
                          <a:spcPct val="100000"/>
                        </a:lnSpc>
                        <a:spcBef>
                          <a:spcPts val="5"/>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都道府県労働局</a:t>
                      </a:r>
                      <a:endParaRPr sz="1600" spc="0" dirty="0">
                        <a:latin typeface="HGMaruGothicMPRO" panose="020F0600000000000000" pitchFamily="34" charset="-128"/>
                        <a:ea typeface="HGMaruGothicMPRO" panose="020F0600000000000000" pitchFamily="34" charset="-128"/>
                        <a:cs typeface="A-OTF Shin Maru Go Pro"/>
                      </a:endParaRPr>
                    </a:p>
                    <a:p>
                      <a:pPr marL="188595">
                        <a:lnSpc>
                          <a:spcPct val="100000"/>
                        </a:lnSpc>
                        <a:spcBef>
                          <a:spcPts val="65"/>
                        </a:spcBef>
                      </a:pPr>
                      <a:r>
                        <a:rPr lang="ja-JP" altLang="en-US" sz="1600" spc="0" dirty="0">
                          <a:solidFill>
                            <a:srgbClr val="231F20"/>
                          </a:solidFill>
                          <a:latin typeface="HGMaruGothicMPRO" panose="020F0600000000000000" pitchFamily="34" charset="-128"/>
                          <a:ea typeface="HGMaruGothicMPRO" panose="020F0600000000000000" pitchFamily="34" charset="-128"/>
                          <a:cs typeface="A-OTF Shin Maru Go Pro"/>
                        </a:rPr>
                        <a:t>　</a:t>
                      </a: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雇用環境・均等部（室</a:t>
                      </a:r>
                      <a:r>
                        <a:rPr sz="1600" spc="0" dirty="0">
                          <a:solidFill>
                            <a:srgbClr val="231F20"/>
                          </a:solidFill>
                          <a:latin typeface="HGMaruGothicMPRO" panose="020F0600000000000000" pitchFamily="34" charset="-128"/>
                          <a:ea typeface="HGMaruGothicMPRO" panose="020F0600000000000000" pitchFamily="34" charset="-128"/>
                          <a:cs typeface="A-OTF Shin Maru Go Pro"/>
                        </a:rPr>
                        <a:t>）</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3024"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200025" marR="110489" algn="just">
                        <a:lnSpc>
                          <a:spcPct val="103299"/>
                        </a:lnSpc>
                        <a:spcBef>
                          <a:spcPts val="715"/>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性別を理由とする差別、妊娠・出産・育児休業等を理由とする不利益取扱い、セクシュアルハラスメント、妊娠・出産・育児休業・介護休業等に関するハラスメント、育児・介護休業、パートタイム</a:t>
                      </a:r>
                      <a:r>
                        <a:rPr lang="ja-JP" altLang="en-US" sz="1600" spc="0" dirty="0">
                          <a:solidFill>
                            <a:srgbClr val="231F20"/>
                          </a:solidFill>
                          <a:latin typeface="HGMaruGothicMPRO" panose="020F0600000000000000" pitchFamily="34" charset="-128"/>
                          <a:ea typeface="HGMaruGothicMPRO" panose="020F0600000000000000" pitchFamily="34" charset="-128"/>
                          <a:cs typeface="A-OTF Shin Maru Go Pro"/>
                        </a:rPr>
                        <a:t>・有期雇用</a:t>
                      </a: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労働などについての相談の受付等</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61783"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2"/>
                  </a:ext>
                </a:extLst>
              </a:tr>
              <a:tr h="743268">
                <a:tc>
                  <a:txBody>
                    <a:bodyPr/>
                    <a:lstStyle/>
                    <a:p>
                      <a:pPr marL="188595">
                        <a:lnSpc>
                          <a:spcPct val="100000"/>
                        </a:lnSpc>
                        <a:spcBef>
                          <a:spcPts val="1739"/>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労働基準監督署</a:t>
                      </a:r>
                      <a:endParaRPr sz="1600" spc="0">
                        <a:latin typeface="HGMaruGothicMPRO" panose="020F0600000000000000" pitchFamily="34" charset="-128"/>
                        <a:ea typeface="HGMaruGothicMPRO" panose="020F0600000000000000" pitchFamily="34" charset="-128"/>
                        <a:cs typeface="A-OTF Shin Maru Go Pro"/>
                      </a:endParaRPr>
                    </a:p>
                  </a:txBody>
                  <a:tcPr marL="0" marR="0" marT="150351"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200025" marR="157480">
                        <a:lnSpc>
                          <a:spcPct val="103299"/>
                        </a:lnSpc>
                        <a:spcBef>
                          <a:spcPts val="620"/>
                        </a:spcBef>
                      </a:pP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賃金、労働時間、労働者の安全と健康の確保</a:t>
                      </a:r>
                      <a:r>
                        <a:rPr lang="ja-JP" altLang="en-US" sz="1600" spc="0" dirty="0" err="1">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1600" spc="0" dirty="0">
                          <a:solidFill>
                            <a:srgbClr val="231F20"/>
                          </a:solidFill>
                          <a:latin typeface="HGMaruGothicMPRO" panose="020F0600000000000000" pitchFamily="34" charset="-128"/>
                          <a:ea typeface="HGMaruGothicMPRO" panose="020F0600000000000000" pitchFamily="34" charset="-128"/>
                          <a:cs typeface="A-OTF Shin Maru Go Pro"/>
                        </a:rPr>
                        <a:t>労災保険</a:t>
                      </a: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などについての相談の受付</a:t>
                      </a:r>
                      <a:r>
                        <a:rPr lang="ja-JP" altLang="en-US" sz="1600" spc="0" dirty="0">
                          <a:solidFill>
                            <a:srgbClr val="231F20"/>
                          </a:solidFill>
                          <a:latin typeface="HGMaruGothicMPRO" panose="020F0600000000000000" pitchFamily="34" charset="-128"/>
                          <a:ea typeface="HGMaruGothicMPRO" panose="020F0600000000000000" pitchFamily="34" charset="-128"/>
                          <a:cs typeface="A-OTF Shin Maru Go Pro"/>
                        </a:rPr>
                        <a:t>等</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53573"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3"/>
                  </a:ext>
                </a:extLst>
              </a:tr>
              <a:tr h="916827">
                <a:tc>
                  <a:txBody>
                    <a:bodyPr/>
                    <a:lstStyle/>
                    <a:p>
                      <a:pPr>
                        <a:lnSpc>
                          <a:spcPct val="100000"/>
                        </a:lnSpc>
                        <a:spcBef>
                          <a:spcPts val="10"/>
                        </a:spcBef>
                      </a:pPr>
                      <a:endParaRPr sz="1600" spc="0" dirty="0">
                        <a:latin typeface="HGMaruGothicMPRO" panose="020F0600000000000000" pitchFamily="34" charset="-128"/>
                        <a:ea typeface="HGMaruGothicMPRO" panose="020F0600000000000000" pitchFamily="34" charset="-128"/>
                        <a:cs typeface="Times New Roman"/>
                      </a:endParaRPr>
                    </a:p>
                    <a:p>
                      <a:pPr marL="188595">
                        <a:lnSpc>
                          <a:spcPct val="100000"/>
                        </a:lnSpc>
                      </a:pP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労働条件相談ほっとライン</a:t>
                      </a:r>
                      <a:endParaRPr lang="en-US" sz="1600" spc="0" dirty="0">
                        <a:solidFill>
                          <a:srgbClr val="231F20"/>
                        </a:solidFill>
                        <a:latin typeface="HGMaruGothicMPRO" panose="020F0600000000000000" pitchFamily="34" charset="-128"/>
                        <a:ea typeface="HGMaruGothicMPRO" panose="020F0600000000000000" pitchFamily="34" charset="-128"/>
                        <a:cs typeface="A-OTF Shin Maru Go Pro"/>
                      </a:endParaRPr>
                    </a:p>
                    <a:p>
                      <a:pPr marL="188595">
                        <a:lnSpc>
                          <a:spcPct val="100000"/>
                        </a:lnSpc>
                      </a:pPr>
                      <a:r>
                        <a:rPr lang="ja-JP" altLang="en-US" sz="1600" spc="0" dirty="0">
                          <a:latin typeface="HGMaruGothicMPRO" panose="020F0600000000000000" pitchFamily="34" charset="-128"/>
                          <a:ea typeface="HGMaruGothicMPRO" panose="020F0600000000000000" pitchFamily="34" charset="-128"/>
                          <a:cs typeface="A-OTF Shin Maru Go Pro"/>
                        </a:rPr>
                        <a:t>（厚生労働省委託事業）</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864" marB="0">
                    <a:lnL w="190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a:txBody>
                    <a:bodyPr/>
                    <a:lstStyle/>
                    <a:p>
                      <a:pPr marL="200025" marR="3434715">
                        <a:lnSpc>
                          <a:spcPct val="103299"/>
                        </a:lnSpc>
                        <a:spcBef>
                          <a:spcPts val="770"/>
                        </a:spcBef>
                      </a:pPr>
                      <a:endParaRPr lang="en-US" sz="1600" spc="0" dirty="0">
                        <a:latin typeface="HGMaruGothicMPRO" panose="020F0600000000000000" pitchFamily="34" charset="-128"/>
                        <a:ea typeface="HGMaruGothicMPRO" panose="020F0600000000000000" pitchFamily="34" charset="-128"/>
                        <a:cs typeface="A-OTF Shin Maru Go Pro"/>
                      </a:endParaRPr>
                    </a:p>
                  </a:txBody>
                  <a:tcPr marL="0" marR="0" marT="66535" marB="0">
                    <a:lnL w="6350">
                      <a:solidFill>
                        <a:srgbClr val="231F20"/>
                      </a:solidFill>
                      <a:prstDash val="solid"/>
                    </a:lnL>
                    <a:lnR w="19050">
                      <a:solidFill>
                        <a:srgbClr val="231F20"/>
                      </a:solidFill>
                      <a:prstDash val="solid"/>
                    </a:lnR>
                    <a:lnT w="6350">
                      <a:solidFill>
                        <a:srgbClr val="231F20"/>
                      </a:solidFill>
                      <a:prstDash val="solid"/>
                    </a:lnT>
                    <a:lnB w="19050">
                      <a:solidFill>
                        <a:srgbClr val="231F20"/>
                      </a:solidFill>
                      <a:prstDash val="solid"/>
                    </a:lnB>
                    <a:solidFill>
                      <a:srgbClr val="FFFDE8"/>
                    </a:solidFill>
                  </a:tcPr>
                </a:tc>
                <a:extLst>
                  <a:ext uri="{0D108BD9-81ED-4DB2-BD59-A6C34878D82A}">
                    <a16:rowId xmlns:a16="http://schemas.microsoft.com/office/drawing/2014/main" val="10004"/>
                  </a:ext>
                </a:extLst>
              </a:tr>
            </a:tbl>
          </a:graphicData>
        </a:graphic>
      </p:graphicFrame>
      <p:sp>
        <p:nvSpPr>
          <p:cNvPr id="7" name="テキスト ボックス 6"/>
          <p:cNvSpPr txBox="1"/>
          <p:nvPr/>
        </p:nvSpPr>
        <p:spPr>
          <a:xfrm>
            <a:off x="1631504" y="127577"/>
            <a:ext cx="7236804"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労働相談窓口一覧</a:t>
            </a:r>
          </a:p>
        </p:txBody>
      </p:sp>
      <p:sp>
        <p:nvSpPr>
          <p:cNvPr id="2" name="テキスト ボックス 1"/>
          <p:cNvSpPr txBox="1"/>
          <p:nvPr/>
        </p:nvSpPr>
        <p:spPr>
          <a:xfrm>
            <a:off x="1775520" y="1035973"/>
            <a:ext cx="8280920" cy="369332"/>
          </a:xfrm>
          <a:prstGeom prst="rect">
            <a:avLst/>
          </a:prstGeom>
          <a:noFill/>
        </p:spPr>
        <p:txBody>
          <a:bodyPr wrap="square" rtlCol="0">
            <a:spAutoFit/>
          </a:bodyPr>
          <a:lstStyle/>
          <a:p>
            <a:r>
              <a:rPr lang="ja-JP" altLang="en-US" sz="1800" dirty="0">
                <a:latin typeface="HG丸ｺﾞｼｯｸM-PRO" panose="020F0600000000000000" pitchFamily="50" charset="-128"/>
                <a:ea typeface="HG丸ｺﾞｼｯｸM-PRO" panose="020F0600000000000000" pitchFamily="50" charset="-128"/>
              </a:rPr>
              <a:t>困ったときの相談先はここ①　～ひとりで悩まないで、相談しましょう</a:t>
            </a:r>
          </a:p>
        </p:txBody>
      </p:sp>
      <p:sp>
        <p:nvSpPr>
          <p:cNvPr id="8" name="正方形/長方形 7"/>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 name="テキスト ボックス 3"/>
          <p:cNvSpPr txBox="1"/>
          <p:nvPr/>
        </p:nvSpPr>
        <p:spPr>
          <a:xfrm>
            <a:off x="4727848" y="5085185"/>
            <a:ext cx="5760640" cy="1182375"/>
          </a:xfrm>
          <a:prstGeom prst="rect">
            <a:avLst/>
          </a:prstGeom>
          <a:noFill/>
        </p:spPr>
        <p:txBody>
          <a:bodyPr wrap="square" rtlCol="0">
            <a:spAutoFit/>
          </a:bodyPr>
          <a:lstStyle/>
          <a:p>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労働基準関係法令に関する問題について、専門知識を持つ相談員が、法令・裁判例などの説明や各関係機関の紹介などを行う電話相談</a:t>
            </a:r>
            <a:endPar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endParaRPr>
          </a:p>
          <a:p>
            <a:r>
              <a:rPr lang="en-US" altLang="ja-JP" sz="1400" dirty="0">
                <a:latin typeface="HGMaruGothicMPRO" panose="020F0600000000000000" pitchFamily="34" charset="-128"/>
                <a:ea typeface="HGMaruGothicMPRO" panose="020F0600000000000000" pitchFamily="34" charset="-128"/>
                <a:cs typeface="A-OTF Shin Maru Go Pro"/>
              </a:rPr>
              <a:t>0120</a:t>
            </a:r>
            <a:r>
              <a:rPr lang="ja-JP" altLang="en-US" sz="1400" dirty="0">
                <a:latin typeface="HGMaruGothicMPRO" panose="020F0600000000000000" pitchFamily="34" charset="-128"/>
                <a:ea typeface="HGMaruGothicMPRO" panose="020F0600000000000000" pitchFamily="34" charset="-128"/>
                <a:cs typeface="A-OTF Shin Maru Go Pro"/>
              </a:rPr>
              <a:t>－</a:t>
            </a:r>
            <a:r>
              <a:rPr lang="en-US" altLang="ja-JP" sz="1400" dirty="0">
                <a:latin typeface="HGMaruGothicMPRO" panose="020F0600000000000000" pitchFamily="34" charset="-128"/>
                <a:ea typeface="HGMaruGothicMPRO" panose="020F0600000000000000" pitchFamily="34" charset="-128"/>
                <a:cs typeface="A-OTF Shin Maru Go Pro"/>
              </a:rPr>
              <a:t>811</a:t>
            </a:r>
            <a:r>
              <a:rPr lang="ja-JP" altLang="en-US" sz="1400" dirty="0">
                <a:latin typeface="HGMaruGothicMPRO" panose="020F0600000000000000" pitchFamily="34" charset="-128"/>
                <a:ea typeface="HGMaruGothicMPRO" panose="020F0600000000000000" pitchFamily="34" charset="-128"/>
                <a:cs typeface="A-OTF Shin Maru Go Pro"/>
              </a:rPr>
              <a:t>－</a:t>
            </a:r>
            <a:r>
              <a:rPr lang="en-US" altLang="ja-JP" sz="1400" dirty="0">
                <a:latin typeface="HGMaruGothicMPRO" panose="020F0600000000000000" pitchFamily="34" charset="-128"/>
                <a:ea typeface="HGMaruGothicMPRO" panose="020F0600000000000000" pitchFamily="34" charset="-128"/>
                <a:cs typeface="A-OTF Shin Maru Go Pro"/>
              </a:rPr>
              <a:t>610</a:t>
            </a:r>
            <a:r>
              <a:rPr lang="ja-JP" altLang="en-US" sz="1400" dirty="0">
                <a:latin typeface="HGMaruGothicMPRO" panose="020F0600000000000000" pitchFamily="34" charset="-128"/>
                <a:ea typeface="HGMaruGothicMPRO" panose="020F0600000000000000" pitchFamily="34" charset="-128"/>
                <a:cs typeface="A-OTF Shin Maru Go Pro"/>
              </a:rPr>
              <a:t>（フリーダイヤル）</a:t>
            </a:r>
          </a:p>
          <a:p>
            <a:pPr marL="200025">
              <a:lnSpc>
                <a:spcPct val="100000"/>
              </a:lnSpc>
              <a:spcBef>
                <a:spcPts val="65"/>
              </a:spcBef>
            </a:pP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平日（月～金）</a:t>
            </a:r>
            <a:r>
              <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rPr>
              <a:t>17 </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rPr>
              <a:t>22</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時　　土日・祝日　</a:t>
            </a:r>
            <a:r>
              <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rPr>
              <a:t>9 </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rPr>
              <a:t>21</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時</a:t>
            </a:r>
            <a:endParaRPr lang="ja-JP" altLang="en-US" sz="1400" dirty="0"/>
          </a:p>
          <a:p>
            <a:endParaRPr kumimoji="1" lang="ja-JP" altLang="en-US" sz="1400" dirty="0"/>
          </a:p>
        </p:txBody>
      </p:sp>
      <p:sp>
        <p:nvSpPr>
          <p:cNvPr id="9"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171</a:t>
            </a:r>
            <a:endParaRPr lang="ja-JP" altLang="en-US" sz="1200" b="1" dirty="0"/>
          </a:p>
        </p:txBody>
      </p:sp>
    </p:spTree>
    <p:extLst>
      <p:ext uri="{BB962C8B-B14F-4D97-AF65-F5344CB8AC3E}">
        <p14:creationId xmlns:p14="http://schemas.microsoft.com/office/powerpoint/2010/main" val="263470501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6108999C-105B-A84E-9AE9-8D1EC28BD62D}"/>
              </a:ext>
            </a:extLst>
          </p:cNvPr>
          <p:cNvSpPr/>
          <p:nvPr/>
        </p:nvSpPr>
        <p:spPr>
          <a:xfrm>
            <a:off x="1816768" y="5791066"/>
            <a:ext cx="1955205" cy="950302"/>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p>
        </p:txBody>
      </p:sp>
      <p:graphicFrame>
        <p:nvGraphicFramePr>
          <p:cNvPr id="5" name="object 5">
            <a:extLst>
              <a:ext uri="{FF2B5EF4-FFF2-40B4-BE49-F238E27FC236}">
                <a16:creationId xmlns:a16="http://schemas.microsoft.com/office/drawing/2014/main" id="{6E696AF8-FAFC-BD42-9D5F-0B8D8F8D7ADE}"/>
              </a:ext>
            </a:extLst>
          </p:cNvPr>
          <p:cNvGraphicFramePr>
            <a:graphicFrameLocks noGrp="1"/>
          </p:cNvGraphicFramePr>
          <p:nvPr/>
        </p:nvGraphicFramePr>
        <p:xfrm>
          <a:off x="1775520" y="1556790"/>
          <a:ext cx="8424936" cy="4070282"/>
        </p:xfrm>
        <a:graphic>
          <a:graphicData uri="http://schemas.openxmlformats.org/drawingml/2006/table">
            <a:tbl>
              <a:tblPr firstRow="1" bandRow="1">
                <a:tableStyleId>{2D5ABB26-0587-4C30-8999-92F81FD0307C}</a:tableStyleId>
              </a:tblPr>
              <a:tblGrid>
                <a:gridCol w="2527425">
                  <a:extLst>
                    <a:ext uri="{9D8B030D-6E8A-4147-A177-3AD203B41FA5}">
                      <a16:colId xmlns:a16="http://schemas.microsoft.com/office/drawing/2014/main" val="20000"/>
                    </a:ext>
                  </a:extLst>
                </a:gridCol>
                <a:gridCol w="5897511">
                  <a:extLst>
                    <a:ext uri="{9D8B030D-6E8A-4147-A177-3AD203B41FA5}">
                      <a16:colId xmlns:a16="http://schemas.microsoft.com/office/drawing/2014/main" val="20001"/>
                    </a:ext>
                  </a:extLst>
                </a:gridCol>
              </a:tblGrid>
              <a:tr h="385115">
                <a:tc gridSpan="2">
                  <a:txBody>
                    <a:bodyPr/>
                    <a:lstStyle/>
                    <a:p>
                      <a:pPr marL="188595">
                        <a:lnSpc>
                          <a:spcPct val="100000"/>
                        </a:lnSpc>
                        <a:spcBef>
                          <a:spcPts val="434"/>
                        </a:spcBef>
                      </a:pPr>
                      <a:r>
                        <a:rPr lang="ja-JP" altLang="en-US" sz="1600" b="1" spc="0" dirty="0">
                          <a:solidFill>
                            <a:srgbClr val="FFFFFF"/>
                          </a:solidFill>
                          <a:latin typeface="HGMaruGothicMPRO" panose="020F0600000000000000" pitchFamily="34" charset="-128"/>
                          <a:ea typeface="HGMaruGothicMPRO" panose="020F0600000000000000" pitchFamily="34" charset="-128"/>
                          <a:cs typeface="ShinMGoPro-DeBold"/>
                        </a:rPr>
                        <a:t>民間や自治体の</a:t>
                      </a:r>
                      <a:r>
                        <a:rPr sz="1600" b="1" spc="0" dirty="0" err="1">
                          <a:solidFill>
                            <a:srgbClr val="FFFFFF"/>
                          </a:solidFill>
                          <a:latin typeface="HGMaruGothicMPRO" panose="020F0600000000000000" pitchFamily="34" charset="-128"/>
                          <a:ea typeface="HGMaruGothicMPRO" panose="020F0600000000000000" pitchFamily="34" charset="-128"/>
                          <a:cs typeface="ShinMGoPro-DeBold"/>
                        </a:rPr>
                        <a:t>相談窓口</a:t>
                      </a:r>
                      <a:endParaRPr sz="1600" spc="0" dirty="0">
                        <a:latin typeface="HGMaruGothicMPRO" panose="020F0600000000000000" pitchFamily="34" charset="-128"/>
                        <a:ea typeface="HGMaruGothicMPRO" panose="020F0600000000000000" pitchFamily="34" charset="-128"/>
                        <a:cs typeface="ShinMGoPro-DeBold"/>
                      </a:endParaRPr>
                    </a:p>
                  </a:txBody>
                  <a:tcPr marL="0" marR="0" marT="37587" marB="0">
                    <a:lnL w="19050">
                      <a:solidFill>
                        <a:srgbClr val="231F20"/>
                      </a:solidFill>
                      <a:prstDash val="solid"/>
                    </a:lnL>
                    <a:lnR w="19050">
                      <a:solidFill>
                        <a:srgbClr val="231F20"/>
                      </a:solidFill>
                      <a:prstDash val="solid"/>
                    </a:lnR>
                    <a:lnT w="19050">
                      <a:solidFill>
                        <a:srgbClr val="231F20"/>
                      </a:solidFill>
                      <a:prstDash val="solid"/>
                    </a:lnT>
                    <a:lnB w="6350">
                      <a:solidFill>
                        <a:srgbClr val="231F20"/>
                      </a:solidFill>
                      <a:prstDash val="solid"/>
                    </a:lnB>
                    <a:solidFill>
                      <a:srgbClr val="44C8F4"/>
                    </a:solidFill>
                  </a:tcPr>
                </a:tc>
                <a:tc hMerge="1">
                  <a:txBody>
                    <a:bodyPr/>
                    <a:lstStyle/>
                    <a:p>
                      <a:endParaRPr/>
                    </a:p>
                  </a:txBody>
                  <a:tcPr marL="0" marR="0" marT="0" marB="0"/>
                </a:tc>
                <a:extLst>
                  <a:ext uri="{0D108BD9-81ED-4DB2-BD59-A6C34878D82A}">
                    <a16:rowId xmlns:a16="http://schemas.microsoft.com/office/drawing/2014/main" val="10000"/>
                  </a:ext>
                </a:extLst>
              </a:tr>
              <a:tr h="577375">
                <a:tc>
                  <a:txBody>
                    <a:bodyPr/>
                    <a:lstStyle/>
                    <a:p>
                      <a:pPr marL="188595" marR="1310005" algn="l">
                        <a:lnSpc>
                          <a:spcPct val="103299"/>
                        </a:lnSpc>
                        <a:spcBef>
                          <a:spcPts val="229"/>
                        </a:spcBef>
                      </a:pPr>
                      <a:endParaRPr lang="en-US" sz="1600" spc="0" dirty="0">
                        <a:solidFill>
                          <a:srgbClr val="231F20"/>
                        </a:solidFill>
                        <a:latin typeface="HGMaruGothicMPRO" panose="020F0600000000000000" pitchFamily="34" charset="-128"/>
                        <a:ea typeface="HGMaruGothicMPRO" panose="020F0600000000000000" pitchFamily="34" charset="-128"/>
                        <a:cs typeface="A-OTF Shin Maru Go Pro"/>
                      </a:endParaRPr>
                    </a:p>
                  </a:txBody>
                  <a:tcPr marL="0" marR="0" marT="36741"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193675" marR="161925">
                        <a:lnSpc>
                          <a:spcPct val="103299"/>
                        </a:lnSpc>
                        <a:spcBef>
                          <a:spcPts val="229"/>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解雇、残業代、パワハラやセクハラなど、雇用関係や職場環境に関する相談</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36741"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1"/>
                  </a:ext>
                </a:extLst>
              </a:tr>
              <a:tr h="577375">
                <a:tc>
                  <a:txBody>
                    <a:bodyPr/>
                    <a:lstStyle/>
                    <a:p>
                      <a:pPr marL="188595" marR="648970">
                        <a:lnSpc>
                          <a:spcPct val="103299"/>
                        </a:lnSpc>
                        <a:spcBef>
                          <a:spcPts val="229"/>
                        </a:spcBef>
                      </a:pP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社会保険労務士会</a:t>
                      </a:r>
                      <a:br>
                        <a:rPr lang="en-US" altLang="ja-JP" sz="1600" spc="0" dirty="0">
                          <a:solidFill>
                            <a:srgbClr val="231F20"/>
                          </a:solidFill>
                          <a:latin typeface="HGMaruGothicMPRO" panose="020F0600000000000000" pitchFamily="34" charset="-128"/>
                          <a:ea typeface="HGMaruGothicMPRO" panose="020F0600000000000000" pitchFamily="34" charset="-128"/>
                          <a:cs typeface="A-OTF Shin Maru Go Pro"/>
                        </a:rPr>
                      </a:br>
                      <a:r>
                        <a:rPr sz="1600" spc="0" dirty="0">
                          <a:solidFill>
                            <a:srgbClr val="231F20"/>
                          </a:solidFill>
                          <a:latin typeface="HGMaruGothicMPRO" panose="020F0600000000000000" pitchFamily="34" charset="-128"/>
                          <a:ea typeface="HGMaruGothicMPRO" panose="020F0600000000000000" pitchFamily="34" charset="-128"/>
                          <a:cs typeface="A-OTF Shin Maru Go Pro"/>
                        </a:rPr>
                        <a:t>各社労士事務所</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36741"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93675" marR="165100">
                        <a:lnSpc>
                          <a:spcPct val="103299"/>
                        </a:lnSpc>
                        <a:spcBef>
                          <a:spcPts val="229"/>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解雇、退職、未払い残業代等職場のトラブル全般についての相談</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36741"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2"/>
                  </a:ext>
                </a:extLst>
              </a:tr>
              <a:tr h="577375">
                <a:tc>
                  <a:txBody>
                    <a:bodyPr/>
                    <a:lstStyle/>
                    <a:p>
                      <a:pPr marL="188595">
                        <a:lnSpc>
                          <a:spcPct val="100000"/>
                        </a:lnSpc>
                        <a:spcBef>
                          <a:spcPts val="300"/>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司法書士会、</a:t>
                      </a:r>
                      <a:endParaRPr sz="1600" spc="0" dirty="0">
                        <a:latin typeface="HGMaruGothicMPRO" panose="020F0600000000000000" pitchFamily="34" charset="-128"/>
                        <a:ea typeface="HGMaruGothicMPRO" panose="020F0600000000000000" pitchFamily="34" charset="-128"/>
                        <a:cs typeface="A-OTF Shin Maru Go Pro"/>
                      </a:endParaRPr>
                    </a:p>
                    <a:p>
                      <a:pPr marL="188595">
                        <a:lnSpc>
                          <a:spcPct val="100000"/>
                        </a:lnSpc>
                        <a:spcBef>
                          <a:spcPts val="65"/>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各司法書士事務所</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25923"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193675">
                        <a:lnSpc>
                          <a:spcPct val="100000"/>
                        </a:lnSpc>
                        <a:spcBef>
                          <a:spcPts val="1350"/>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司法書士による相談会を全国各地の司法書士会で実施</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116652"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3"/>
                  </a:ext>
                </a:extLst>
              </a:tr>
              <a:tr h="577375">
                <a:tc>
                  <a:txBody>
                    <a:bodyPr/>
                    <a:lstStyle/>
                    <a:p>
                      <a:pPr marL="188595">
                        <a:lnSpc>
                          <a:spcPct val="100000"/>
                        </a:lnSpc>
                        <a:spcBef>
                          <a:spcPts val="300"/>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行政書士会、</a:t>
                      </a:r>
                      <a:endParaRPr sz="1600" spc="0" dirty="0">
                        <a:latin typeface="HGMaruGothicMPRO" panose="020F0600000000000000" pitchFamily="34" charset="-128"/>
                        <a:ea typeface="HGMaruGothicMPRO" panose="020F0600000000000000" pitchFamily="34" charset="-128"/>
                        <a:cs typeface="A-OTF Shin Maru Go Pro"/>
                      </a:endParaRPr>
                    </a:p>
                    <a:p>
                      <a:pPr marL="188595">
                        <a:lnSpc>
                          <a:spcPct val="100000"/>
                        </a:lnSpc>
                        <a:spcBef>
                          <a:spcPts val="65"/>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各行政書士事務所</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25923"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93675" marR="165100">
                        <a:lnSpc>
                          <a:spcPct val="103299"/>
                        </a:lnSpc>
                        <a:spcBef>
                          <a:spcPts val="229"/>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クーリングオフなどの相談及び外国人留学生の進学・就職・アルバイトなどの労働契約の相談</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36741"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FFFDE8"/>
                    </a:solidFill>
                  </a:tcPr>
                </a:tc>
                <a:extLst>
                  <a:ext uri="{0D108BD9-81ED-4DB2-BD59-A6C34878D82A}">
                    <a16:rowId xmlns:a16="http://schemas.microsoft.com/office/drawing/2014/main" val="10004"/>
                  </a:ext>
                </a:extLst>
              </a:tr>
              <a:tr h="577375">
                <a:tc>
                  <a:txBody>
                    <a:bodyPr/>
                    <a:lstStyle/>
                    <a:p>
                      <a:pPr marL="188595">
                        <a:lnSpc>
                          <a:spcPct val="100000"/>
                        </a:lnSpc>
                        <a:spcBef>
                          <a:spcPts val="300"/>
                        </a:spcBef>
                      </a:pPr>
                      <a:r>
                        <a:rPr sz="1600" spc="0" dirty="0" err="1">
                          <a:solidFill>
                            <a:srgbClr val="231F20"/>
                          </a:solidFill>
                          <a:latin typeface="HGMaruGothicMPRO" panose="020F0600000000000000" pitchFamily="34" charset="-128"/>
                          <a:ea typeface="HGMaruGothicMPRO" panose="020F0600000000000000" pitchFamily="34" charset="-128"/>
                          <a:cs typeface="A-OTF Shin Maru Go Pro"/>
                        </a:rPr>
                        <a:t>都道府県庁</a:t>
                      </a:r>
                      <a:endParaRPr sz="1600" spc="0" dirty="0">
                        <a:latin typeface="HGMaruGothicMPRO" panose="020F0600000000000000" pitchFamily="34" charset="-128"/>
                        <a:ea typeface="HGMaruGothicMPRO" panose="020F0600000000000000" pitchFamily="34" charset="-128"/>
                        <a:cs typeface="A-OTF Shin Maru Go Pro"/>
                      </a:endParaRPr>
                    </a:p>
                    <a:p>
                      <a:pPr marL="188595">
                        <a:lnSpc>
                          <a:spcPct val="100000"/>
                        </a:lnSpc>
                        <a:spcBef>
                          <a:spcPts val="65"/>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政令指定都市役所</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25923" marB="0">
                    <a:lnL w="190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E6E7E8"/>
                    </a:solidFill>
                  </a:tcPr>
                </a:tc>
                <a:tc>
                  <a:txBody>
                    <a:bodyPr/>
                    <a:lstStyle/>
                    <a:p>
                      <a:pPr marL="193675">
                        <a:lnSpc>
                          <a:spcPct val="100000"/>
                        </a:lnSpc>
                        <a:spcBef>
                          <a:spcPts val="1350"/>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労働相談への対応</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116652" marB="0">
                    <a:lnL w="6350">
                      <a:solidFill>
                        <a:srgbClr val="231F20"/>
                      </a:solidFill>
                      <a:prstDash val="solid"/>
                    </a:lnL>
                    <a:lnR w="19050">
                      <a:solidFill>
                        <a:srgbClr val="231F20"/>
                      </a:solidFill>
                      <a:prstDash val="solid"/>
                    </a:lnR>
                    <a:lnT w="6350">
                      <a:solidFill>
                        <a:srgbClr val="231F20"/>
                      </a:solidFill>
                      <a:prstDash val="solid"/>
                    </a:lnT>
                    <a:lnB w="6350">
                      <a:solidFill>
                        <a:srgbClr val="231F20"/>
                      </a:solidFill>
                      <a:prstDash val="solid"/>
                    </a:lnB>
                    <a:solidFill>
                      <a:srgbClr val="E6E7E8"/>
                    </a:solidFill>
                  </a:tcPr>
                </a:tc>
                <a:extLst>
                  <a:ext uri="{0D108BD9-81ED-4DB2-BD59-A6C34878D82A}">
                    <a16:rowId xmlns:a16="http://schemas.microsoft.com/office/drawing/2014/main" val="10005"/>
                  </a:ext>
                </a:extLst>
              </a:tr>
              <a:tr h="798292">
                <a:tc>
                  <a:txBody>
                    <a:bodyPr/>
                    <a:lstStyle/>
                    <a:p>
                      <a:pPr>
                        <a:lnSpc>
                          <a:spcPct val="100000"/>
                        </a:lnSpc>
                        <a:spcBef>
                          <a:spcPts val="20"/>
                        </a:spcBef>
                      </a:pPr>
                      <a:endParaRPr sz="1600" spc="0" dirty="0">
                        <a:latin typeface="HGMaruGothicMPRO" panose="020F0600000000000000" pitchFamily="34" charset="-128"/>
                        <a:ea typeface="HGMaruGothicMPRO" panose="020F0600000000000000" pitchFamily="34" charset="-128"/>
                        <a:cs typeface="Times New Roman"/>
                      </a:endParaRPr>
                    </a:p>
                    <a:p>
                      <a:pPr marL="188595">
                        <a:lnSpc>
                          <a:spcPct val="100000"/>
                        </a:lnSpc>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労働組合</a:t>
                      </a:r>
                      <a:endParaRPr sz="1600" spc="0" dirty="0">
                        <a:latin typeface="HGMaruGothicMPRO" panose="020F0600000000000000" pitchFamily="34" charset="-128"/>
                        <a:ea typeface="HGMaruGothicMPRO" panose="020F0600000000000000" pitchFamily="34" charset="-128"/>
                        <a:cs typeface="A-OTF Shin Maru Go Pro"/>
                      </a:endParaRPr>
                    </a:p>
                  </a:txBody>
                  <a:tcPr marL="0" marR="0" marT="1728" marB="0">
                    <a:lnL w="190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a:txBody>
                    <a:bodyPr/>
                    <a:lstStyle/>
                    <a:p>
                      <a:pPr marL="193675" marR="162560">
                        <a:lnSpc>
                          <a:spcPct val="103299"/>
                        </a:lnSpc>
                        <a:spcBef>
                          <a:spcPts val="330"/>
                        </a:spcBef>
                      </a:pPr>
                      <a:r>
                        <a:rPr sz="1600" spc="0" dirty="0">
                          <a:solidFill>
                            <a:srgbClr val="231F20"/>
                          </a:solidFill>
                          <a:latin typeface="HGMaruGothicMPRO" panose="020F0600000000000000" pitchFamily="34" charset="-128"/>
                          <a:ea typeface="HGMaruGothicMPRO" panose="020F0600000000000000" pitchFamily="34" charset="-128"/>
                          <a:cs typeface="A-OTF Shin Maru Go Pro"/>
                        </a:rPr>
                        <a:t>労働者が主体となって自主的に労働条件の維持・改善や経済的地位の向上を目的として組織する団体</a:t>
                      </a:r>
                      <a:endParaRPr sz="1600" spc="0" dirty="0">
                        <a:latin typeface="HGMaruGothicMPRO" panose="020F0600000000000000" pitchFamily="34" charset="-128"/>
                        <a:ea typeface="HGMaruGothicMPRO" panose="020F0600000000000000" pitchFamily="34" charset="-128"/>
                        <a:cs typeface="A-OTF Shin Maru Go Pro"/>
                      </a:endParaRPr>
                    </a:p>
                    <a:p>
                      <a:pPr marL="193675">
                        <a:lnSpc>
                          <a:spcPct val="100000"/>
                        </a:lnSpc>
                        <a:spcBef>
                          <a:spcPts val="90"/>
                        </a:spcBef>
                      </a:pPr>
                      <a:r>
                        <a:rPr sz="1200" spc="0" dirty="0">
                          <a:solidFill>
                            <a:srgbClr val="231F20"/>
                          </a:solidFill>
                          <a:latin typeface="HGMaruGothicMPRO" panose="020F0600000000000000" pitchFamily="34" charset="-128"/>
                          <a:ea typeface="HGMaruGothicMPRO" panose="020F0600000000000000" pitchFamily="34" charset="-128"/>
                          <a:cs typeface="A-OTF Shin Maru Go Pro"/>
                        </a:rPr>
                        <a:t>※　電話相談をしている労働組合（連合団体、地域労組、ユニオン）もあります</a:t>
                      </a:r>
                      <a:endParaRPr sz="1200" spc="0" dirty="0">
                        <a:latin typeface="HGMaruGothicMPRO" panose="020F0600000000000000" pitchFamily="34" charset="-128"/>
                        <a:ea typeface="HGMaruGothicMPRO" panose="020F0600000000000000" pitchFamily="34" charset="-128"/>
                        <a:cs typeface="A-OTF Shin Maru Go Pro"/>
                      </a:endParaRPr>
                    </a:p>
                  </a:txBody>
                  <a:tcPr marL="0" marR="0" marT="28515" marB="0">
                    <a:lnL w="6350">
                      <a:solidFill>
                        <a:srgbClr val="231F20"/>
                      </a:solidFill>
                      <a:prstDash val="solid"/>
                    </a:lnL>
                    <a:lnR w="19050">
                      <a:solidFill>
                        <a:srgbClr val="231F20"/>
                      </a:solidFill>
                      <a:prstDash val="solid"/>
                    </a:lnR>
                    <a:lnT w="6350">
                      <a:solidFill>
                        <a:srgbClr val="231F20"/>
                      </a:solidFill>
                      <a:prstDash val="solid"/>
                    </a:lnT>
                    <a:lnB w="19050">
                      <a:solidFill>
                        <a:srgbClr val="231F20"/>
                      </a:solidFill>
                      <a:prstDash val="solid"/>
                    </a:lnB>
                    <a:solidFill>
                      <a:srgbClr val="FFFDE8"/>
                    </a:solidFill>
                  </a:tcPr>
                </a:tc>
                <a:extLst>
                  <a:ext uri="{0D108BD9-81ED-4DB2-BD59-A6C34878D82A}">
                    <a16:rowId xmlns:a16="http://schemas.microsoft.com/office/drawing/2014/main" val="10006"/>
                  </a:ext>
                </a:extLst>
              </a:tr>
            </a:tbl>
          </a:graphicData>
        </a:graphic>
      </p:graphicFrame>
      <p:sp>
        <p:nvSpPr>
          <p:cNvPr id="6" name="object 6">
            <a:extLst>
              <a:ext uri="{FF2B5EF4-FFF2-40B4-BE49-F238E27FC236}">
                <a16:creationId xmlns:a16="http://schemas.microsoft.com/office/drawing/2014/main" id="{3372B867-7740-654F-B4B2-7082B128FCAC}"/>
              </a:ext>
            </a:extLst>
          </p:cNvPr>
          <p:cNvSpPr txBox="1"/>
          <p:nvPr/>
        </p:nvSpPr>
        <p:spPr>
          <a:xfrm>
            <a:off x="1777224" y="5850940"/>
            <a:ext cx="1994748" cy="600686"/>
          </a:xfrm>
          <a:prstGeom prst="rect">
            <a:avLst/>
          </a:prstGeom>
          <a:noFill/>
        </p:spPr>
        <p:txBody>
          <a:bodyPr vert="horz" wrap="square" lIns="0" tIns="125294" rIns="0" bIns="0" rtlCol="0">
            <a:spAutoFit/>
          </a:bodyPr>
          <a:lstStyle/>
          <a:p>
            <a:pPr marL="146898" marR="127456" indent="-4321">
              <a:lnSpc>
                <a:spcPct val="102299"/>
              </a:lnSpc>
              <a:spcBef>
                <a:spcPts val="986"/>
              </a:spcBef>
            </a:pPr>
            <a:r>
              <a:rPr sz="1600" dirty="0">
                <a:solidFill>
                  <a:srgbClr val="FFFFFF"/>
                </a:solidFill>
                <a:latin typeface="HGMaruGothicMPRO" panose="020F0600000000000000" pitchFamily="34" charset="-128"/>
                <a:ea typeface="HGMaruGothicMPRO" panose="020F0600000000000000" pitchFamily="34" charset="-128"/>
                <a:cs typeface="A-OTF Shin Maru Go Pro"/>
              </a:rPr>
              <a:t>相談をするために準備をしておこう</a:t>
            </a:r>
            <a:endParaRPr sz="1600" dirty="0">
              <a:latin typeface="HGMaruGothicMPRO" panose="020F0600000000000000" pitchFamily="34" charset="-128"/>
              <a:ea typeface="HGMaruGothicMPRO" panose="020F0600000000000000" pitchFamily="34" charset="-128"/>
              <a:cs typeface="A-OTF Shin Maru Go Pro"/>
            </a:endParaRPr>
          </a:p>
        </p:txBody>
      </p:sp>
      <p:sp>
        <p:nvSpPr>
          <p:cNvPr id="7" name="object 7">
            <a:extLst>
              <a:ext uri="{FF2B5EF4-FFF2-40B4-BE49-F238E27FC236}">
                <a16:creationId xmlns:a16="http://schemas.microsoft.com/office/drawing/2014/main" id="{2FA0B48D-2AD5-0E45-81AC-02A6A3C1BAC3}"/>
              </a:ext>
            </a:extLst>
          </p:cNvPr>
          <p:cNvSpPr/>
          <p:nvPr/>
        </p:nvSpPr>
        <p:spPr>
          <a:xfrm>
            <a:off x="2571262" y="5791066"/>
            <a:ext cx="4316826" cy="950302"/>
          </a:xfrm>
          <a:custGeom>
            <a:avLst/>
            <a:gdLst/>
            <a:ahLst/>
            <a:cxnLst/>
            <a:rect l="l" t="t" r="r" b="b"/>
            <a:pathLst>
              <a:path w="5150485" h="929640">
                <a:moveTo>
                  <a:pt x="0" y="929246"/>
                </a:moveTo>
                <a:lnTo>
                  <a:pt x="5150256" y="929246"/>
                </a:lnTo>
                <a:lnTo>
                  <a:pt x="5150256" y="0"/>
                </a:lnTo>
                <a:lnTo>
                  <a:pt x="0" y="0"/>
                </a:lnTo>
                <a:lnTo>
                  <a:pt x="0" y="929246"/>
                </a:lnTo>
                <a:close/>
              </a:path>
            </a:pathLst>
          </a:custGeom>
          <a:ln w="15747">
            <a:solidFill>
              <a:srgbClr val="6D6E71"/>
            </a:solidFill>
          </a:ln>
        </p:spPr>
        <p:txBody>
          <a:bodyPr wrap="square" lIns="0" tIns="0" rIns="0" bIns="0" rtlCol="0"/>
          <a:lstStyle/>
          <a:p>
            <a:endParaRPr sz="1225">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A749B327-7EA6-7249-999D-990ADA4405A1}"/>
              </a:ext>
            </a:extLst>
          </p:cNvPr>
          <p:cNvSpPr/>
          <p:nvPr/>
        </p:nvSpPr>
        <p:spPr>
          <a:xfrm>
            <a:off x="6962218" y="5717704"/>
            <a:ext cx="3170645" cy="684269"/>
          </a:xfrm>
          <a:prstGeom prst="rect">
            <a:avLst/>
          </a:prstGeom>
          <a:blipFill>
            <a:blip r:embed="rId2" cstate="print"/>
            <a:stretch>
              <a:fillRect/>
            </a:stretch>
          </a:blipFill>
        </p:spPr>
        <p:txBody>
          <a:bodyPr wrap="square" lIns="0" tIns="0" rIns="0" bIns="0" rtlCol="0"/>
          <a:lstStyle/>
          <a:p>
            <a:endParaRPr sz="1225">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C2AE8EA6-018D-3440-B7AC-51AD746C5E5C}"/>
              </a:ext>
            </a:extLst>
          </p:cNvPr>
          <p:cNvSpPr txBox="1"/>
          <p:nvPr/>
        </p:nvSpPr>
        <p:spPr>
          <a:xfrm>
            <a:off x="7032105" y="6078230"/>
            <a:ext cx="2336069" cy="219448"/>
          </a:xfrm>
          <a:prstGeom prst="rect">
            <a:avLst/>
          </a:prstGeom>
        </p:spPr>
        <p:txBody>
          <a:bodyPr vert="horz" wrap="square" lIns="0" tIns="5617" rIns="0" bIns="0" rtlCol="0">
            <a:spAutoFit/>
          </a:bodyPr>
          <a:lstStyle/>
          <a:p>
            <a:pPr marL="8641" marR="3457">
              <a:lnSpc>
                <a:spcPct val="103299"/>
              </a:lnSpc>
              <a:spcBef>
                <a:spcPts val="44"/>
              </a:spcBef>
            </a:pPr>
            <a:r>
              <a:rPr sz="715" b="1" dirty="0">
                <a:solidFill>
                  <a:srgbClr val="231F20"/>
                </a:solidFill>
                <a:latin typeface="HGMaruGothicMPRO" panose="020F0600000000000000" pitchFamily="34" charset="-128"/>
                <a:ea typeface="HGMaruGothicMPRO" panose="020F0600000000000000" pitchFamily="34" charset="-128"/>
                <a:cs typeface="ShinMGoPro-Medium"/>
              </a:rPr>
              <a:t>厚生労働省ホームページ「確かめよう労働条件」</a:t>
            </a:r>
            <a:r>
              <a:rPr lang="en-US" sz="715" b="1" dirty="0">
                <a:solidFill>
                  <a:srgbClr val="231F20"/>
                </a:solidFill>
                <a:latin typeface="HGMaruGothicMPRO" panose="020F0600000000000000" pitchFamily="34" charset="-128"/>
                <a:ea typeface="HGMaruGothicMPRO" panose="020F0600000000000000" pitchFamily="34" charset="-128"/>
                <a:cs typeface="ShinMGoPro-Medium"/>
              </a:rPr>
              <a:t>http://www.check-roudou.mhlw.go.jp/　</a:t>
            </a:r>
            <a:r>
              <a:rPr lang="ja-JP" altLang="en-US" sz="715" b="1" dirty="0">
                <a:solidFill>
                  <a:srgbClr val="231F20"/>
                </a:solidFill>
                <a:latin typeface="HGMaruGothicMPRO" panose="020F0600000000000000" pitchFamily="34" charset="-128"/>
                <a:ea typeface="HGMaruGothicMPRO" panose="020F0600000000000000" pitchFamily="34" charset="-128"/>
                <a:cs typeface="ShinMGoPro-Medium"/>
              </a:rPr>
              <a:t>見てね！</a:t>
            </a:r>
          </a:p>
        </p:txBody>
      </p:sp>
      <p:sp>
        <p:nvSpPr>
          <p:cNvPr id="11" name="object 11">
            <a:extLst>
              <a:ext uri="{FF2B5EF4-FFF2-40B4-BE49-F238E27FC236}">
                <a16:creationId xmlns:a16="http://schemas.microsoft.com/office/drawing/2014/main" id="{A88FB259-BE77-524F-9284-615857797A6F}"/>
              </a:ext>
            </a:extLst>
          </p:cNvPr>
          <p:cNvSpPr txBox="1"/>
          <p:nvPr/>
        </p:nvSpPr>
        <p:spPr>
          <a:xfrm>
            <a:off x="8868309" y="6492604"/>
            <a:ext cx="1675957" cy="207689"/>
          </a:xfrm>
          <a:prstGeom prst="rect">
            <a:avLst/>
          </a:prstGeom>
        </p:spPr>
        <p:txBody>
          <a:bodyPr vert="horz" wrap="square" lIns="0" tIns="4321" rIns="0" bIns="0" rtlCol="0">
            <a:spAutoFit/>
          </a:bodyPr>
          <a:lstStyle/>
          <a:p>
            <a:pPr marL="5401" marR="3457" indent="2160" algn="ctr">
              <a:lnSpc>
                <a:spcPct val="103299"/>
              </a:lnSpc>
              <a:spcBef>
                <a:spcPts val="34"/>
              </a:spcBef>
            </a:pPr>
            <a:r>
              <a:rPr sz="680" dirty="0">
                <a:solidFill>
                  <a:srgbClr val="231F20"/>
                </a:solidFill>
                <a:latin typeface="HGMaruGothicMPRO" panose="020F0600000000000000" pitchFamily="34" charset="-128"/>
                <a:ea typeface="HGMaruGothicMPRO" panose="020F0600000000000000" pitchFamily="34" charset="-128"/>
                <a:cs typeface="A-OTF Shin Maru Go Pro"/>
              </a:rPr>
              <a:t>「アルバイトの労働条件を確かめよう！」</a:t>
            </a:r>
            <a:r>
              <a:rPr sz="680" dirty="0" err="1">
                <a:solidFill>
                  <a:srgbClr val="231F20"/>
                </a:solidFill>
                <a:latin typeface="HGMaruGothicMPRO" panose="020F0600000000000000" pitchFamily="34" charset="-128"/>
                <a:ea typeface="HGMaruGothicMPRO" panose="020F0600000000000000" pitchFamily="34" charset="-128"/>
                <a:cs typeface="A-OTF Shin Maru Go Pro"/>
              </a:rPr>
              <a:t>キャラクタ</a:t>
            </a:r>
            <a:r>
              <a:rPr sz="680" dirty="0">
                <a:solidFill>
                  <a:srgbClr val="231F20"/>
                </a:solidFill>
                <a:latin typeface="HGMaruGothicMPRO" panose="020F0600000000000000" pitchFamily="34" charset="-128"/>
                <a:ea typeface="HGMaruGothicMPRO" panose="020F0600000000000000" pitchFamily="34" charset="-128"/>
                <a:cs typeface="A-OTF Shin Maru Go Pro"/>
              </a:rPr>
              <a:t>ー「</a:t>
            </a:r>
            <a:r>
              <a:rPr sz="680" dirty="0" err="1">
                <a:solidFill>
                  <a:srgbClr val="231F20"/>
                </a:solidFill>
                <a:latin typeface="HGMaruGothicMPRO" panose="020F0600000000000000" pitchFamily="34" charset="-128"/>
                <a:ea typeface="HGMaruGothicMPRO" panose="020F0600000000000000" pitchFamily="34" charset="-128"/>
                <a:cs typeface="A-OTF Shin Maru Go Pro"/>
              </a:rPr>
              <a:t>たしかめたん</a:t>
            </a:r>
            <a:r>
              <a:rPr sz="680" dirty="0">
                <a:solidFill>
                  <a:srgbClr val="231F20"/>
                </a:solidFill>
                <a:latin typeface="HGMaruGothicMPRO" panose="020F0600000000000000" pitchFamily="34" charset="-128"/>
                <a:ea typeface="HGMaruGothicMPRO" panose="020F0600000000000000" pitchFamily="34" charset="-128"/>
                <a:cs typeface="A-OTF Shin Maru Go Pro"/>
              </a:rPr>
              <a:t>」</a:t>
            </a:r>
            <a:endParaRPr sz="680" dirty="0">
              <a:latin typeface="HGMaruGothicMPRO" panose="020F0600000000000000" pitchFamily="34" charset="-128"/>
              <a:ea typeface="HGMaruGothicMPRO" panose="020F0600000000000000" pitchFamily="34" charset="-128"/>
              <a:cs typeface="A-OTF Shin Maru Go Pro"/>
            </a:endParaRPr>
          </a:p>
        </p:txBody>
      </p:sp>
      <p:sp>
        <p:nvSpPr>
          <p:cNvPr id="14" name="object 8">
            <a:extLst>
              <a:ext uri="{FF2B5EF4-FFF2-40B4-BE49-F238E27FC236}">
                <a16:creationId xmlns:a16="http://schemas.microsoft.com/office/drawing/2014/main" id="{8D086492-E48A-9340-A42F-DBD4283CAB2A}"/>
              </a:ext>
            </a:extLst>
          </p:cNvPr>
          <p:cNvSpPr txBox="1"/>
          <p:nvPr/>
        </p:nvSpPr>
        <p:spPr>
          <a:xfrm>
            <a:off x="3771972" y="5833436"/>
            <a:ext cx="3476156" cy="812435"/>
          </a:xfrm>
          <a:prstGeom prst="rect">
            <a:avLst/>
          </a:prstGeom>
        </p:spPr>
        <p:txBody>
          <a:bodyPr vert="horz" wrap="square" lIns="0" tIns="12098" rIns="0" bIns="0" rtlCol="0">
            <a:spAutoFit/>
          </a:bodyPr>
          <a:lstStyle/>
          <a:p>
            <a:pPr marL="22034">
              <a:spcBef>
                <a:spcPts val="95"/>
              </a:spcBef>
            </a:pPr>
            <a:r>
              <a:rPr sz="1100" dirty="0">
                <a:solidFill>
                  <a:srgbClr val="00AEEF"/>
                </a:solidFill>
                <a:latin typeface="HGMaruGothicMPRO" panose="020F0600000000000000" pitchFamily="34" charset="-128"/>
                <a:ea typeface="HGMaruGothicMPRO" panose="020F0600000000000000" pitchFamily="34" charset="-128"/>
                <a:cs typeface="A-OTF Shin Maru Go Pro"/>
              </a:rPr>
              <a:t>・</a:t>
            </a:r>
            <a:r>
              <a:rPr sz="1100" dirty="0" err="1">
                <a:solidFill>
                  <a:srgbClr val="00AEEF"/>
                </a:solidFill>
                <a:latin typeface="HGMaruGothicMPRO" panose="020F0600000000000000" pitchFamily="34" charset="-128"/>
                <a:ea typeface="HGMaruGothicMPRO" panose="020F0600000000000000" pitchFamily="34" charset="-128"/>
                <a:cs typeface="A-OTF Shin Maru Go Pro"/>
              </a:rPr>
              <a:t>メモを取ろう･メモを残そう</a:t>
            </a:r>
            <a:endParaRPr sz="1100" dirty="0">
              <a:latin typeface="HGMaruGothicMPRO" panose="020F0600000000000000" pitchFamily="34" charset="-128"/>
              <a:ea typeface="HGMaruGothicMPRO" panose="020F0600000000000000" pitchFamily="34" charset="-128"/>
              <a:cs typeface="A-OTF Shin Maru Go Pro"/>
            </a:endParaRPr>
          </a:p>
          <a:p>
            <a:pPr marL="245839" marR="413044">
              <a:spcBef>
                <a:spcPts val="27"/>
              </a:spcBef>
            </a:pPr>
            <a:r>
              <a:rPr sz="1000" dirty="0" err="1">
                <a:solidFill>
                  <a:srgbClr val="231F20"/>
                </a:solidFill>
                <a:latin typeface="HGMaruGothicMPRO" panose="020F0600000000000000" pitchFamily="34" charset="-128"/>
                <a:ea typeface="HGMaruGothicMPRO" panose="020F0600000000000000" pitchFamily="34" charset="-128"/>
                <a:cs typeface="A-OTF Shin Maru Go Pro"/>
              </a:rPr>
              <a:t>出勤・退勤・休憩時間・働</a:t>
            </a:r>
            <a:r>
              <a:rPr lang="ja-JP" altLang="en-US" sz="1000" dirty="0">
                <a:solidFill>
                  <a:srgbClr val="231F20"/>
                </a:solidFill>
                <a:latin typeface="HGMaruGothicMPRO" panose="020F0600000000000000" pitchFamily="34" charset="-128"/>
                <a:ea typeface="HGMaruGothicMPRO" panose="020F0600000000000000" pitchFamily="34" charset="-128"/>
                <a:cs typeface="A-OTF Shin Maru Go Pro"/>
              </a:rPr>
              <a:t>い</a:t>
            </a:r>
            <a:r>
              <a:rPr sz="1000" dirty="0" err="1">
                <a:solidFill>
                  <a:srgbClr val="231F20"/>
                </a:solidFill>
                <a:latin typeface="HGMaruGothicMPRO" panose="020F0600000000000000" pitchFamily="34" charset="-128"/>
                <a:ea typeface="HGMaruGothicMPRO" panose="020F0600000000000000" pitchFamily="34" charset="-128"/>
                <a:cs typeface="A-OTF Shin Maru Go Pro"/>
              </a:rPr>
              <a:t>た日、誰にいつ何を言われた</a:t>
            </a:r>
            <a:r>
              <a:rPr sz="1000" dirty="0">
                <a:solidFill>
                  <a:srgbClr val="231F20"/>
                </a:solidFill>
                <a:latin typeface="HGMaruGothicMPRO" panose="020F0600000000000000" pitchFamily="34" charset="-128"/>
                <a:ea typeface="HGMaruGothicMPRO" panose="020F0600000000000000" pitchFamily="34" charset="-128"/>
                <a:cs typeface="A-OTF Shin Maru Go Pro"/>
              </a:rPr>
              <a:t>・・・など</a:t>
            </a:r>
            <a:endParaRPr sz="1000" dirty="0">
              <a:latin typeface="HGMaruGothicMPRO" panose="020F0600000000000000" pitchFamily="34" charset="-128"/>
              <a:ea typeface="HGMaruGothicMPRO" panose="020F0600000000000000" pitchFamily="34" charset="-128"/>
              <a:cs typeface="A-OTF Shin Maru Go Pro"/>
            </a:endParaRPr>
          </a:p>
          <a:p>
            <a:pPr marL="22034"/>
            <a:r>
              <a:rPr sz="1100" dirty="0">
                <a:solidFill>
                  <a:srgbClr val="00AEEF"/>
                </a:solidFill>
                <a:latin typeface="HGMaruGothicMPRO" panose="020F0600000000000000" pitchFamily="34" charset="-128"/>
                <a:ea typeface="HGMaruGothicMPRO" panose="020F0600000000000000" pitchFamily="34" charset="-128"/>
                <a:cs typeface="A-OTF Shin Maru Go Pro"/>
              </a:rPr>
              <a:t>・</a:t>
            </a:r>
            <a:r>
              <a:rPr sz="1100" dirty="0" err="1">
                <a:solidFill>
                  <a:srgbClr val="00AEEF"/>
                </a:solidFill>
                <a:latin typeface="HGMaruGothicMPRO" panose="020F0600000000000000" pitchFamily="34" charset="-128"/>
                <a:ea typeface="HGMaruGothicMPRO" panose="020F0600000000000000" pitchFamily="34" charset="-128"/>
                <a:cs typeface="A-OTF Shin Maru Go Pro"/>
              </a:rPr>
              <a:t>記録をとっておこう</a:t>
            </a:r>
            <a:endParaRPr sz="1100" dirty="0">
              <a:latin typeface="HGMaruGothicMPRO" panose="020F0600000000000000" pitchFamily="34" charset="-128"/>
              <a:ea typeface="HGMaruGothicMPRO" panose="020F0600000000000000" pitchFamily="34" charset="-128"/>
              <a:cs typeface="A-OTF Shin Maru Go Pro"/>
            </a:endParaRPr>
          </a:p>
          <a:p>
            <a:pPr marL="267009"/>
            <a:r>
              <a:rPr sz="1000" dirty="0">
                <a:solidFill>
                  <a:srgbClr val="231F20"/>
                </a:solidFill>
                <a:latin typeface="HGMaruGothicMPRO" panose="020F0600000000000000" pitchFamily="34" charset="-128"/>
                <a:ea typeface="HGMaruGothicMPRO" panose="020F0600000000000000" pitchFamily="34" charset="-128"/>
                <a:cs typeface="A-OTF Shin Maru Go Pro"/>
              </a:rPr>
              <a:t>給与明細、労働条件通知書、メールなど</a:t>
            </a:r>
            <a:endParaRPr sz="1000" dirty="0">
              <a:latin typeface="HGMaruGothicMPRO" panose="020F0600000000000000" pitchFamily="34" charset="-128"/>
              <a:ea typeface="HGMaruGothicMPRO" panose="020F0600000000000000" pitchFamily="34" charset="-128"/>
              <a:cs typeface="A-OTF Shin Maru Go Pro"/>
            </a:endParaRPr>
          </a:p>
        </p:txBody>
      </p:sp>
      <p:sp>
        <p:nvSpPr>
          <p:cNvPr id="16" name="テキスト ボックス 15"/>
          <p:cNvSpPr txBox="1"/>
          <p:nvPr/>
        </p:nvSpPr>
        <p:spPr>
          <a:xfrm>
            <a:off x="1631504" y="88576"/>
            <a:ext cx="7236804"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労働相談窓口一覧</a:t>
            </a:r>
          </a:p>
        </p:txBody>
      </p:sp>
      <p:sp>
        <p:nvSpPr>
          <p:cNvPr id="17" name="テキスト ボックス 16"/>
          <p:cNvSpPr txBox="1"/>
          <p:nvPr/>
        </p:nvSpPr>
        <p:spPr>
          <a:xfrm>
            <a:off x="1924235" y="1054242"/>
            <a:ext cx="7628149" cy="338554"/>
          </a:xfrm>
          <a:prstGeom prst="rect">
            <a:avLst/>
          </a:prstGeom>
          <a:noFill/>
        </p:spPr>
        <p:txBody>
          <a:bodyPr wrap="square" rtlCol="0">
            <a:spAutoFit/>
          </a:bodyPr>
          <a:lstStyle/>
          <a:p>
            <a:r>
              <a:rPr lang="ja-JP" altLang="en-US" sz="1600" dirty="0">
                <a:latin typeface="HG丸ｺﾞｼｯｸM-PRO" panose="020F0600000000000000" pitchFamily="50" charset="-128"/>
                <a:ea typeface="HG丸ｺﾞｼｯｸM-PRO" panose="020F0600000000000000" pitchFamily="50" charset="-128"/>
              </a:rPr>
              <a:t>困ったときの相談先はここ②　～ひとりで悩まないで、相談しましょう</a:t>
            </a:r>
          </a:p>
        </p:txBody>
      </p:sp>
      <p:sp>
        <p:nvSpPr>
          <p:cNvPr id="2" name="テキスト ボックス 1"/>
          <p:cNvSpPr txBox="1"/>
          <p:nvPr/>
        </p:nvSpPr>
        <p:spPr>
          <a:xfrm>
            <a:off x="1903814" y="1916833"/>
            <a:ext cx="1710159" cy="584775"/>
          </a:xfrm>
          <a:prstGeom prst="rect">
            <a:avLst/>
          </a:prstGeom>
          <a:noFill/>
        </p:spPr>
        <p:txBody>
          <a:bodyPr wrap="square" rtlCol="0">
            <a:spAutoFit/>
          </a:bodyPr>
          <a:lstStyle/>
          <a:p>
            <a:r>
              <a:rPr lang="ja-JP" altLang="en-US" sz="1600" dirty="0">
                <a:latin typeface="HG丸ｺﾞｼｯｸM-PRO" panose="020F0600000000000000" pitchFamily="50" charset="-128"/>
                <a:ea typeface="HG丸ｺﾞｼｯｸM-PRO" panose="020F0600000000000000" pitchFamily="50" charset="-128"/>
              </a:rPr>
              <a:t>弁護士会、</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各法律事務所</a:t>
            </a:r>
          </a:p>
        </p:txBody>
      </p:sp>
      <p:sp>
        <p:nvSpPr>
          <p:cNvPr id="18" name="正方形/長方形 17"/>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5"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172</a:t>
            </a:r>
            <a:endParaRPr lang="ja-JP" altLang="en-US" sz="1200" b="1" dirty="0"/>
          </a:p>
        </p:txBody>
      </p:sp>
    </p:spTree>
    <p:extLst>
      <p:ext uri="{BB962C8B-B14F-4D97-AF65-F5344CB8AC3E}">
        <p14:creationId xmlns:p14="http://schemas.microsoft.com/office/powerpoint/2010/main" val="33911342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63">
            <a:extLst>
              <a:ext uri="{FF2B5EF4-FFF2-40B4-BE49-F238E27FC236}">
                <a16:creationId xmlns:a16="http://schemas.microsoft.com/office/drawing/2014/main" id="{5F4956DB-7AC3-784E-8BBF-F49FFC86FABE}"/>
              </a:ext>
            </a:extLst>
          </p:cNvPr>
          <p:cNvSpPr/>
          <p:nvPr/>
        </p:nvSpPr>
        <p:spPr>
          <a:xfrm>
            <a:off x="2061837" y="952575"/>
            <a:ext cx="8069150" cy="5120888"/>
          </a:xfrm>
          <a:prstGeom prst="roundRect">
            <a:avLst>
              <a:gd name="adj" fmla="val 4840"/>
            </a:avLst>
          </a:prstGeom>
          <a:solidFill>
            <a:srgbClr val="FFFDE8"/>
          </a:solidFill>
          <a:ln w="15875">
            <a:solidFill>
              <a:srgbClr val="00B0F0"/>
            </a:solidFill>
          </a:ln>
        </p:spPr>
        <p:txBody>
          <a:bodyPr wrap="square" lIns="0" tIns="0" rIns="0" bIns="0" rtlCol="0"/>
          <a:lstStyle/>
          <a:p>
            <a:endParaRPr sz="1539">
              <a:latin typeface="HGMaruGothicMPRO" panose="020F0600000000000000" pitchFamily="34" charset="-128"/>
              <a:ea typeface="HGMaruGothicMPRO" panose="020F0600000000000000" pitchFamily="34" charset="-128"/>
            </a:endParaRPr>
          </a:p>
        </p:txBody>
      </p:sp>
      <p:sp>
        <p:nvSpPr>
          <p:cNvPr id="5" name="object 5">
            <a:extLst>
              <a:ext uri="{FF2B5EF4-FFF2-40B4-BE49-F238E27FC236}">
                <a16:creationId xmlns:a16="http://schemas.microsoft.com/office/drawing/2014/main" id="{1B66E1CD-A2FB-F649-B4D5-3ADF9E5727B0}"/>
              </a:ext>
            </a:extLst>
          </p:cNvPr>
          <p:cNvSpPr txBox="1">
            <a:spLocks/>
          </p:cNvSpPr>
          <p:nvPr/>
        </p:nvSpPr>
        <p:spPr>
          <a:xfrm>
            <a:off x="1487488" y="71719"/>
            <a:ext cx="6335688" cy="383041"/>
          </a:xfrm>
          <a:prstGeom prst="rect">
            <a:avLst/>
          </a:prstGeom>
        </p:spPr>
        <p:txBody>
          <a:bodyPr vert="horz" wrap="square" lIns="0" tIns="13577"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gn="ctr">
              <a:lnSpc>
                <a:spcPct val="100000"/>
              </a:lnSpc>
              <a:spcBef>
                <a:spcPts val="107"/>
              </a:spcBef>
            </a:pPr>
            <a:r>
              <a:rPr lang="ja-JP" altLang="en-US" sz="2400" b="1" dirty="0">
                <a:latin typeface="HGMaruGothicMPRO" panose="020F0600000000000000" pitchFamily="34" charset="-128"/>
                <a:ea typeface="HGMaruGothicMPRO" panose="020F0600000000000000" pitchFamily="34" charset="-128"/>
              </a:rPr>
              <a:t>～地域共生社会の実現「障害者雇用」～</a:t>
            </a:r>
          </a:p>
        </p:txBody>
      </p:sp>
      <p:sp>
        <p:nvSpPr>
          <p:cNvPr id="6" name="object 6">
            <a:extLst>
              <a:ext uri="{FF2B5EF4-FFF2-40B4-BE49-F238E27FC236}">
                <a16:creationId xmlns:a16="http://schemas.microsoft.com/office/drawing/2014/main" id="{0FAB432C-D4D3-6046-B770-03C2283161A7}"/>
              </a:ext>
            </a:extLst>
          </p:cNvPr>
          <p:cNvSpPr txBox="1"/>
          <p:nvPr/>
        </p:nvSpPr>
        <p:spPr>
          <a:xfrm>
            <a:off x="2603671" y="1124744"/>
            <a:ext cx="6984659" cy="4734882"/>
          </a:xfrm>
          <a:prstGeom prst="rect">
            <a:avLst/>
          </a:prstGeom>
        </p:spPr>
        <p:txBody>
          <a:bodyPr vert="horz" wrap="square" lIns="0" tIns="9775" rIns="0" bIns="0" rtlCol="0">
            <a:spAutoFit/>
          </a:bodyPr>
          <a:lstStyle/>
          <a:p>
            <a:pPr marL="10861" marR="4344" algn="just">
              <a:lnSpc>
                <a:spcPct val="132500"/>
              </a:lnSpc>
              <a:spcBef>
                <a:spcPts val="77"/>
              </a:spcBef>
            </a:pPr>
            <a:r>
              <a:rPr sz="1800" dirty="0">
                <a:solidFill>
                  <a:srgbClr val="231F20"/>
                </a:solidFill>
                <a:latin typeface="HGMaruGothicMPRO" panose="020F0600000000000000" pitchFamily="34" charset="-128"/>
                <a:ea typeface="HGMaruGothicMPRO" panose="020F0600000000000000" pitchFamily="34" charset="-128"/>
                <a:cs typeface="A-OTF Shin Maru Go Pro"/>
              </a:rPr>
              <a:t>　障害者が、希望や能力、適性を十分に活かし、障害の特性等に応じて活躍できることが普通の社会、障害者と共に働くことが当たり前の社会を目指す必要があります。</a:t>
            </a:r>
            <a:endParaRPr sz="1800" dirty="0">
              <a:latin typeface="HGMaruGothicMPRO" panose="020F0600000000000000" pitchFamily="34" charset="-128"/>
              <a:ea typeface="HGMaruGothicMPRO" panose="020F0600000000000000" pitchFamily="34" charset="-128"/>
              <a:cs typeface="A-OTF Shin Maru Go Pro"/>
            </a:endParaRPr>
          </a:p>
          <a:p>
            <a:pPr marL="10861" marR="7603" algn="just">
              <a:lnSpc>
                <a:spcPts val="2651"/>
              </a:lnSpc>
              <a:spcBef>
                <a:spcPts val="196"/>
              </a:spcBef>
            </a:pPr>
            <a:r>
              <a:rPr sz="1800" dirty="0">
                <a:solidFill>
                  <a:srgbClr val="231F20"/>
                </a:solidFill>
                <a:latin typeface="HGMaruGothicMPRO" panose="020F0600000000000000" pitchFamily="34" charset="-128"/>
                <a:ea typeface="HGMaruGothicMPRO" panose="020F0600000000000000" pitchFamily="34" charset="-128"/>
                <a:cs typeface="A-OTF Shin Maru Go Pro"/>
              </a:rPr>
              <a:t>　このような共生社会の実現に向けて、全ての企業には、</a:t>
            </a:r>
            <a:r>
              <a:rPr sz="1800" b="1" u="sng" dirty="0">
                <a:solidFill>
                  <a:srgbClr val="00AEEF"/>
                </a:solidFill>
                <a:uFill>
                  <a:solidFill>
                    <a:srgbClr val="00AEEF"/>
                  </a:solidFill>
                </a:uFill>
                <a:latin typeface="HGMaruGothicMPRO" panose="020F0600000000000000" pitchFamily="34" charset="-128"/>
                <a:ea typeface="HGMaruGothicMPRO" panose="020F0600000000000000" pitchFamily="34" charset="-128"/>
                <a:cs typeface="ShinMGoPro-Medium"/>
              </a:rPr>
              <a:t>雇用する労働者の2.2％に相当する障害者を雇用</a:t>
            </a:r>
            <a:r>
              <a:rPr sz="1800" dirty="0">
                <a:solidFill>
                  <a:srgbClr val="231F20"/>
                </a:solidFill>
                <a:latin typeface="HGMaruGothicMPRO" panose="020F0600000000000000" pitchFamily="34" charset="-128"/>
                <a:ea typeface="HGMaruGothicMPRO" panose="020F0600000000000000" pitchFamily="34" charset="-128"/>
                <a:cs typeface="A-OTF Shin Maru Go Pro"/>
              </a:rPr>
              <a:t>することが義務付けられています。</a:t>
            </a:r>
            <a:endParaRPr sz="1800" dirty="0">
              <a:latin typeface="HGMaruGothicMPRO" panose="020F0600000000000000" pitchFamily="34" charset="-128"/>
              <a:ea typeface="HGMaruGothicMPRO" panose="020F0600000000000000" pitchFamily="34" charset="-128"/>
              <a:cs typeface="A-OTF Shin Maru Go Pro"/>
            </a:endParaRPr>
          </a:p>
          <a:p>
            <a:pPr marL="259579">
              <a:spcBef>
                <a:spcPts val="1146"/>
              </a:spcBef>
            </a:pPr>
            <a:r>
              <a:rPr sz="1800" dirty="0">
                <a:solidFill>
                  <a:srgbClr val="231F20"/>
                </a:solidFill>
                <a:latin typeface="HGMaruGothicMPRO" panose="020F0600000000000000" pitchFamily="34" charset="-128"/>
                <a:ea typeface="HGMaruGothicMPRO" panose="020F0600000000000000" pitchFamily="34" charset="-128"/>
                <a:cs typeface="A-OTF Shin Maru Go Pro"/>
              </a:rPr>
              <a:t>※ 従業員45.5人以上の企業が対象です。</a:t>
            </a:r>
            <a:endParaRPr sz="1800" dirty="0">
              <a:latin typeface="HGMaruGothicMPRO" panose="020F0600000000000000" pitchFamily="34" charset="-128"/>
              <a:ea typeface="HGMaruGothicMPRO" panose="020F0600000000000000" pitchFamily="34" charset="-128"/>
              <a:cs typeface="A-OTF Shin Maru Go Pro"/>
            </a:endParaRPr>
          </a:p>
          <a:p>
            <a:pPr marL="259579">
              <a:spcBef>
                <a:spcPts val="210"/>
              </a:spcBef>
            </a:pPr>
            <a:r>
              <a:rPr sz="1800" dirty="0">
                <a:solidFill>
                  <a:srgbClr val="231F20"/>
                </a:solidFill>
                <a:latin typeface="HGMaruGothicMPRO" panose="020F0600000000000000" pitchFamily="34" charset="-128"/>
                <a:ea typeface="HGMaruGothicMPRO" panose="020F0600000000000000" pitchFamily="34" charset="-128"/>
                <a:cs typeface="A-OTF Shin Maru Go Pro"/>
              </a:rPr>
              <a:t>※ 平成30年4月から３年を経過する日より前に、法定雇用率は</a:t>
            </a:r>
            <a:r>
              <a:rPr lang="ja-JP" altLang="en-US" sz="1800" dirty="0" err="1">
                <a:solidFill>
                  <a:srgbClr val="231F20"/>
                </a:solidFill>
                <a:latin typeface="HGMaruGothicMPRO" panose="020F0600000000000000" pitchFamily="34" charset="-128"/>
                <a:ea typeface="HGMaruGothicMPRO" panose="020F0600000000000000" pitchFamily="34" charset="-128"/>
                <a:cs typeface="A-OTF Shin Maru Go Pro"/>
              </a:rPr>
              <a:t>、</a:t>
            </a:r>
            <a:endParaRPr lang="en-US" altLang="ja-JP" sz="1800" dirty="0">
              <a:solidFill>
                <a:srgbClr val="231F20"/>
              </a:solidFill>
              <a:latin typeface="HGMaruGothicMPRO" panose="020F0600000000000000" pitchFamily="34" charset="-128"/>
              <a:ea typeface="HGMaruGothicMPRO" panose="020F0600000000000000" pitchFamily="34" charset="-128"/>
              <a:cs typeface="A-OTF Shin Maru Go Pro"/>
            </a:endParaRPr>
          </a:p>
          <a:p>
            <a:pPr marL="259579">
              <a:spcBef>
                <a:spcPts val="210"/>
              </a:spcBef>
            </a:pPr>
            <a:r>
              <a:rPr lang="ja-JP" altLang="en-US" sz="1800" dirty="0">
                <a:solidFill>
                  <a:srgbClr val="231F20"/>
                </a:solidFill>
                <a:latin typeface="HGMaruGothicMPRO" panose="020F0600000000000000" pitchFamily="34" charset="-128"/>
                <a:ea typeface="HGMaruGothicMPRO" panose="020F0600000000000000" pitchFamily="34" charset="-128"/>
                <a:cs typeface="A-OTF Shin Maru Go Pro"/>
              </a:rPr>
              <a:t>　 </a:t>
            </a:r>
            <a:r>
              <a:rPr sz="1800" dirty="0">
                <a:solidFill>
                  <a:srgbClr val="231F20"/>
                </a:solidFill>
                <a:latin typeface="HGMaruGothicMPRO" panose="020F0600000000000000" pitchFamily="34" charset="-128"/>
                <a:ea typeface="HGMaruGothicMPRO" panose="020F0600000000000000" pitchFamily="34" charset="-128"/>
                <a:cs typeface="A-OTF Shin Maru Go Pro"/>
              </a:rPr>
              <a:t>2.3％に引き上げられます。</a:t>
            </a:r>
            <a:endParaRPr sz="1800" dirty="0">
              <a:latin typeface="HGMaruGothicMPRO" panose="020F0600000000000000" pitchFamily="34" charset="-128"/>
              <a:ea typeface="HGMaruGothicMPRO" panose="020F0600000000000000" pitchFamily="34" charset="-128"/>
              <a:cs typeface="A-OTF Shin Maru Go Pro"/>
            </a:endParaRPr>
          </a:p>
          <a:p>
            <a:pPr marL="10861" marR="8689" algn="just">
              <a:lnSpc>
                <a:spcPct val="132500"/>
              </a:lnSpc>
              <a:spcBef>
                <a:spcPts val="774"/>
              </a:spcBef>
            </a:pPr>
            <a:r>
              <a:rPr sz="1800" dirty="0">
                <a:solidFill>
                  <a:srgbClr val="231F20"/>
                </a:solidFill>
                <a:latin typeface="HGMaruGothicMPRO" panose="020F0600000000000000" pitchFamily="34" charset="-128"/>
                <a:ea typeface="HGMaruGothicMPRO" panose="020F0600000000000000" pitchFamily="34" charset="-128"/>
                <a:cs typeface="A-OTF Shin Maru Go Pro"/>
              </a:rPr>
              <a:t>　現在の</a:t>
            </a:r>
            <a:r>
              <a:rPr sz="1800" b="1" u="sng" dirty="0">
                <a:solidFill>
                  <a:srgbClr val="00AEEF"/>
                </a:solidFill>
                <a:uFill>
                  <a:solidFill>
                    <a:srgbClr val="00AEEF"/>
                  </a:solidFill>
                </a:uFill>
                <a:latin typeface="HGMaruGothicMPRO" panose="020F0600000000000000" pitchFamily="34" charset="-128"/>
                <a:ea typeface="HGMaruGothicMPRO" panose="020F0600000000000000" pitchFamily="34" charset="-128"/>
                <a:cs typeface="ShinMGoPro-Medium"/>
              </a:rPr>
              <a:t>全国の障害者雇用率は</a:t>
            </a:r>
            <a:r>
              <a:rPr lang="en-US" altLang="ja-JP" sz="1800" b="1" u="sng" dirty="0">
                <a:solidFill>
                  <a:srgbClr val="00AEEF"/>
                </a:solidFill>
                <a:uFill>
                  <a:solidFill>
                    <a:srgbClr val="00AEEF"/>
                  </a:solidFill>
                </a:uFill>
                <a:latin typeface="HGMaruGothicMPRO" panose="020F0600000000000000" pitchFamily="34" charset="-128"/>
                <a:ea typeface="HGMaruGothicMPRO" panose="020F0600000000000000" pitchFamily="34" charset="-128"/>
                <a:cs typeface="ShinMGoPro-Medium"/>
              </a:rPr>
              <a:t>2.05</a:t>
            </a:r>
            <a:r>
              <a:rPr sz="1800" b="1" u="sng" dirty="0">
                <a:solidFill>
                  <a:srgbClr val="00AEEF"/>
                </a:solidFill>
                <a:uFill>
                  <a:solidFill>
                    <a:srgbClr val="00AEEF"/>
                  </a:solidFill>
                </a:uFill>
                <a:latin typeface="HGMaruGothicMPRO" panose="020F0600000000000000" pitchFamily="34" charset="-128"/>
                <a:ea typeface="HGMaruGothicMPRO" panose="020F0600000000000000" pitchFamily="34" charset="-128"/>
                <a:cs typeface="ShinMGoPro-Medium"/>
              </a:rPr>
              <a:t>％、法定雇用率を達成している企業は、全体の</a:t>
            </a:r>
            <a:r>
              <a:rPr lang="en-US" altLang="ja-JP" sz="1800" b="1" u="sng" dirty="0">
                <a:solidFill>
                  <a:srgbClr val="00AEEF"/>
                </a:solidFill>
                <a:uFill>
                  <a:solidFill>
                    <a:srgbClr val="00AEEF"/>
                  </a:solidFill>
                </a:uFill>
                <a:latin typeface="HGMaruGothicMPRO" panose="020F0600000000000000" pitchFamily="34" charset="-128"/>
                <a:ea typeface="HGMaruGothicMPRO" panose="020F0600000000000000" pitchFamily="34" charset="-128"/>
                <a:cs typeface="ShinMGoPro-Medium"/>
              </a:rPr>
              <a:t>45.9</a:t>
            </a:r>
            <a:r>
              <a:rPr sz="1800" b="1" u="sng" dirty="0">
                <a:solidFill>
                  <a:srgbClr val="00AEEF"/>
                </a:solidFill>
                <a:uFill>
                  <a:solidFill>
                    <a:srgbClr val="00AEEF"/>
                  </a:solidFill>
                </a:uFill>
                <a:latin typeface="HGMaruGothicMPRO" panose="020F0600000000000000" pitchFamily="34" charset="-128"/>
                <a:ea typeface="HGMaruGothicMPRO" panose="020F0600000000000000" pitchFamily="34" charset="-128"/>
                <a:cs typeface="ShinMGoPro-Medium"/>
              </a:rPr>
              <a:t>％</a:t>
            </a:r>
            <a:r>
              <a:rPr sz="1800" dirty="0">
                <a:solidFill>
                  <a:srgbClr val="231F20"/>
                </a:solidFill>
                <a:latin typeface="HGMaruGothicMPRO" panose="020F0600000000000000" pitchFamily="34" charset="-128"/>
                <a:ea typeface="HGMaruGothicMPRO" panose="020F0600000000000000" pitchFamily="34" charset="-128"/>
                <a:cs typeface="A-OTF Shin Maru Go Pro"/>
              </a:rPr>
              <a:t>です（平成</a:t>
            </a:r>
            <a:r>
              <a:rPr lang="en-US" altLang="ja-JP" sz="1800" dirty="0">
                <a:solidFill>
                  <a:srgbClr val="231F20"/>
                </a:solidFill>
                <a:latin typeface="HGMaruGothicMPRO" panose="020F0600000000000000" pitchFamily="34" charset="-128"/>
                <a:ea typeface="HGMaruGothicMPRO" panose="020F0600000000000000" pitchFamily="34" charset="-128"/>
                <a:cs typeface="A-OTF Shin Maru Go Pro"/>
              </a:rPr>
              <a:t>30</a:t>
            </a:r>
            <a:r>
              <a:rPr sz="1800" dirty="0">
                <a:solidFill>
                  <a:srgbClr val="231F20"/>
                </a:solidFill>
                <a:latin typeface="HGMaruGothicMPRO" panose="020F0600000000000000" pitchFamily="34" charset="-128"/>
                <a:ea typeface="HGMaruGothicMPRO" panose="020F0600000000000000" pitchFamily="34" charset="-128"/>
                <a:cs typeface="A-OTF Shin Maru Go Pro"/>
              </a:rPr>
              <a:t>年6月1日現在）。</a:t>
            </a:r>
            <a:endParaRPr sz="1800" dirty="0">
              <a:latin typeface="HGMaruGothicMPRO" panose="020F0600000000000000" pitchFamily="34" charset="-128"/>
              <a:ea typeface="HGMaruGothicMPRO" panose="020F0600000000000000" pitchFamily="34" charset="-128"/>
              <a:cs typeface="A-OTF Shin Maru Go Pro"/>
            </a:endParaRPr>
          </a:p>
          <a:p>
            <a:pPr marL="10861" marR="7603" algn="just">
              <a:lnSpc>
                <a:spcPts val="2651"/>
              </a:lnSpc>
              <a:spcBef>
                <a:spcPts val="196"/>
              </a:spcBef>
            </a:pPr>
            <a:r>
              <a:rPr sz="1800" dirty="0">
                <a:solidFill>
                  <a:srgbClr val="231F20"/>
                </a:solidFill>
                <a:latin typeface="HGMaruGothicMPRO" panose="020F0600000000000000" pitchFamily="34" charset="-128"/>
                <a:ea typeface="HGMaruGothicMPRO" panose="020F0600000000000000" pitchFamily="34" charset="-128"/>
                <a:cs typeface="A-OTF Shin Maru Go Pro"/>
              </a:rPr>
              <a:t>　障害者雇用対策は、障害のある方の思いを実現するとともに、次世代の働き方を生み出す重要な船頭でもあります。</a:t>
            </a:r>
            <a:endParaRPr sz="1800" dirty="0">
              <a:latin typeface="HGMaruGothicMPRO" panose="020F0600000000000000" pitchFamily="34" charset="-128"/>
              <a:ea typeface="HGMaruGothicMPRO" panose="020F0600000000000000" pitchFamily="34" charset="-128"/>
              <a:cs typeface="A-OTF Shin Maru Go Pro"/>
            </a:endParaRPr>
          </a:p>
        </p:txBody>
      </p:sp>
      <p:sp>
        <p:nvSpPr>
          <p:cNvPr id="7" name="正方形/長方形 6"/>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173</a:t>
            </a:r>
            <a:endParaRPr lang="ja-JP" altLang="en-US" sz="1200" b="1" dirty="0"/>
          </a:p>
        </p:txBody>
      </p:sp>
    </p:spTree>
    <p:extLst>
      <p:ext uri="{BB962C8B-B14F-4D97-AF65-F5344CB8AC3E}">
        <p14:creationId xmlns:p14="http://schemas.microsoft.com/office/powerpoint/2010/main" val="3734380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58">
            <a:extLst>
              <a:ext uri="{FF2B5EF4-FFF2-40B4-BE49-F238E27FC236}">
                <a16:creationId xmlns:a16="http://schemas.microsoft.com/office/drawing/2014/main" id="{B0CB5FF8-C1FF-2B44-86DB-BC98E623FD11}"/>
              </a:ext>
            </a:extLst>
          </p:cNvPr>
          <p:cNvSpPr/>
          <p:nvPr/>
        </p:nvSpPr>
        <p:spPr>
          <a:xfrm>
            <a:off x="2005242" y="5584211"/>
            <a:ext cx="6444557" cy="1139504"/>
          </a:xfrm>
          <a:prstGeom prst="roundRect">
            <a:avLst>
              <a:gd name="adj" fmla="val 14107"/>
            </a:avLst>
          </a:prstGeom>
          <a:solidFill>
            <a:srgbClr val="D5EAD8"/>
          </a:solidFill>
          <a:ln w="15875">
            <a:solidFill>
              <a:srgbClr val="6D6E71"/>
            </a:solidFill>
          </a:ln>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27" name="object 58">
            <a:extLst>
              <a:ext uri="{FF2B5EF4-FFF2-40B4-BE49-F238E27FC236}">
                <a16:creationId xmlns:a16="http://schemas.microsoft.com/office/drawing/2014/main" id="{1A6D1996-73D2-A94E-889B-39BC65993ACD}"/>
              </a:ext>
            </a:extLst>
          </p:cNvPr>
          <p:cNvSpPr/>
          <p:nvPr/>
        </p:nvSpPr>
        <p:spPr>
          <a:xfrm>
            <a:off x="2027893" y="4108923"/>
            <a:ext cx="6444557" cy="1389111"/>
          </a:xfrm>
          <a:prstGeom prst="roundRect">
            <a:avLst>
              <a:gd name="adj" fmla="val 14107"/>
            </a:avLst>
          </a:prstGeom>
          <a:solidFill>
            <a:srgbClr val="D5EAD8"/>
          </a:solidFill>
          <a:ln w="15875">
            <a:solidFill>
              <a:srgbClr val="6D6E71"/>
            </a:solidFill>
          </a:ln>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25" name="object 58">
            <a:extLst>
              <a:ext uri="{FF2B5EF4-FFF2-40B4-BE49-F238E27FC236}">
                <a16:creationId xmlns:a16="http://schemas.microsoft.com/office/drawing/2014/main" id="{69B0E9A6-2629-A342-B5BD-44144159AF7B}"/>
              </a:ext>
            </a:extLst>
          </p:cNvPr>
          <p:cNvSpPr/>
          <p:nvPr/>
        </p:nvSpPr>
        <p:spPr>
          <a:xfrm>
            <a:off x="2044305" y="2869533"/>
            <a:ext cx="6444557" cy="1153211"/>
          </a:xfrm>
          <a:prstGeom prst="roundRect">
            <a:avLst>
              <a:gd name="adj" fmla="val 14107"/>
            </a:avLst>
          </a:prstGeom>
          <a:solidFill>
            <a:srgbClr val="D5EAD8"/>
          </a:solidFill>
          <a:ln w="15875">
            <a:solidFill>
              <a:srgbClr val="6D6E71"/>
            </a:solidFill>
          </a:ln>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23" name="object 58">
            <a:extLst>
              <a:ext uri="{FF2B5EF4-FFF2-40B4-BE49-F238E27FC236}">
                <a16:creationId xmlns:a16="http://schemas.microsoft.com/office/drawing/2014/main" id="{83AD6539-4D2F-BD40-96C3-E598EA2CEAC5}"/>
              </a:ext>
            </a:extLst>
          </p:cNvPr>
          <p:cNvSpPr/>
          <p:nvPr/>
        </p:nvSpPr>
        <p:spPr>
          <a:xfrm>
            <a:off x="2024714" y="1855410"/>
            <a:ext cx="6444557" cy="898770"/>
          </a:xfrm>
          <a:prstGeom prst="roundRect">
            <a:avLst>
              <a:gd name="adj" fmla="val 14107"/>
            </a:avLst>
          </a:prstGeom>
          <a:solidFill>
            <a:srgbClr val="D5EAD8"/>
          </a:solidFill>
          <a:ln w="15875">
            <a:solidFill>
              <a:srgbClr val="6D6E71"/>
            </a:solidFill>
          </a:ln>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2" name="object 2">
            <a:extLst>
              <a:ext uri="{FF2B5EF4-FFF2-40B4-BE49-F238E27FC236}">
                <a16:creationId xmlns:a16="http://schemas.microsoft.com/office/drawing/2014/main" id="{907E07CF-D519-1440-8F17-CBD136F5E4F6}"/>
              </a:ext>
            </a:extLst>
          </p:cNvPr>
          <p:cNvSpPr txBox="1">
            <a:spLocks/>
          </p:cNvSpPr>
          <p:nvPr/>
        </p:nvSpPr>
        <p:spPr>
          <a:xfrm>
            <a:off x="1775520" y="37636"/>
            <a:ext cx="3716358" cy="382493"/>
          </a:xfrm>
          <a:prstGeom prst="rect">
            <a:avLst/>
          </a:prstGeom>
        </p:spPr>
        <p:txBody>
          <a:bodyPr vert="horz" wrap="square" lIns="0" tIns="1303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nSpc>
                <a:spcPct val="100000"/>
              </a:lnSpc>
              <a:spcBef>
                <a:spcPts val="103"/>
              </a:spcBef>
            </a:pPr>
            <a:r>
              <a:rPr lang="ja-JP" altLang="en-US" sz="2400" dirty="0">
                <a:latin typeface="HGMaruGothicMPRO" panose="020F0600000000000000" pitchFamily="34" charset="-128"/>
                <a:ea typeface="HGMaruGothicMPRO" panose="020F0600000000000000" pitchFamily="34" charset="-128"/>
              </a:rPr>
              <a:t>障害者の就職支援</a:t>
            </a:r>
          </a:p>
        </p:txBody>
      </p:sp>
      <p:sp>
        <p:nvSpPr>
          <p:cNvPr id="5" name="object 5">
            <a:extLst>
              <a:ext uri="{FF2B5EF4-FFF2-40B4-BE49-F238E27FC236}">
                <a16:creationId xmlns:a16="http://schemas.microsoft.com/office/drawing/2014/main" id="{6E84D01D-FA5D-4B42-BAF7-B998DB3262E5}"/>
              </a:ext>
            </a:extLst>
          </p:cNvPr>
          <p:cNvSpPr txBox="1"/>
          <p:nvPr/>
        </p:nvSpPr>
        <p:spPr>
          <a:xfrm>
            <a:off x="2200979" y="1853126"/>
            <a:ext cx="6053085" cy="839796"/>
          </a:xfrm>
          <a:prstGeom prst="rect">
            <a:avLst/>
          </a:prstGeom>
        </p:spPr>
        <p:txBody>
          <a:bodyPr vert="horz" wrap="square" lIns="0" tIns="54307" rIns="0" bIns="0" rtlCol="0">
            <a:spAutoFit/>
          </a:bodyPr>
          <a:lstStyle/>
          <a:p>
            <a:pPr marL="10861">
              <a:spcBef>
                <a:spcPts val="428"/>
              </a:spcBef>
            </a:pPr>
            <a:r>
              <a:rPr sz="1600" b="1" dirty="0">
                <a:solidFill>
                  <a:srgbClr val="00AEEF"/>
                </a:solidFill>
                <a:latin typeface="HGMaruGothicMPRO" panose="020F0600000000000000" pitchFamily="34" charset="-128"/>
                <a:ea typeface="HGMaruGothicMPRO" panose="020F0600000000000000" pitchFamily="34" charset="-128"/>
                <a:cs typeface="ShinMGoPro-DeBold"/>
              </a:rPr>
              <a:t>就労に関する様々な相談支援</a:t>
            </a:r>
            <a:endParaRPr sz="1600" dirty="0">
              <a:latin typeface="HGMaruGothicMPRO" panose="020F0600000000000000" pitchFamily="34" charset="-128"/>
              <a:ea typeface="HGMaruGothicMPRO" panose="020F0600000000000000" pitchFamily="34" charset="-128"/>
              <a:cs typeface="ShinMGoPro-DeBold"/>
            </a:endParaRPr>
          </a:p>
          <a:p>
            <a:pPr marL="10861" marR="4344">
              <a:lnSpc>
                <a:spcPct val="113999"/>
              </a:lnSpc>
              <a:spcBef>
                <a:spcPts val="103"/>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　ニーズや課題に応じて、職業準備訓練や職場実習のあっせん、求職活動への同行、生活面の支援など様々な相談に応じます。</a:t>
            </a:r>
            <a:endParaRPr sz="1600" dirty="0">
              <a:latin typeface="HGMaruGothicMPRO" panose="020F0600000000000000" pitchFamily="34" charset="-128"/>
              <a:ea typeface="HGMaruGothicMPRO" panose="020F0600000000000000" pitchFamily="34" charset="-128"/>
              <a:cs typeface="A-OTF Shin Maru Go Pro"/>
            </a:endParaRPr>
          </a:p>
        </p:txBody>
      </p:sp>
      <p:sp>
        <p:nvSpPr>
          <p:cNvPr id="6" name="object 6">
            <a:extLst>
              <a:ext uri="{FF2B5EF4-FFF2-40B4-BE49-F238E27FC236}">
                <a16:creationId xmlns:a16="http://schemas.microsoft.com/office/drawing/2014/main" id="{62D05AB2-051E-A347-AE7F-32FBFFF9F308}"/>
              </a:ext>
            </a:extLst>
          </p:cNvPr>
          <p:cNvSpPr txBox="1"/>
          <p:nvPr/>
        </p:nvSpPr>
        <p:spPr>
          <a:xfrm>
            <a:off x="8625633" y="2025460"/>
            <a:ext cx="1745034" cy="558670"/>
          </a:xfrm>
          <a:prstGeom prst="rect">
            <a:avLst/>
          </a:prstGeom>
        </p:spPr>
        <p:txBody>
          <a:bodyPr vert="horz" wrap="square" lIns="0" tIns="40187" rIns="0" bIns="0" rtlCol="0">
            <a:spAutoFit/>
          </a:bodyPr>
          <a:lstStyle/>
          <a:p>
            <a:pPr marL="10861">
              <a:spcBef>
                <a:spcPts val="316"/>
              </a:spcBef>
            </a:pPr>
            <a:r>
              <a:rPr sz="1600" b="1" dirty="0">
                <a:solidFill>
                  <a:srgbClr val="231F20"/>
                </a:solidFill>
                <a:latin typeface="HGMaruGothicMPRO" panose="020F0600000000000000" pitchFamily="34" charset="-128"/>
                <a:ea typeface="HGMaruGothicMPRO" panose="020F0600000000000000" pitchFamily="34" charset="-128"/>
                <a:cs typeface="ShinMGoPro-DeBold"/>
              </a:rPr>
              <a:t>障害者就業･</a:t>
            </a:r>
            <a:endParaRPr sz="1600" dirty="0">
              <a:latin typeface="HGMaruGothicMPRO" panose="020F0600000000000000" pitchFamily="34" charset="-128"/>
              <a:ea typeface="HGMaruGothicMPRO" panose="020F0600000000000000" pitchFamily="34" charset="-128"/>
              <a:cs typeface="ShinMGoPro-DeBold"/>
            </a:endParaRPr>
          </a:p>
          <a:p>
            <a:pPr marL="10861">
              <a:spcBef>
                <a:spcPts val="231"/>
              </a:spcBef>
            </a:pPr>
            <a:r>
              <a:rPr sz="1600" b="1" dirty="0">
                <a:solidFill>
                  <a:srgbClr val="231F20"/>
                </a:solidFill>
                <a:latin typeface="HGMaruGothicMPRO" panose="020F0600000000000000" pitchFamily="34" charset="-128"/>
                <a:ea typeface="HGMaruGothicMPRO" panose="020F0600000000000000" pitchFamily="34" charset="-128"/>
                <a:cs typeface="ShinMGoPro-DeBold"/>
              </a:rPr>
              <a:t>生活支援センター</a:t>
            </a:r>
            <a:endParaRPr sz="1600" dirty="0">
              <a:latin typeface="HGMaruGothicMPRO" panose="020F0600000000000000" pitchFamily="34" charset="-128"/>
              <a:ea typeface="HGMaruGothicMPRO" panose="020F0600000000000000" pitchFamily="34" charset="-128"/>
              <a:cs typeface="ShinMGoPro-DeBold"/>
            </a:endParaRPr>
          </a:p>
        </p:txBody>
      </p:sp>
      <p:sp>
        <p:nvSpPr>
          <p:cNvPr id="9" name="object 9">
            <a:extLst>
              <a:ext uri="{FF2B5EF4-FFF2-40B4-BE49-F238E27FC236}">
                <a16:creationId xmlns:a16="http://schemas.microsoft.com/office/drawing/2014/main" id="{D485255B-DB77-154B-AF51-9D834DED8943}"/>
              </a:ext>
            </a:extLst>
          </p:cNvPr>
          <p:cNvSpPr txBox="1"/>
          <p:nvPr/>
        </p:nvSpPr>
        <p:spPr>
          <a:xfrm>
            <a:off x="2200978" y="2866708"/>
            <a:ext cx="5953172" cy="1156036"/>
          </a:xfrm>
          <a:prstGeom prst="rect">
            <a:avLst/>
          </a:prstGeom>
        </p:spPr>
        <p:txBody>
          <a:bodyPr vert="horz" wrap="square" lIns="0" tIns="54307" rIns="0" bIns="0" rtlCol="0">
            <a:spAutoFit/>
          </a:bodyPr>
          <a:lstStyle/>
          <a:p>
            <a:pPr marL="10861">
              <a:spcBef>
                <a:spcPts val="428"/>
              </a:spcBef>
            </a:pPr>
            <a:r>
              <a:rPr sz="1600" b="1" dirty="0">
                <a:solidFill>
                  <a:srgbClr val="00AEEF"/>
                </a:solidFill>
                <a:latin typeface="HGMaruGothicMPRO" panose="020F0600000000000000" pitchFamily="34" charset="-128"/>
                <a:ea typeface="HGMaruGothicMPRO" panose="020F0600000000000000" pitchFamily="34" charset="-128"/>
                <a:cs typeface="ShinMGoPro-DeBold"/>
              </a:rPr>
              <a:t>職業紹介・職業相談</a:t>
            </a:r>
            <a:endParaRPr sz="1600" dirty="0">
              <a:latin typeface="HGMaruGothicMPRO" panose="020F0600000000000000" pitchFamily="34" charset="-128"/>
              <a:ea typeface="HGMaruGothicMPRO" panose="020F0600000000000000" pitchFamily="34" charset="-128"/>
              <a:cs typeface="ShinMGoPro-DeBold"/>
            </a:endParaRPr>
          </a:p>
          <a:p>
            <a:pPr marL="10861" marR="4344">
              <a:lnSpc>
                <a:spcPct val="113999"/>
              </a:lnSpc>
              <a:spcBef>
                <a:spcPts val="103"/>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　求職登録を行い、具体的な就職活動の方法などの相談や指導を行います。専門的な支援が必要な方には、地域障害者職業センターを紹介します。</a:t>
            </a:r>
            <a:endParaRPr sz="1600" dirty="0">
              <a:latin typeface="HGMaruGothicMPRO" panose="020F0600000000000000" pitchFamily="34" charset="-128"/>
              <a:ea typeface="HGMaruGothicMPRO" panose="020F0600000000000000" pitchFamily="34" charset="-128"/>
              <a:cs typeface="A-OTF Shin Maru Go Pro"/>
            </a:endParaRPr>
          </a:p>
        </p:txBody>
      </p:sp>
      <p:sp>
        <p:nvSpPr>
          <p:cNvPr id="10" name="object 10">
            <a:extLst>
              <a:ext uri="{FF2B5EF4-FFF2-40B4-BE49-F238E27FC236}">
                <a16:creationId xmlns:a16="http://schemas.microsoft.com/office/drawing/2014/main" id="{3B334304-6132-CB47-83CA-F197A8CC050E}"/>
              </a:ext>
            </a:extLst>
          </p:cNvPr>
          <p:cNvSpPr txBox="1"/>
          <p:nvPr/>
        </p:nvSpPr>
        <p:spPr>
          <a:xfrm>
            <a:off x="8671446" y="3353320"/>
            <a:ext cx="1529010" cy="257188"/>
          </a:xfrm>
          <a:prstGeom prst="rect">
            <a:avLst/>
          </a:prstGeom>
        </p:spPr>
        <p:txBody>
          <a:bodyPr vert="horz" wrap="square" lIns="0" tIns="10861" rIns="0" bIns="0" rtlCol="0">
            <a:spAutoFit/>
          </a:bodyPr>
          <a:lstStyle/>
          <a:p>
            <a:pPr marL="10861">
              <a:spcBef>
                <a:spcPts val="86"/>
              </a:spcBef>
            </a:pPr>
            <a:r>
              <a:rPr sz="1600" b="1" dirty="0">
                <a:solidFill>
                  <a:srgbClr val="231F20"/>
                </a:solidFill>
                <a:latin typeface="HGMaruGothicMPRO" panose="020F0600000000000000" pitchFamily="34" charset="-128"/>
                <a:ea typeface="HGMaruGothicMPRO" panose="020F0600000000000000" pitchFamily="34" charset="-128"/>
                <a:cs typeface="ShinMGoPro-DeBold"/>
              </a:rPr>
              <a:t>ハローワーク</a:t>
            </a:r>
            <a:endParaRPr sz="1600" dirty="0">
              <a:latin typeface="HGMaruGothicMPRO" panose="020F0600000000000000" pitchFamily="34" charset="-128"/>
              <a:ea typeface="HGMaruGothicMPRO" panose="020F0600000000000000" pitchFamily="34" charset="-128"/>
              <a:cs typeface="ShinMGoPro-DeBold"/>
            </a:endParaRPr>
          </a:p>
        </p:txBody>
      </p:sp>
      <p:sp>
        <p:nvSpPr>
          <p:cNvPr id="13" name="object 13">
            <a:extLst>
              <a:ext uri="{FF2B5EF4-FFF2-40B4-BE49-F238E27FC236}">
                <a16:creationId xmlns:a16="http://schemas.microsoft.com/office/drawing/2014/main" id="{84D68554-27D0-6841-A192-214263F20DC3}"/>
              </a:ext>
            </a:extLst>
          </p:cNvPr>
          <p:cNvSpPr txBox="1"/>
          <p:nvPr/>
        </p:nvSpPr>
        <p:spPr>
          <a:xfrm>
            <a:off x="2313641" y="4061279"/>
            <a:ext cx="5953172" cy="1436754"/>
          </a:xfrm>
          <a:prstGeom prst="rect">
            <a:avLst/>
          </a:prstGeom>
        </p:spPr>
        <p:txBody>
          <a:bodyPr vert="horz" wrap="square" lIns="0" tIns="54307" rIns="0" bIns="0" rtlCol="0">
            <a:spAutoFit/>
          </a:bodyPr>
          <a:lstStyle/>
          <a:p>
            <a:pPr marL="10861">
              <a:spcBef>
                <a:spcPts val="428"/>
              </a:spcBef>
            </a:pPr>
            <a:r>
              <a:rPr sz="1600" b="1" dirty="0">
                <a:solidFill>
                  <a:srgbClr val="00AEEF"/>
                </a:solidFill>
                <a:latin typeface="HGMaruGothicMPRO" panose="020F0600000000000000" pitchFamily="34" charset="-128"/>
                <a:ea typeface="HGMaruGothicMPRO" panose="020F0600000000000000" pitchFamily="34" charset="-128"/>
                <a:cs typeface="ShinMGoPro-DeBold"/>
              </a:rPr>
              <a:t>障害者相談支援事業</a:t>
            </a:r>
            <a:endParaRPr sz="1600" dirty="0">
              <a:latin typeface="HGMaruGothicMPRO" panose="020F0600000000000000" pitchFamily="34" charset="-128"/>
              <a:ea typeface="HGMaruGothicMPRO" panose="020F0600000000000000" pitchFamily="34" charset="-128"/>
              <a:cs typeface="ShinMGoPro-DeBold"/>
            </a:endParaRPr>
          </a:p>
          <a:p>
            <a:pPr marL="10861" marR="4344" algn="just">
              <a:lnSpc>
                <a:spcPct val="113999"/>
              </a:lnSpc>
              <a:spcBef>
                <a:spcPts val="103"/>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　</a:t>
            </a:r>
            <a:r>
              <a:rPr sz="1600" dirty="0" err="1">
                <a:solidFill>
                  <a:srgbClr val="231F20"/>
                </a:solidFill>
                <a:latin typeface="HGMaruGothicMPRO" panose="020F0600000000000000" pitchFamily="34" charset="-128"/>
                <a:ea typeface="HGMaruGothicMPRO" panose="020F0600000000000000" pitchFamily="34" charset="-128"/>
                <a:cs typeface="A-OTF Shin Maru Go Pro"/>
              </a:rPr>
              <a:t>地域の障害者等からの相談に応じ、福祉サービスの利用援助、社会資源を活用するための支援、社会生活力を高めるための支援</a:t>
            </a:r>
            <a:r>
              <a:rPr lang="ja-JP" altLang="en-US" sz="1600" dirty="0" err="1">
                <a:solidFill>
                  <a:srgbClr val="231F20"/>
                </a:solidFill>
                <a:latin typeface="HGMaruGothicMPRO" panose="020F0600000000000000" pitchFamily="34" charset="-128"/>
                <a:ea typeface="HGMaruGothicMPRO" panose="020F0600000000000000" pitchFamily="34" charset="-128"/>
                <a:cs typeface="A-OTF Shin Maru Go Pro"/>
              </a:rPr>
              <a:t>、</a:t>
            </a:r>
            <a:r>
              <a:rPr sz="1600" dirty="0" err="1">
                <a:solidFill>
                  <a:srgbClr val="231F20"/>
                </a:solidFill>
                <a:latin typeface="HGMaruGothicMPRO" panose="020F0600000000000000" pitchFamily="34" charset="-128"/>
                <a:ea typeface="HGMaruGothicMPRO" panose="020F0600000000000000" pitchFamily="34" charset="-128"/>
                <a:cs typeface="A-OTF Shin Maru Go Pro"/>
              </a:rPr>
              <a:t>ピアカウンセリング、権利擁護のために必要な援助、専門機関の紹介等を行います</a:t>
            </a:r>
            <a:r>
              <a:rPr sz="1600" dirty="0">
                <a:solidFill>
                  <a:srgbClr val="231F20"/>
                </a:solidFill>
                <a:latin typeface="HGMaruGothicMPRO" panose="020F0600000000000000" pitchFamily="34" charset="-128"/>
                <a:ea typeface="HGMaruGothicMPRO" panose="020F0600000000000000" pitchFamily="34" charset="-128"/>
                <a:cs typeface="A-OTF Shin Maru Go Pro"/>
              </a:rPr>
              <a:t>。</a:t>
            </a:r>
            <a:endParaRPr sz="1600" dirty="0">
              <a:latin typeface="HGMaruGothicMPRO" panose="020F0600000000000000" pitchFamily="34" charset="-128"/>
              <a:ea typeface="HGMaruGothicMPRO" panose="020F0600000000000000" pitchFamily="34" charset="-128"/>
              <a:cs typeface="A-OTF Shin Maru Go Pro"/>
            </a:endParaRPr>
          </a:p>
        </p:txBody>
      </p:sp>
      <p:sp>
        <p:nvSpPr>
          <p:cNvPr id="14" name="object 14">
            <a:extLst>
              <a:ext uri="{FF2B5EF4-FFF2-40B4-BE49-F238E27FC236}">
                <a16:creationId xmlns:a16="http://schemas.microsoft.com/office/drawing/2014/main" id="{D7B16F60-C07F-C441-A3D4-3FB4478F882A}"/>
              </a:ext>
            </a:extLst>
          </p:cNvPr>
          <p:cNvSpPr txBox="1"/>
          <p:nvPr/>
        </p:nvSpPr>
        <p:spPr>
          <a:xfrm>
            <a:off x="8636130" y="4325075"/>
            <a:ext cx="1699221" cy="909162"/>
          </a:xfrm>
          <a:prstGeom prst="rect">
            <a:avLst/>
          </a:prstGeom>
        </p:spPr>
        <p:txBody>
          <a:bodyPr vert="horz" wrap="square" lIns="0" tIns="10861" rIns="0" bIns="0" rtlCol="0">
            <a:spAutoFit/>
          </a:bodyPr>
          <a:lstStyle/>
          <a:p>
            <a:pPr marL="10861" marR="4344">
              <a:lnSpc>
                <a:spcPct val="115500"/>
              </a:lnSpc>
              <a:spcBef>
                <a:spcPts val="86"/>
              </a:spcBef>
            </a:pPr>
            <a:r>
              <a:rPr sz="1240" b="1" dirty="0">
                <a:solidFill>
                  <a:srgbClr val="231F20"/>
                </a:solidFill>
                <a:latin typeface="HGMaruGothicMPRO" panose="020F0600000000000000" pitchFamily="34" charset="-128"/>
                <a:ea typeface="HGMaruGothicMPRO" panose="020F0600000000000000" pitchFamily="34" charset="-128"/>
                <a:cs typeface="ShinMGoPro-DeBold"/>
              </a:rPr>
              <a:t>市区町村、指定特定</a:t>
            </a:r>
            <a:endParaRPr lang="en-US" altLang="ja-JP" sz="1240" b="1" dirty="0">
              <a:solidFill>
                <a:srgbClr val="231F20"/>
              </a:solidFill>
              <a:latin typeface="HGMaruGothicMPRO" panose="020F0600000000000000" pitchFamily="34" charset="-128"/>
              <a:ea typeface="HGMaruGothicMPRO" panose="020F0600000000000000" pitchFamily="34" charset="-128"/>
              <a:cs typeface="ShinMGoPro-DeBold"/>
            </a:endParaRPr>
          </a:p>
          <a:p>
            <a:pPr marL="10861" marR="4344">
              <a:lnSpc>
                <a:spcPct val="115500"/>
              </a:lnSpc>
              <a:spcBef>
                <a:spcPts val="86"/>
              </a:spcBef>
            </a:pPr>
            <a:r>
              <a:rPr sz="1240" b="1" dirty="0">
                <a:solidFill>
                  <a:srgbClr val="231F20"/>
                </a:solidFill>
                <a:latin typeface="HGMaruGothicMPRO" panose="020F0600000000000000" pitchFamily="34" charset="-128"/>
                <a:ea typeface="HGMaruGothicMPRO" panose="020F0600000000000000" pitchFamily="34" charset="-128"/>
                <a:cs typeface="ShinMGoPro-DeBold"/>
              </a:rPr>
              <a:t>相談支援事業者</a:t>
            </a:r>
            <a:endParaRPr sz="1240" dirty="0">
              <a:latin typeface="HGMaruGothicMPRO" panose="020F0600000000000000" pitchFamily="34" charset="-128"/>
              <a:ea typeface="HGMaruGothicMPRO" panose="020F0600000000000000" pitchFamily="34" charset="-128"/>
              <a:cs typeface="ShinMGoPro-DeBold"/>
            </a:endParaRPr>
          </a:p>
          <a:p>
            <a:pPr marL="10861" marR="4344">
              <a:lnSpc>
                <a:spcPct val="115500"/>
              </a:lnSpc>
            </a:pPr>
            <a:r>
              <a:rPr sz="1240" b="1" dirty="0">
                <a:solidFill>
                  <a:srgbClr val="231F20"/>
                </a:solidFill>
                <a:latin typeface="HGMaruGothicMPRO" panose="020F0600000000000000" pitchFamily="34" charset="-128"/>
                <a:ea typeface="HGMaruGothicMPRO" panose="020F0600000000000000" pitchFamily="34" charset="-128"/>
                <a:cs typeface="ShinMGoPro-DeBold"/>
              </a:rPr>
              <a:t>または指定一般相談</a:t>
            </a:r>
            <a:endParaRPr lang="en-US" altLang="ja-JP" sz="1240" b="1" dirty="0">
              <a:solidFill>
                <a:srgbClr val="231F20"/>
              </a:solidFill>
              <a:latin typeface="HGMaruGothicMPRO" panose="020F0600000000000000" pitchFamily="34" charset="-128"/>
              <a:ea typeface="HGMaruGothicMPRO" panose="020F0600000000000000" pitchFamily="34" charset="-128"/>
              <a:cs typeface="ShinMGoPro-DeBold"/>
            </a:endParaRPr>
          </a:p>
          <a:p>
            <a:pPr marL="10861" marR="4344">
              <a:lnSpc>
                <a:spcPct val="115500"/>
              </a:lnSpc>
            </a:pPr>
            <a:r>
              <a:rPr sz="1240" b="1" dirty="0">
                <a:solidFill>
                  <a:srgbClr val="231F20"/>
                </a:solidFill>
                <a:latin typeface="HGMaruGothicMPRO" panose="020F0600000000000000" pitchFamily="34" charset="-128"/>
                <a:ea typeface="HGMaruGothicMPRO" panose="020F0600000000000000" pitchFamily="34" charset="-128"/>
                <a:cs typeface="ShinMGoPro-DeBold"/>
              </a:rPr>
              <a:t>支援事業者</a:t>
            </a:r>
            <a:endParaRPr sz="1240" dirty="0">
              <a:latin typeface="HGMaruGothicMPRO" panose="020F0600000000000000" pitchFamily="34" charset="-128"/>
              <a:ea typeface="HGMaruGothicMPRO" panose="020F0600000000000000" pitchFamily="34" charset="-128"/>
              <a:cs typeface="ShinMGoPro-DeBold"/>
            </a:endParaRPr>
          </a:p>
        </p:txBody>
      </p:sp>
      <p:sp>
        <p:nvSpPr>
          <p:cNvPr id="17" name="object 17">
            <a:extLst>
              <a:ext uri="{FF2B5EF4-FFF2-40B4-BE49-F238E27FC236}">
                <a16:creationId xmlns:a16="http://schemas.microsoft.com/office/drawing/2014/main" id="{946B347A-458D-BF4C-9E0F-72D19E286EFB}"/>
              </a:ext>
            </a:extLst>
          </p:cNvPr>
          <p:cNvSpPr txBox="1"/>
          <p:nvPr/>
        </p:nvSpPr>
        <p:spPr>
          <a:xfrm>
            <a:off x="2200978" y="5537280"/>
            <a:ext cx="5953172" cy="1147188"/>
          </a:xfrm>
          <a:prstGeom prst="rect">
            <a:avLst/>
          </a:prstGeom>
        </p:spPr>
        <p:txBody>
          <a:bodyPr vert="horz" wrap="square" lIns="0" tIns="54307" rIns="0" bIns="0" rtlCol="0">
            <a:spAutoFit/>
          </a:bodyPr>
          <a:lstStyle/>
          <a:p>
            <a:pPr marL="10861">
              <a:spcBef>
                <a:spcPts val="428"/>
              </a:spcBef>
            </a:pPr>
            <a:r>
              <a:rPr sz="1600" b="1" dirty="0">
                <a:solidFill>
                  <a:srgbClr val="00AEEF"/>
                </a:solidFill>
                <a:latin typeface="HGMaruGothicMPRO" panose="020F0600000000000000" pitchFamily="34" charset="-128"/>
                <a:ea typeface="HGMaruGothicMPRO" panose="020F0600000000000000" pitchFamily="34" charset="-128"/>
                <a:cs typeface="ShinMGoPro-DeBold"/>
              </a:rPr>
              <a:t>職業カウンセリング、職業評価</a:t>
            </a:r>
            <a:endParaRPr sz="1600" dirty="0">
              <a:latin typeface="HGMaruGothicMPRO" panose="020F0600000000000000" pitchFamily="34" charset="-128"/>
              <a:ea typeface="HGMaruGothicMPRO" panose="020F0600000000000000" pitchFamily="34" charset="-128"/>
              <a:cs typeface="ShinMGoPro-DeBold"/>
            </a:endParaRPr>
          </a:p>
          <a:p>
            <a:pPr marL="10861" marR="4344">
              <a:lnSpc>
                <a:spcPct val="113999"/>
              </a:lnSpc>
              <a:spcBef>
                <a:spcPts val="103"/>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　仕事の種類や働き方などについて、希望や障害特性、課題を踏まえながら、相談･助言、職業評価、情報提供等を行います。</a:t>
            </a:r>
            <a:endParaRPr sz="1600" dirty="0">
              <a:latin typeface="HGMaruGothicMPRO" panose="020F0600000000000000" pitchFamily="34" charset="-128"/>
              <a:ea typeface="HGMaruGothicMPRO" panose="020F0600000000000000" pitchFamily="34" charset="-128"/>
              <a:cs typeface="A-OTF Shin Maru Go Pro"/>
            </a:endParaRPr>
          </a:p>
          <a:p>
            <a:pPr marL="10861">
              <a:spcBef>
                <a:spcPts val="209"/>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　必要に応じて、センターにおける専門的な支援を行います。</a:t>
            </a:r>
            <a:endParaRPr sz="1600" dirty="0">
              <a:latin typeface="HGMaruGothicMPRO" panose="020F0600000000000000" pitchFamily="34" charset="-128"/>
              <a:ea typeface="HGMaruGothicMPRO" panose="020F0600000000000000" pitchFamily="34" charset="-128"/>
              <a:cs typeface="A-OTF Shin Maru Go Pro"/>
            </a:endParaRPr>
          </a:p>
        </p:txBody>
      </p:sp>
      <p:sp>
        <p:nvSpPr>
          <p:cNvPr id="18" name="object 18">
            <a:extLst>
              <a:ext uri="{FF2B5EF4-FFF2-40B4-BE49-F238E27FC236}">
                <a16:creationId xmlns:a16="http://schemas.microsoft.com/office/drawing/2014/main" id="{70EF7A54-B796-694C-96CD-1545B2BB13F6}"/>
              </a:ext>
            </a:extLst>
          </p:cNvPr>
          <p:cNvSpPr txBox="1"/>
          <p:nvPr/>
        </p:nvSpPr>
        <p:spPr>
          <a:xfrm>
            <a:off x="8664863" y="5813388"/>
            <a:ext cx="1529010" cy="558233"/>
          </a:xfrm>
          <a:prstGeom prst="rect">
            <a:avLst/>
          </a:prstGeom>
        </p:spPr>
        <p:txBody>
          <a:bodyPr vert="horz" wrap="square" lIns="0" tIns="10861" rIns="0" bIns="0" rtlCol="0">
            <a:spAutoFit/>
          </a:bodyPr>
          <a:lstStyle/>
          <a:p>
            <a:pPr marL="10861" marR="4344">
              <a:lnSpc>
                <a:spcPct val="115500"/>
              </a:lnSpc>
              <a:spcBef>
                <a:spcPts val="86"/>
              </a:spcBef>
            </a:pPr>
            <a:r>
              <a:rPr sz="1600" b="1" dirty="0">
                <a:solidFill>
                  <a:srgbClr val="231F20"/>
                </a:solidFill>
                <a:latin typeface="HGMaruGothicMPRO" panose="020F0600000000000000" pitchFamily="34" charset="-128"/>
                <a:ea typeface="HGMaruGothicMPRO" panose="020F0600000000000000" pitchFamily="34" charset="-128"/>
                <a:cs typeface="ShinMGoPro-DeBold"/>
              </a:rPr>
              <a:t>地域障害者</a:t>
            </a:r>
            <a:endParaRPr lang="en-US" altLang="ja-JP" sz="1600" b="1" dirty="0">
              <a:solidFill>
                <a:srgbClr val="231F20"/>
              </a:solidFill>
              <a:latin typeface="HGMaruGothicMPRO" panose="020F0600000000000000" pitchFamily="34" charset="-128"/>
              <a:ea typeface="HGMaruGothicMPRO" panose="020F0600000000000000" pitchFamily="34" charset="-128"/>
              <a:cs typeface="ShinMGoPro-DeBold"/>
            </a:endParaRPr>
          </a:p>
          <a:p>
            <a:pPr marL="10861" marR="4344">
              <a:lnSpc>
                <a:spcPct val="115500"/>
              </a:lnSpc>
              <a:spcBef>
                <a:spcPts val="86"/>
              </a:spcBef>
            </a:pPr>
            <a:r>
              <a:rPr sz="1600" b="1" dirty="0">
                <a:solidFill>
                  <a:srgbClr val="231F20"/>
                </a:solidFill>
                <a:latin typeface="HGMaruGothicMPRO" panose="020F0600000000000000" pitchFamily="34" charset="-128"/>
                <a:ea typeface="HGMaruGothicMPRO" panose="020F0600000000000000" pitchFamily="34" charset="-128"/>
                <a:cs typeface="ShinMGoPro-DeBold"/>
              </a:rPr>
              <a:t>職業センター</a:t>
            </a:r>
            <a:endParaRPr sz="1600" dirty="0">
              <a:latin typeface="HGMaruGothicMPRO" panose="020F0600000000000000" pitchFamily="34" charset="-128"/>
              <a:ea typeface="HGMaruGothicMPRO" panose="020F0600000000000000" pitchFamily="34" charset="-128"/>
              <a:cs typeface="ShinMGoPro-DeBold"/>
            </a:endParaRPr>
          </a:p>
        </p:txBody>
      </p:sp>
      <p:sp>
        <p:nvSpPr>
          <p:cNvPr id="19" name="object 19">
            <a:extLst>
              <a:ext uri="{FF2B5EF4-FFF2-40B4-BE49-F238E27FC236}">
                <a16:creationId xmlns:a16="http://schemas.microsoft.com/office/drawing/2014/main" id="{0F1A484F-AE8B-ED4E-AAE4-370659F0C593}"/>
              </a:ext>
            </a:extLst>
          </p:cNvPr>
          <p:cNvSpPr/>
          <p:nvPr/>
        </p:nvSpPr>
        <p:spPr>
          <a:xfrm>
            <a:off x="2044304" y="1393474"/>
            <a:ext cx="2694188" cy="323672"/>
          </a:xfrm>
          <a:custGeom>
            <a:avLst/>
            <a:gdLst/>
            <a:ahLst/>
            <a:cxnLst/>
            <a:rect l="l" t="t" r="r" b="b"/>
            <a:pathLst>
              <a:path w="3150235" h="378460">
                <a:moveTo>
                  <a:pt x="3023997" y="0"/>
                </a:moveTo>
                <a:lnTo>
                  <a:pt x="125996" y="0"/>
                </a:lnTo>
                <a:lnTo>
                  <a:pt x="53154" y="1968"/>
                </a:lnTo>
                <a:lnTo>
                  <a:pt x="15749" y="15751"/>
                </a:lnTo>
                <a:lnTo>
                  <a:pt x="1968" y="53160"/>
                </a:lnTo>
                <a:lnTo>
                  <a:pt x="0" y="126009"/>
                </a:lnTo>
                <a:lnTo>
                  <a:pt x="0" y="252006"/>
                </a:lnTo>
                <a:lnTo>
                  <a:pt x="1968" y="324855"/>
                </a:lnTo>
                <a:lnTo>
                  <a:pt x="15749" y="362264"/>
                </a:lnTo>
                <a:lnTo>
                  <a:pt x="53154" y="376046"/>
                </a:lnTo>
                <a:lnTo>
                  <a:pt x="125996" y="378015"/>
                </a:lnTo>
                <a:lnTo>
                  <a:pt x="3023997" y="378015"/>
                </a:lnTo>
                <a:lnTo>
                  <a:pt x="3096838" y="376046"/>
                </a:lnTo>
                <a:lnTo>
                  <a:pt x="3134244" y="362264"/>
                </a:lnTo>
                <a:lnTo>
                  <a:pt x="3148025" y="324855"/>
                </a:lnTo>
                <a:lnTo>
                  <a:pt x="3149993" y="252006"/>
                </a:lnTo>
                <a:lnTo>
                  <a:pt x="3149993" y="126009"/>
                </a:lnTo>
                <a:lnTo>
                  <a:pt x="3148025" y="53160"/>
                </a:lnTo>
                <a:lnTo>
                  <a:pt x="3134244" y="15751"/>
                </a:lnTo>
                <a:lnTo>
                  <a:pt x="3096838" y="1968"/>
                </a:lnTo>
                <a:lnTo>
                  <a:pt x="3023997" y="0"/>
                </a:lnTo>
                <a:close/>
              </a:path>
            </a:pathLst>
          </a:custGeom>
          <a:solidFill>
            <a:srgbClr val="00AEEF"/>
          </a:solidFill>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20" name="object 20">
            <a:extLst>
              <a:ext uri="{FF2B5EF4-FFF2-40B4-BE49-F238E27FC236}">
                <a16:creationId xmlns:a16="http://schemas.microsoft.com/office/drawing/2014/main" id="{4625ABAA-4F4B-4C45-BFD2-5D925EF8D3E6}"/>
              </a:ext>
            </a:extLst>
          </p:cNvPr>
          <p:cNvSpPr txBox="1"/>
          <p:nvPr/>
        </p:nvSpPr>
        <p:spPr>
          <a:xfrm>
            <a:off x="1974362" y="882604"/>
            <a:ext cx="6627207" cy="780254"/>
          </a:xfrm>
          <a:prstGeom prst="rect">
            <a:avLst/>
          </a:prstGeom>
        </p:spPr>
        <p:txBody>
          <a:bodyPr vert="horz" wrap="square" lIns="0" tIns="156948" rIns="0" bIns="0" rtlCol="0">
            <a:spAutoFit/>
          </a:bodyPr>
          <a:lstStyle/>
          <a:p>
            <a:pPr marL="10861">
              <a:spcBef>
                <a:spcPts val="1236"/>
              </a:spcBef>
            </a:pPr>
            <a:r>
              <a:rPr sz="1668" dirty="0">
                <a:solidFill>
                  <a:srgbClr val="00AEEF"/>
                </a:solidFill>
                <a:latin typeface="HGMaruGothicMPRO" panose="020F0600000000000000" pitchFamily="34" charset="-128"/>
                <a:ea typeface="HGMaruGothicMPRO" panose="020F0600000000000000" pitchFamily="34" charset="-128"/>
                <a:cs typeface="A-OTF Shin Maru Go Pro"/>
              </a:rPr>
              <a:t>■　就職に向けての支援メニューと支援機関をご紹介します。</a:t>
            </a:r>
            <a:endParaRPr sz="1668" dirty="0">
              <a:latin typeface="HGMaruGothicMPRO" panose="020F0600000000000000" pitchFamily="34" charset="-128"/>
              <a:ea typeface="HGMaruGothicMPRO" panose="020F0600000000000000" pitchFamily="34" charset="-128"/>
              <a:cs typeface="A-OTF Shin Maru Go Pro"/>
            </a:endParaRPr>
          </a:p>
          <a:p>
            <a:pPr marL="277500">
              <a:spcBef>
                <a:spcPts val="1035"/>
              </a:spcBef>
            </a:pPr>
            <a:r>
              <a:rPr sz="1539" b="1" dirty="0">
                <a:solidFill>
                  <a:srgbClr val="FFFFFF"/>
                </a:solidFill>
                <a:latin typeface="HGMaruGothicMPRO" panose="020F0600000000000000" pitchFamily="34" charset="-128"/>
                <a:ea typeface="HGMaruGothicMPRO" panose="020F0600000000000000" pitchFamily="34" charset="-128"/>
                <a:cs typeface="ShinMGoPro-DeBold"/>
              </a:rPr>
              <a:t>①　就職に向けての相談</a:t>
            </a:r>
            <a:endParaRPr sz="1539" dirty="0">
              <a:latin typeface="HGMaruGothicMPRO" panose="020F0600000000000000" pitchFamily="34" charset="-128"/>
              <a:ea typeface="HGMaruGothicMPRO" panose="020F0600000000000000" pitchFamily="34" charset="-128"/>
              <a:cs typeface="ShinMGoPro-DeBold"/>
            </a:endParaRPr>
          </a:p>
        </p:txBody>
      </p:sp>
      <p:sp>
        <p:nvSpPr>
          <p:cNvPr id="21" name="正方形/長方形 20"/>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2"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174</a:t>
            </a:r>
            <a:endParaRPr lang="ja-JP" altLang="en-US" sz="1200" b="1" dirty="0"/>
          </a:p>
        </p:txBody>
      </p:sp>
    </p:spTree>
    <p:extLst>
      <p:ext uri="{BB962C8B-B14F-4D97-AF65-F5344CB8AC3E}">
        <p14:creationId xmlns:p14="http://schemas.microsoft.com/office/powerpoint/2010/main" val="20729402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AB737C7-3CD4-3340-BEF4-C3BBA14589BF}"/>
              </a:ext>
            </a:extLst>
          </p:cNvPr>
          <p:cNvSpPr txBox="1">
            <a:spLocks/>
          </p:cNvSpPr>
          <p:nvPr/>
        </p:nvSpPr>
        <p:spPr>
          <a:xfrm>
            <a:off x="1690959" y="35964"/>
            <a:ext cx="3631768" cy="382493"/>
          </a:xfrm>
          <a:prstGeom prst="rect">
            <a:avLst/>
          </a:prstGeom>
        </p:spPr>
        <p:txBody>
          <a:bodyPr vert="horz" wrap="square" lIns="0" tIns="13034"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0861">
              <a:lnSpc>
                <a:spcPct val="100000"/>
              </a:lnSpc>
              <a:spcBef>
                <a:spcPts val="103"/>
              </a:spcBef>
            </a:pPr>
            <a:r>
              <a:rPr lang="ja-JP" altLang="en-US" sz="2400" dirty="0">
                <a:latin typeface="HGMaruGothicMPRO" panose="020F0600000000000000" pitchFamily="34" charset="-128"/>
                <a:ea typeface="HGMaruGothicMPRO" panose="020F0600000000000000" pitchFamily="34" charset="-128"/>
              </a:rPr>
              <a:t>障害者の就職支援</a:t>
            </a:r>
          </a:p>
        </p:txBody>
      </p:sp>
      <p:sp>
        <p:nvSpPr>
          <p:cNvPr id="3" name="object 3">
            <a:extLst>
              <a:ext uri="{FF2B5EF4-FFF2-40B4-BE49-F238E27FC236}">
                <a16:creationId xmlns:a16="http://schemas.microsoft.com/office/drawing/2014/main" id="{D436E3FF-B5CD-0544-85E7-AE7692A95341}"/>
              </a:ext>
            </a:extLst>
          </p:cNvPr>
          <p:cNvSpPr/>
          <p:nvPr/>
        </p:nvSpPr>
        <p:spPr>
          <a:xfrm>
            <a:off x="2061839" y="5444530"/>
            <a:ext cx="6452255" cy="795060"/>
          </a:xfrm>
          <a:custGeom>
            <a:avLst/>
            <a:gdLst/>
            <a:ahLst/>
            <a:cxnLst/>
            <a:rect l="l" t="t" r="r" b="b"/>
            <a:pathLst>
              <a:path w="7544434" h="929640">
                <a:moveTo>
                  <a:pt x="7363117" y="0"/>
                </a:moveTo>
                <a:lnTo>
                  <a:pt x="181127" y="0"/>
                </a:lnTo>
                <a:lnTo>
                  <a:pt x="168766" y="656"/>
                </a:lnTo>
                <a:lnTo>
                  <a:pt x="106735" y="15010"/>
                </a:lnTo>
                <a:lnTo>
                  <a:pt x="68961" y="34797"/>
                </a:lnTo>
                <a:lnTo>
                  <a:pt x="34615" y="67049"/>
                </a:lnTo>
                <a:lnTo>
                  <a:pt x="9645" y="114811"/>
                </a:lnTo>
                <a:lnTo>
                  <a:pt x="0" y="181127"/>
                </a:lnTo>
                <a:lnTo>
                  <a:pt x="0" y="748118"/>
                </a:lnTo>
                <a:lnTo>
                  <a:pt x="4643" y="787259"/>
                </a:lnTo>
                <a:lnTo>
                  <a:pt x="34789" y="860284"/>
                </a:lnTo>
                <a:lnTo>
                  <a:pt x="67039" y="894630"/>
                </a:lnTo>
                <a:lnTo>
                  <a:pt x="114799" y="919600"/>
                </a:lnTo>
                <a:lnTo>
                  <a:pt x="181114" y="929246"/>
                </a:lnTo>
                <a:lnTo>
                  <a:pt x="7363117" y="929246"/>
                </a:lnTo>
                <a:lnTo>
                  <a:pt x="7402258" y="924600"/>
                </a:lnTo>
                <a:lnTo>
                  <a:pt x="7475282" y="894448"/>
                </a:lnTo>
                <a:lnTo>
                  <a:pt x="7509628" y="862196"/>
                </a:lnTo>
                <a:lnTo>
                  <a:pt x="7534599" y="814435"/>
                </a:lnTo>
                <a:lnTo>
                  <a:pt x="7544244" y="748118"/>
                </a:lnTo>
                <a:lnTo>
                  <a:pt x="7544244" y="181127"/>
                </a:lnTo>
                <a:lnTo>
                  <a:pt x="7539598" y="141986"/>
                </a:lnTo>
                <a:lnTo>
                  <a:pt x="7509447" y="68961"/>
                </a:lnTo>
                <a:lnTo>
                  <a:pt x="7477195" y="34615"/>
                </a:lnTo>
                <a:lnTo>
                  <a:pt x="7429433" y="9645"/>
                </a:lnTo>
                <a:lnTo>
                  <a:pt x="7363117" y="0"/>
                </a:lnTo>
                <a:close/>
              </a:path>
            </a:pathLst>
          </a:custGeom>
          <a:solidFill>
            <a:srgbClr val="E3F2E7"/>
          </a:solidFill>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4" name="object 4">
            <a:extLst>
              <a:ext uri="{FF2B5EF4-FFF2-40B4-BE49-F238E27FC236}">
                <a16:creationId xmlns:a16="http://schemas.microsoft.com/office/drawing/2014/main" id="{B03442D5-98E9-4C4E-B3C0-89C87967237C}"/>
              </a:ext>
            </a:extLst>
          </p:cNvPr>
          <p:cNvSpPr/>
          <p:nvPr/>
        </p:nvSpPr>
        <p:spPr>
          <a:xfrm>
            <a:off x="2061839" y="5444530"/>
            <a:ext cx="6452255" cy="795060"/>
          </a:xfrm>
          <a:custGeom>
            <a:avLst/>
            <a:gdLst/>
            <a:ahLst/>
            <a:cxnLst/>
            <a:rect l="l" t="t" r="r" b="b"/>
            <a:pathLst>
              <a:path w="7544434" h="929640">
                <a:moveTo>
                  <a:pt x="181127" y="0"/>
                </a:moveTo>
                <a:lnTo>
                  <a:pt x="141986" y="4645"/>
                </a:lnTo>
                <a:lnTo>
                  <a:pt x="68961" y="34797"/>
                </a:lnTo>
                <a:lnTo>
                  <a:pt x="34615" y="67049"/>
                </a:lnTo>
                <a:lnTo>
                  <a:pt x="9645" y="114811"/>
                </a:lnTo>
                <a:lnTo>
                  <a:pt x="0" y="181127"/>
                </a:lnTo>
                <a:lnTo>
                  <a:pt x="0" y="748118"/>
                </a:lnTo>
                <a:lnTo>
                  <a:pt x="4643" y="787259"/>
                </a:lnTo>
                <a:lnTo>
                  <a:pt x="34789" y="860284"/>
                </a:lnTo>
                <a:lnTo>
                  <a:pt x="67039" y="894630"/>
                </a:lnTo>
                <a:lnTo>
                  <a:pt x="114799" y="919600"/>
                </a:lnTo>
                <a:lnTo>
                  <a:pt x="181114" y="929246"/>
                </a:lnTo>
                <a:lnTo>
                  <a:pt x="7363117" y="929246"/>
                </a:lnTo>
                <a:lnTo>
                  <a:pt x="7402258" y="924600"/>
                </a:lnTo>
                <a:lnTo>
                  <a:pt x="7475282" y="894448"/>
                </a:lnTo>
                <a:lnTo>
                  <a:pt x="7509628" y="862196"/>
                </a:lnTo>
                <a:lnTo>
                  <a:pt x="7534599" y="814435"/>
                </a:lnTo>
                <a:lnTo>
                  <a:pt x="7544244" y="748118"/>
                </a:lnTo>
                <a:lnTo>
                  <a:pt x="7544244" y="181127"/>
                </a:lnTo>
                <a:lnTo>
                  <a:pt x="7539598" y="141986"/>
                </a:lnTo>
                <a:lnTo>
                  <a:pt x="7509447" y="68961"/>
                </a:lnTo>
                <a:lnTo>
                  <a:pt x="7477195" y="34615"/>
                </a:lnTo>
                <a:lnTo>
                  <a:pt x="7429433" y="9645"/>
                </a:lnTo>
                <a:lnTo>
                  <a:pt x="7363117" y="0"/>
                </a:lnTo>
                <a:lnTo>
                  <a:pt x="181114" y="0"/>
                </a:lnTo>
                <a:close/>
              </a:path>
            </a:pathLst>
          </a:custGeom>
          <a:ln w="15748">
            <a:solidFill>
              <a:srgbClr val="6D6E71"/>
            </a:solidFill>
          </a:ln>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6" name="object 6">
            <a:extLst>
              <a:ext uri="{FF2B5EF4-FFF2-40B4-BE49-F238E27FC236}">
                <a16:creationId xmlns:a16="http://schemas.microsoft.com/office/drawing/2014/main" id="{717BF8AD-8E56-9542-87EB-46F1F232E043}"/>
              </a:ext>
            </a:extLst>
          </p:cNvPr>
          <p:cNvSpPr/>
          <p:nvPr/>
        </p:nvSpPr>
        <p:spPr>
          <a:xfrm>
            <a:off x="2061839" y="1567996"/>
            <a:ext cx="6452255" cy="946414"/>
          </a:xfrm>
          <a:custGeom>
            <a:avLst/>
            <a:gdLst/>
            <a:ahLst/>
            <a:cxnLst/>
            <a:rect l="l" t="t" r="r" b="b"/>
            <a:pathLst>
              <a:path w="7544434" h="929639">
                <a:moveTo>
                  <a:pt x="7363117" y="0"/>
                </a:moveTo>
                <a:lnTo>
                  <a:pt x="181127" y="0"/>
                </a:lnTo>
                <a:lnTo>
                  <a:pt x="168766" y="656"/>
                </a:lnTo>
                <a:lnTo>
                  <a:pt x="106735" y="15010"/>
                </a:lnTo>
                <a:lnTo>
                  <a:pt x="68961" y="34797"/>
                </a:lnTo>
                <a:lnTo>
                  <a:pt x="34615" y="67049"/>
                </a:lnTo>
                <a:lnTo>
                  <a:pt x="9645" y="114811"/>
                </a:lnTo>
                <a:lnTo>
                  <a:pt x="0" y="181127"/>
                </a:lnTo>
                <a:lnTo>
                  <a:pt x="0" y="748118"/>
                </a:lnTo>
                <a:lnTo>
                  <a:pt x="4643" y="787259"/>
                </a:lnTo>
                <a:lnTo>
                  <a:pt x="34789" y="860284"/>
                </a:lnTo>
                <a:lnTo>
                  <a:pt x="67039" y="894630"/>
                </a:lnTo>
                <a:lnTo>
                  <a:pt x="114799" y="919600"/>
                </a:lnTo>
                <a:lnTo>
                  <a:pt x="181114" y="929246"/>
                </a:lnTo>
                <a:lnTo>
                  <a:pt x="7363117" y="929246"/>
                </a:lnTo>
                <a:lnTo>
                  <a:pt x="7402258" y="924600"/>
                </a:lnTo>
                <a:lnTo>
                  <a:pt x="7475282" y="894448"/>
                </a:lnTo>
                <a:lnTo>
                  <a:pt x="7509628" y="862196"/>
                </a:lnTo>
                <a:lnTo>
                  <a:pt x="7534599" y="814435"/>
                </a:lnTo>
                <a:lnTo>
                  <a:pt x="7544244" y="748118"/>
                </a:lnTo>
                <a:lnTo>
                  <a:pt x="7544244" y="181127"/>
                </a:lnTo>
                <a:lnTo>
                  <a:pt x="7539598" y="141986"/>
                </a:lnTo>
                <a:lnTo>
                  <a:pt x="7509447" y="68961"/>
                </a:lnTo>
                <a:lnTo>
                  <a:pt x="7477195" y="34615"/>
                </a:lnTo>
                <a:lnTo>
                  <a:pt x="7429433" y="9645"/>
                </a:lnTo>
                <a:lnTo>
                  <a:pt x="7363117" y="0"/>
                </a:lnTo>
                <a:close/>
              </a:path>
            </a:pathLst>
          </a:custGeom>
          <a:solidFill>
            <a:srgbClr val="E3F2E7"/>
          </a:solidFill>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7" name="object 7">
            <a:extLst>
              <a:ext uri="{FF2B5EF4-FFF2-40B4-BE49-F238E27FC236}">
                <a16:creationId xmlns:a16="http://schemas.microsoft.com/office/drawing/2014/main" id="{13FF9E98-EBF9-3F4C-9CE3-255AC2575D52}"/>
              </a:ext>
            </a:extLst>
          </p:cNvPr>
          <p:cNvSpPr/>
          <p:nvPr/>
        </p:nvSpPr>
        <p:spPr>
          <a:xfrm>
            <a:off x="2063591" y="1563487"/>
            <a:ext cx="6452255" cy="950922"/>
          </a:xfrm>
          <a:custGeom>
            <a:avLst/>
            <a:gdLst/>
            <a:ahLst/>
            <a:cxnLst/>
            <a:rect l="l" t="t" r="r" b="b"/>
            <a:pathLst>
              <a:path w="7544434" h="929639">
                <a:moveTo>
                  <a:pt x="181127" y="0"/>
                </a:moveTo>
                <a:lnTo>
                  <a:pt x="141986" y="4645"/>
                </a:lnTo>
                <a:lnTo>
                  <a:pt x="68961" y="34797"/>
                </a:lnTo>
                <a:lnTo>
                  <a:pt x="34615" y="67049"/>
                </a:lnTo>
                <a:lnTo>
                  <a:pt x="9645" y="114811"/>
                </a:lnTo>
                <a:lnTo>
                  <a:pt x="0" y="181127"/>
                </a:lnTo>
                <a:lnTo>
                  <a:pt x="0" y="748118"/>
                </a:lnTo>
                <a:lnTo>
                  <a:pt x="4643" y="787259"/>
                </a:lnTo>
                <a:lnTo>
                  <a:pt x="34789" y="860284"/>
                </a:lnTo>
                <a:lnTo>
                  <a:pt x="67039" y="894630"/>
                </a:lnTo>
                <a:lnTo>
                  <a:pt x="114799" y="919600"/>
                </a:lnTo>
                <a:lnTo>
                  <a:pt x="181114" y="929246"/>
                </a:lnTo>
                <a:lnTo>
                  <a:pt x="7363117" y="929246"/>
                </a:lnTo>
                <a:lnTo>
                  <a:pt x="7402258" y="924600"/>
                </a:lnTo>
                <a:lnTo>
                  <a:pt x="7475282" y="894448"/>
                </a:lnTo>
                <a:lnTo>
                  <a:pt x="7509628" y="862196"/>
                </a:lnTo>
                <a:lnTo>
                  <a:pt x="7534599" y="814435"/>
                </a:lnTo>
                <a:lnTo>
                  <a:pt x="7544244" y="748118"/>
                </a:lnTo>
                <a:lnTo>
                  <a:pt x="7544244" y="181127"/>
                </a:lnTo>
                <a:lnTo>
                  <a:pt x="7539598" y="141986"/>
                </a:lnTo>
                <a:lnTo>
                  <a:pt x="7509447" y="68961"/>
                </a:lnTo>
                <a:lnTo>
                  <a:pt x="7477195" y="34615"/>
                </a:lnTo>
                <a:lnTo>
                  <a:pt x="7429433" y="9645"/>
                </a:lnTo>
                <a:lnTo>
                  <a:pt x="7363117" y="0"/>
                </a:lnTo>
                <a:lnTo>
                  <a:pt x="181114" y="0"/>
                </a:lnTo>
                <a:close/>
              </a:path>
            </a:pathLst>
          </a:custGeom>
          <a:ln w="15748">
            <a:solidFill>
              <a:srgbClr val="6D6E71"/>
            </a:solidFill>
          </a:ln>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A5FE7004-3194-684A-BA02-BFCE76FF43D2}"/>
              </a:ext>
            </a:extLst>
          </p:cNvPr>
          <p:cNvSpPr/>
          <p:nvPr/>
        </p:nvSpPr>
        <p:spPr>
          <a:xfrm>
            <a:off x="2039613" y="2557280"/>
            <a:ext cx="6452255" cy="795060"/>
          </a:xfrm>
          <a:custGeom>
            <a:avLst/>
            <a:gdLst/>
            <a:ahLst/>
            <a:cxnLst/>
            <a:rect l="l" t="t" r="r" b="b"/>
            <a:pathLst>
              <a:path w="7544434" h="929639">
                <a:moveTo>
                  <a:pt x="7363117" y="0"/>
                </a:moveTo>
                <a:lnTo>
                  <a:pt x="181127" y="0"/>
                </a:lnTo>
                <a:lnTo>
                  <a:pt x="168766" y="656"/>
                </a:lnTo>
                <a:lnTo>
                  <a:pt x="106735" y="15010"/>
                </a:lnTo>
                <a:lnTo>
                  <a:pt x="68961" y="34797"/>
                </a:lnTo>
                <a:lnTo>
                  <a:pt x="34615" y="67049"/>
                </a:lnTo>
                <a:lnTo>
                  <a:pt x="9645" y="114811"/>
                </a:lnTo>
                <a:lnTo>
                  <a:pt x="0" y="181127"/>
                </a:lnTo>
                <a:lnTo>
                  <a:pt x="0" y="748118"/>
                </a:lnTo>
                <a:lnTo>
                  <a:pt x="4643" y="787259"/>
                </a:lnTo>
                <a:lnTo>
                  <a:pt x="34789" y="860284"/>
                </a:lnTo>
                <a:lnTo>
                  <a:pt x="67039" y="894630"/>
                </a:lnTo>
                <a:lnTo>
                  <a:pt x="114799" y="919600"/>
                </a:lnTo>
                <a:lnTo>
                  <a:pt x="181114" y="929246"/>
                </a:lnTo>
                <a:lnTo>
                  <a:pt x="7363117" y="929246"/>
                </a:lnTo>
                <a:lnTo>
                  <a:pt x="7402258" y="924600"/>
                </a:lnTo>
                <a:lnTo>
                  <a:pt x="7475282" y="894448"/>
                </a:lnTo>
                <a:lnTo>
                  <a:pt x="7509628" y="862196"/>
                </a:lnTo>
                <a:lnTo>
                  <a:pt x="7534599" y="814435"/>
                </a:lnTo>
                <a:lnTo>
                  <a:pt x="7544244" y="748118"/>
                </a:lnTo>
                <a:lnTo>
                  <a:pt x="7544244" y="181127"/>
                </a:lnTo>
                <a:lnTo>
                  <a:pt x="7539598" y="141986"/>
                </a:lnTo>
                <a:lnTo>
                  <a:pt x="7509447" y="68961"/>
                </a:lnTo>
                <a:lnTo>
                  <a:pt x="7477195" y="34615"/>
                </a:lnTo>
                <a:lnTo>
                  <a:pt x="7429433" y="9645"/>
                </a:lnTo>
                <a:lnTo>
                  <a:pt x="7363117" y="0"/>
                </a:lnTo>
                <a:close/>
              </a:path>
            </a:pathLst>
          </a:custGeom>
          <a:solidFill>
            <a:srgbClr val="E3F2E7"/>
          </a:solidFill>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439E4B23-23C6-6C4D-9D57-834098C1542C}"/>
              </a:ext>
            </a:extLst>
          </p:cNvPr>
          <p:cNvSpPr/>
          <p:nvPr/>
        </p:nvSpPr>
        <p:spPr>
          <a:xfrm>
            <a:off x="2039613" y="2568497"/>
            <a:ext cx="6452255" cy="795060"/>
          </a:xfrm>
          <a:custGeom>
            <a:avLst/>
            <a:gdLst/>
            <a:ahLst/>
            <a:cxnLst/>
            <a:rect l="l" t="t" r="r" b="b"/>
            <a:pathLst>
              <a:path w="7544434" h="929639">
                <a:moveTo>
                  <a:pt x="181127" y="0"/>
                </a:moveTo>
                <a:lnTo>
                  <a:pt x="141986" y="4645"/>
                </a:lnTo>
                <a:lnTo>
                  <a:pt x="68961" y="34797"/>
                </a:lnTo>
                <a:lnTo>
                  <a:pt x="34615" y="67049"/>
                </a:lnTo>
                <a:lnTo>
                  <a:pt x="9645" y="114811"/>
                </a:lnTo>
                <a:lnTo>
                  <a:pt x="0" y="181127"/>
                </a:lnTo>
                <a:lnTo>
                  <a:pt x="0" y="748118"/>
                </a:lnTo>
                <a:lnTo>
                  <a:pt x="4643" y="787259"/>
                </a:lnTo>
                <a:lnTo>
                  <a:pt x="34789" y="860284"/>
                </a:lnTo>
                <a:lnTo>
                  <a:pt x="67039" y="894630"/>
                </a:lnTo>
                <a:lnTo>
                  <a:pt x="114799" y="919600"/>
                </a:lnTo>
                <a:lnTo>
                  <a:pt x="181114" y="929246"/>
                </a:lnTo>
                <a:lnTo>
                  <a:pt x="7363117" y="929246"/>
                </a:lnTo>
                <a:lnTo>
                  <a:pt x="7402258" y="924600"/>
                </a:lnTo>
                <a:lnTo>
                  <a:pt x="7475282" y="894448"/>
                </a:lnTo>
                <a:lnTo>
                  <a:pt x="7509628" y="862196"/>
                </a:lnTo>
                <a:lnTo>
                  <a:pt x="7534599" y="814435"/>
                </a:lnTo>
                <a:lnTo>
                  <a:pt x="7544244" y="748118"/>
                </a:lnTo>
                <a:lnTo>
                  <a:pt x="7544244" y="181127"/>
                </a:lnTo>
                <a:lnTo>
                  <a:pt x="7539598" y="141986"/>
                </a:lnTo>
                <a:lnTo>
                  <a:pt x="7509447" y="68961"/>
                </a:lnTo>
                <a:lnTo>
                  <a:pt x="7477195" y="34615"/>
                </a:lnTo>
                <a:lnTo>
                  <a:pt x="7429433" y="9645"/>
                </a:lnTo>
                <a:lnTo>
                  <a:pt x="7363117" y="0"/>
                </a:lnTo>
                <a:lnTo>
                  <a:pt x="181114" y="0"/>
                </a:lnTo>
                <a:close/>
              </a:path>
            </a:pathLst>
          </a:custGeom>
          <a:ln w="15748">
            <a:solidFill>
              <a:srgbClr val="6D6E71"/>
            </a:solidFill>
          </a:ln>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12" name="object 12">
            <a:extLst>
              <a:ext uri="{FF2B5EF4-FFF2-40B4-BE49-F238E27FC236}">
                <a16:creationId xmlns:a16="http://schemas.microsoft.com/office/drawing/2014/main" id="{AA6146DC-17A8-D24E-B42F-54ED6C17BFD7}"/>
              </a:ext>
            </a:extLst>
          </p:cNvPr>
          <p:cNvSpPr/>
          <p:nvPr/>
        </p:nvSpPr>
        <p:spPr>
          <a:xfrm>
            <a:off x="2061839" y="3462811"/>
            <a:ext cx="6452255" cy="898364"/>
          </a:xfrm>
          <a:custGeom>
            <a:avLst/>
            <a:gdLst/>
            <a:ahLst/>
            <a:cxnLst/>
            <a:rect l="l" t="t" r="r" b="b"/>
            <a:pathLst>
              <a:path w="7544434" h="929639">
                <a:moveTo>
                  <a:pt x="7363117" y="0"/>
                </a:moveTo>
                <a:lnTo>
                  <a:pt x="181127" y="0"/>
                </a:lnTo>
                <a:lnTo>
                  <a:pt x="168766" y="656"/>
                </a:lnTo>
                <a:lnTo>
                  <a:pt x="106735" y="15010"/>
                </a:lnTo>
                <a:lnTo>
                  <a:pt x="68961" y="34797"/>
                </a:lnTo>
                <a:lnTo>
                  <a:pt x="34615" y="67049"/>
                </a:lnTo>
                <a:lnTo>
                  <a:pt x="9645" y="114811"/>
                </a:lnTo>
                <a:lnTo>
                  <a:pt x="0" y="181127"/>
                </a:lnTo>
                <a:lnTo>
                  <a:pt x="0" y="748118"/>
                </a:lnTo>
                <a:lnTo>
                  <a:pt x="4643" y="787259"/>
                </a:lnTo>
                <a:lnTo>
                  <a:pt x="34789" y="860284"/>
                </a:lnTo>
                <a:lnTo>
                  <a:pt x="67039" y="894630"/>
                </a:lnTo>
                <a:lnTo>
                  <a:pt x="114799" y="919600"/>
                </a:lnTo>
                <a:lnTo>
                  <a:pt x="181114" y="929246"/>
                </a:lnTo>
                <a:lnTo>
                  <a:pt x="7363117" y="929246"/>
                </a:lnTo>
                <a:lnTo>
                  <a:pt x="7402258" y="924600"/>
                </a:lnTo>
                <a:lnTo>
                  <a:pt x="7475282" y="894448"/>
                </a:lnTo>
                <a:lnTo>
                  <a:pt x="7509628" y="862196"/>
                </a:lnTo>
                <a:lnTo>
                  <a:pt x="7534599" y="814435"/>
                </a:lnTo>
                <a:lnTo>
                  <a:pt x="7544244" y="748118"/>
                </a:lnTo>
                <a:lnTo>
                  <a:pt x="7544244" y="181127"/>
                </a:lnTo>
                <a:lnTo>
                  <a:pt x="7539598" y="141986"/>
                </a:lnTo>
                <a:lnTo>
                  <a:pt x="7509447" y="68961"/>
                </a:lnTo>
                <a:lnTo>
                  <a:pt x="7477195" y="34615"/>
                </a:lnTo>
                <a:lnTo>
                  <a:pt x="7429433" y="9645"/>
                </a:lnTo>
                <a:lnTo>
                  <a:pt x="7363117" y="0"/>
                </a:lnTo>
                <a:close/>
              </a:path>
            </a:pathLst>
          </a:custGeom>
          <a:solidFill>
            <a:srgbClr val="E3F2E7"/>
          </a:solidFill>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13" name="object 13">
            <a:extLst>
              <a:ext uri="{FF2B5EF4-FFF2-40B4-BE49-F238E27FC236}">
                <a16:creationId xmlns:a16="http://schemas.microsoft.com/office/drawing/2014/main" id="{0C59BDDE-CD10-9440-AB13-5B09BC04ACE0}"/>
              </a:ext>
            </a:extLst>
          </p:cNvPr>
          <p:cNvSpPr/>
          <p:nvPr/>
        </p:nvSpPr>
        <p:spPr>
          <a:xfrm>
            <a:off x="2061839" y="3462811"/>
            <a:ext cx="6452255" cy="907487"/>
          </a:xfrm>
          <a:custGeom>
            <a:avLst/>
            <a:gdLst/>
            <a:ahLst/>
            <a:cxnLst/>
            <a:rect l="l" t="t" r="r" b="b"/>
            <a:pathLst>
              <a:path w="7544434" h="929639">
                <a:moveTo>
                  <a:pt x="181127" y="0"/>
                </a:moveTo>
                <a:lnTo>
                  <a:pt x="141986" y="4645"/>
                </a:lnTo>
                <a:lnTo>
                  <a:pt x="68961" y="34797"/>
                </a:lnTo>
                <a:lnTo>
                  <a:pt x="34615" y="67049"/>
                </a:lnTo>
                <a:lnTo>
                  <a:pt x="9645" y="114811"/>
                </a:lnTo>
                <a:lnTo>
                  <a:pt x="0" y="181127"/>
                </a:lnTo>
                <a:lnTo>
                  <a:pt x="0" y="748118"/>
                </a:lnTo>
                <a:lnTo>
                  <a:pt x="4643" y="787259"/>
                </a:lnTo>
                <a:lnTo>
                  <a:pt x="34789" y="860284"/>
                </a:lnTo>
                <a:lnTo>
                  <a:pt x="67039" y="894630"/>
                </a:lnTo>
                <a:lnTo>
                  <a:pt x="114799" y="919600"/>
                </a:lnTo>
                <a:lnTo>
                  <a:pt x="181114" y="929246"/>
                </a:lnTo>
                <a:lnTo>
                  <a:pt x="7363117" y="929246"/>
                </a:lnTo>
                <a:lnTo>
                  <a:pt x="7402258" y="924600"/>
                </a:lnTo>
                <a:lnTo>
                  <a:pt x="7475282" y="894448"/>
                </a:lnTo>
                <a:lnTo>
                  <a:pt x="7509628" y="862196"/>
                </a:lnTo>
                <a:lnTo>
                  <a:pt x="7534599" y="814435"/>
                </a:lnTo>
                <a:lnTo>
                  <a:pt x="7544244" y="748118"/>
                </a:lnTo>
                <a:lnTo>
                  <a:pt x="7544244" y="181127"/>
                </a:lnTo>
                <a:lnTo>
                  <a:pt x="7539598" y="141986"/>
                </a:lnTo>
                <a:lnTo>
                  <a:pt x="7509447" y="68961"/>
                </a:lnTo>
                <a:lnTo>
                  <a:pt x="7477195" y="34615"/>
                </a:lnTo>
                <a:lnTo>
                  <a:pt x="7429433" y="9645"/>
                </a:lnTo>
                <a:lnTo>
                  <a:pt x="7363117" y="0"/>
                </a:lnTo>
                <a:lnTo>
                  <a:pt x="181114" y="0"/>
                </a:lnTo>
                <a:close/>
              </a:path>
            </a:pathLst>
          </a:custGeom>
          <a:ln w="15748">
            <a:solidFill>
              <a:srgbClr val="6D6E71"/>
            </a:solidFill>
          </a:ln>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14" name="object 14">
            <a:extLst>
              <a:ext uri="{FF2B5EF4-FFF2-40B4-BE49-F238E27FC236}">
                <a16:creationId xmlns:a16="http://schemas.microsoft.com/office/drawing/2014/main" id="{B93F65E5-810F-E64F-8905-D5FE1F635061}"/>
              </a:ext>
            </a:extLst>
          </p:cNvPr>
          <p:cNvSpPr/>
          <p:nvPr/>
        </p:nvSpPr>
        <p:spPr>
          <a:xfrm>
            <a:off x="2077305" y="4445798"/>
            <a:ext cx="6452255" cy="869960"/>
          </a:xfrm>
          <a:custGeom>
            <a:avLst/>
            <a:gdLst/>
            <a:ahLst/>
            <a:cxnLst/>
            <a:rect l="l" t="t" r="r" b="b"/>
            <a:pathLst>
              <a:path w="7544434" h="929639">
                <a:moveTo>
                  <a:pt x="7363117" y="0"/>
                </a:moveTo>
                <a:lnTo>
                  <a:pt x="181127" y="0"/>
                </a:lnTo>
                <a:lnTo>
                  <a:pt x="168766" y="656"/>
                </a:lnTo>
                <a:lnTo>
                  <a:pt x="106735" y="15010"/>
                </a:lnTo>
                <a:lnTo>
                  <a:pt x="68961" y="34797"/>
                </a:lnTo>
                <a:lnTo>
                  <a:pt x="34615" y="67049"/>
                </a:lnTo>
                <a:lnTo>
                  <a:pt x="9645" y="114811"/>
                </a:lnTo>
                <a:lnTo>
                  <a:pt x="0" y="181127"/>
                </a:lnTo>
                <a:lnTo>
                  <a:pt x="0" y="748118"/>
                </a:lnTo>
                <a:lnTo>
                  <a:pt x="4643" y="787259"/>
                </a:lnTo>
                <a:lnTo>
                  <a:pt x="34789" y="860284"/>
                </a:lnTo>
                <a:lnTo>
                  <a:pt x="67039" y="894630"/>
                </a:lnTo>
                <a:lnTo>
                  <a:pt x="114799" y="919600"/>
                </a:lnTo>
                <a:lnTo>
                  <a:pt x="181114" y="929246"/>
                </a:lnTo>
                <a:lnTo>
                  <a:pt x="7363117" y="929246"/>
                </a:lnTo>
                <a:lnTo>
                  <a:pt x="7402258" y="924600"/>
                </a:lnTo>
                <a:lnTo>
                  <a:pt x="7475282" y="894448"/>
                </a:lnTo>
                <a:lnTo>
                  <a:pt x="7509628" y="862196"/>
                </a:lnTo>
                <a:lnTo>
                  <a:pt x="7534599" y="814435"/>
                </a:lnTo>
                <a:lnTo>
                  <a:pt x="7544244" y="748118"/>
                </a:lnTo>
                <a:lnTo>
                  <a:pt x="7544244" y="181127"/>
                </a:lnTo>
                <a:lnTo>
                  <a:pt x="7539598" y="141986"/>
                </a:lnTo>
                <a:lnTo>
                  <a:pt x="7509447" y="68961"/>
                </a:lnTo>
                <a:lnTo>
                  <a:pt x="7477195" y="34615"/>
                </a:lnTo>
                <a:lnTo>
                  <a:pt x="7429433" y="9645"/>
                </a:lnTo>
                <a:lnTo>
                  <a:pt x="7363117" y="0"/>
                </a:lnTo>
                <a:close/>
              </a:path>
            </a:pathLst>
          </a:custGeom>
          <a:solidFill>
            <a:srgbClr val="E3F2E7"/>
          </a:solidFill>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15" name="object 15">
            <a:extLst>
              <a:ext uri="{FF2B5EF4-FFF2-40B4-BE49-F238E27FC236}">
                <a16:creationId xmlns:a16="http://schemas.microsoft.com/office/drawing/2014/main" id="{22718337-FC66-0D4A-9465-07E60D6C6395}"/>
              </a:ext>
            </a:extLst>
          </p:cNvPr>
          <p:cNvSpPr/>
          <p:nvPr/>
        </p:nvSpPr>
        <p:spPr>
          <a:xfrm>
            <a:off x="2052472" y="4445800"/>
            <a:ext cx="6452255" cy="857317"/>
          </a:xfrm>
          <a:custGeom>
            <a:avLst/>
            <a:gdLst/>
            <a:ahLst/>
            <a:cxnLst/>
            <a:rect l="l" t="t" r="r" b="b"/>
            <a:pathLst>
              <a:path w="7544434" h="929639">
                <a:moveTo>
                  <a:pt x="181127" y="0"/>
                </a:moveTo>
                <a:lnTo>
                  <a:pt x="141986" y="4645"/>
                </a:lnTo>
                <a:lnTo>
                  <a:pt x="68961" y="34797"/>
                </a:lnTo>
                <a:lnTo>
                  <a:pt x="34615" y="67049"/>
                </a:lnTo>
                <a:lnTo>
                  <a:pt x="9645" y="114811"/>
                </a:lnTo>
                <a:lnTo>
                  <a:pt x="0" y="181127"/>
                </a:lnTo>
                <a:lnTo>
                  <a:pt x="0" y="748118"/>
                </a:lnTo>
                <a:lnTo>
                  <a:pt x="4643" y="787259"/>
                </a:lnTo>
                <a:lnTo>
                  <a:pt x="34789" y="860284"/>
                </a:lnTo>
                <a:lnTo>
                  <a:pt x="67039" y="894630"/>
                </a:lnTo>
                <a:lnTo>
                  <a:pt x="114799" y="919600"/>
                </a:lnTo>
                <a:lnTo>
                  <a:pt x="181114" y="929246"/>
                </a:lnTo>
                <a:lnTo>
                  <a:pt x="7363117" y="929246"/>
                </a:lnTo>
                <a:lnTo>
                  <a:pt x="7402258" y="924600"/>
                </a:lnTo>
                <a:lnTo>
                  <a:pt x="7475282" y="894448"/>
                </a:lnTo>
                <a:lnTo>
                  <a:pt x="7509628" y="862196"/>
                </a:lnTo>
                <a:lnTo>
                  <a:pt x="7534599" y="814435"/>
                </a:lnTo>
                <a:lnTo>
                  <a:pt x="7544244" y="748118"/>
                </a:lnTo>
                <a:lnTo>
                  <a:pt x="7544244" y="181127"/>
                </a:lnTo>
                <a:lnTo>
                  <a:pt x="7539598" y="141986"/>
                </a:lnTo>
                <a:lnTo>
                  <a:pt x="7509447" y="68961"/>
                </a:lnTo>
                <a:lnTo>
                  <a:pt x="7477195" y="34615"/>
                </a:lnTo>
                <a:lnTo>
                  <a:pt x="7429433" y="9645"/>
                </a:lnTo>
                <a:lnTo>
                  <a:pt x="7363117" y="0"/>
                </a:lnTo>
                <a:lnTo>
                  <a:pt x="181114" y="0"/>
                </a:lnTo>
                <a:close/>
              </a:path>
            </a:pathLst>
          </a:custGeom>
          <a:ln w="15748">
            <a:solidFill>
              <a:srgbClr val="6D6E71"/>
            </a:solidFill>
          </a:ln>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16" name="object 16">
            <a:extLst>
              <a:ext uri="{FF2B5EF4-FFF2-40B4-BE49-F238E27FC236}">
                <a16:creationId xmlns:a16="http://schemas.microsoft.com/office/drawing/2014/main" id="{6C5483B8-3255-EA4C-A931-078591DAD61B}"/>
              </a:ext>
            </a:extLst>
          </p:cNvPr>
          <p:cNvSpPr txBox="1"/>
          <p:nvPr/>
        </p:nvSpPr>
        <p:spPr>
          <a:xfrm>
            <a:off x="2207569" y="1573418"/>
            <a:ext cx="6284299" cy="889405"/>
          </a:xfrm>
          <a:prstGeom prst="rect">
            <a:avLst/>
          </a:prstGeom>
        </p:spPr>
        <p:txBody>
          <a:bodyPr vert="horz" wrap="square" lIns="0" tIns="14663" rIns="0" bIns="0" rtlCol="0">
            <a:spAutoFit/>
          </a:bodyPr>
          <a:lstStyle/>
          <a:p>
            <a:pPr marL="10861">
              <a:spcBef>
                <a:spcPts val="115"/>
              </a:spcBef>
            </a:pPr>
            <a:r>
              <a:rPr sz="1400" b="1" dirty="0">
                <a:solidFill>
                  <a:srgbClr val="00AEEF"/>
                </a:solidFill>
                <a:latin typeface="HGMaruGothicMPRO" panose="020F0600000000000000" pitchFamily="34" charset="-128"/>
                <a:ea typeface="HGMaruGothicMPRO" panose="020F0600000000000000" pitchFamily="34" charset="-128"/>
                <a:cs typeface="ShinMGoPro-DeBold"/>
              </a:rPr>
              <a:t>地域障害者職業センターにおける職業準備支援</a:t>
            </a:r>
            <a:endParaRPr sz="1400" dirty="0">
              <a:latin typeface="HGMaruGothicMPRO" panose="020F0600000000000000" pitchFamily="34" charset="-128"/>
              <a:ea typeface="HGMaruGothicMPRO" panose="020F0600000000000000" pitchFamily="34" charset="-128"/>
              <a:cs typeface="ShinMGoPro-DeBold"/>
            </a:endParaRPr>
          </a:p>
          <a:p>
            <a:pPr marL="10861">
              <a:spcBef>
                <a:spcPts val="94"/>
              </a:spcBef>
            </a:pPr>
            <a:r>
              <a:rPr sz="1400" dirty="0">
                <a:solidFill>
                  <a:srgbClr val="231F20"/>
                </a:solidFill>
                <a:latin typeface="HGMaruGothicMPRO" panose="020F0600000000000000" pitchFamily="34" charset="-128"/>
                <a:ea typeface="HGMaruGothicMPRO" panose="020F0600000000000000" pitchFamily="34" charset="-128"/>
                <a:cs typeface="A-OTF Shin Maru Go Pro"/>
              </a:rPr>
              <a:t>　</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ハローワークにおける職業紹介等の就職に向かう次の段階への着実な移行に向けて、</a:t>
            </a:r>
            <a:r>
              <a:rPr sz="1400" dirty="0" err="1">
                <a:solidFill>
                  <a:srgbClr val="231F20"/>
                </a:solidFill>
                <a:latin typeface="HGMaruGothicMPRO" panose="020F0600000000000000" pitchFamily="34" charset="-128"/>
                <a:ea typeface="HGMaruGothicMPRO" panose="020F0600000000000000" pitchFamily="34" charset="-128"/>
                <a:cs typeface="A-OTF Shin Maru Go Pro"/>
              </a:rPr>
              <a:t>作業支援、職業準備講習</a:t>
            </a:r>
            <a:r>
              <a:rPr sz="1400"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社会生活技能訓練を通じて、</a:t>
            </a:r>
            <a:r>
              <a:rPr sz="1400" dirty="0" err="1">
                <a:solidFill>
                  <a:srgbClr val="231F20"/>
                </a:solidFill>
                <a:latin typeface="HGMaruGothicMPRO" panose="020F0600000000000000" pitchFamily="34" charset="-128"/>
                <a:ea typeface="HGMaruGothicMPRO" panose="020F0600000000000000" pitchFamily="34" charset="-128"/>
                <a:cs typeface="A-OTF Shin Maru Go Pro"/>
              </a:rPr>
              <a:t>作業遂行力</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やコミュニケーション能力・対人対応力の向上</a:t>
            </a:r>
            <a:r>
              <a:rPr sz="1400" dirty="0" err="1">
                <a:solidFill>
                  <a:srgbClr val="231F20"/>
                </a:solidFill>
                <a:latin typeface="HGMaruGothicMPRO" panose="020F0600000000000000" pitchFamily="34" charset="-128"/>
                <a:ea typeface="HGMaruGothicMPRO" panose="020F0600000000000000" pitchFamily="34" charset="-128"/>
                <a:cs typeface="A-OTF Shin Maru Go Pro"/>
              </a:rPr>
              <a:t>を支援します</a:t>
            </a:r>
            <a:r>
              <a:rPr sz="1400" dirty="0">
                <a:solidFill>
                  <a:srgbClr val="231F20"/>
                </a:solidFill>
                <a:latin typeface="HGMaruGothicMPRO" panose="020F0600000000000000" pitchFamily="34" charset="-128"/>
                <a:ea typeface="HGMaruGothicMPRO" panose="020F0600000000000000" pitchFamily="34" charset="-128"/>
                <a:cs typeface="A-OTF Shin Maru Go Pro"/>
              </a:rPr>
              <a:t>。</a:t>
            </a:r>
            <a:endParaRPr sz="1400" dirty="0">
              <a:latin typeface="HGMaruGothicMPRO" panose="020F0600000000000000" pitchFamily="34" charset="-128"/>
              <a:ea typeface="HGMaruGothicMPRO" panose="020F0600000000000000" pitchFamily="34" charset="-128"/>
              <a:cs typeface="A-OTF Shin Maru Go Pro"/>
            </a:endParaRPr>
          </a:p>
        </p:txBody>
      </p:sp>
      <p:sp>
        <p:nvSpPr>
          <p:cNvPr id="18" name="object 18">
            <a:extLst>
              <a:ext uri="{FF2B5EF4-FFF2-40B4-BE49-F238E27FC236}">
                <a16:creationId xmlns:a16="http://schemas.microsoft.com/office/drawing/2014/main" id="{248DC3D7-CB2C-1048-BE79-28CB23C0916E}"/>
              </a:ext>
            </a:extLst>
          </p:cNvPr>
          <p:cNvSpPr/>
          <p:nvPr/>
        </p:nvSpPr>
        <p:spPr>
          <a:xfrm>
            <a:off x="2032825" y="1172800"/>
            <a:ext cx="3232916" cy="323672"/>
          </a:xfrm>
          <a:custGeom>
            <a:avLst/>
            <a:gdLst/>
            <a:ahLst/>
            <a:cxnLst/>
            <a:rect l="l" t="t" r="r" b="b"/>
            <a:pathLst>
              <a:path w="3780154" h="378460">
                <a:moveTo>
                  <a:pt x="3653993" y="0"/>
                </a:moveTo>
                <a:lnTo>
                  <a:pt x="125996" y="0"/>
                </a:lnTo>
                <a:lnTo>
                  <a:pt x="53154" y="1968"/>
                </a:lnTo>
                <a:lnTo>
                  <a:pt x="15749" y="15751"/>
                </a:lnTo>
                <a:lnTo>
                  <a:pt x="1968" y="53160"/>
                </a:lnTo>
                <a:lnTo>
                  <a:pt x="0" y="126009"/>
                </a:lnTo>
                <a:lnTo>
                  <a:pt x="0" y="252006"/>
                </a:lnTo>
                <a:lnTo>
                  <a:pt x="1968" y="324855"/>
                </a:lnTo>
                <a:lnTo>
                  <a:pt x="15749" y="362264"/>
                </a:lnTo>
                <a:lnTo>
                  <a:pt x="53154" y="376046"/>
                </a:lnTo>
                <a:lnTo>
                  <a:pt x="125996" y="378015"/>
                </a:lnTo>
                <a:lnTo>
                  <a:pt x="3653993" y="378015"/>
                </a:lnTo>
                <a:lnTo>
                  <a:pt x="3726842" y="376046"/>
                </a:lnTo>
                <a:lnTo>
                  <a:pt x="3764251" y="362264"/>
                </a:lnTo>
                <a:lnTo>
                  <a:pt x="3778033" y="324855"/>
                </a:lnTo>
                <a:lnTo>
                  <a:pt x="3780002" y="252006"/>
                </a:lnTo>
                <a:lnTo>
                  <a:pt x="3780002" y="126009"/>
                </a:lnTo>
                <a:lnTo>
                  <a:pt x="3778033" y="53160"/>
                </a:lnTo>
                <a:lnTo>
                  <a:pt x="3764251" y="15751"/>
                </a:lnTo>
                <a:lnTo>
                  <a:pt x="3726842" y="1968"/>
                </a:lnTo>
                <a:lnTo>
                  <a:pt x="3653993" y="0"/>
                </a:lnTo>
                <a:close/>
              </a:path>
            </a:pathLst>
          </a:custGeom>
          <a:solidFill>
            <a:srgbClr val="00AEEF"/>
          </a:solidFill>
        </p:spPr>
        <p:txBody>
          <a:bodyPr wrap="square" lIns="0" tIns="0" rIns="0" bIns="0" rtlCol="0"/>
          <a:lstStyle/>
          <a:p>
            <a:endParaRPr sz="1600">
              <a:latin typeface="HGMaruGothicMPRO" panose="020F0600000000000000" pitchFamily="34" charset="-128"/>
              <a:ea typeface="HGMaruGothicMPRO" panose="020F0600000000000000" pitchFamily="34" charset="-128"/>
            </a:endParaRPr>
          </a:p>
        </p:txBody>
      </p:sp>
      <p:sp>
        <p:nvSpPr>
          <p:cNvPr id="19" name="object 19">
            <a:extLst>
              <a:ext uri="{FF2B5EF4-FFF2-40B4-BE49-F238E27FC236}">
                <a16:creationId xmlns:a16="http://schemas.microsoft.com/office/drawing/2014/main" id="{DBA2A4C6-2FAC-094A-8570-71256D5E2231}"/>
              </a:ext>
            </a:extLst>
          </p:cNvPr>
          <p:cNvSpPr txBox="1"/>
          <p:nvPr/>
        </p:nvSpPr>
        <p:spPr>
          <a:xfrm>
            <a:off x="1919536" y="666579"/>
            <a:ext cx="8065392" cy="755366"/>
          </a:xfrm>
          <a:prstGeom prst="rect">
            <a:avLst/>
          </a:prstGeom>
        </p:spPr>
        <p:txBody>
          <a:bodyPr vert="horz" wrap="square" lIns="0" tIns="145001" rIns="0" bIns="0" rtlCol="0">
            <a:spAutoFit/>
          </a:bodyPr>
          <a:lstStyle/>
          <a:p>
            <a:pPr marL="10861">
              <a:spcBef>
                <a:spcPts val="1142"/>
              </a:spcBef>
            </a:pPr>
            <a:r>
              <a:rPr sz="1668" dirty="0">
                <a:solidFill>
                  <a:srgbClr val="00AEEF"/>
                </a:solidFill>
                <a:latin typeface="HGMaruGothicMPRO" panose="020F0600000000000000" pitchFamily="34" charset="-128"/>
                <a:ea typeface="HGMaruGothicMPRO" panose="020F0600000000000000" pitchFamily="34" charset="-128"/>
                <a:cs typeface="A-OTF Shin Maru Go Pro"/>
              </a:rPr>
              <a:t>■　就職に向けての支援メニューと支援機関をご紹介します。</a:t>
            </a:r>
            <a:endParaRPr sz="1668" dirty="0">
              <a:latin typeface="HGMaruGothicMPRO" panose="020F0600000000000000" pitchFamily="34" charset="-128"/>
              <a:ea typeface="HGMaruGothicMPRO" panose="020F0600000000000000" pitchFamily="34" charset="-128"/>
              <a:cs typeface="A-OTF Shin Maru Go Pro"/>
            </a:endParaRPr>
          </a:p>
          <a:p>
            <a:pPr marL="251976">
              <a:spcBef>
                <a:spcPts val="949"/>
              </a:spcBef>
            </a:pPr>
            <a:r>
              <a:rPr sz="1539" b="1" dirty="0">
                <a:solidFill>
                  <a:srgbClr val="FFFFFF"/>
                </a:solidFill>
                <a:latin typeface="HGMaruGothicMPRO" panose="020F0600000000000000" pitchFamily="34" charset="-128"/>
                <a:ea typeface="HGMaruGothicMPRO" panose="020F0600000000000000" pitchFamily="34" charset="-128"/>
                <a:cs typeface="ShinMGoPro-DeBold"/>
              </a:rPr>
              <a:t>②　就職に向けての準備、訓練</a:t>
            </a:r>
            <a:endParaRPr sz="1539" dirty="0">
              <a:latin typeface="HGMaruGothicMPRO" panose="020F0600000000000000" pitchFamily="34" charset="-128"/>
              <a:ea typeface="HGMaruGothicMPRO" panose="020F0600000000000000" pitchFamily="34" charset="-128"/>
              <a:cs typeface="ShinMGoPro-DeBold"/>
            </a:endParaRPr>
          </a:p>
        </p:txBody>
      </p:sp>
      <p:sp>
        <p:nvSpPr>
          <p:cNvPr id="20" name="object 20">
            <a:extLst>
              <a:ext uri="{FF2B5EF4-FFF2-40B4-BE49-F238E27FC236}">
                <a16:creationId xmlns:a16="http://schemas.microsoft.com/office/drawing/2014/main" id="{687E9D33-D80B-7C41-87F4-8F103DC3D0F6}"/>
              </a:ext>
            </a:extLst>
          </p:cNvPr>
          <p:cNvSpPr txBox="1"/>
          <p:nvPr/>
        </p:nvSpPr>
        <p:spPr>
          <a:xfrm>
            <a:off x="2087790" y="6306607"/>
            <a:ext cx="8442178" cy="409273"/>
          </a:xfrm>
          <a:prstGeom prst="rect">
            <a:avLst/>
          </a:prstGeom>
        </p:spPr>
        <p:txBody>
          <a:bodyPr vert="horz" wrap="square" lIns="0" tIns="14663" rIns="0" bIns="0" rtlCol="0">
            <a:spAutoFit/>
          </a:bodyPr>
          <a:lstStyle/>
          <a:p>
            <a:pPr marL="10861" marR="4344">
              <a:spcBef>
                <a:spcPts val="115"/>
              </a:spcBef>
            </a:pPr>
            <a:r>
              <a:rPr sz="1240" dirty="0">
                <a:solidFill>
                  <a:srgbClr val="231F20"/>
                </a:solidFill>
                <a:latin typeface="HGMaruGothicMPRO" panose="020F0600000000000000" pitchFamily="34" charset="-128"/>
                <a:ea typeface="HGMaruGothicMPRO" panose="020F0600000000000000" pitchFamily="34" charset="-128"/>
                <a:cs typeface="A-OTF Shin Maru Go Pro"/>
              </a:rPr>
              <a:t>厚生労働省『障害者の方への施策　どこへ相談すればいいか分からない方へ』</a:t>
            </a:r>
            <a:endParaRPr lang="en-US" altLang="ja-JP" sz="1240" dirty="0">
              <a:solidFill>
                <a:srgbClr val="231F20"/>
              </a:solidFill>
              <a:latin typeface="HGMaruGothicMPRO" panose="020F0600000000000000" pitchFamily="34" charset="-128"/>
              <a:ea typeface="HGMaruGothicMPRO" panose="020F0600000000000000" pitchFamily="34" charset="-128"/>
              <a:cs typeface="A-OTF Shin Maru Go Pro"/>
              <a:hlinkClick r:id="rId2"/>
            </a:endParaRPr>
          </a:p>
          <a:p>
            <a:pPr marL="10861" marR="4344">
              <a:spcBef>
                <a:spcPts val="115"/>
              </a:spcBef>
            </a:pPr>
            <a:r>
              <a:rPr lang="en-US" sz="1240" dirty="0">
                <a:solidFill>
                  <a:srgbClr val="231F20"/>
                </a:solidFill>
                <a:latin typeface="HGMaruGothicMPRO" panose="020F0600000000000000" pitchFamily="34" charset="-128"/>
                <a:ea typeface="HGMaruGothicMPRO" panose="020F0600000000000000" pitchFamily="34" charset="-128"/>
                <a:cs typeface="A-OTF Shin Maru Go Pro"/>
              </a:rPr>
              <a:t>http://www.mhlw.go.jp/file/06-Seisakujouhou-11600000-Shokugyouanteikyoku/0000146181.pdf</a:t>
            </a:r>
            <a:endParaRPr sz="1240" dirty="0">
              <a:latin typeface="HGMaruGothicMPRO" panose="020F0600000000000000" pitchFamily="34" charset="-128"/>
              <a:ea typeface="HGMaruGothicMPRO" panose="020F0600000000000000" pitchFamily="34" charset="-128"/>
              <a:cs typeface="A-OTF Shin Maru Go Pro"/>
            </a:endParaRPr>
          </a:p>
        </p:txBody>
      </p:sp>
      <p:sp>
        <p:nvSpPr>
          <p:cNvPr id="22" name="object 16">
            <a:extLst>
              <a:ext uri="{FF2B5EF4-FFF2-40B4-BE49-F238E27FC236}">
                <a16:creationId xmlns:a16="http://schemas.microsoft.com/office/drawing/2014/main" id="{4DA98BCE-77C8-0346-94CD-FCEC683786A3}"/>
              </a:ext>
            </a:extLst>
          </p:cNvPr>
          <p:cNvSpPr txBox="1"/>
          <p:nvPr/>
        </p:nvSpPr>
        <p:spPr>
          <a:xfrm>
            <a:off x="2256654" y="5408798"/>
            <a:ext cx="6018175" cy="735516"/>
          </a:xfrm>
          <a:prstGeom prst="rect">
            <a:avLst/>
          </a:prstGeom>
        </p:spPr>
        <p:txBody>
          <a:bodyPr vert="horz" wrap="square" lIns="0" tIns="14663" rIns="0" bIns="0" rtlCol="0">
            <a:spAutoFit/>
          </a:bodyPr>
          <a:lstStyle/>
          <a:p>
            <a:pPr marL="10861">
              <a:spcBef>
                <a:spcPts val="4"/>
              </a:spcBef>
            </a:pPr>
            <a:r>
              <a:rPr sz="1600" b="1" dirty="0">
                <a:solidFill>
                  <a:srgbClr val="00AEEF"/>
                </a:solidFill>
                <a:latin typeface="HGMaruGothicMPRO" panose="020F0600000000000000" pitchFamily="34" charset="-128"/>
                <a:ea typeface="HGMaruGothicMPRO" panose="020F0600000000000000" pitchFamily="34" charset="-128"/>
                <a:cs typeface="ShinMGoPro-DeBold"/>
              </a:rPr>
              <a:t>職場適応訓練</a:t>
            </a:r>
            <a:endParaRPr sz="1600" dirty="0">
              <a:latin typeface="HGMaruGothicMPRO" panose="020F0600000000000000" pitchFamily="34" charset="-128"/>
              <a:ea typeface="HGMaruGothicMPRO" panose="020F0600000000000000" pitchFamily="34" charset="-128"/>
              <a:cs typeface="ShinMGoPro-DeBold"/>
            </a:endParaRPr>
          </a:p>
          <a:p>
            <a:pPr marL="10861">
              <a:spcBef>
                <a:spcPts val="94"/>
              </a:spcBef>
            </a:pPr>
            <a:r>
              <a:rPr sz="1600" dirty="0">
                <a:solidFill>
                  <a:srgbClr val="231F20"/>
                </a:solidFill>
                <a:latin typeface="HGMaruGothicMPRO" panose="020F0600000000000000" pitchFamily="34" charset="-128"/>
                <a:ea typeface="HGMaruGothicMPRO" panose="020F0600000000000000" pitchFamily="34" charset="-128"/>
                <a:cs typeface="A-OTF Shin Maru Go Pro"/>
              </a:rPr>
              <a:t>　</a:t>
            </a:r>
            <a:r>
              <a:rPr sz="1400" dirty="0">
                <a:solidFill>
                  <a:srgbClr val="231F20"/>
                </a:solidFill>
                <a:latin typeface="HGMaruGothicMPRO" panose="020F0600000000000000" pitchFamily="34" charset="-128"/>
                <a:ea typeface="HGMaruGothicMPRO" panose="020F0600000000000000" pitchFamily="34" charset="-128"/>
                <a:cs typeface="A-OTF Shin Maru Go Pro"/>
              </a:rPr>
              <a:t>事業所において実際の業務を行い、その作業環境に適応するための訓練です（訓練期間：6か月以内（中小企業と重度障害者は１年以内））</a:t>
            </a:r>
            <a:r>
              <a:rPr lang="ja-JP" altLang="en-US" sz="1400" dirty="0" err="1">
                <a:solidFill>
                  <a:srgbClr val="231F20"/>
                </a:solidFill>
                <a:latin typeface="HGMaruGothicMPRO" panose="020F0600000000000000" pitchFamily="34" charset="-128"/>
                <a:ea typeface="HGMaruGothicMPRO" panose="020F0600000000000000" pitchFamily="34" charset="-128"/>
                <a:cs typeface="A-OTF Shin Maru Go Pro"/>
              </a:rPr>
              <a:t>。</a:t>
            </a:r>
            <a:endParaRPr sz="1400" dirty="0">
              <a:latin typeface="HGMaruGothicMPRO" panose="020F0600000000000000" pitchFamily="34" charset="-128"/>
              <a:ea typeface="HGMaruGothicMPRO" panose="020F0600000000000000" pitchFamily="34" charset="-128"/>
              <a:cs typeface="A-OTF Shin Maru Go Pro"/>
            </a:endParaRPr>
          </a:p>
        </p:txBody>
      </p:sp>
      <p:sp>
        <p:nvSpPr>
          <p:cNvPr id="23" name="object 16">
            <a:extLst>
              <a:ext uri="{FF2B5EF4-FFF2-40B4-BE49-F238E27FC236}">
                <a16:creationId xmlns:a16="http://schemas.microsoft.com/office/drawing/2014/main" id="{DD0235DA-4492-434E-BFF2-A76D149CCE98}"/>
              </a:ext>
            </a:extLst>
          </p:cNvPr>
          <p:cNvSpPr txBox="1"/>
          <p:nvPr/>
        </p:nvSpPr>
        <p:spPr>
          <a:xfrm>
            <a:off x="2279575" y="2585933"/>
            <a:ext cx="6212292" cy="673961"/>
          </a:xfrm>
          <a:prstGeom prst="rect">
            <a:avLst/>
          </a:prstGeom>
        </p:spPr>
        <p:txBody>
          <a:bodyPr vert="horz" wrap="square" lIns="0" tIns="14663" rIns="0" bIns="0" rtlCol="0">
            <a:spAutoFit/>
          </a:bodyPr>
          <a:lstStyle/>
          <a:p>
            <a:pPr marL="10861"/>
            <a:r>
              <a:rPr sz="1400" b="1" dirty="0">
                <a:solidFill>
                  <a:srgbClr val="00AEEF"/>
                </a:solidFill>
                <a:latin typeface="HGMaruGothicMPRO" panose="020F0600000000000000" pitchFamily="34" charset="-128"/>
                <a:ea typeface="HGMaruGothicMPRO" panose="020F0600000000000000" pitchFamily="34" charset="-128"/>
                <a:cs typeface="ShinMGoPro-DeBold"/>
              </a:rPr>
              <a:t>就労移行支援</a:t>
            </a:r>
            <a:endParaRPr sz="1400" dirty="0">
              <a:latin typeface="HGMaruGothicMPRO" panose="020F0600000000000000" pitchFamily="34" charset="-128"/>
              <a:ea typeface="HGMaruGothicMPRO" panose="020F0600000000000000" pitchFamily="34" charset="-128"/>
              <a:cs typeface="ShinMGoPro-DeBold"/>
            </a:endParaRPr>
          </a:p>
          <a:p>
            <a:pPr marL="10861">
              <a:spcBef>
                <a:spcPts val="94"/>
              </a:spcBef>
            </a:pPr>
            <a:r>
              <a:rPr sz="1400" dirty="0">
                <a:solidFill>
                  <a:srgbClr val="231F20"/>
                </a:solidFill>
                <a:latin typeface="HGMaruGothicMPRO" panose="020F0600000000000000" pitchFamily="34" charset="-128"/>
                <a:ea typeface="HGMaruGothicMPRO" panose="020F0600000000000000" pitchFamily="34" charset="-128"/>
                <a:cs typeface="A-OTF Shin Maru Go Pro"/>
              </a:rPr>
              <a:t>　一般就労等への移行にむけて、就労移行支援事業所内での訓練や、企業による実習、適性に合った職場探し、就労後の職場定着のための支援を実施。</a:t>
            </a:r>
            <a:endParaRPr sz="1400" dirty="0">
              <a:latin typeface="HGMaruGothicMPRO" panose="020F0600000000000000" pitchFamily="34" charset="-128"/>
              <a:ea typeface="HGMaruGothicMPRO" panose="020F0600000000000000" pitchFamily="34" charset="-128"/>
              <a:cs typeface="A-OTF Shin Maru Go Pro"/>
            </a:endParaRPr>
          </a:p>
        </p:txBody>
      </p:sp>
      <p:sp>
        <p:nvSpPr>
          <p:cNvPr id="24" name="object 16">
            <a:extLst>
              <a:ext uri="{FF2B5EF4-FFF2-40B4-BE49-F238E27FC236}">
                <a16:creationId xmlns:a16="http://schemas.microsoft.com/office/drawing/2014/main" id="{9C9982B9-A94E-E641-B50E-678A321A19DF}"/>
              </a:ext>
            </a:extLst>
          </p:cNvPr>
          <p:cNvSpPr txBox="1"/>
          <p:nvPr/>
        </p:nvSpPr>
        <p:spPr>
          <a:xfrm>
            <a:off x="2277614" y="3473074"/>
            <a:ext cx="6074034" cy="889405"/>
          </a:xfrm>
          <a:prstGeom prst="rect">
            <a:avLst/>
          </a:prstGeom>
        </p:spPr>
        <p:txBody>
          <a:bodyPr vert="horz" wrap="square" lIns="0" tIns="14663" rIns="0" bIns="0" rtlCol="0">
            <a:spAutoFit/>
          </a:bodyPr>
          <a:lstStyle/>
          <a:p>
            <a:pPr marL="10861"/>
            <a:r>
              <a:rPr sz="1400" b="1" dirty="0">
                <a:solidFill>
                  <a:srgbClr val="00AEEF"/>
                </a:solidFill>
                <a:latin typeface="HGMaruGothicMPRO" panose="020F0600000000000000" pitchFamily="34" charset="-128"/>
                <a:ea typeface="HGMaruGothicMPRO" panose="020F0600000000000000" pitchFamily="34" charset="-128"/>
                <a:cs typeface="ShinMGoPro-DeBold"/>
              </a:rPr>
              <a:t>公共職業訓練</a:t>
            </a:r>
            <a:endParaRPr sz="1400" dirty="0">
              <a:latin typeface="HGMaruGothicMPRO" panose="020F0600000000000000" pitchFamily="34" charset="-128"/>
              <a:ea typeface="HGMaruGothicMPRO" panose="020F0600000000000000" pitchFamily="34" charset="-128"/>
              <a:cs typeface="ShinMGoPro-DeBold"/>
            </a:endParaRPr>
          </a:p>
          <a:p>
            <a:pPr marL="10861">
              <a:spcBef>
                <a:spcPts val="94"/>
              </a:spcBef>
            </a:pPr>
            <a:r>
              <a:rPr sz="1400" dirty="0">
                <a:solidFill>
                  <a:srgbClr val="231F20"/>
                </a:solidFill>
                <a:latin typeface="HGMaruGothicMPRO" panose="020F0600000000000000" pitchFamily="34" charset="-128"/>
                <a:ea typeface="HGMaruGothicMPRO" panose="020F0600000000000000" pitchFamily="34" charset="-128"/>
                <a:cs typeface="A-OTF Shin Maru Go Pro"/>
              </a:rPr>
              <a:t>　障害者職業能力開発校のほか、一般の公共職業能力開発校において、専門の訓練コースの設置やバリアフリー化を推進することにより、公共職業訓練をおこないます。</a:t>
            </a:r>
            <a:endParaRPr sz="1400" dirty="0">
              <a:latin typeface="HGMaruGothicMPRO" panose="020F0600000000000000" pitchFamily="34" charset="-128"/>
              <a:ea typeface="HGMaruGothicMPRO" panose="020F0600000000000000" pitchFamily="34" charset="-128"/>
              <a:cs typeface="A-OTF Shin Maru Go Pro"/>
            </a:endParaRPr>
          </a:p>
        </p:txBody>
      </p:sp>
      <p:sp>
        <p:nvSpPr>
          <p:cNvPr id="25" name="object 16">
            <a:extLst>
              <a:ext uri="{FF2B5EF4-FFF2-40B4-BE49-F238E27FC236}">
                <a16:creationId xmlns:a16="http://schemas.microsoft.com/office/drawing/2014/main" id="{15013B3C-8543-5542-B4A1-28C5C78D3EB8}"/>
              </a:ext>
            </a:extLst>
          </p:cNvPr>
          <p:cNvSpPr txBox="1"/>
          <p:nvPr/>
        </p:nvSpPr>
        <p:spPr>
          <a:xfrm>
            <a:off x="2269511" y="4509056"/>
            <a:ext cx="6222357" cy="673961"/>
          </a:xfrm>
          <a:prstGeom prst="rect">
            <a:avLst/>
          </a:prstGeom>
        </p:spPr>
        <p:txBody>
          <a:bodyPr vert="horz" wrap="square" lIns="0" tIns="14663" rIns="0" bIns="0" rtlCol="0">
            <a:spAutoFit/>
          </a:bodyPr>
          <a:lstStyle/>
          <a:p>
            <a:pPr marL="10861"/>
            <a:r>
              <a:rPr sz="1400" b="1" dirty="0" err="1">
                <a:solidFill>
                  <a:srgbClr val="00AEEF"/>
                </a:solidFill>
                <a:latin typeface="HGMaruGothicMPRO" panose="020F0600000000000000" pitchFamily="34" charset="-128"/>
                <a:ea typeface="HGMaruGothicMPRO" panose="020F0600000000000000" pitchFamily="34" charset="-128"/>
                <a:cs typeface="ShinMGoPro-DeBold"/>
              </a:rPr>
              <a:t>障害者の</a:t>
            </a:r>
            <a:r>
              <a:rPr lang="ja-JP" altLang="en-US" sz="1400" b="1">
                <a:solidFill>
                  <a:srgbClr val="00AEEF"/>
                </a:solidFill>
                <a:latin typeface="HGMaruGothicMPRO" panose="020F0600000000000000" pitchFamily="34" charset="-128"/>
                <a:ea typeface="HGMaruGothicMPRO" panose="020F0600000000000000" pitchFamily="34" charset="-128"/>
                <a:cs typeface="ShinMGoPro-DeBold"/>
              </a:rPr>
              <a:t>多様なニーズに対応した委託訓練</a:t>
            </a:r>
            <a:endParaRPr sz="1400" dirty="0">
              <a:latin typeface="HGMaruGothicMPRO" panose="020F0600000000000000" pitchFamily="34" charset="-128"/>
              <a:ea typeface="HGMaruGothicMPRO" panose="020F0600000000000000" pitchFamily="34" charset="-128"/>
              <a:cs typeface="ShinMGoPro-DeBold"/>
            </a:endParaRPr>
          </a:p>
          <a:p>
            <a:pPr marL="10861">
              <a:spcBef>
                <a:spcPts val="94"/>
              </a:spcBef>
            </a:pPr>
            <a:r>
              <a:rPr sz="1400" dirty="0">
                <a:solidFill>
                  <a:srgbClr val="231F20"/>
                </a:solidFill>
                <a:latin typeface="HGMaruGothicMPRO" panose="020F0600000000000000" pitchFamily="34" charset="-128"/>
                <a:ea typeface="HGMaruGothicMPRO" panose="020F0600000000000000" pitchFamily="34" charset="-128"/>
                <a:cs typeface="A-OTF Shin Maru Go Pro"/>
              </a:rPr>
              <a:t>　</a:t>
            </a:r>
            <a:r>
              <a:rPr sz="1400" dirty="0" err="1">
                <a:solidFill>
                  <a:srgbClr val="231F20"/>
                </a:solidFill>
                <a:latin typeface="HGMaruGothicMPRO" panose="020F0600000000000000" pitchFamily="34" charset="-128"/>
                <a:ea typeface="HGMaruGothicMPRO" panose="020F0600000000000000" pitchFamily="34" charset="-128"/>
                <a:cs typeface="A-OTF Shin Maru Go Pro"/>
              </a:rPr>
              <a:t>企業、社会福祉法人、NPO法人、民間教育訓練機関等に委託して就職に必要な知識･技能を習得するための公共職業訓練を実施</a:t>
            </a:r>
            <a:r>
              <a:rPr lang="en-US" sz="1400" dirty="0">
                <a:solidFill>
                  <a:srgbClr val="231F20"/>
                </a:solidFill>
                <a:latin typeface="HGMaruGothicMPRO" panose="020F0600000000000000" pitchFamily="34" charset="-128"/>
                <a:ea typeface="HGMaruGothicMPRO" panose="020F0600000000000000" pitchFamily="34" charset="-128"/>
                <a:cs typeface="A-OTF Shin Maru Go Pro"/>
              </a:rPr>
              <a:t>(</a:t>
            </a:r>
            <a:r>
              <a:rPr sz="1400" dirty="0">
                <a:solidFill>
                  <a:srgbClr val="231F20"/>
                </a:solidFill>
                <a:latin typeface="HGMaruGothicMPRO" panose="020F0600000000000000" pitchFamily="34" charset="-128"/>
                <a:ea typeface="HGMaruGothicMPRO" panose="020F0600000000000000" pitchFamily="34" charset="-128"/>
                <a:cs typeface="A-OTF Shin Maru Go Pro"/>
              </a:rPr>
              <a:t>標準3か月間訓練</a:t>
            </a:r>
            <a:r>
              <a:rPr lang="en-US" sz="1400"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1400" dirty="0" err="1">
                <a:solidFill>
                  <a:srgbClr val="231F20"/>
                </a:solidFill>
                <a:latin typeface="HGMaruGothicMPRO" panose="020F0600000000000000" pitchFamily="34" charset="-128"/>
                <a:ea typeface="HGMaruGothicMPRO" panose="020F0600000000000000" pitchFamily="34" charset="-128"/>
                <a:cs typeface="A-OTF Shin Maru Go Pro"/>
              </a:rPr>
              <a:t>。</a:t>
            </a:r>
            <a:endParaRPr sz="1400" dirty="0">
              <a:latin typeface="HGMaruGothicMPRO" panose="020F0600000000000000" pitchFamily="34" charset="-128"/>
              <a:ea typeface="HGMaruGothicMPRO" panose="020F0600000000000000" pitchFamily="34" charset="-128"/>
              <a:cs typeface="A-OTF Shin Maru Go Pro"/>
            </a:endParaRPr>
          </a:p>
        </p:txBody>
      </p:sp>
      <p:sp>
        <p:nvSpPr>
          <p:cNvPr id="26" name="正方形/長方形 25"/>
          <p:cNvSpPr/>
          <p:nvPr/>
        </p:nvSpPr>
        <p:spPr>
          <a:xfrm>
            <a:off x="1524000" y="635062"/>
            <a:ext cx="9144000" cy="13721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9" name="テキスト ボックス 28">
            <a:extLst>
              <a:ext uri="{FF2B5EF4-FFF2-40B4-BE49-F238E27FC236}">
                <a16:creationId xmlns:a16="http://schemas.microsoft.com/office/drawing/2014/main" id="{42A243F8-FFB8-4378-BE5B-FA59FE4E32E6}"/>
              </a:ext>
            </a:extLst>
          </p:cNvPr>
          <p:cNvSpPr txBox="1"/>
          <p:nvPr/>
        </p:nvSpPr>
        <p:spPr>
          <a:xfrm>
            <a:off x="8573433" y="3359329"/>
            <a:ext cx="1944216" cy="1077218"/>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障害者職業能力</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開発校</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職業能力開発校</a:t>
            </a:r>
            <a:endParaRPr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ハローワーク</a:t>
            </a:r>
          </a:p>
        </p:txBody>
      </p:sp>
      <p:sp>
        <p:nvSpPr>
          <p:cNvPr id="30" name="テキスト ボックス 29">
            <a:extLst>
              <a:ext uri="{FF2B5EF4-FFF2-40B4-BE49-F238E27FC236}">
                <a16:creationId xmlns:a16="http://schemas.microsoft.com/office/drawing/2014/main" id="{2688DA72-3F34-4B31-8B9A-87770E6D3E8D}"/>
              </a:ext>
            </a:extLst>
          </p:cNvPr>
          <p:cNvSpPr txBox="1"/>
          <p:nvPr/>
        </p:nvSpPr>
        <p:spPr>
          <a:xfrm>
            <a:off x="8585752" y="4367312"/>
            <a:ext cx="1944216" cy="1077218"/>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障害者職業能力</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開発校</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職業能力開発校</a:t>
            </a:r>
            <a:endParaRPr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ハローワーク</a:t>
            </a:r>
          </a:p>
        </p:txBody>
      </p:sp>
      <p:sp>
        <p:nvSpPr>
          <p:cNvPr id="31" name="テキスト ボックス 30">
            <a:extLst>
              <a:ext uri="{FF2B5EF4-FFF2-40B4-BE49-F238E27FC236}">
                <a16:creationId xmlns:a16="http://schemas.microsoft.com/office/drawing/2014/main" id="{2CC4A6E4-AE92-441F-95B8-B76A9EE2D28B}"/>
              </a:ext>
            </a:extLst>
          </p:cNvPr>
          <p:cNvSpPr txBox="1"/>
          <p:nvPr/>
        </p:nvSpPr>
        <p:spPr>
          <a:xfrm>
            <a:off x="8587413" y="5484169"/>
            <a:ext cx="1944216" cy="584775"/>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都道府県</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ハローワーク</a:t>
            </a:r>
          </a:p>
        </p:txBody>
      </p:sp>
      <p:sp>
        <p:nvSpPr>
          <p:cNvPr id="32" name="テキスト ボックス 31">
            <a:extLst>
              <a:ext uri="{FF2B5EF4-FFF2-40B4-BE49-F238E27FC236}">
                <a16:creationId xmlns:a16="http://schemas.microsoft.com/office/drawing/2014/main" id="{97FA604D-F110-490F-AB69-EB869FF66B55}"/>
              </a:ext>
            </a:extLst>
          </p:cNvPr>
          <p:cNvSpPr txBox="1"/>
          <p:nvPr/>
        </p:nvSpPr>
        <p:spPr>
          <a:xfrm>
            <a:off x="8556376" y="2759014"/>
            <a:ext cx="2051129" cy="338554"/>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就労移行支援事業</a:t>
            </a:r>
            <a:r>
              <a:rPr lang="ja-JP" altLang="en-US" sz="1600" dirty="0">
                <a:latin typeface="HG丸ｺﾞｼｯｸM-PRO" panose="020F0600000000000000" pitchFamily="50" charset="-128"/>
                <a:ea typeface="HG丸ｺﾞｼｯｸM-PRO" panose="020F0600000000000000" pitchFamily="50" charset="-128"/>
              </a:rPr>
              <a:t>者</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33" name="テキスト ボックス 32">
            <a:extLst>
              <a:ext uri="{FF2B5EF4-FFF2-40B4-BE49-F238E27FC236}">
                <a16:creationId xmlns:a16="http://schemas.microsoft.com/office/drawing/2014/main" id="{44812F68-9182-4682-AE19-4ACF9D055DA3}"/>
              </a:ext>
            </a:extLst>
          </p:cNvPr>
          <p:cNvSpPr txBox="1"/>
          <p:nvPr/>
        </p:nvSpPr>
        <p:spPr>
          <a:xfrm>
            <a:off x="8547870" y="1729375"/>
            <a:ext cx="1944216" cy="584775"/>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地域障害者</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職業センター</a:t>
            </a:r>
            <a:endParaRPr kumimoji="1" lang="ja-JP" altLang="en-US" sz="1600" dirty="0">
              <a:latin typeface="HG丸ｺﾞｼｯｸM-PRO" panose="020F0600000000000000" pitchFamily="50" charset="-128"/>
              <a:ea typeface="HG丸ｺﾞｼｯｸM-PRO" panose="020F0600000000000000" pitchFamily="50" charset="-128"/>
            </a:endParaRPr>
          </a:p>
        </p:txBody>
      </p:sp>
      <p:sp>
        <p:nvSpPr>
          <p:cNvPr id="27" name="スライド番号プレースホルダー 1"/>
          <p:cNvSpPr txBox="1">
            <a:spLocks/>
          </p:cNvSpPr>
          <p:nvPr/>
        </p:nvSpPr>
        <p:spPr>
          <a:xfrm>
            <a:off x="7823200" y="6492876"/>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a:t>175</a:t>
            </a:r>
            <a:endParaRPr lang="ja-JP" altLang="en-US" sz="1200" b="1" dirty="0"/>
          </a:p>
        </p:txBody>
      </p:sp>
    </p:spTree>
    <p:extLst>
      <p:ext uri="{BB962C8B-B14F-4D97-AF65-F5344CB8AC3E}">
        <p14:creationId xmlns:p14="http://schemas.microsoft.com/office/powerpoint/2010/main" val="3959176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828000"/>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287768" y="91188"/>
            <a:ext cx="11568871" cy="6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ja-JP" dirty="0">
                <a:solidFill>
                  <a:schemeClr val="tx1"/>
                </a:solidFill>
                <a:latin typeface="HG丸ｺﾞｼｯｸM-PRO" panose="020F0600000000000000" pitchFamily="50" charset="-128"/>
                <a:ea typeface="HG丸ｺﾞｼｯｸM-PRO" panose="020F0600000000000000" pitchFamily="50" charset="-128"/>
              </a:rPr>
              <a:t>様々な表情</a:t>
            </a:r>
            <a:r>
              <a:rPr lang="ja-JP" altLang="en-US" dirty="0">
                <a:solidFill>
                  <a:schemeClr val="tx1"/>
                </a:solidFill>
                <a:latin typeface="HG丸ｺﾞｼｯｸM-PRO" panose="020F0600000000000000" pitchFamily="50" charset="-128"/>
                <a:ea typeface="HG丸ｺﾞｼｯｸM-PRO" panose="020F0600000000000000" pitchFamily="50" charset="-128"/>
              </a:rPr>
              <a:t>の同僚らに見守られながら、</a:t>
            </a:r>
            <a:r>
              <a:rPr lang="ja-JP" altLang="ja-JP" dirty="0">
                <a:solidFill>
                  <a:schemeClr val="tx1"/>
                </a:solidFill>
                <a:latin typeface="HG丸ｺﾞｼｯｸM-PRO" panose="020F0600000000000000" pitchFamily="50" charset="-128"/>
                <a:ea typeface="HG丸ｺﾞｼｯｸM-PRO" panose="020F0600000000000000" pitchFamily="50" charset="-128"/>
              </a:rPr>
              <a:t>皆の代表らしい従業員が</a:t>
            </a:r>
            <a:r>
              <a:rPr lang="ja-JP" altLang="en-US" dirty="0">
                <a:solidFill>
                  <a:schemeClr val="tx1"/>
                </a:solidFill>
                <a:latin typeface="HG丸ｺﾞｼｯｸM-PRO" panose="020F0600000000000000" pitchFamily="50" charset="-128"/>
                <a:ea typeface="HG丸ｺﾞｼｯｸM-PRO" panose="020F0600000000000000" pitchFamily="50" charset="-128"/>
              </a:rPr>
              <a:t>何かに</a:t>
            </a:r>
            <a:r>
              <a:rPr lang="ja-JP" altLang="ja-JP" dirty="0">
                <a:solidFill>
                  <a:schemeClr val="tx1"/>
                </a:solidFill>
                <a:latin typeface="HG丸ｺﾞｼｯｸM-PRO" panose="020F0600000000000000" pitchFamily="50" charset="-128"/>
                <a:ea typeface="HG丸ｺﾞｼｯｸM-PRO" panose="020F0600000000000000" pitchFamily="50" charset="-128"/>
              </a:rPr>
              <a:t>サインしています。何</a:t>
            </a:r>
            <a:r>
              <a:rPr lang="ja-JP" altLang="en-US" dirty="0">
                <a:solidFill>
                  <a:schemeClr val="tx1"/>
                </a:solidFill>
                <a:latin typeface="HG丸ｺﾞｼｯｸM-PRO" panose="020F0600000000000000" pitchFamily="50" charset="-128"/>
                <a:ea typeface="HG丸ｺﾞｼｯｸM-PRO" panose="020F0600000000000000" pitchFamily="50" charset="-128"/>
              </a:rPr>
              <a:t>をしているのかな？</a:t>
            </a:r>
          </a:p>
        </p:txBody>
      </p:sp>
      <p:sp>
        <p:nvSpPr>
          <p:cNvPr id="5" name="雲形吹き出し 4"/>
          <p:cNvSpPr/>
          <p:nvPr/>
        </p:nvSpPr>
        <p:spPr>
          <a:xfrm>
            <a:off x="9218405" y="1404008"/>
            <a:ext cx="2160040" cy="900000"/>
          </a:xfrm>
          <a:prstGeom prst="cloudCallout">
            <a:avLst>
              <a:gd name="adj1" fmla="val -70449"/>
              <a:gd name="adj2" fmla="val 38915"/>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雲形吹き出し 5"/>
          <p:cNvSpPr/>
          <p:nvPr/>
        </p:nvSpPr>
        <p:spPr>
          <a:xfrm>
            <a:off x="6343202" y="828000"/>
            <a:ext cx="2628000" cy="1152016"/>
          </a:xfrm>
          <a:prstGeom prst="cloudCallout">
            <a:avLst>
              <a:gd name="adj1" fmla="val -43960"/>
              <a:gd name="adj2" fmla="val 63010"/>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雲形吹き出し 6"/>
          <p:cNvSpPr/>
          <p:nvPr/>
        </p:nvSpPr>
        <p:spPr>
          <a:xfrm>
            <a:off x="828075" y="1264632"/>
            <a:ext cx="2160040" cy="900000"/>
          </a:xfrm>
          <a:prstGeom prst="cloudCallout">
            <a:avLst>
              <a:gd name="adj1" fmla="val 62621"/>
              <a:gd name="adj2" fmla="val 31149"/>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角丸四角形吹き出し 7"/>
          <p:cNvSpPr/>
          <p:nvPr/>
        </p:nvSpPr>
        <p:spPr>
          <a:xfrm>
            <a:off x="1723103" y="3834596"/>
            <a:ext cx="2215908" cy="1008112"/>
          </a:xfrm>
          <a:prstGeom prst="wedgeRoundRectCallout">
            <a:avLst>
              <a:gd name="adj1" fmla="val 45401"/>
              <a:gd name="adj2" fmla="val -103395"/>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書かれていることをもう一度確かめたうえで、そうそこに、意見とお名前を書いてください。</a:t>
            </a:r>
          </a:p>
        </p:txBody>
      </p:sp>
      <p:sp>
        <p:nvSpPr>
          <p:cNvPr id="9" name="角丸四角形吹き出し 8"/>
          <p:cNvSpPr/>
          <p:nvPr/>
        </p:nvSpPr>
        <p:spPr>
          <a:xfrm>
            <a:off x="8081769" y="3528000"/>
            <a:ext cx="2772000" cy="1008112"/>
          </a:xfrm>
          <a:prstGeom prst="wedgeRoundRectCallout">
            <a:avLst>
              <a:gd name="adj1" fmla="val -62848"/>
              <a:gd name="adj2" fmla="val -59723"/>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ja-JP" altLang="en-US" sz="1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14" name="正方形/長方形 13"/>
          <p:cNvSpPr/>
          <p:nvPr/>
        </p:nvSpPr>
        <p:spPr>
          <a:xfrm>
            <a:off x="191344" y="103236"/>
            <a:ext cx="11737304" cy="698028"/>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2">
            <a:extLst>
              <a:ext uri="{FF2B5EF4-FFF2-40B4-BE49-F238E27FC236}">
                <a16:creationId xmlns:a16="http://schemas.microsoft.com/office/drawing/2014/main" id="{B2655299-CFAD-DA06-8791-7A37A12B6261}"/>
              </a:ext>
            </a:extLst>
          </p:cNvPr>
          <p:cNvSpPr>
            <a:spLocks noGrp="1"/>
          </p:cNvSpPr>
          <p:nvPr>
            <p:ph type="sldNum" sz="quarter" idx="12"/>
          </p:nvPr>
        </p:nvSpPr>
        <p:spPr/>
        <p:txBody>
          <a:bodyPr/>
          <a:lstStyle/>
          <a:p>
            <a:fld id="{E3C52A74-6BB8-425A-81FA-95938EE2CA9E}" type="slidenum">
              <a:rPr kumimoji="1" lang="ja-JP" altLang="en-US" smtClean="0"/>
              <a:t>16</a:t>
            </a:fld>
            <a:endParaRPr kumimoji="1" lang="ja-JP" altLang="en-US"/>
          </a:p>
        </p:txBody>
      </p:sp>
    </p:spTree>
    <p:extLst>
      <p:ext uri="{BB962C8B-B14F-4D97-AF65-F5344CB8AC3E}">
        <p14:creationId xmlns:p14="http://schemas.microsoft.com/office/powerpoint/2010/main" val="3364859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828000"/>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316878" y="110183"/>
            <a:ext cx="11467754" cy="6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ja-JP" dirty="0">
                <a:solidFill>
                  <a:schemeClr val="tx1"/>
                </a:solidFill>
                <a:latin typeface="HG丸ｺﾞｼｯｸM-PRO" panose="020F0600000000000000" pitchFamily="50" charset="-128"/>
                <a:ea typeface="HG丸ｺﾞｼｯｸM-PRO" panose="020F0600000000000000" pitchFamily="50" charset="-128"/>
              </a:rPr>
              <a:t>様々な表情</a:t>
            </a:r>
            <a:r>
              <a:rPr lang="ja-JP" altLang="en-US" dirty="0">
                <a:solidFill>
                  <a:schemeClr val="tx1"/>
                </a:solidFill>
                <a:latin typeface="HG丸ｺﾞｼｯｸM-PRO" panose="020F0600000000000000" pitchFamily="50" charset="-128"/>
                <a:ea typeface="HG丸ｺﾞｼｯｸM-PRO" panose="020F0600000000000000" pitchFamily="50" charset="-128"/>
              </a:rPr>
              <a:t>の同僚らに見守られながら、</a:t>
            </a:r>
            <a:r>
              <a:rPr lang="ja-JP" altLang="ja-JP" dirty="0">
                <a:solidFill>
                  <a:schemeClr val="tx1"/>
                </a:solidFill>
                <a:latin typeface="HG丸ｺﾞｼｯｸM-PRO" panose="020F0600000000000000" pitchFamily="50" charset="-128"/>
                <a:ea typeface="HG丸ｺﾞｼｯｸM-PRO" panose="020F0600000000000000" pitchFamily="50" charset="-128"/>
              </a:rPr>
              <a:t>皆の代表らしい従業員が</a:t>
            </a:r>
            <a:r>
              <a:rPr lang="ja-JP" altLang="en-US" dirty="0">
                <a:solidFill>
                  <a:schemeClr val="tx1"/>
                </a:solidFill>
                <a:latin typeface="HG丸ｺﾞｼｯｸM-PRO" panose="020F0600000000000000" pitchFamily="50" charset="-128"/>
                <a:ea typeface="HG丸ｺﾞｼｯｸM-PRO" panose="020F0600000000000000" pitchFamily="50" charset="-128"/>
              </a:rPr>
              <a:t>何かに</a:t>
            </a:r>
            <a:r>
              <a:rPr lang="ja-JP" altLang="ja-JP" dirty="0">
                <a:solidFill>
                  <a:schemeClr val="tx1"/>
                </a:solidFill>
                <a:latin typeface="HG丸ｺﾞｼｯｸM-PRO" panose="020F0600000000000000" pitchFamily="50" charset="-128"/>
                <a:ea typeface="HG丸ｺﾞｼｯｸM-PRO" panose="020F0600000000000000" pitchFamily="50" charset="-128"/>
              </a:rPr>
              <a:t>サインしています。何</a:t>
            </a:r>
            <a:r>
              <a:rPr lang="ja-JP" altLang="en-US" dirty="0">
                <a:solidFill>
                  <a:schemeClr val="tx1"/>
                </a:solidFill>
                <a:latin typeface="HG丸ｺﾞｼｯｸM-PRO" panose="020F0600000000000000" pitchFamily="50" charset="-128"/>
                <a:ea typeface="HG丸ｺﾞｼｯｸM-PRO" panose="020F0600000000000000" pitchFamily="50" charset="-128"/>
              </a:rPr>
              <a:t>をしているのかな？</a:t>
            </a:r>
          </a:p>
        </p:txBody>
      </p:sp>
      <p:sp>
        <p:nvSpPr>
          <p:cNvPr id="5" name="雲形吹き出し 4"/>
          <p:cNvSpPr/>
          <p:nvPr/>
        </p:nvSpPr>
        <p:spPr>
          <a:xfrm>
            <a:off x="9192344" y="1196752"/>
            <a:ext cx="2232248" cy="1129859"/>
          </a:xfrm>
          <a:prstGeom prst="cloudCallout">
            <a:avLst>
              <a:gd name="adj1" fmla="val -62752"/>
              <a:gd name="adj2" fmla="val 5461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雲形吹き出し 5"/>
          <p:cNvSpPr/>
          <p:nvPr/>
        </p:nvSpPr>
        <p:spPr>
          <a:xfrm>
            <a:off x="6096000" y="869412"/>
            <a:ext cx="3114180" cy="1407460"/>
          </a:xfrm>
          <a:prstGeom prst="cloudCallout">
            <a:avLst>
              <a:gd name="adj1" fmla="val -35419"/>
              <a:gd name="adj2" fmla="val 55072"/>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雲形吹き出し 6"/>
          <p:cNvSpPr/>
          <p:nvPr/>
        </p:nvSpPr>
        <p:spPr>
          <a:xfrm>
            <a:off x="911624" y="980728"/>
            <a:ext cx="2376064" cy="1296144"/>
          </a:xfrm>
          <a:prstGeom prst="cloudCallout">
            <a:avLst>
              <a:gd name="adj1" fmla="val 46775"/>
              <a:gd name="adj2" fmla="val 5101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角丸四角形吹き出し 7"/>
          <p:cNvSpPr/>
          <p:nvPr/>
        </p:nvSpPr>
        <p:spPr>
          <a:xfrm>
            <a:off x="1723103" y="3834596"/>
            <a:ext cx="2215908" cy="1008112"/>
          </a:xfrm>
          <a:prstGeom prst="wedgeRoundRectCallout">
            <a:avLst>
              <a:gd name="adj1" fmla="val 45401"/>
              <a:gd name="adj2" fmla="val -103395"/>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書かれていることをもう一度確かめたうえで、そうそこに、意見とお名前を書いてください。</a:t>
            </a:r>
          </a:p>
        </p:txBody>
      </p:sp>
      <p:sp>
        <p:nvSpPr>
          <p:cNvPr id="9" name="角丸四角形吹き出し 8"/>
          <p:cNvSpPr/>
          <p:nvPr/>
        </p:nvSpPr>
        <p:spPr>
          <a:xfrm>
            <a:off x="9156648" y="3834596"/>
            <a:ext cx="2772000" cy="1008112"/>
          </a:xfrm>
          <a:prstGeom prst="wedgeRoundRectCallout">
            <a:avLst>
              <a:gd name="adj1" fmla="val -75743"/>
              <a:gd name="adj2" fmla="val -48179"/>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じゃあ、今回変更になったのは○○ということで、みんなの挙手で代表に選ばれた私が、ここにサインすれば良いんですね。</a:t>
            </a:r>
          </a:p>
        </p:txBody>
      </p:sp>
      <p:sp>
        <p:nvSpPr>
          <p:cNvPr id="10" name="雲形吹き出し 2">
            <a:extLst>
              <a:ext uri="{FF2B5EF4-FFF2-40B4-BE49-F238E27FC236}">
                <a16:creationId xmlns:a16="http://schemas.microsoft.com/office/drawing/2014/main" id="{9D34ED2D-280B-4790-8271-DE17FBCE310E}"/>
              </a:ext>
            </a:extLst>
          </p:cNvPr>
          <p:cNvSpPr/>
          <p:nvPr/>
        </p:nvSpPr>
        <p:spPr>
          <a:xfrm>
            <a:off x="6236682" y="1072667"/>
            <a:ext cx="26280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言うべきことは言って、</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書くべきことはしっかり</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書いておいて欲しいな！</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私達の代表なんだから・・・。</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1" name="雲形吹き出し 2">
            <a:extLst>
              <a:ext uri="{FF2B5EF4-FFF2-40B4-BE49-F238E27FC236}">
                <a16:creationId xmlns:a16="http://schemas.microsoft.com/office/drawing/2014/main" id="{6B674E38-ED2E-4F04-82E3-65E451750CC4}"/>
              </a:ext>
            </a:extLst>
          </p:cNvPr>
          <p:cNvSpPr/>
          <p:nvPr/>
        </p:nvSpPr>
        <p:spPr>
          <a:xfrm>
            <a:off x="9350862" y="1281460"/>
            <a:ext cx="1805308"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書くべきことは</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しっかり書いて</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おいて欲しいな！</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2" name="雲形吹き出し 2">
            <a:extLst>
              <a:ext uri="{FF2B5EF4-FFF2-40B4-BE49-F238E27FC236}">
                <a16:creationId xmlns:a16="http://schemas.microsoft.com/office/drawing/2014/main" id="{2DE6DE92-9B58-4DD2-8B3A-50544EFA6CA0}"/>
              </a:ext>
            </a:extLst>
          </p:cNvPr>
          <p:cNvSpPr/>
          <p:nvPr/>
        </p:nvSpPr>
        <p:spPr>
          <a:xfrm>
            <a:off x="1182807" y="1215807"/>
            <a:ext cx="1805308"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私たちの希望の半分は叶えられたのね。良かった</a:t>
            </a:r>
            <a:r>
              <a:rPr lang="en-US" altLang="ja-JP" sz="1400" dirty="0">
                <a:solidFill>
                  <a:srgbClr val="002060"/>
                </a:solidFill>
                <a:latin typeface="HG丸ｺﾞｼｯｸM-PRO" panose="020F0600000000000000" pitchFamily="50" charset="-128"/>
                <a:ea typeface="HG丸ｺﾞｼｯｸM-PRO" panose="020F0600000000000000" pitchFamily="50" charset="-128"/>
              </a:rPr>
              <a:t>!</a:t>
            </a:r>
          </a:p>
        </p:txBody>
      </p:sp>
      <p:sp>
        <p:nvSpPr>
          <p:cNvPr id="14" name="正方形/長方形 13"/>
          <p:cNvSpPr/>
          <p:nvPr/>
        </p:nvSpPr>
        <p:spPr>
          <a:xfrm>
            <a:off x="191344" y="103236"/>
            <a:ext cx="11737304" cy="698028"/>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5" name="雲形吹き出し 2">
            <a:extLst>
              <a:ext uri="{FF2B5EF4-FFF2-40B4-BE49-F238E27FC236}">
                <a16:creationId xmlns:a16="http://schemas.microsoft.com/office/drawing/2014/main" id="{16908B25-6691-4ADD-8F87-F243132F57E2}"/>
              </a:ext>
            </a:extLst>
          </p:cNvPr>
          <p:cNvSpPr/>
          <p:nvPr/>
        </p:nvSpPr>
        <p:spPr>
          <a:xfrm>
            <a:off x="8882518" y="5157192"/>
            <a:ext cx="3190146" cy="1440832"/>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216000" indent="-216000">
              <a:lnSpc>
                <a:spcPts val="1800"/>
              </a:lnSpc>
              <a:spcAft>
                <a:spcPts val="600"/>
              </a:spcAft>
            </a:pPr>
            <a:r>
              <a:rPr lang="ja-JP" altLang="en-US" sz="1600" dirty="0">
                <a:solidFill>
                  <a:schemeClr val="tx1"/>
                </a:solidFill>
                <a:latin typeface="HG明朝E" panose="02020909000000000000" pitchFamily="17" charset="-128"/>
                <a:ea typeface="HG明朝E" panose="02020909000000000000" pitchFamily="17" charset="-128"/>
              </a:rPr>
              <a:t>≪指導者の方へ≫</a:t>
            </a:r>
            <a:endParaRPr lang="en-US" altLang="ja-JP" sz="1600" dirty="0">
              <a:solidFill>
                <a:schemeClr val="tx1"/>
              </a:solidFill>
              <a:latin typeface="HG明朝E" panose="02020909000000000000" pitchFamily="17" charset="-128"/>
              <a:ea typeface="HG明朝E" panose="02020909000000000000" pitchFamily="17" charset="-128"/>
            </a:endParaRPr>
          </a:p>
          <a:p>
            <a:pPr marL="285750" indent="-285750">
              <a:lnSpc>
                <a:spcPts val="1800"/>
              </a:lnSpc>
              <a:spcAft>
                <a:spcPts val="600"/>
              </a:spcAft>
              <a:buFont typeface="Wingdings" panose="05000000000000000000" pitchFamily="2" charset="2"/>
              <a:buChar char="n"/>
            </a:pPr>
            <a:r>
              <a:rPr lang="ja-JP" altLang="en-US" sz="1600" dirty="0">
                <a:solidFill>
                  <a:schemeClr val="tx1"/>
                </a:solidFill>
                <a:latin typeface="HG明朝E" panose="02020909000000000000" pitchFamily="17" charset="-128"/>
                <a:ea typeface="HG明朝E" panose="02020909000000000000" pitchFamily="17" charset="-128"/>
              </a:rPr>
              <a:t>このシートでは、就業規則や労使協定の記載事項などのほか、留意点などについて解説を展開します。</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endParaRPr lang="ja-JP" altLang="en-US" sz="1600" dirty="0">
              <a:solidFill>
                <a:schemeClr val="tx1"/>
              </a:solidFill>
              <a:latin typeface="HG明朝E" panose="02020909000000000000" pitchFamily="17" charset="-128"/>
              <a:ea typeface="HG明朝E" panose="02020909000000000000" pitchFamily="17" charset="-128"/>
            </a:endParaRPr>
          </a:p>
        </p:txBody>
      </p:sp>
      <p:sp>
        <p:nvSpPr>
          <p:cNvPr id="3" name="スライド番号プレースホルダー 2">
            <a:extLst>
              <a:ext uri="{FF2B5EF4-FFF2-40B4-BE49-F238E27FC236}">
                <a16:creationId xmlns:a16="http://schemas.microsoft.com/office/drawing/2014/main" id="{82A848ED-6774-C6B4-4B2D-C90584E97ED4}"/>
              </a:ext>
            </a:extLst>
          </p:cNvPr>
          <p:cNvSpPr>
            <a:spLocks noGrp="1"/>
          </p:cNvSpPr>
          <p:nvPr>
            <p:ph type="sldNum" sz="quarter" idx="12"/>
          </p:nvPr>
        </p:nvSpPr>
        <p:spPr/>
        <p:txBody>
          <a:bodyPr/>
          <a:lstStyle/>
          <a:p>
            <a:fld id="{E3C52A74-6BB8-425A-81FA-95938EE2CA9E}" type="slidenum">
              <a:rPr kumimoji="1" lang="ja-JP" altLang="en-US" smtClean="0"/>
              <a:t>17</a:t>
            </a:fld>
            <a:endParaRPr kumimoji="1" lang="ja-JP" altLang="en-US"/>
          </a:p>
        </p:txBody>
      </p:sp>
    </p:spTree>
    <p:extLst>
      <p:ext uri="{BB962C8B-B14F-4D97-AF65-F5344CB8AC3E}">
        <p14:creationId xmlns:p14="http://schemas.microsoft.com/office/powerpoint/2010/main" val="1639547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　「雇われて働く」とは、「労働契約」を結ぶこと</a:t>
            </a:r>
          </a:p>
        </p:txBody>
      </p:sp>
      <p:sp>
        <p:nvSpPr>
          <p:cNvPr id="2" name="object 2">
            <a:extLst>
              <a:ext uri="{FF2B5EF4-FFF2-40B4-BE49-F238E27FC236}">
                <a16:creationId xmlns:a16="http://schemas.microsoft.com/office/drawing/2014/main" id="{6BF13F1C-5C47-934B-82FF-E575D9157DF4}"/>
              </a:ext>
            </a:extLst>
          </p:cNvPr>
          <p:cNvSpPr txBox="1"/>
          <p:nvPr/>
        </p:nvSpPr>
        <p:spPr>
          <a:xfrm>
            <a:off x="767408" y="908720"/>
            <a:ext cx="8599431" cy="909178"/>
          </a:xfrm>
          <a:prstGeom prst="rect">
            <a:avLst/>
          </a:prstGeom>
        </p:spPr>
        <p:txBody>
          <a:bodyPr vert="horz" wrap="square" lIns="0" tIns="10369" rIns="0" bIns="0" rtlCol="0">
            <a:spAutoFit/>
          </a:bodyPr>
          <a:lstStyle/>
          <a:p>
            <a:pPr marL="11521" marR="4609">
              <a:lnSpc>
                <a:spcPct val="145900"/>
              </a:lnSpc>
              <a:spcBef>
                <a:spcPts val="82"/>
              </a:spcBef>
            </a:pPr>
            <a:r>
              <a:rPr sz="2000" dirty="0">
                <a:solidFill>
                  <a:srgbClr val="231F20"/>
                </a:solidFill>
                <a:latin typeface="HGMaruGothicMPRO" panose="020F0600000000000000" pitchFamily="34" charset="-128"/>
                <a:ea typeface="HGMaruGothicMPRO" panose="020F0600000000000000" pitchFamily="34" charset="-128"/>
                <a:cs typeface="A-OTF Shin Maru Go Pro"/>
              </a:rPr>
              <a:t>　労働契約とは、労働者が労働する（働く）ことと、使用者がその労働に対して報酬（給与）を支払うことをお互い合意して約束することです。</a:t>
            </a:r>
            <a:endParaRPr sz="2000" dirty="0">
              <a:latin typeface="HGMaruGothicMPRO" panose="020F0600000000000000" pitchFamily="34" charset="-128"/>
              <a:ea typeface="HGMaruGothicMPRO" panose="020F0600000000000000" pitchFamily="34" charset="-128"/>
              <a:cs typeface="A-OTF Shin Maru Go Pro"/>
            </a:endParaRPr>
          </a:p>
        </p:txBody>
      </p:sp>
      <p:sp>
        <p:nvSpPr>
          <p:cNvPr id="9" name="object 9">
            <a:extLst>
              <a:ext uri="{FF2B5EF4-FFF2-40B4-BE49-F238E27FC236}">
                <a16:creationId xmlns:a16="http://schemas.microsoft.com/office/drawing/2014/main" id="{49A9AC3A-07A6-7B49-99A5-F966D57B74E0}"/>
              </a:ext>
            </a:extLst>
          </p:cNvPr>
          <p:cNvSpPr/>
          <p:nvPr/>
        </p:nvSpPr>
        <p:spPr>
          <a:xfrm>
            <a:off x="797783" y="6486454"/>
            <a:ext cx="9670896" cy="182906"/>
          </a:xfrm>
          <a:custGeom>
            <a:avLst/>
            <a:gdLst/>
            <a:ahLst/>
            <a:cxnLst/>
            <a:rect l="l" t="t" r="r" b="b"/>
            <a:pathLst>
              <a:path w="9339580">
                <a:moveTo>
                  <a:pt x="0" y="0"/>
                </a:moveTo>
                <a:lnTo>
                  <a:pt x="9339300" y="0"/>
                </a:lnTo>
              </a:path>
            </a:pathLst>
          </a:custGeom>
          <a:ln w="20726">
            <a:solidFill>
              <a:srgbClr val="939598"/>
            </a:solidFill>
            <a:prstDash val="dash"/>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grpSp>
        <p:nvGrpSpPr>
          <p:cNvPr id="17" name="グループ化 16"/>
          <p:cNvGrpSpPr/>
          <p:nvPr/>
        </p:nvGrpSpPr>
        <p:grpSpPr>
          <a:xfrm>
            <a:off x="788329" y="4642212"/>
            <a:ext cx="11212327" cy="1811124"/>
            <a:chOff x="788329" y="4714221"/>
            <a:chExt cx="9844175" cy="1410116"/>
          </a:xfrm>
        </p:grpSpPr>
        <p:sp>
          <p:nvSpPr>
            <p:cNvPr id="8" name="object 8">
              <a:extLst>
                <a:ext uri="{FF2B5EF4-FFF2-40B4-BE49-F238E27FC236}">
                  <a16:creationId xmlns:a16="http://schemas.microsoft.com/office/drawing/2014/main" id="{BBAA423B-DD1D-D644-9ADF-4E35F9A7D651}"/>
                </a:ext>
              </a:extLst>
            </p:cNvPr>
            <p:cNvSpPr/>
            <p:nvPr/>
          </p:nvSpPr>
          <p:spPr>
            <a:xfrm>
              <a:off x="788329" y="4762289"/>
              <a:ext cx="0" cy="1330124"/>
            </a:xfrm>
            <a:custGeom>
              <a:avLst/>
              <a:gdLst/>
              <a:ahLst/>
              <a:cxnLst/>
              <a:rect l="l" t="t" r="r" b="b"/>
              <a:pathLst>
                <a:path h="1466215">
                  <a:moveTo>
                    <a:pt x="0" y="0"/>
                  </a:moveTo>
                  <a:lnTo>
                    <a:pt x="0" y="1465961"/>
                  </a:lnTo>
                </a:path>
              </a:pathLst>
            </a:custGeom>
            <a:ln w="20726">
              <a:solidFill>
                <a:srgbClr val="939598"/>
              </a:solidFill>
              <a:prstDash val="dash"/>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2B0F94E6-899A-8045-B2FB-97D0EB84D2D0}"/>
                </a:ext>
              </a:extLst>
            </p:cNvPr>
            <p:cNvSpPr/>
            <p:nvPr/>
          </p:nvSpPr>
          <p:spPr>
            <a:xfrm>
              <a:off x="9342398" y="4746269"/>
              <a:ext cx="1290106" cy="1377962"/>
            </a:xfrm>
            <a:custGeom>
              <a:avLst/>
              <a:gdLst/>
              <a:ahLst/>
              <a:cxnLst/>
              <a:rect l="l" t="t" r="r" b="b"/>
              <a:pathLst>
                <a:path h="1466215">
                  <a:moveTo>
                    <a:pt x="0" y="1465961"/>
                  </a:moveTo>
                  <a:lnTo>
                    <a:pt x="0" y="0"/>
                  </a:lnTo>
                </a:path>
              </a:pathLst>
            </a:custGeom>
            <a:ln w="20726">
              <a:solidFill>
                <a:srgbClr val="939598"/>
              </a:solidFill>
              <a:prstDash val="dash"/>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1" name="object 11">
              <a:extLst>
                <a:ext uri="{FF2B5EF4-FFF2-40B4-BE49-F238E27FC236}">
                  <a16:creationId xmlns:a16="http://schemas.microsoft.com/office/drawing/2014/main" id="{23F08652-01CA-3245-A6AD-BF99279AE22B}"/>
                </a:ext>
              </a:extLst>
            </p:cNvPr>
            <p:cNvSpPr/>
            <p:nvPr/>
          </p:nvSpPr>
          <p:spPr>
            <a:xfrm>
              <a:off x="820981" y="4714221"/>
              <a:ext cx="8472698" cy="0"/>
            </a:xfrm>
            <a:custGeom>
              <a:avLst/>
              <a:gdLst/>
              <a:ahLst/>
              <a:cxnLst/>
              <a:rect l="l" t="t" r="r" b="b"/>
              <a:pathLst>
                <a:path w="9339580">
                  <a:moveTo>
                    <a:pt x="9339300" y="0"/>
                  </a:moveTo>
                  <a:lnTo>
                    <a:pt x="0" y="0"/>
                  </a:lnTo>
                </a:path>
              </a:pathLst>
            </a:custGeom>
            <a:ln w="20726">
              <a:solidFill>
                <a:srgbClr val="939598"/>
              </a:solidFill>
              <a:prstDash val="dash"/>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2" name="object 12">
              <a:extLst>
                <a:ext uri="{FF2B5EF4-FFF2-40B4-BE49-F238E27FC236}">
                  <a16:creationId xmlns:a16="http://schemas.microsoft.com/office/drawing/2014/main" id="{83154298-58AA-084D-A476-80544C8ACD67}"/>
                </a:ext>
              </a:extLst>
            </p:cNvPr>
            <p:cNvSpPr/>
            <p:nvPr/>
          </p:nvSpPr>
          <p:spPr>
            <a:xfrm>
              <a:off x="788330" y="6108207"/>
              <a:ext cx="16706" cy="16130"/>
            </a:xfrm>
            <a:custGeom>
              <a:avLst/>
              <a:gdLst/>
              <a:ahLst/>
              <a:cxnLst/>
              <a:rect l="l" t="t" r="r" b="b"/>
              <a:pathLst>
                <a:path w="18415" h="17779">
                  <a:moveTo>
                    <a:pt x="0" y="0"/>
                  </a:moveTo>
                  <a:lnTo>
                    <a:pt x="0" y="17665"/>
                  </a:lnTo>
                  <a:lnTo>
                    <a:pt x="17995" y="17665"/>
                  </a:lnTo>
                </a:path>
              </a:pathLst>
            </a:custGeom>
            <a:ln w="20726">
              <a:solidFill>
                <a:srgbClr val="939598"/>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3" name="object 13">
              <a:extLst>
                <a:ext uri="{FF2B5EF4-FFF2-40B4-BE49-F238E27FC236}">
                  <a16:creationId xmlns:a16="http://schemas.microsoft.com/office/drawing/2014/main" id="{8B1693DE-ABC0-B84A-9002-20A8D35FA37B}"/>
                </a:ext>
              </a:extLst>
            </p:cNvPr>
            <p:cNvSpPr/>
            <p:nvPr/>
          </p:nvSpPr>
          <p:spPr>
            <a:xfrm>
              <a:off x="9326076" y="6108207"/>
              <a:ext cx="16706" cy="16130"/>
            </a:xfrm>
            <a:custGeom>
              <a:avLst/>
              <a:gdLst/>
              <a:ahLst/>
              <a:cxnLst/>
              <a:rect l="l" t="t" r="r" b="b"/>
              <a:pathLst>
                <a:path w="18415" h="17779">
                  <a:moveTo>
                    <a:pt x="0" y="17665"/>
                  </a:moveTo>
                  <a:lnTo>
                    <a:pt x="17995" y="17665"/>
                  </a:lnTo>
                  <a:lnTo>
                    <a:pt x="17995" y="0"/>
                  </a:lnTo>
                </a:path>
              </a:pathLst>
            </a:custGeom>
            <a:ln w="20726">
              <a:solidFill>
                <a:srgbClr val="939598"/>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4" name="object 14">
              <a:extLst>
                <a:ext uri="{FF2B5EF4-FFF2-40B4-BE49-F238E27FC236}">
                  <a16:creationId xmlns:a16="http://schemas.microsoft.com/office/drawing/2014/main" id="{7B5A4194-8459-064C-99CE-7AE333155FF9}"/>
                </a:ext>
              </a:extLst>
            </p:cNvPr>
            <p:cNvSpPr/>
            <p:nvPr/>
          </p:nvSpPr>
          <p:spPr>
            <a:xfrm>
              <a:off x="9326076" y="4714222"/>
              <a:ext cx="16706" cy="16130"/>
            </a:xfrm>
            <a:custGeom>
              <a:avLst/>
              <a:gdLst/>
              <a:ahLst/>
              <a:cxnLst/>
              <a:rect l="l" t="t" r="r" b="b"/>
              <a:pathLst>
                <a:path w="18415" h="17779">
                  <a:moveTo>
                    <a:pt x="17995" y="17665"/>
                  </a:moveTo>
                  <a:lnTo>
                    <a:pt x="17995" y="0"/>
                  </a:lnTo>
                  <a:lnTo>
                    <a:pt x="0" y="0"/>
                  </a:lnTo>
                </a:path>
              </a:pathLst>
            </a:custGeom>
            <a:ln w="20726">
              <a:solidFill>
                <a:srgbClr val="939598"/>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5" name="object 15">
              <a:extLst>
                <a:ext uri="{FF2B5EF4-FFF2-40B4-BE49-F238E27FC236}">
                  <a16:creationId xmlns:a16="http://schemas.microsoft.com/office/drawing/2014/main" id="{3278A7EA-7BC4-E14F-AE10-4515B25AE33A}"/>
                </a:ext>
              </a:extLst>
            </p:cNvPr>
            <p:cNvSpPr/>
            <p:nvPr/>
          </p:nvSpPr>
          <p:spPr>
            <a:xfrm>
              <a:off x="788330" y="4714222"/>
              <a:ext cx="16706" cy="16130"/>
            </a:xfrm>
            <a:custGeom>
              <a:avLst/>
              <a:gdLst/>
              <a:ahLst/>
              <a:cxnLst/>
              <a:rect l="l" t="t" r="r" b="b"/>
              <a:pathLst>
                <a:path w="18415" h="17779">
                  <a:moveTo>
                    <a:pt x="17995" y="0"/>
                  </a:moveTo>
                  <a:lnTo>
                    <a:pt x="0" y="0"/>
                  </a:lnTo>
                  <a:lnTo>
                    <a:pt x="0" y="17665"/>
                  </a:lnTo>
                </a:path>
              </a:pathLst>
            </a:custGeom>
            <a:ln w="20726">
              <a:solidFill>
                <a:srgbClr val="939598"/>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grpSp>
      <p:sp>
        <p:nvSpPr>
          <p:cNvPr id="16" name="object 16">
            <a:extLst>
              <a:ext uri="{FF2B5EF4-FFF2-40B4-BE49-F238E27FC236}">
                <a16:creationId xmlns:a16="http://schemas.microsoft.com/office/drawing/2014/main" id="{3ADEEA07-0040-ED4C-9532-512B6F84C3A1}"/>
              </a:ext>
            </a:extLst>
          </p:cNvPr>
          <p:cNvSpPr txBox="1"/>
          <p:nvPr/>
        </p:nvSpPr>
        <p:spPr>
          <a:xfrm>
            <a:off x="825281" y="4766244"/>
            <a:ext cx="9588264" cy="1615084"/>
          </a:xfrm>
          <a:prstGeom prst="rect">
            <a:avLst/>
          </a:prstGeom>
        </p:spPr>
        <p:txBody>
          <a:bodyPr vert="horz" wrap="square" lIns="0" tIns="75464" rIns="0" bIns="0" rtlCol="0" anchor="t">
            <a:spAutoFit/>
          </a:bodyPr>
          <a:lstStyle/>
          <a:p>
            <a:pPr marL="11521">
              <a:lnSpc>
                <a:spcPts val="1996"/>
              </a:lnSpc>
              <a:spcBef>
                <a:spcPts val="544"/>
              </a:spcBef>
            </a:pPr>
            <a:r>
              <a:rPr sz="2000" dirty="0">
                <a:solidFill>
                  <a:srgbClr val="231F20"/>
                </a:solidFill>
                <a:latin typeface="HGMaruGothicMPRO" panose="020F0600000000000000" pitchFamily="34" charset="-128"/>
                <a:ea typeface="HGMaruGothicMPRO" panose="020F0600000000000000" pitchFamily="34" charset="-128"/>
                <a:cs typeface="A-OTF Shin Maru Go Pro"/>
              </a:rPr>
              <a:t>・　</a:t>
            </a:r>
            <a:r>
              <a:rPr sz="2000" dirty="0" err="1">
                <a:solidFill>
                  <a:srgbClr val="231F20"/>
                </a:solidFill>
                <a:latin typeface="HGMaruGothicMPRO" panose="020F0600000000000000" pitchFamily="34" charset="-128"/>
                <a:ea typeface="HGMaruGothicMPRO" panose="020F0600000000000000" pitchFamily="34" charset="-128"/>
                <a:cs typeface="A-OTF Shin Maru Go Pro"/>
              </a:rPr>
              <a:t>労働契約は口頭でも成立します</a:t>
            </a:r>
            <a:r>
              <a:rPr lang="ja-JP" altLang="en-US" sz="2000" dirty="0" err="1">
                <a:solidFill>
                  <a:srgbClr val="231F20"/>
                </a:solidFill>
                <a:latin typeface="HGMaruGothicMPRO" panose="020F0600000000000000" pitchFamily="34" charset="-128"/>
                <a:ea typeface="HGMaruGothicMPRO" panose="020F0600000000000000" pitchFamily="34" charset="-128"/>
                <a:cs typeface="A-OTF Shin Maru Go Pro"/>
              </a:rPr>
              <a:t>。</a:t>
            </a:r>
            <a:endPar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endParaRPr>
          </a:p>
          <a:p>
            <a:pPr marL="11521">
              <a:lnSpc>
                <a:spcPts val="1996"/>
              </a:lnSpc>
              <a:spcBef>
                <a:spcPts val="544"/>
              </a:spcBef>
            </a:pP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　です</a:t>
            </a:r>
            <a:r>
              <a:rPr sz="2000" dirty="0" err="1">
                <a:solidFill>
                  <a:srgbClr val="231F20"/>
                </a:solidFill>
                <a:latin typeface="HGMaruGothicMPRO" panose="020F0600000000000000" pitchFamily="34" charset="-128"/>
                <a:ea typeface="HGMaruGothicMPRO" panose="020F0600000000000000" pitchFamily="34" charset="-128"/>
                <a:cs typeface="A-OTF Shin Maru Go Pro"/>
              </a:rPr>
              <a:t>が、できる限りその内容を書面で確認しましょう</a:t>
            </a:r>
            <a:r>
              <a:rPr sz="2000" dirty="0">
                <a:solidFill>
                  <a:srgbClr val="231F20"/>
                </a:solidFill>
                <a:latin typeface="HGMaruGothicMPRO" panose="020F0600000000000000" pitchFamily="34" charset="-128"/>
                <a:ea typeface="HGMaruGothicMPRO" panose="020F0600000000000000" pitchFamily="34" charset="-128"/>
                <a:cs typeface="A-OTF Shin Maru Go Pro"/>
              </a:rPr>
              <a:t>。</a:t>
            </a:r>
            <a:endParaRPr sz="2000" dirty="0">
              <a:latin typeface="HGMaruGothicMPRO" panose="020F0600000000000000" pitchFamily="34" charset="-128"/>
              <a:ea typeface="HGMaruGothicMPRO" panose="020F0600000000000000" pitchFamily="34" charset="-128"/>
              <a:cs typeface="A-OTF Shin Maru Go Pro"/>
            </a:endParaRPr>
          </a:p>
          <a:p>
            <a:pPr marL="171093" marR="4609" indent="-160148">
              <a:lnSpc>
                <a:spcPts val="1996"/>
              </a:lnSpc>
              <a:spcBef>
                <a:spcPts val="544"/>
              </a:spcBef>
            </a:pPr>
            <a:r>
              <a:rPr sz="2000" dirty="0">
                <a:solidFill>
                  <a:srgbClr val="231F20"/>
                </a:solidFill>
                <a:latin typeface="HGMaruGothicMPRO" panose="020F0600000000000000" pitchFamily="34" charset="-128"/>
                <a:ea typeface="HGMaruGothicMPRO" panose="020F0600000000000000" pitchFamily="34" charset="-128"/>
                <a:cs typeface="A-OTF Shin Maru Go Pro"/>
              </a:rPr>
              <a:t>・　</a:t>
            </a:r>
            <a:r>
              <a:rPr sz="2000" dirty="0" err="1">
                <a:solidFill>
                  <a:srgbClr val="231F20"/>
                </a:solidFill>
                <a:latin typeface="HGMaruGothicMPRO" panose="020F0600000000000000" pitchFamily="34" charset="-128"/>
                <a:ea typeface="HGMaruGothicMPRO" panose="020F0600000000000000" pitchFamily="34" charset="-128"/>
                <a:cs typeface="A-OTF Shin Maru Go Pro"/>
              </a:rPr>
              <a:t>給与や働く時間など一定の労働条件については、労働者に対して書面で</a:t>
            </a:r>
            <a:endParaRPr lang="en-US" sz="2000" dirty="0">
              <a:solidFill>
                <a:srgbClr val="231F20"/>
              </a:solidFill>
              <a:latin typeface="HGMaruGothicMPRO" panose="020F0600000000000000" pitchFamily="34" charset="-128"/>
              <a:ea typeface="HGMaruGothicMPRO" panose="020F0600000000000000" pitchFamily="34" charset="-128"/>
              <a:cs typeface="A-OTF Shin Maru Go Pro"/>
            </a:endParaRPr>
          </a:p>
          <a:p>
            <a:pPr marL="171093" marR="4609" indent="-160148">
              <a:lnSpc>
                <a:spcPts val="1996"/>
              </a:lnSpc>
              <a:spcBef>
                <a:spcPts val="544"/>
              </a:spcBef>
            </a:pP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　</a:t>
            </a:r>
            <a:r>
              <a:rPr sz="2000" dirty="0" err="1">
                <a:solidFill>
                  <a:srgbClr val="231F20"/>
                </a:solidFill>
                <a:latin typeface="HGMaruGothicMPRO" panose="020F0600000000000000" pitchFamily="34" charset="-128"/>
                <a:ea typeface="HGMaruGothicMPRO" panose="020F0600000000000000" pitchFamily="34" charset="-128"/>
                <a:cs typeface="A-OTF Shin Maru Go Pro"/>
              </a:rPr>
              <a:t>明らかにしなくてはならないことになっています</a:t>
            </a:r>
            <a:r>
              <a:rPr sz="2000" dirty="0">
                <a:solidFill>
                  <a:srgbClr val="231F20"/>
                </a:solidFill>
                <a:latin typeface="HGMaruGothicMPRO" panose="020F0600000000000000" pitchFamily="34" charset="-128"/>
                <a:ea typeface="HGMaruGothicMPRO" panose="020F0600000000000000" pitchFamily="34" charset="-128"/>
                <a:cs typeface="A-OTF Shin Maru Go Pro"/>
              </a:rPr>
              <a:t>。</a:t>
            </a:r>
            <a:endParaRPr sz="2000" dirty="0">
              <a:latin typeface="HGMaruGothicMPRO" panose="020F0600000000000000" pitchFamily="34" charset="-128"/>
              <a:ea typeface="HGMaruGothicMPRO" panose="020F0600000000000000" pitchFamily="34" charset="-128"/>
              <a:cs typeface="A-OTF Shin Maru Go Pro"/>
            </a:endParaRPr>
          </a:p>
          <a:p>
            <a:pPr marL="11521">
              <a:lnSpc>
                <a:spcPts val="1996"/>
              </a:lnSpc>
              <a:spcBef>
                <a:spcPts val="544"/>
              </a:spcBef>
            </a:pPr>
            <a:r>
              <a:rPr sz="2000" dirty="0">
                <a:solidFill>
                  <a:srgbClr val="231F20"/>
                </a:solidFill>
                <a:latin typeface="HGMaruGothicMPRO" panose="020F0600000000000000" pitchFamily="34" charset="-128"/>
                <a:ea typeface="HGMaruGothicMPRO" panose="020F0600000000000000" pitchFamily="34" charset="-128"/>
                <a:cs typeface="A-OTF Shin Maru Go Pro"/>
              </a:rPr>
              <a:t>・　契約で定められていない仕事については、無理に従う必要はありません。</a:t>
            </a:r>
            <a:endParaRPr sz="2000" dirty="0">
              <a:latin typeface="HGMaruGothicMPRO" panose="020F0600000000000000" pitchFamily="34" charset="-128"/>
              <a:ea typeface="HGMaruGothicMPRO" panose="020F0600000000000000" pitchFamily="34" charset="-128"/>
              <a:cs typeface="A-OTF Shin Maru Go Pro"/>
            </a:endParaRPr>
          </a:p>
        </p:txBody>
      </p:sp>
      <p:pic>
        <p:nvPicPr>
          <p:cNvPr id="59" name="図 58">
            <a:extLst>
              <a:ext uri="{FF2B5EF4-FFF2-40B4-BE49-F238E27FC236}">
                <a16:creationId xmlns:a16="http://schemas.microsoft.com/office/drawing/2014/main" id="{C5949AE0-B608-DB4B-ADEA-D23C26A0F3F5}"/>
              </a:ext>
            </a:extLst>
          </p:cNvPr>
          <p:cNvPicPr>
            <a:picLocks noChangeAspect="1"/>
          </p:cNvPicPr>
          <p:nvPr/>
        </p:nvPicPr>
        <p:blipFill>
          <a:blip r:embed="rId2">
            <a:alphaModFix/>
          </a:blip>
          <a:stretch>
            <a:fillRect/>
          </a:stretch>
        </p:blipFill>
        <p:spPr>
          <a:xfrm>
            <a:off x="1556882" y="1810615"/>
            <a:ext cx="6909961" cy="2616697"/>
          </a:xfrm>
          <a:prstGeom prst="rect">
            <a:avLst/>
          </a:prstGeom>
        </p:spPr>
      </p:pic>
      <p:sp>
        <p:nvSpPr>
          <p:cNvPr id="20" name="正方形/長方形 19"/>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AF13AFBB-D2F6-0DC3-ED79-0EC7F2B7660A}"/>
              </a:ext>
            </a:extLst>
          </p:cNvPr>
          <p:cNvSpPr>
            <a:spLocks noGrp="1"/>
          </p:cNvSpPr>
          <p:nvPr>
            <p:ph type="sldNum" sz="quarter" idx="12"/>
          </p:nvPr>
        </p:nvSpPr>
        <p:spPr/>
        <p:txBody>
          <a:bodyPr/>
          <a:lstStyle/>
          <a:p>
            <a:fld id="{E3C52A74-6BB8-425A-81FA-95938EE2CA9E}" type="slidenum">
              <a:rPr kumimoji="1" lang="ja-JP" altLang="en-US" smtClean="0"/>
              <a:t>18</a:t>
            </a:fld>
            <a:endParaRPr kumimoji="1" lang="ja-JP" altLang="en-US"/>
          </a:p>
        </p:txBody>
      </p:sp>
    </p:spTree>
    <p:extLst>
      <p:ext uri="{BB962C8B-B14F-4D97-AF65-F5344CB8AC3E}">
        <p14:creationId xmlns:p14="http://schemas.microsoft.com/office/powerpoint/2010/main" val="636309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　</a:t>
            </a:r>
          </a:p>
        </p:txBody>
      </p:sp>
      <p:sp>
        <p:nvSpPr>
          <p:cNvPr id="5" name="テキスト ボックス 4"/>
          <p:cNvSpPr txBox="1"/>
          <p:nvPr/>
        </p:nvSpPr>
        <p:spPr>
          <a:xfrm>
            <a:off x="695400" y="1988840"/>
            <a:ext cx="10729192" cy="584775"/>
          </a:xfrm>
          <a:prstGeom prst="rect">
            <a:avLst/>
          </a:prstGeom>
          <a:noFill/>
        </p:spPr>
        <p:txBody>
          <a:bodyPr wrap="square" rtlCol="0">
            <a:spAutoFit/>
          </a:bodyPr>
          <a:lstStyle/>
          <a:p>
            <a:r>
              <a:rPr kumimoji="1" lang="ja-JP" altLang="en-US" sz="3200" b="1" dirty="0">
                <a:latin typeface="Meiryo UI" panose="020B0604030504040204" pitchFamily="50" charset="-128"/>
                <a:ea typeface="Meiryo UI" panose="020B0604030504040204" pitchFamily="50" charset="-128"/>
              </a:rPr>
              <a:t>テーマ①　給与明細から労働条件について考える</a:t>
            </a:r>
          </a:p>
        </p:txBody>
      </p:sp>
      <p:sp>
        <p:nvSpPr>
          <p:cNvPr id="6" name="スライド番号プレースホルダー 5">
            <a:extLst>
              <a:ext uri="{FF2B5EF4-FFF2-40B4-BE49-F238E27FC236}">
                <a16:creationId xmlns:a16="http://schemas.microsoft.com/office/drawing/2014/main" id="{205335F6-6957-C91A-1C52-A3550AE0C448}"/>
              </a:ext>
            </a:extLst>
          </p:cNvPr>
          <p:cNvSpPr>
            <a:spLocks noGrp="1"/>
          </p:cNvSpPr>
          <p:nvPr>
            <p:ph type="sldNum" sz="quarter" idx="12"/>
          </p:nvPr>
        </p:nvSpPr>
        <p:spPr/>
        <p:txBody>
          <a:bodyPr/>
          <a:lstStyle/>
          <a:p>
            <a:fld id="{E3C52A74-6BB8-425A-81FA-95938EE2CA9E}" type="slidenum">
              <a:rPr lang="ja-JP" altLang="en-US" smtClean="0"/>
              <a:pPr/>
              <a:t>1</a:t>
            </a:fld>
            <a:endParaRPr lang="ja-JP" altLang="en-US" dirty="0"/>
          </a:p>
        </p:txBody>
      </p:sp>
    </p:spTree>
    <p:extLst>
      <p:ext uri="{BB962C8B-B14F-4D97-AF65-F5344CB8AC3E}">
        <p14:creationId xmlns:p14="http://schemas.microsoft.com/office/powerpoint/2010/main" val="3711641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4007768" y="3872890"/>
            <a:ext cx="4888052" cy="459272"/>
          </a:xfrm>
          <a:prstGeom prst="roundRect">
            <a:avLst>
              <a:gd name="adj" fmla="val 9141"/>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2000"/>
              </a:lnSpc>
            </a:pPr>
            <a:r>
              <a:rPr lang="ja-JP" altLang="en-US" dirty="0">
                <a:solidFill>
                  <a:prstClr val="black"/>
                </a:solidFill>
                <a:latin typeface="HG明朝E" panose="02020909000000000000" pitchFamily="17" charset="-128"/>
                <a:ea typeface="HG明朝E" panose="02020909000000000000" pitchFamily="17" charset="-128"/>
              </a:rPr>
              <a:t>厚生労働省</a:t>
            </a:r>
            <a:r>
              <a:rPr lang="en-US" altLang="ja-JP" dirty="0">
                <a:solidFill>
                  <a:prstClr val="black"/>
                </a:solidFill>
                <a:latin typeface="HG明朝E" panose="02020909000000000000" pitchFamily="17" charset="-128"/>
                <a:ea typeface="HG明朝E" panose="02020909000000000000" pitchFamily="17" charset="-128"/>
              </a:rPr>
              <a:t>｢</a:t>
            </a:r>
            <a:r>
              <a:rPr lang="ja-JP" altLang="en-US" dirty="0">
                <a:solidFill>
                  <a:prstClr val="black"/>
                </a:solidFill>
                <a:latin typeface="HG明朝E" panose="02020909000000000000" pitchFamily="17" charset="-128"/>
                <a:ea typeface="HG明朝E" panose="02020909000000000000" pitchFamily="17" charset="-128"/>
              </a:rPr>
              <a:t>確かめよう労働条件</a:t>
            </a:r>
            <a:r>
              <a:rPr lang="en-US" altLang="ja-JP" dirty="0">
                <a:solidFill>
                  <a:prstClr val="black"/>
                </a:solidFill>
                <a:latin typeface="HG明朝E" panose="02020909000000000000" pitchFamily="17" charset="-128"/>
                <a:ea typeface="HG明朝E" panose="02020909000000000000" pitchFamily="17" charset="-128"/>
              </a:rPr>
              <a:t>｣</a:t>
            </a:r>
            <a:r>
              <a:rPr lang="ja-JP" altLang="en-US" dirty="0">
                <a:solidFill>
                  <a:prstClr val="black"/>
                </a:solidFill>
                <a:latin typeface="HG明朝E" panose="02020909000000000000" pitchFamily="17" charset="-128"/>
                <a:ea typeface="HG明朝E" panose="02020909000000000000" pitchFamily="17" charset="-128"/>
              </a:rPr>
              <a:t>→</a:t>
            </a:r>
            <a:endParaRPr lang="en-US" altLang="ja-JP" dirty="0">
              <a:solidFill>
                <a:prstClr val="black"/>
              </a:solidFill>
              <a:latin typeface="HG明朝E" panose="02020909000000000000" pitchFamily="17" charset="-128"/>
              <a:ea typeface="HG明朝E" panose="02020909000000000000" pitchFamily="17" charset="-128"/>
            </a:endParaRPr>
          </a:p>
          <a:p>
            <a:pPr>
              <a:lnSpc>
                <a:spcPts val="2000"/>
              </a:lnSpc>
            </a:pPr>
            <a:r>
              <a:rPr lang="en-US" altLang="ja-JP" dirty="0">
                <a:solidFill>
                  <a:prstClr val="black"/>
                </a:solidFill>
                <a:latin typeface="HG明朝E" panose="02020909000000000000" pitchFamily="17" charset="-128"/>
                <a:ea typeface="HG明朝E" panose="02020909000000000000" pitchFamily="17" charset="-128"/>
              </a:rPr>
              <a:t>https://www.check-roudou.mhlw.go.jp/</a:t>
            </a:r>
            <a:endParaRPr lang="ja-JP" altLang="en-US" dirty="0">
              <a:solidFill>
                <a:prstClr val="black"/>
              </a:solidFill>
              <a:latin typeface="HG明朝E" panose="02020909000000000000" pitchFamily="17" charset="-128"/>
              <a:ea typeface="HG明朝E" panose="02020909000000000000" pitchFamily="17" charset="-128"/>
            </a:endParaRPr>
          </a:p>
        </p:txBody>
      </p:sp>
      <p:sp>
        <p:nvSpPr>
          <p:cNvPr id="12" name="正方形/長方形 11"/>
          <p:cNvSpPr/>
          <p:nvPr/>
        </p:nvSpPr>
        <p:spPr>
          <a:xfrm>
            <a:off x="0" y="692696"/>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19336" y="116632"/>
            <a:ext cx="10801200" cy="461665"/>
          </a:xfrm>
          <a:prstGeom prst="rect">
            <a:avLst/>
          </a:prstGeom>
          <a:noFill/>
        </p:spPr>
        <p:txBody>
          <a:bodyPr wrap="squar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入社時に「労働条件通知書」をもらいましたか？</a:t>
            </a:r>
            <a:endParaRPr kumimoji="1" lang="en-US" altLang="ja-JP" sz="2400" dirty="0">
              <a:latin typeface="HG丸ｺﾞｼｯｸM-PRO" panose="020F0600000000000000" pitchFamily="50" charset="-128"/>
              <a:ea typeface="HG丸ｺﾞｼｯｸM-PRO" panose="020F0600000000000000" pitchFamily="50" charset="-128"/>
            </a:endParaRPr>
          </a:p>
        </p:txBody>
      </p:sp>
      <p:pic>
        <p:nvPicPr>
          <p:cNvPr id="7" name="図 6">
            <a:extLst>
              <a:ext uri="{FF2B5EF4-FFF2-40B4-BE49-F238E27FC236}">
                <a16:creationId xmlns:a16="http://schemas.microsoft.com/office/drawing/2014/main" id="{C5BFB97B-C8B2-F04F-AE68-5743FB7DD4B1}"/>
              </a:ext>
            </a:extLst>
          </p:cNvPr>
          <p:cNvPicPr>
            <a:picLocks noChangeAspect="1"/>
          </p:cNvPicPr>
          <p:nvPr/>
        </p:nvPicPr>
        <p:blipFill>
          <a:blip r:embed="rId2">
            <a:alphaModFix/>
          </a:blip>
          <a:stretch>
            <a:fillRect/>
          </a:stretch>
        </p:blipFill>
        <p:spPr>
          <a:xfrm>
            <a:off x="743224" y="3132696"/>
            <a:ext cx="8680540" cy="3752688"/>
          </a:xfrm>
          <a:prstGeom prst="rect">
            <a:avLst/>
          </a:prstGeom>
        </p:spPr>
      </p:pic>
      <p:sp>
        <p:nvSpPr>
          <p:cNvPr id="10" name="object 3">
            <a:extLst>
              <a:ext uri="{FF2B5EF4-FFF2-40B4-BE49-F238E27FC236}">
                <a16:creationId xmlns:a16="http://schemas.microsoft.com/office/drawing/2014/main" id="{9BD6ACF4-9303-E74C-AD9E-D3AA4A0C4A00}"/>
              </a:ext>
            </a:extLst>
          </p:cNvPr>
          <p:cNvSpPr txBox="1"/>
          <p:nvPr/>
        </p:nvSpPr>
        <p:spPr>
          <a:xfrm>
            <a:off x="623392" y="1105803"/>
            <a:ext cx="10369152" cy="1746367"/>
          </a:xfrm>
          <a:prstGeom prst="rect">
            <a:avLst/>
          </a:prstGeom>
        </p:spPr>
        <p:txBody>
          <a:bodyPr vert="horz" wrap="square" lIns="0" tIns="14978" rIns="0" bIns="0" rtlCol="0">
            <a:spAutoFit/>
          </a:bodyPr>
          <a:lstStyle/>
          <a:p>
            <a:pPr marL="124432" marR="4609" algn="just">
              <a:lnSpc>
                <a:spcPts val="2722"/>
              </a:lnSpc>
            </a:pPr>
            <a:r>
              <a:rPr sz="1542" dirty="0">
                <a:solidFill>
                  <a:srgbClr val="231F20"/>
                </a:solidFill>
                <a:latin typeface="HGMaruGothicMPRO" panose="020F0600000000000000" pitchFamily="34" charset="-128"/>
                <a:ea typeface="HGMaruGothicMPRO" panose="020F0600000000000000" pitchFamily="34" charset="-128"/>
                <a:cs typeface="A-OTF Shin Maru Go Pro"/>
              </a:rPr>
              <a:t>　</a:t>
            </a:r>
            <a:r>
              <a:rPr dirty="0">
                <a:solidFill>
                  <a:srgbClr val="231F20"/>
                </a:solidFill>
                <a:latin typeface="HGMaruGothicMPRO" panose="020F0600000000000000" pitchFamily="34" charset="-128"/>
                <a:ea typeface="HGMaruGothicMPRO" panose="020F0600000000000000" pitchFamily="34" charset="-128"/>
                <a:cs typeface="A-OTF Shin Maru Go Pro"/>
              </a:rPr>
              <a:t>労働契約は口頭でも成立しますが、内容はできる限り書面で確認します。契約期間や、就業する時間、賃金（給与）の計算方法・支払方法など、特定の重要な労働条件については、使用者は労働者に書面にして知らせなければならないことになっています。</a:t>
            </a:r>
            <a:endParaRPr lang="en-US" dirty="0">
              <a:solidFill>
                <a:srgbClr val="231F20"/>
              </a:solidFill>
              <a:latin typeface="HGMaruGothicMPRO" panose="020F0600000000000000" pitchFamily="34" charset="-128"/>
              <a:ea typeface="HGMaruGothicMPRO" panose="020F0600000000000000" pitchFamily="34" charset="-128"/>
              <a:cs typeface="A-OTF Shin Maru Go Pro"/>
            </a:endParaRPr>
          </a:p>
          <a:p>
            <a:pPr marL="124432" marR="4609" algn="just">
              <a:lnSpc>
                <a:spcPts val="2722"/>
              </a:lnSpc>
            </a:pPr>
            <a:r>
              <a:rPr lang="en-US" altLang="ja-JP"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dirty="0">
                <a:solidFill>
                  <a:srgbClr val="231F20"/>
                </a:solidFill>
                <a:latin typeface="HGMaruGothicMPRO" panose="020F0600000000000000" pitchFamily="34" charset="-128"/>
                <a:ea typeface="HGMaruGothicMPRO" panose="020F0600000000000000" pitchFamily="34" charset="-128"/>
                <a:cs typeface="A-OTF Shin Maru Go Pro"/>
              </a:rPr>
              <a:t>本人が希望する場合は、電子メール等での通知も可能です。</a:t>
            </a:r>
            <a:endParaRPr dirty="0">
              <a:latin typeface="HGMaruGothicMPRO" panose="020F0600000000000000" pitchFamily="34" charset="-128"/>
              <a:ea typeface="HGMaruGothicMPRO" panose="020F0600000000000000" pitchFamily="34" charset="-128"/>
              <a:cs typeface="A-OTF Shin Maru Go Pro"/>
            </a:endParaRPr>
          </a:p>
          <a:p>
            <a:pPr marL="24195">
              <a:lnSpc>
                <a:spcPts val="2722"/>
              </a:lnSpc>
            </a:pPr>
            <a:r>
              <a:rPr lang="ja-JP" altLang="en-US" dirty="0">
                <a:solidFill>
                  <a:srgbClr val="231F20"/>
                </a:solidFill>
                <a:latin typeface="HGMaruGothicMPRO" panose="020F0600000000000000" pitchFamily="34" charset="-128"/>
                <a:ea typeface="HGMaruGothicMPRO" panose="020F0600000000000000" pitchFamily="34" charset="-128"/>
                <a:cs typeface="A-OTF Shin Maru Go Pro"/>
              </a:rPr>
              <a:t>　</a:t>
            </a:r>
            <a:r>
              <a:rPr dirty="0">
                <a:solidFill>
                  <a:srgbClr val="231F20"/>
                </a:solidFill>
                <a:latin typeface="HGMaruGothicMPRO" panose="020F0600000000000000" pitchFamily="34" charset="-128"/>
                <a:ea typeface="HGMaruGothicMPRO" panose="020F0600000000000000" pitchFamily="34" charset="-128"/>
                <a:cs typeface="A-OTF Shin Maru Go Pro"/>
              </a:rPr>
              <a:t>（</a:t>
            </a:r>
            <a:r>
              <a:rPr dirty="0" err="1">
                <a:solidFill>
                  <a:srgbClr val="231F20"/>
                </a:solidFill>
                <a:latin typeface="HGMaruGothicMPRO" panose="020F0600000000000000" pitchFamily="34" charset="-128"/>
                <a:ea typeface="HGMaruGothicMPRO" panose="020F0600000000000000" pitchFamily="34" charset="-128"/>
                <a:cs typeface="A-OTF Shin Maru Go Pro"/>
              </a:rPr>
              <a:t>求人</a:t>
            </a:r>
            <a:r>
              <a:rPr lang="ja-JP" altLang="en-US" dirty="0">
                <a:solidFill>
                  <a:srgbClr val="231F20"/>
                </a:solidFill>
                <a:latin typeface="HGMaruGothicMPRO" panose="020F0600000000000000" pitchFamily="34" charset="-128"/>
                <a:ea typeface="HGMaruGothicMPRO" panose="020F0600000000000000" pitchFamily="34" charset="-128"/>
                <a:cs typeface="A-OTF Shin Maru Go Pro"/>
              </a:rPr>
              <a:t>広告</a:t>
            </a:r>
            <a:r>
              <a:rPr dirty="0" err="1">
                <a:solidFill>
                  <a:srgbClr val="231F20"/>
                </a:solidFill>
                <a:latin typeface="HGMaruGothicMPRO" panose="020F0600000000000000" pitchFamily="34" charset="-128"/>
                <a:ea typeface="HGMaruGothicMPRO" panose="020F0600000000000000" pitchFamily="34" charset="-128"/>
                <a:cs typeface="A-OTF Shin Maru Go Pro"/>
              </a:rPr>
              <a:t>と実際の労働条件が異なる場合があります。必ず確認しましょう</a:t>
            </a:r>
            <a:r>
              <a:rPr dirty="0">
                <a:solidFill>
                  <a:srgbClr val="231F20"/>
                </a:solidFill>
                <a:latin typeface="HGMaruGothicMPRO" panose="020F0600000000000000" pitchFamily="34" charset="-128"/>
                <a:ea typeface="HGMaruGothicMPRO" panose="020F0600000000000000" pitchFamily="34" charset="-128"/>
                <a:cs typeface="A-OTF Shin Maru Go Pro"/>
              </a:rPr>
              <a:t>。）</a:t>
            </a:r>
            <a:endParaRPr dirty="0">
              <a:latin typeface="HGMaruGothicMPRO" panose="020F0600000000000000" pitchFamily="34" charset="-128"/>
              <a:ea typeface="HGMaruGothicMPRO" panose="020F0600000000000000" pitchFamily="34" charset="-128"/>
              <a:cs typeface="A-OTF Shin Maru Go Pro"/>
            </a:endParaRPr>
          </a:p>
        </p:txBody>
      </p:sp>
      <p:sp>
        <p:nvSpPr>
          <p:cNvPr id="3" name="スライド番号プレースホルダー 2">
            <a:extLst>
              <a:ext uri="{FF2B5EF4-FFF2-40B4-BE49-F238E27FC236}">
                <a16:creationId xmlns:a16="http://schemas.microsoft.com/office/drawing/2014/main" id="{475EF338-57C3-6764-3CC2-7EB1E35CEECD}"/>
              </a:ext>
            </a:extLst>
          </p:cNvPr>
          <p:cNvSpPr>
            <a:spLocks noGrp="1"/>
          </p:cNvSpPr>
          <p:nvPr>
            <p:ph type="sldNum" sz="quarter" idx="12"/>
          </p:nvPr>
        </p:nvSpPr>
        <p:spPr/>
        <p:txBody>
          <a:bodyPr/>
          <a:lstStyle/>
          <a:p>
            <a:fld id="{E3C52A74-6BB8-425A-81FA-95938EE2CA9E}" type="slidenum">
              <a:rPr kumimoji="1" lang="ja-JP" altLang="en-US" smtClean="0"/>
              <a:t>19</a:t>
            </a:fld>
            <a:endParaRPr kumimoji="1" lang="ja-JP" altLang="en-US"/>
          </a:p>
        </p:txBody>
      </p:sp>
    </p:spTree>
    <p:extLst>
      <p:ext uri="{BB962C8B-B14F-4D97-AF65-F5344CB8AC3E}">
        <p14:creationId xmlns:p14="http://schemas.microsoft.com/office/powerpoint/2010/main" val="3656804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767408" y="6093296"/>
            <a:ext cx="10153128" cy="395984"/>
          </a:xfrm>
          <a:prstGeom prst="roundRect">
            <a:avLst>
              <a:gd name="adj" fmla="val 256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oAutofit/>
          </a:bodyPr>
          <a:lstStyle/>
          <a:p>
            <a:pPr>
              <a:lnSpc>
                <a:spcPts val="2800"/>
              </a:lnSpc>
            </a:pP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退職に関する事項</a:t>
            </a:r>
            <a:r>
              <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何日前までに申し出るなど</a:t>
            </a:r>
            <a:r>
              <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は？</a:t>
            </a:r>
            <a:endParaRPr lang="ja-JP" altLang="en-US" sz="22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2" name="角丸四角形 1"/>
          <p:cNvSpPr/>
          <p:nvPr/>
        </p:nvSpPr>
        <p:spPr>
          <a:xfrm>
            <a:off x="767408" y="1729037"/>
            <a:ext cx="10153128" cy="1548000"/>
          </a:xfrm>
          <a:prstGeom prst="roundRect">
            <a:avLst>
              <a:gd name="adj" fmla="val 256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oAutofit/>
          </a:bodyPr>
          <a:lstStyle/>
          <a:p>
            <a:pPr>
              <a:lnSpc>
                <a:spcPts val="2800"/>
              </a:lnSpc>
            </a:pP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働く期間は期限付き？　期間の定めなし</a:t>
            </a:r>
            <a:r>
              <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p>
          <a:p>
            <a:pPr>
              <a:lnSpc>
                <a:spcPts val="2800"/>
              </a:lnSpc>
            </a:pP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→期限付きならば、　</a:t>
            </a: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いつからいつまで？</a:t>
            </a: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a:t>
            </a: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契約更新はあり？　なし？</a:t>
            </a: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a:t>
            </a: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契約更新の判断基準は</a:t>
            </a:r>
            <a:r>
              <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endPar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5" name="角丸四角形 4"/>
          <p:cNvSpPr/>
          <p:nvPr/>
        </p:nvSpPr>
        <p:spPr>
          <a:xfrm>
            <a:off x="767408" y="3385221"/>
            <a:ext cx="10153128" cy="540000"/>
          </a:xfrm>
          <a:prstGeom prst="roundRect">
            <a:avLst>
              <a:gd name="adj" fmla="val 256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oAutofit/>
          </a:bodyPr>
          <a:lstStyle/>
          <a:p>
            <a:pPr>
              <a:lnSpc>
                <a:spcPts val="2800"/>
              </a:lnSpc>
            </a:pP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どこでどんな仕事をする？</a:t>
            </a: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800"/>
              </a:lnSpc>
            </a:pPr>
            <a:endParaRPr lang="ja-JP" altLang="en-US" sz="22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6" name="角丸四角形 5"/>
          <p:cNvSpPr/>
          <p:nvPr/>
        </p:nvSpPr>
        <p:spPr>
          <a:xfrm>
            <a:off x="767408" y="4033293"/>
            <a:ext cx="10153128" cy="1476000"/>
          </a:xfrm>
          <a:prstGeom prst="roundRect">
            <a:avLst>
              <a:gd name="adj" fmla="val 256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oAutofit/>
          </a:bodyPr>
          <a:lstStyle/>
          <a:p>
            <a:pPr>
              <a:lnSpc>
                <a:spcPts val="2800"/>
              </a:lnSpc>
            </a:pP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働くのは何日の何時から何時まで？ </a:t>
            </a: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a:t>
            </a: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残業は？           </a:t>
            </a: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休日出勤は？ </a:t>
            </a: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a:t>
            </a: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休憩時間は？  　</a:t>
            </a: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シフトの交代方法は？</a:t>
            </a: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a:t>
            </a: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休日は？        　</a:t>
            </a: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a:t>
            </a:r>
            <a:r>
              <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年次有給</a:t>
            </a:r>
            <a:r>
              <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休暇は？</a:t>
            </a: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7" name="角丸四角形 6"/>
          <p:cNvSpPr/>
          <p:nvPr/>
        </p:nvSpPr>
        <p:spPr>
          <a:xfrm>
            <a:off x="767408" y="5589360"/>
            <a:ext cx="10153128" cy="395984"/>
          </a:xfrm>
          <a:prstGeom prst="roundRect">
            <a:avLst>
              <a:gd name="adj" fmla="val 256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oAutofit/>
          </a:bodyPr>
          <a:lstStyle/>
          <a:p>
            <a:pPr>
              <a:lnSpc>
                <a:spcPts val="2800"/>
              </a:lnSpc>
            </a:pP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給料はどのように計算して何日に支払われる？</a:t>
            </a: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12" name="テキスト ボックス 11"/>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自分の労働条件、どのくらい覚えてますか？　①</a:t>
            </a:r>
          </a:p>
        </p:txBody>
      </p:sp>
      <p:sp>
        <p:nvSpPr>
          <p:cNvPr id="13" name="正方形/長方形 12"/>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19336" y="879103"/>
            <a:ext cx="10801200" cy="830997"/>
          </a:xfrm>
          <a:prstGeom prst="rect">
            <a:avLst/>
          </a:prstGeom>
          <a:noFill/>
        </p:spPr>
        <p:txBody>
          <a:bodyPr wrap="square" rtlCol="0">
            <a:spAutoFit/>
          </a:bodyPr>
          <a:lstStyle/>
          <a:p>
            <a:r>
              <a:rPr kumimoji="1" lang="ja-JP" altLang="en-US" sz="2400" b="1" dirty="0">
                <a:solidFill>
                  <a:srgbClr val="009944"/>
                </a:solidFill>
                <a:latin typeface="HG丸ｺﾞｼｯｸM-PRO" panose="020F0600000000000000" pitchFamily="50" charset="-128"/>
                <a:ea typeface="HG丸ｺﾞｼｯｸM-PRO" panose="020F0600000000000000" pitchFamily="50" charset="-128"/>
              </a:rPr>
              <a:t>以下の事項は書面で示されるべきものです。</a:t>
            </a:r>
            <a:endParaRPr kumimoji="1" lang="en-US" altLang="ja-JP" sz="2400" b="1" dirty="0">
              <a:solidFill>
                <a:srgbClr val="009944"/>
              </a:solidFill>
              <a:latin typeface="HG丸ｺﾞｼｯｸM-PRO" panose="020F0600000000000000" pitchFamily="50" charset="-128"/>
              <a:ea typeface="HG丸ｺﾞｼｯｸM-PRO" panose="020F0600000000000000" pitchFamily="50" charset="-128"/>
            </a:endParaRPr>
          </a:p>
          <a:p>
            <a:r>
              <a:rPr kumimoji="1" lang="ja-JP" altLang="en-US" sz="2400" b="1" dirty="0">
                <a:solidFill>
                  <a:srgbClr val="009944"/>
                </a:solidFill>
                <a:latin typeface="HG丸ｺﾞｼｯｸM-PRO" panose="020F0600000000000000" pitchFamily="50" charset="-128"/>
                <a:ea typeface="HG丸ｺﾞｼｯｸM-PRO" panose="020F0600000000000000" pitchFamily="50" charset="-128"/>
              </a:rPr>
              <a:t>□印にチェックして確認してみましょう。</a:t>
            </a:r>
          </a:p>
        </p:txBody>
      </p:sp>
      <p:sp>
        <p:nvSpPr>
          <p:cNvPr id="8" name="スライド番号プレースホルダー 7">
            <a:extLst>
              <a:ext uri="{FF2B5EF4-FFF2-40B4-BE49-F238E27FC236}">
                <a16:creationId xmlns:a16="http://schemas.microsoft.com/office/drawing/2014/main" id="{41DE62BD-4B42-A1A3-02D4-EC39FFB4DFA2}"/>
              </a:ext>
            </a:extLst>
          </p:cNvPr>
          <p:cNvSpPr>
            <a:spLocks noGrp="1"/>
          </p:cNvSpPr>
          <p:nvPr>
            <p:ph type="sldNum" sz="quarter" idx="12"/>
          </p:nvPr>
        </p:nvSpPr>
        <p:spPr/>
        <p:txBody>
          <a:bodyPr/>
          <a:lstStyle/>
          <a:p>
            <a:fld id="{E3C52A74-6BB8-425A-81FA-95938EE2CA9E}" type="slidenum">
              <a:rPr kumimoji="1" lang="ja-JP" altLang="en-US" smtClean="0"/>
              <a:t>20</a:t>
            </a:fld>
            <a:endParaRPr kumimoji="1" lang="ja-JP" altLang="en-US"/>
          </a:p>
        </p:txBody>
      </p:sp>
    </p:spTree>
    <p:extLst>
      <p:ext uri="{BB962C8B-B14F-4D97-AF65-F5344CB8AC3E}">
        <p14:creationId xmlns:p14="http://schemas.microsoft.com/office/powerpoint/2010/main" val="415871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bg/>
                                          </p:spTgt>
                                        </p:tgtEl>
                                        <p:attrNameLst>
                                          <p:attrName>style.visibility</p:attrName>
                                        </p:attrNameLst>
                                      </p:cBhvr>
                                      <p:to>
                                        <p:strVal val="visible"/>
                                      </p:to>
                                    </p:set>
                                    <p:animEffect transition="in" filter="fade">
                                      <p:cBhvr>
                                        <p:cTn id="37" dur="500"/>
                                        <p:tgtEl>
                                          <p:spTgt spid="6">
                                            <p:bg/>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fade">
                                      <p:cBhvr>
                                        <p:cTn id="47" dur="500"/>
                                        <p:tgtEl>
                                          <p:spTgt spid="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animEffect transition="in" filter="fade">
                                      <p:cBhvr>
                                        <p:cTn id="52" dur="500"/>
                                        <p:tgtEl>
                                          <p:spTgt spid="6">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Effect transition="in" filter="fade">
                                      <p:cBhvr>
                                        <p:cTn id="57" dur="500"/>
                                        <p:tgtEl>
                                          <p:spTgt spid="6">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build="p" animBg="1"/>
      <p:bldP spid="5" grpId="0" animBg="1"/>
      <p:bldP spid="6" grpId="0" build="p"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23392" y="1710100"/>
            <a:ext cx="8460608" cy="4671228"/>
          </a:xfrm>
          <a:prstGeom prst="roundRect">
            <a:avLst>
              <a:gd name="adj" fmla="val 256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noAutofit/>
          </a:bodyPr>
          <a:lstStyle/>
          <a:p>
            <a:pPr>
              <a:lnSpc>
                <a:spcPts val="3800"/>
              </a:lnSpc>
            </a:pP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昇給制度はある</a:t>
            </a:r>
            <a:r>
              <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p>
          <a:p>
            <a:pPr>
              <a:lnSpc>
                <a:spcPts val="3800"/>
              </a:lnSpc>
            </a:pP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退職金制度はある？</a:t>
            </a: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3800"/>
              </a:lnSpc>
            </a:pP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賞与</a:t>
            </a:r>
            <a:r>
              <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ボーナス</a:t>
            </a:r>
            <a:r>
              <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などはある？</a:t>
            </a: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3800"/>
              </a:lnSpc>
            </a:pP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食費や作業用品代などについて、会社負担はある？</a:t>
            </a: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3800"/>
              </a:lnSpc>
            </a:pP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安全衛生に関する決まりはある？</a:t>
            </a: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3800"/>
              </a:lnSpc>
            </a:pP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職業訓練</a:t>
            </a:r>
            <a:r>
              <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社員研修</a:t>
            </a:r>
            <a:r>
              <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に関する決まりはある？</a:t>
            </a: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3800"/>
              </a:lnSpc>
            </a:pP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災害補償や私傷病に関する決まりはある？</a:t>
            </a:r>
            <a:endPar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ts val="3800"/>
              </a:lnSpc>
            </a:pP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表彰や制裁に関する決まりはある</a:t>
            </a:r>
            <a:r>
              <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p>
          <a:p>
            <a:pPr>
              <a:lnSpc>
                <a:spcPts val="3800"/>
              </a:lnSpc>
            </a:pPr>
            <a:r>
              <a:rPr lang="ja-JP" altLang="en-US" sz="2400" dirty="0">
                <a:solidFill>
                  <a:srgbClr val="009944"/>
                </a:solidFill>
                <a:latin typeface="HG丸ｺﾞｼｯｸM-PRO" panose="020F0600000000000000" pitchFamily="50" charset="-128"/>
                <a:ea typeface="HG丸ｺﾞｼｯｸM-PRO" panose="020F0600000000000000" pitchFamily="50" charset="-128"/>
              </a:rPr>
              <a:t>□</a:t>
            </a:r>
            <a:r>
              <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休職に関する決まりはある</a:t>
            </a:r>
            <a:r>
              <a:rPr lang="en-US" altLang="ja-JP" sz="2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endParaRPr lang="ja-JP" altLang="en-US" sz="2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自分の労働条件、どのくらい覚えてますか？　②</a:t>
            </a:r>
          </a:p>
        </p:txBody>
      </p:sp>
      <p:sp>
        <p:nvSpPr>
          <p:cNvPr id="10" name="正方形/長方形 9"/>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19336" y="879103"/>
            <a:ext cx="10801200" cy="830997"/>
          </a:xfrm>
          <a:prstGeom prst="rect">
            <a:avLst/>
          </a:prstGeom>
          <a:noFill/>
        </p:spPr>
        <p:txBody>
          <a:bodyPr wrap="square" rtlCol="0">
            <a:spAutoFit/>
          </a:bodyPr>
          <a:lstStyle/>
          <a:p>
            <a:r>
              <a:rPr kumimoji="1" lang="ja-JP" altLang="en-US" sz="2400" b="1" dirty="0">
                <a:solidFill>
                  <a:srgbClr val="009944"/>
                </a:solidFill>
                <a:latin typeface="HG丸ｺﾞｼｯｸM-PRO" panose="020F0600000000000000" pitchFamily="50" charset="-128"/>
                <a:ea typeface="HG丸ｺﾞｼｯｸM-PRO" panose="020F0600000000000000" pitchFamily="50" charset="-128"/>
              </a:rPr>
              <a:t>以下の事項は、会社に定めがあるならば、説明されるべきものです。</a:t>
            </a:r>
            <a:endParaRPr kumimoji="1" lang="en-US" altLang="ja-JP" sz="2400" b="1" dirty="0">
              <a:solidFill>
                <a:srgbClr val="009944"/>
              </a:solidFill>
              <a:latin typeface="HG丸ｺﾞｼｯｸM-PRO" panose="020F0600000000000000" pitchFamily="50" charset="-128"/>
              <a:ea typeface="HG丸ｺﾞｼｯｸM-PRO" panose="020F0600000000000000" pitchFamily="50" charset="-128"/>
            </a:endParaRPr>
          </a:p>
          <a:p>
            <a:r>
              <a:rPr kumimoji="1" lang="ja-JP" altLang="en-US" sz="2400" b="1" dirty="0">
                <a:solidFill>
                  <a:srgbClr val="009944"/>
                </a:solidFill>
                <a:latin typeface="HG丸ｺﾞｼｯｸM-PRO" panose="020F0600000000000000" pitchFamily="50" charset="-128"/>
                <a:ea typeface="HG丸ｺﾞｼｯｸM-PRO" panose="020F0600000000000000" pitchFamily="50" charset="-128"/>
              </a:rPr>
              <a:t>□印にチェックして確認してみましょう。</a:t>
            </a:r>
          </a:p>
        </p:txBody>
      </p:sp>
      <p:sp>
        <p:nvSpPr>
          <p:cNvPr id="4" name="スライド番号プレースホルダー 3">
            <a:extLst>
              <a:ext uri="{FF2B5EF4-FFF2-40B4-BE49-F238E27FC236}">
                <a16:creationId xmlns:a16="http://schemas.microsoft.com/office/drawing/2014/main" id="{15597600-ACF2-04E7-04AF-18A7D22BFC71}"/>
              </a:ext>
            </a:extLst>
          </p:cNvPr>
          <p:cNvSpPr>
            <a:spLocks noGrp="1"/>
          </p:cNvSpPr>
          <p:nvPr>
            <p:ph type="sldNum" sz="quarter" idx="12"/>
          </p:nvPr>
        </p:nvSpPr>
        <p:spPr/>
        <p:txBody>
          <a:bodyPr/>
          <a:lstStyle/>
          <a:p>
            <a:fld id="{E3C52A74-6BB8-425A-81FA-95938EE2CA9E}" type="slidenum">
              <a:rPr kumimoji="1" lang="ja-JP" altLang="en-US" smtClean="0"/>
              <a:t>21</a:t>
            </a:fld>
            <a:endParaRPr kumimoji="1" lang="ja-JP" altLang="en-US"/>
          </a:p>
        </p:txBody>
      </p:sp>
    </p:spTree>
    <p:extLst>
      <p:ext uri="{BB962C8B-B14F-4D97-AF65-F5344CB8AC3E}">
        <p14:creationId xmlns:p14="http://schemas.microsoft.com/office/powerpoint/2010/main" val="163305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fade">
                                      <p:cBhvr>
                                        <p:cTn id="5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414949" y="1207252"/>
            <a:ext cx="5112568" cy="4410445"/>
          </a:xfrm>
          <a:prstGeom prst="roundRect">
            <a:avLst>
              <a:gd name="adj" fmla="val 5513"/>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80000" rIns="36000" bIns="36000" rtlCol="0" anchor="t" anchorCtr="0"/>
          <a:lstStyle/>
          <a:p>
            <a:pPr>
              <a:lnSpc>
                <a:spcPts val="34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仕事の内容が入社前の説明と違う</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34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試用期間があった</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34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勤務時間が違う</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34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休憩がとれない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34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残業時間が多い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34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休日出勤を命じられる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34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給料の額が違う</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34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残業代が働いた分だけ払われない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34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などなど</a:t>
            </a:r>
          </a:p>
        </p:txBody>
      </p:sp>
      <p:sp>
        <p:nvSpPr>
          <p:cNvPr id="10" name="テキスト ボックス 9"/>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労働関係のトラブルの多くには、「言った」「言わない」「聞いてない」</a:t>
            </a:r>
          </a:p>
        </p:txBody>
      </p:sp>
      <p:sp>
        <p:nvSpPr>
          <p:cNvPr id="11" name="正方形/長方形 10"/>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5447928" y="1556792"/>
            <a:ext cx="761739" cy="3744416"/>
          </a:xfrm>
          <a:prstGeom prst="rightArrow">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212622" y="3198167"/>
            <a:ext cx="5760640" cy="461665"/>
          </a:xfrm>
          <a:prstGeom prst="rect">
            <a:avLst/>
          </a:prstGeom>
          <a:noFill/>
        </p:spPr>
        <p:txBody>
          <a:bodyPr wrap="square" rtlCol="0">
            <a:spAutoFit/>
          </a:bodyPr>
          <a:lstStyle/>
          <a:p>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でも、どうすればいいのだろう。</a:t>
            </a:r>
          </a:p>
        </p:txBody>
      </p:sp>
      <p:sp>
        <p:nvSpPr>
          <p:cNvPr id="3" name="スライド番号プレースホルダー 2">
            <a:extLst>
              <a:ext uri="{FF2B5EF4-FFF2-40B4-BE49-F238E27FC236}">
                <a16:creationId xmlns:a16="http://schemas.microsoft.com/office/drawing/2014/main" id="{AB90B0BB-B6E0-5ECD-88E2-A7337CF8C346}"/>
              </a:ext>
            </a:extLst>
          </p:cNvPr>
          <p:cNvSpPr>
            <a:spLocks noGrp="1"/>
          </p:cNvSpPr>
          <p:nvPr>
            <p:ph type="sldNum" sz="quarter" idx="12"/>
          </p:nvPr>
        </p:nvSpPr>
        <p:spPr/>
        <p:txBody>
          <a:bodyPr/>
          <a:lstStyle/>
          <a:p>
            <a:fld id="{E3C52A74-6BB8-425A-81FA-95938EE2CA9E}" type="slidenum">
              <a:rPr kumimoji="1" lang="ja-JP" altLang="en-US" smtClean="0"/>
              <a:t>22</a:t>
            </a:fld>
            <a:endParaRPr kumimoji="1" lang="ja-JP" altLang="en-US"/>
          </a:p>
        </p:txBody>
      </p:sp>
    </p:spTree>
    <p:extLst>
      <p:ext uri="{BB962C8B-B14F-4D97-AF65-F5344CB8AC3E}">
        <p14:creationId xmlns:p14="http://schemas.microsoft.com/office/powerpoint/2010/main" val="1693702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552112" y="1052736"/>
            <a:ext cx="6552000" cy="469927"/>
          </a:xfrm>
          <a:prstGeom prst="roundRect">
            <a:avLst>
              <a:gd name="adj" fmla="val 9141"/>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3000"/>
              </a:lnSpc>
            </a:pPr>
            <a:r>
              <a:rPr lang="en-US" altLang="ja-JP" sz="2400" dirty="0">
                <a:solidFill>
                  <a:prstClr val="black"/>
                </a:solidFill>
                <a:latin typeface="HG丸ｺﾞｼｯｸM-PRO" panose="020F0600000000000000" pitchFamily="50" charset="-128"/>
                <a:ea typeface="HG丸ｺﾞｼｯｸM-PRO" panose="020F0600000000000000" pitchFamily="50" charset="-128"/>
              </a:rPr>
              <a:t>(1)</a:t>
            </a:r>
            <a:r>
              <a:rPr lang="ja-JP" altLang="en-US" sz="2400" dirty="0">
                <a:solidFill>
                  <a:prstClr val="black"/>
                </a:solidFill>
                <a:latin typeface="HG丸ｺﾞｼｯｸM-PRO" panose="020F0600000000000000" pitchFamily="50" charset="-128"/>
                <a:ea typeface="HG丸ｺﾞｼｯｸM-PRO" panose="020F0600000000000000" pitchFamily="50" charset="-128"/>
              </a:rPr>
              <a:t> 就業規則や賃金規程を確かめてみる。</a:t>
            </a:r>
          </a:p>
        </p:txBody>
      </p:sp>
      <p:sp>
        <p:nvSpPr>
          <p:cNvPr id="21" name="角丸四角形 20"/>
          <p:cNvSpPr/>
          <p:nvPr/>
        </p:nvSpPr>
        <p:spPr>
          <a:xfrm>
            <a:off x="552112" y="1599883"/>
            <a:ext cx="6552000" cy="469927"/>
          </a:xfrm>
          <a:prstGeom prst="roundRect">
            <a:avLst>
              <a:gd name="adj" fmla="val 6006"/>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3000"/>
              </a:lnSpc>
            </a:pPr>
            <a:r>
              <a:rPr lang="en-US" altLang="ja-JP" sz="2400" dirty="0">
                <a:solidFill>
                  <a:prstClr val="black"/>
                </a:solidFill>
                <a:latin typeface="HG丸ｺﾞｼｯｸM-PRO" panose="020F0600000000000000" pitchFamily="50" charset="-128"/>
                <a:ea typeface="HG丸ｺﾞｼｯｸM-PRO" panose="020F0600000000000000" pitchFamily="50" charset="-128"/>
              </a:rPr>
              <a:t>(2)</a:t>
            </a:r>
            <a:r>
              <a:rPr lang="ja-JP" altLang="en-US" sz="2400" dirty="0">
                <a:solidFill>
                  <a:prstClr val="black"/>
                </a:solidFill>
                <a:latin typeface="HG丸ｺﾞｼｯｸM-PRO" panose="020F0600000000000000" pitchFamily="50" charset="-128"/>
                <a:ea typeface="HG丸ｺﾞｼｯｸM-PRO" panose="020F0600000000000000" pitchFamily="50" charset="-128"/>
              </a:rPr>
              <a:t> 先輩に尋ねたり、同僚に聞いてみる。</a:t>
            </a:r>
          </a:p>
        </p:txBody>
      </p:sp>
      <p:sp>
        <p:nvSpPr>
          <p:cNvPr id="22" name="角丸四角形 21"/>
          <p:cNvSpPr/>
          <p:nvPr/>
        </p:nvSpPr>
        <p:spPr>
          <a:xfrm>
            <a:off x="552111" y="2636912"/>
            <a:ext cx="10089431" cy="1222970"/>
          </a:xfrm>
          <a:prstGeom prst="roundRect">
            <a:avLst>
              <a:gd name="adj" fmla="val 6644"/>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indent="-457200">
              <a:lnSpc>
                <a:spcPts val="3000"/>
              </a:lnSpc>
            </a:pPr>
            <a:r>
              <a:rPr lang="en-US" altLang="ja-JP" sz="2400" dirty="0">
                <a:solidFill>
                  <a:prstClr val="black"/>
                </a:solidFill>
                <a:latin typeface="HG丸ｺﾞｼｯｸM-PRO" panose="020F0600000000000000" pitchFamily="50" charset="-128"/>
                <a:ea typeface="HG丸ｺﾞｼｯｸM-PRO" panose="020F0600000000000000" pitchFamily="50" charset="-128"/>
              </a:rPr>
              <a:t>(4)</a:t>
            </a:r>
            <a:r>
              <a:rPr lang="ja-JP" altLang="en-US" sz="2400" dirty="0">
                <a:solidFill>
                  <a:prstClr val="black"/>
                </a:solidFill>
                <a:latin typeface="HG丸ｺﾞｼｯｸM-PRO" panose="020F0600000000000000" pitchFamily="50" charset="-128"/>
                <a:ea typeface="HG丸ｺﾞｼｯｸM-PRO" panose="020F0600000000000000" pitchFamily="50" charset="-128"/>
              </a:rPr>
              <a:t> 会社の人事・総務に聞いてみる。</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a:p>
            <a:pPr indent="-457200">
              <a:lnSpc>
                <a:spcPts val="3000"/>
              </a:lnSpc>
            </a:pPr>
            <a:r>
              <a:rPr lang="ja-JP" altLang="en-US" dirty="0">
                <a:solidFill>
                  <a:prstClr val="black"/>
                </a:solidFill>
                <a:latin typeface="HG丸ｺﾞｼｯｸM-PRO" panose="020F0600000000000000" pitchFamily="50" charset="-128"/>
                <a:ea typeface="HG丸ｺﾞｼｯｸM-PRO" panose="020F0600000000000000" pitchFamily="50" charset="-128"/>
              </a:rPr>
              <a:t>　</a:t>
            </a:r>
            <a:r>
              <a:rPr lang="en-US" altLang="ja-JP" dirty="0">
                <a:solidFill>
                  <a:prstClr val="black"/>
                </a:solidFill>
                <a:latin typeface="HG丸ｺﾞｼｯｸM-PRO" panose="020F0600000000000000" pitchFamily="50" charset="-128"/>
                <a:ea typeface="HG丸ｺﾞｼｯｸM-PRO" panose="020F0600000000000000" pitchFamily="50" charset="-128"/>
              </a:rPr>
              <a:t>※</a:t>
            </a:r>
            <a:r>
              <a:rPr lang="ja-JP" altLang="en-US" dirty="0">
                <a:solidFill>
                  <a:prstClr val="black"/>
                </a:solidFill>
                <a:latin typeface="HG丸ｺﾞｼｯｸM-PRO" panose="020F0600000000000000" pitchFamily="50" charset="-128"/>
                <a:ea typeface="HG丸ｺﾞｼｯｸM-PRO" panose="020F0600000000000000" pitchFamily="50" charset="-128"/>
              </a:rPr>
              <a:t>会社によっては、聞きにくい、聞くと事態が悪化することも残念ながらゼロではない。</a:t>
            </a:r>
          </a:p>
        </p:txBody>
      </p:sp>
      <p:sp>
        <p:nvSpPr>
          <p:cNvPr id="23" name="角丸四角形 22"/>
          <p:cNvSpPr/>
          <p:nvPr/>
        </p:nvSpPr>
        <p:spPr>
          <a:xfrm>
            <a:off x="2063552" y="4557501"/>
            <a:ext cx="7145762" cy="459272"/>
          </a:xfrm>
          <a:prstGeom prst="roundRect">
            <a:avLst>
              <a:gd name="adj" fmla="val 9141"/>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2000"/>
              </a:lnSpc>
            </a:pPr>
            <a:r>
              <a:rPr lang="ja-JP" altLang="en-US" dirty="0">
                <a:solidFill>
                  <a:srgbClr val="FF0000"/>
                </a:solidFill>
                <a:latin typeface="HG丸ｺﾞｼｯｸM-PRO" panose="020F0600000000000000" pitchFamily="50" charset="-128"/>
                <a:ea typeface="HG丸ｺﾞｼｯｸM-PRO" panose="020F0600000000000000" pitchFamily="50" charset="-128"/>
              </a:rPr>
              <a:t>*</a:t>
            </a:r>
            <a:r>
              <a:rPr lang="ja-JP" altLang="en-US" dirty="0">
                <a:solidFill>
                  <a:schemeClr val="tx1"/>
                </a:solidFill>
                <a:latin typeface="HG丸ｺﾞｼｯｸM-PRO" panose="020F0600000000000000" pitchFamily="50" charset="-128"/>
                <a:ea typeface="HG丸ｺﾞｼｯｸM-PRO" panose="020F0600000000000000" pitchFamily="50" charset="-128"/>
              </a:rPr>
              <a:t>例</a:t>
            </a:r>
            <a:r>
              <a:rPr lang="en-US" altLang="ja-JP" dirty="0">
                <a:solidFill>
                  <a:schemeClr val="tx1"/>
                </a:solidFill>
                <a:latin typeface="HG丸ｺﾞｼｯｸM-PRO" panose="020F0600000000000000" pitchFamily="50" charset="-128"/>
                <a:ea typeface="HG丸ｺﾞｼｯｸM-PRO" panose="020F0600000000000000" pitchFamily="50" charset="-128"/>
              </a:rPr>
              <a:t>)</a:t>
            </a:r>
            <a:r>
              <a:rPr lang="ja-JP" altLang="en-US" dirty="0">
                <a:solidFill>
                  <a:schemeClr val="tx1"/>
                </a:solidFill>
                <a:latin typeface="HG丸ｺﾞｼｯｸM-PRO" panose="020F0600000000000000" pitchFamily="50" charset="-128"/>
                <a:ea typeface="HG丸ｺﾞｼｯｸM-PRO" panose="020F0600000000000000" pitchFamily="50" charset="-128"/>
              </a:rPr>
              <a:t>厚生労働省</a:t>
            </a:r>
            <a:r>
              <a:rPr lang="en-US" altLang="ja-JP" dirty="0">
                <a:solidFill>
                  <a:schemeClr val="tx1"/>
                </a:solidFill>
                <a:latin typeface="HG丸ｺﾞｼｯｸM-PRO" panose="020F0600000000000000" pitchFamily="50" charset="-128"/>
                <a:ea typeface="HG丸ｺﾞｼｯｸM-PRO" panose="020F0600000000000000" pitchFamily="50" charset="-128"/>
              </a:rPr>
              <a:t>｢</a:t>
            </a:r>
            <a:r>
              <a:rPr lang="ja-JP" altLang="en-US" dirty="0">
                <a:solidFill>
                  <a:schemeClr val="tx1"/>
                </a:solidFill>
                <a:latin typeface="HG丸ｺﾞｼｯｸM-PRO" panose="020F0600000000000000" pitchFamily="50" charset="-128"/>
                <a:ea typeface="HG丸ｺﾞｼｯｸM-PRO" panose="020F0600000000000000" pitchFamily="50" charset="-128"/>
              </a:rPr>
              <a:t>確かめよう労働条件</a:t>
            </a:r>
            <a:r>
              <a:rPr lang="en-US" altLang="ja-JP" dirty="0">
                <a:solidFill>
                  <a:schemeClr val="tx1"/>
                </a:solidFill>
                <a:latin typeface="HG丸ｺﾞｼｯｸM-PRO" panose="020F0600000000000000" pitchFamily="50" charset="-128"/>
                <a:ea typeface="HG丸ｺﾞｼｯｸM-PRO" panose="020F0600000000000000" pitchFamily="50" charset="-128"/>
              </a:rPr>
              <a:t>｣</a:t>
            </a:r>
          </a:p>
          <a:p>
            <a:pPr>
              <a:lnSpc>
                <a:spcPts val="2000"/>
              </a:lnSpc>
            </a:pPr>
            <a:r>
              <a:rPr lang="ja-JP" altLang="en-US" dirty="0">
                <a:solidFill>
                  <a:schemeClr val="tx1"/>
                </a:solidFill>
                <a:latin typeface="HG丸ｺﾞｼｯｸM-PRO" panose="020F0600000000000000" pitchFamily="50" charset="-128"/>
                <a:ea typeface="HG丸ｺﾞｼｯｸM-PRO" panose="020F0600000000000000" pitchFamily="50" charset="-128"/>
              </a:rPr>
              <a:t>　　</a:t>
            </a:r>
            <a:r>
              <a:rPr lang="en-US" altLang="ja-JP" dirty="0">
                <a:solidFill>
                  <a:schemeClr val="tx1"/>
                </a:solidFill>
                <a:latin typeface="HG丸ｺﾞｼｯｸM-PRO" panose="020F0600000000000000" pitchFamily="50" charset="-128"/>
                <a:ea typeface="HG丸ｺﾞｼｯｸM-PRO" panose="020F0600000000000000" pitchFamily="50" charset="-128"/>
              </a:rPr>
              <a:t>https</a:t>
            </a:r>
            <a:r>
              <a:rPr lang="en-US" altLang="ja-JP" dirty="0">
                <a:solidFill>
                  <a:prstClr val="black"/>
                </a:solidFill>
                <a:latin typeface="HG丸ｺﾞｼｯｸM-PRO" panose="020F0600000000000000" pitchFamily="50" charset="-128"/>
                <a:ea typeface="HG丸ｺﾞｼｯｸM-PRO" panose="020F0600000000000000" pitchFamily="50" charset="-128"/>
              </a:rPr>
              <a:t>://www.check-roudou.mhlw.go.jp/</a:t>
            </a: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13" name="角丸四角形 20">
            <a:extLst>
              <a:ext uri="{FF2B5EF4-FFF2-40B4-BE49-F238E27FC236}">
                <a16:creationId xmlns:a16="http://schemas.microsoft.com/office/drawing/2014/main" id="{5981FEEB-0EBA-4CBF-A014-7A5D3E4D3E7A}"/>
              </a:ext>
            </a:extLst>
          </p:cNvPr>
          <p:cNvSpPr/>
          <p:nvPr/>
        </p:nvSpPr>
        <p:spPr>
          <a:xfrm>
            <a:off x="552112" y="2175947"/>
            <a:ext cx="6552000" cy="517977"/>
          </a:xfrm>
          <a:prstGeom prst="roundRect">
            <a:avLst>
              <a:gd name="adj" fmla="val 4438"/>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3000"/>
              </a:lnSpc>
            </a:pPr>
            <a:r>
              <a:rPr lang="en-US" altLang="ja-JP" sz="2400" dirty="0">
                <a:solidFill>
                  <a:prstClr val="black"/>
                </a:solidFill>
                <a:latin typeface="HG丸ｺﾞｼｯｸM-PRO" panose="020F0600000000000000" pitchFamily="50" charset="-128"/>
                <a:ea typeface="HG丸ｺﾞｼｯｸM-PRO" panose="020F0600000000000000" pitchFamily="50" charset="-128"/>
              </a:rPr>
              <a:t>(3)</a:t>
            </a:r>
            <a:r>
              <a:rPr lang="ja-JP" altLang="en-US" sz="2400" dirty="0">
                <a:solidFill>
                  <a:prstClr val="black"/>
                </a:solidFill>
                <a:latin typeface="HG丸ｺﾞｼｯｸM-PRO" panose="020F0600000000000000" pitchFamily="50" charset="-128"/>
                <a:ea typeface="HG丸ｺﾞｼｯｸM-PRO" panose="020F0600000000000000" pitchFamily="50" charset="-128"/>
              </a:rPr>
              <a:t> 会社に労働組合があるときは相談してみる。</a:t>
            </a:r>
          </a:p>
        </p:txBody>
      </p:sp>
      <p:sp>
        <p:nvSpPr>
          <p:cNvPr id="14" name="角丸四角形 20">
            <a:extLst>
              <a:ext uri="{FF2B5EF4-FFF2-40B4-BE49-F238E27FC236}">
                <a16:creationId xmlns:a16="http://schemas.microsoft.com/office/drawing/2014/main" id="{2096BCE3-9C5C-40A2-9EAA-CC2AFDFF7F93}"/>
              </a:ext>
            </a:extLst>
          </p:cNvPr>
          <p:cNvSpPr/>
          <p:nvPr/>
        </p:nvSpPr>
        <p:spPr>
          <a:xfrm>
            <a:off x="552112" y="3861048"/>
            <a:ext cx="6552000" cy="647569"/>
          </a:xfrm>
          <a:prstGeom prst="roundRect">
            <a:avLst>
              <a:gd name="adj" fmla="val 9141"/>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3000"/>
              </a:lnSpc>
            </a:pPr>
            <a:r>
              <a:rPr lang="en-US" altLang="ja-JP" sz="2400" dirty="0">
                <a:solidFill>
                  <a:prstClr val="black"/>
                </a:solidFill>
                <a:latin typeface="HG丸ｺﾞｼｯｸM-PRO" panose="020F0600000000000000" pitchFamily="50" charset="-128"/>
                <a:ea typeface="HG丸ｺﾞｼｯｸM-PRO" panose="020F0600000000000000" pitchFamily="50" charset="-128"/>
              </a:rPr>
              <a:t>(5)</a:t>
            </a:r>
            <a:r>
              <a:rPr lang="ja-JP" altLang="en-US" sz="2400" dirty="0">
                <a:solidFill>
                  <a:prstClr val="black"/>
                </a:solidFill>
                <a:latin typeface="HG丸ｺﾞｼｯｸM-PRO" panose="020F0600000000000000" pitchFamily="50" charset="-128"/>
                <a:ea typeface="HG丸ｺﾞｼｯｸM-PRO" panose="020F0600000000000000" pitchFamily="50" charset="-128"/>
              </a:rPr>
              <a:t> 信頼できる</a:t>
            </a:r>
            <a:r>
              <a:rPr lang="en-US" altLang="ja-JP" sz="2400" dirty="0">
                <a:solidFill>
                  <a:prstClr val="black"/>
                </a:solidFill>
                <a:latin typeface="HG丸ｺﾞｼｯｸM-PRO" panose="020F0600000000000000" pitchFamily="50" charset="-128"/>
                <a:ea typeface="HG丸ｺﾞｼｯｸM-PRO" panose="020F0600000000000000" pitchFamily="50" charset="-128"/>
              </a:rPr>
              <a:t>Web</a:t>
            </a:r>
            <a:r>
              <a:rPr lang="ja-JP" altLang="en-US" sz="2400" dirty="0">
                <a:solidFill>
                  <a:prstClr val="black"/>
                </a:solidFill>
                <a:latin typeface="HG丸ｺﾞｼｯｸM-PRO" panose="020F0600000000000000" pitchFamily="50" charset="-128"/>
                <a:ea typeface="HG丸ｺﾞｼｯｸM-PRO" panose="020F0600000000000000" pitchFamily="50" charset="-128"/>
              </a:rPr>
              <a:t>サイト</a:t>
            </a:r>
            <a:r>
              <a:rPr lang="ja-JP" altLang="en-US" sz="2400" dirty="0">
                <a:solidFill>
                  <a:srgbClr val="FF0000"/>
                </a:solidFill>
                <a:latin typeface="HG丸ｺﾞｼｯｸM-PRO" panose="020F0600000000000000" pitchFamily="50" charset="-128"/>
                <a:ea typeface="HG丸ｺﾞｼｯｸM-PRO" panose="020F0600000000000000" pitchFamily="50" charset="-128"/>
              </a:rPr>
              <a:t>*</a:t>
            </a:r>
            <a:r>
              <a:rPr lang="ja-JP" altLang="en-US" sz="2400" dirty="0">
                <a:solidFill>
                  <a:prstClr val="black"/>
                </a:solidFill>
                <a:latin typeface="HG丸ｺﾞｼｯｸM-PRO" panose="020F0600000000000000" pitchFamily="50" charset="-128"/>
                <a:ea typeface="HG丸ｺﾞｼｯｸM-PRO" panose="020F0600000000000000" pitchFamily="50" charset="-128"/>
              </a:rPr>
              <a:t>で調べてみる。</a:t>
            </a:r>
          </a:p>
        </p:txBody>
      </p:sp>
      <p:sp>
        <p:nvSpPr>
          <p:cNvPr id="26" name="下矢印 25"/>
          <p:cNvSpPr/>
          <p:nvPr/>
        </p:nvSpPr>
        <p:spPr>
          <a:xfrm rot="16200000">
            <a:off x="7784689" y="4521501"/>
            <a:ext cx="468000" cy="540000"/>
          </a:xfrm>
          <a:prstGeom prst="downArrow">
            <a:avLst/>
          </a:prstGeom>
          <a:gradFill flip="none" rotWithShape="1">
            <a:gsLst>
              <a:gs pos="0">
                <a:schemeClr val="bg2">
                  <a:lumMod val="50000"/>
                </a:schemeClr>
              </a:gs>
              <a:gs pos="50000">
                <a:schemeClr val="bg2">
                  <a:lumMod val="50000"/>
                </a:schemeClr>
              </a:gs>
              <a:gs pos="100000">
                <a:schemeClr val="accent5">
                  <a:alpha val="75000"/>
                  <a:lumMod val="0"/>
                  <a:lumOff val="100000"/>
                </a:schemeClr>
              </a:gs>
            </a:gsLst>
            <a:lin ang="16200000" scaled="1"/>
            <a:tileRect/>
          </a:gra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16" name="角丸四角形 21">
            <a:extLst>
              <a:ext uri="{FF2B5EF4-FFF2-40B4-BE49-F238E27FC236}">
                <a16:creationId xmlns:a16="http://schemas.microsoft.com/office/drawing/2014/main" id="{279F3EEE-2A27-4358-B84C-0F5EFEF980A2}"/>
              </a:ext>
            </a:extLst>
          </p:cNvPr>
          <p:cNvSpPr/>
          <p:nvPr/>
        </p:nvSpPr>
        <p:spPr>
          <a:xfrm>
            <a:off x="552112" y="5442763"/>
            <a:ext cx="4644048" cy="846279"/>
          </a:xfrm>
          <a:prstGeom prst="roundRect">
            <a:avLst>
              <a:gd name="adj" fmla="val 6644"/>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3000"/>
              </a:lnSpc>
            </a:pPr>
            <a:r>
              <a:rPr lang="en-US" altLang="ja-JP" sz="2400" dirty="0">
                <a:solidFill>
                  <a:prstClr val="black"/>
                </a:solidFill>
                <a:latin typeface="HG丸ｺﾞｼｯｸM-PRO" panose="020F0600000000000000" pitchFamily="50" charset="-128"/>
                <a:ea typeface="HG丸ｺﾞｼｯｸM-PRO" panose="020F0600000000000000" pitchFamily="50" charset="-128"/>
              </a:rPr>
              <a:t>(6)</a:t>
            </a:r>
            <a:r>
              <a:rPr lang="ja-JP" altLang="en-US" sz="2400" dirty="0">
                <a:solidFill>
                  <a:prstClr val="black"/>
                </a:solidFill>
                <a:latin typeface="HG丸ｺﾞｼｯｸM-PRO" panose="020F0600000000000000" pitchFamily="50" charset="-128"/>
                <a:ea typeface="HG丸ｺﾞｼｯｸM-PRO" panose="020F0600000000000000" pitchFamily="50" charset="-128"/>
              </a:rPr>
              <a:t> 公的な相談機関に相談する、</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a:p>
            <a:pPr>
              <a:lnSpc>
                <a:spcPts val="3000"/>
              </a:lnSpc>
            </a:pPr>
            <a:r>
              <a:rPr lang="ja-JP" altLang="en-US" sz="2400" dirty="0">
                <a:solidFill>
                  <a:prstClr val="black"/>
                </a:solidFill>
                <a:latin typeface="HG丸ｺﾞｼｯｸM-PRO" panose="020F0600000000000000" pitchFamily="50" charset="-128"/>
                <a:ea typeface="HG丸ｺﾞｼｯｸM-PRO" panose="020F0600000000000000" pitchFamily="50" charset="-128"/>
              </a:rPr>
              <a:t>  情報を提供する。</a:t>
            </a:r>
          </a:p>
        </p:txBody>
      </p:sp>
      <p:sp>
        <p:nvSpPr>
          <p:cNvPr id="15" name="下矢印 14"/>
          <p:cNvSpPr/>
          <p:nvPr/>
        </p:nvSpPr>
        <p:spPr>
          <a:xfrm rot="16200000">
            <a:off x="5783989" y="5878853"/>
            <a:ext cx="468000" cy="540000"/>
          </a:xfrm>
          <a:prstGeom prst="downArrow">
            <a:avLst/>
          </a:prstGeom>
          <a:gradFill flip="none" rotWithShape="1">
            <a:gsLst>
              <a:gs pos="0">
                <a:schemeClr val="bg2">
                  <a:lumMod val="50000"/>
                </a:schemeClr>
              </a:gs>
              <a:gs pos="50000">
                <a:schemeClr val="bg2">
                  <a:lumMod val="50000"/>
                </a:schemeClr>
              </a:gs>
              <a:gs pos="100000">
                <a:schemeClr val="accent5">
                  <a:alpha val="75000"/>
                  <a:lumMod val="0"/>
                  <a:lumOff val="100000"/>
                </a:schemeClr>
              </a:gs>
            </a:gsLst>
            <a:lin ang="16200000" scaled="1"/>
            <a:tileRect/>
          </a:gra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17" name="テキスト ボックス 16"/>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疑問に思ったら、会社の決まりがどうなっているかを確認</a:t>
            </a:r>
          </a:p>
        </p:txBody>
      </p:sp>
      <p:sp>
        <p:nvSpPr>
          <p:cNvPr id="18" name="正方形/長方形 17"/>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8635236" y="3924796"/>
            <a:ext cx="1877437"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「確かめよう労働条件」</a:t>
            </a:r>
          </a:p>
        </p:txBody>
      </p:sp>
      <p:sp>
        <p:nvSpPr>
          <p:cNvPr id="24" name="テキスト ボックス 23"/>
          <p:cNvSpPr txBox="1"/>
          <p:nvPr/>
        </p:nvSpPr>
        <p:spPr>
          <a:xfrm>
            <a:off x="6352005" y="5304262"/>
            <a:ext cx="2031325"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「総合労働相談コーナー」</a:t>
            </a:r>
          </a:p>
        </p:txBody>
      </p:sp>
      <p:sp>
        <p:nvSpPr>
          <p:cNvPr id="25" name="テキスト ボックス 24"/>
          <p:cNvSpPr txBox="1"/>
          <p:nvPr/>
        </p:nvSpPr>
        <p:spPr>
          <a:xfrm>
            <a:off x="8889327" y="5343075"/>
            <a:ext cx="2339102" cy="276999"/>
          </a:xfrm>
          <a:prstGeom prst="rect">
            <a:avLst/>
          </a:prstGeom>
          <a:no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「労働条件相談ほっとライン」</a:t>
            </a:r>
          </a:p>
        </p:txBody>
      </p:sp>
      <p:pic>
        <p:nvPicPr>
          <p:cNvPr id="1068" name="Object"/>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8928100" y="4152900"/>
            <a:ext cx="1181100" cy="11811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pic>
        <p:nvPicPr>
          <p:cNvPr id="1069" name="Object"/>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6794500" y="5562600"/>
            <a:ext cx="1181100" cy="11811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pic>
        <p:nvPicPr>
          <p:cNvPr id="1070" name="Object"/>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9385300" y="5562600"/>
            <a:ext cx="1181100" cy="11811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
        <p:nvSpPr>
          <p:cNvPr id="3" name="スライド番号プレースホルダー 2">
            <a:extLst>
              <a:ext uri="{FF2B5EF4-FFF2-40B4-BE49-F238E27FC236}">
                <a16:creationId xmlns:a16="http://schemas.microsoft.com/office/drawing/2014/main" id="{A76447FE-12E5-6A01-D814-EA296967AABD}"/>
              </a:ext>
            </a:extLst>
          </p:cNvPr>
          <p:cNvSpPr>
            <a:spLocks noGrp="1"/>
          </p:cNvSpPr>
          <p:nvPr>
            <p:ph type="sldNum" sz="quarter" idx="12"/>
          </p:nvPr>
        </p:nvSpPr>
        <p:spPr/>
        <p:txBody>
          <a:bodyPr/>
          <a:lstStyle/>
          <a:p>
            <a:fld id="{E3C52A74-6BB8-425A-81FA-95938EE2CA9E}" type="slidenum">
              <a:rPr kumimoji="1" lang="ja-JP" altLang="en-US" smtClean="0"/>
              <a:t>23</a:t>
            </a:fld>
            <a:endParaRPr kumimoji="1" lang="ja-JP" altLang="en-US"/>
          </a:p>
        </p:txBody>
      </p:sp>
    </p:spTree>
    <p:extLst>
      <p:ext uri="{BB962C8B-B14F-4D97-AF65-F5344CB8AC3E}">
        <p14:creationId xmlns:p14="http://schemas.microsoft.com/office/powerpoint/2010/main" val="414474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1">
            <a:extLst>
              <a:ext uri="{FF2B5EF4-FFF2-40B4-BE49-F238E27FC236}">
                <a16:creationId xmlns:a16="http://schemas.microsoft.com/office/drawing/2014/main" id="{ED06739C-6461-4A03-9A77-CC74E8939C9C}"/>
              </a:ext>
            </a:extLst>
          </p:cNvPr>
          <p:cNvSpPr/>
          <p:nvPr/>
        </p:nvSpPr>
        <p:spPr>
          <a:xfrm>
            <a:off x="1192403" y="2060321"/>
            <a:ext cx="9710379" cy="1008639"/>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r>
              <a:rPr lang="ja-JP" altLang="en-US" b="1" dirty="0">
                <a:solidFill>
                  <a:prstClr val="black"/>
                </a:solidFill>
                <a:latin typeface="HG丸ｺﾞｼｯｸM-PRO" pitchFamily="50" charset="-128"/>
                <a:ea typeface="HG丸ｺﾞｼｯｸM-PRO" pitchFamily="50" charset="-128"/>
              </a:rPr>
              <a:t>事業主は、</a:t>
            </a:r>
            <a:endParaRPr lang="en-US" altLang="ja-JP" b="1" dirty="0">
              <a:solidFill>
                <a:prstClr val="black"/>
              </a:solidFill>
              <a:latin typeface="HG丸ｺﾞｼｯｸM-PRO" pitchFamily="50" charset="-128"/>
              <a:ea typeface="HG丸ｺﾞｼｯｸM-PRO" pitchFamily="50" charset="-128"/>
            </a:endParaRPr>
          </a:p>
          <a:p>
            <a:r>
              <a:rPr lang="ja-JP" altLang="en-US" dirty="0">
                <a:solidFill>
                  <a:prstClr val="black"/>
                </a:solidFill>
                <a:latin typeface="HG丸ｺﾞｼｯｸM-PRO" pitchFamily="50" charset="-128"/>
                <a:ea typeface="HG丸ｺﾞｼｯｸM-PRO" pitchFamily="50" charset="-128"/>
              </a:rPr>
              <a:t>①就業規則を作成する。② 過半数代表者の意見を聞く。③ 意見書を添えて労働基準監督署</a:t>
            </a:r>
            <a:endParaRPr lang="en-US" altLang="ja-JP" dirty="0">
              <a:solidFill>
                <a:prstClr val="black"/>
              </a:solidFill>
              <a:latin typeface="HG丸ｺﾞｼｯｸM-PRO" pitchFamily="50" charset="-128"/>
              <a:ea typeface="HG丸ｺﾞｼｯｸM-PRO" pitchFamily="50" charset="-128"/>
            </a:endParaRPr>
          </a:p>
          <a:p>
            <a:r>
              <a:rPr lang="ja-JP" altLang="en-US" dirty="0">
                <a:solidFill>
                  <a:prstClr val="black"/>
                </a:solidFill>
                <a:latin typeface="HG丸ｺﾞｼｯｸM-PRO" pitchFamily="50" charset="-128"/>
                <a:ea typeface="HG丸ｺﾞｼｯｸM-PRO" pitchFamily="50" charset="-128"/>
              </a:rPr>
              <a:t>　長に届け出る</a:t>
            </a:r>
            <a:r>
              <a:rPr lang="ja-JP" altLang="en-US" dirty="0">
                <a:solidFill>
                  <a:srgbClr val="FF0000"/>
                </a:solidFill>
                <a:latin typeface="HG丸ｺﾞｼｯｸM-PRO" pitchFamily="50" charset="-128"/>
                <a:ea typeface="HG丸ｺﾞｼｯｸM-PRO" pitchFamily="50" charset="-128"/>
              </a:rPr>
              <a:t>*</a:t>
            </a:r>
            <a:r>
              <a:rPr lang="ja-JP" altLang="en-US" dirty="0">
                <a:solidFill>
                  <a:prstClr val="black"/>
                </a:solidFill>
                <a:latin typeface="HG丸ｺﾞｼｯｸM-PRO" pitchFamily="50" charset="-128"/>
                <a:ea typeface="HG丸ｺﾞｼｯｸM-PRO" pitchFamily="50" charset="-128"/>
              </a:rPr>
              <a:t>。④ 周知する</a:t>
            </a:r>
            <a:r>
              <a:rPr lang="en-US" altLang="ja-JP" dirty="0">
                <a:solidFill>
                  <a:prstClr val="black"/>
                </a:solidFill>
                <a:latin typeface="HG丸ｺﾞｼｯｸM-PRO" panose="020F0600000000000000" pitchFamily="50" charset="-128"/>
                <a:ea typeface="HG丸ｺﾞｼｯｸM-PRO" panose="020F0600000000000000" pitchFamily="50" charset="-128"/>
              </a:rPr>
              <a:t>(</a:t>
            </a:r>
            <a:r>
              <a:rPr lang="ja-JP" altLang="en-US" dirty="0">
                <a:solidFill>
                  <a:prstClr val="black"/>
                </a:solidFill>
                <a:latin typeface="HG丸ｺﾞｼｯｸM-PRO" panose="020F0600000000000000" pitchFamily="50" charset="-128"/>
                <a:ea typeface="HG丸ｺﾞｼｯｸM-PRO" panose="020F0600000000000000" pitchFamily="50" charset="-128"/>
              </a:rPr>
              <a:t>いつでも見られる状態にしておく</a:t>
            </a:r>
            <a:r>
              <a:rPr lang="en-US" altLang="ja-JP" dirty="0">
                <a:solidFill>
                  <a:prstClr val="black"/>
                </a:solidFill>
                <a:latin typeface="HG丸ｺﾞｼｯｸM-PRO" panose="020F0600000000000000" pitchFamily="50" charset="-128"/>
                <a:ea typeface="HG丸ｺﾞｼｯｸM-PRO" panose="020F0600000000000000" pitchFamily="50" charset="-128"/>
              </a:rPr>
              <a:t>)</a:t>
            </a:r>
            <a:r>
              <a:rPr lang="ja-JP" altLang="en-US" dirty="0" err="1">
                <a:solidFill>
                  <a:prstClr val="black"/>
                </a:solidFill>
                <a:latin typeface="HG丸ｺﾞｼｯｸM-PRO" panose="020F0600000000000000" pitchFamily="50" charset="-128"/>
                <a:ea typeface="HG丸ｺﾞｼｯｸM-PRO" panose="020F0600000000000000" pitchFamily="50" charset="-128"/>
              </a:rPr>
              <a:t>。</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角丸四角形 11">
            <a:extLst>
              <a:ext uri="{FF2B5EF4-FFF2-40B4-BE49-F238E27FC236}">
                <a16:creationId xmlns:a16="http://schemas.microsoft.com/office/drawing/2014/main" id="{C0644E2A-FFFA-48C4-A4C5-91C7363F0635}"/>
              </a:ext>
            </a:extLst>
          </p:cNvPr>
          <p:cNvSpPr/>
          <p:nvPr/>
        </p:nvSpPr>
        <p:spPr>
          <a:xfrm>
            <a:off x="4837608" y="2028326"/>
            <a:ext cx="1409586" cy="318042"/>
          </a:xfrm>
          <a:prstGeom prst="roundRect">
            <a:avLst>
              <a:gd name="adj" fmla="val 3569"/>
            </a:avLst>
          </a:prstGeom>
          <a:solidFill>
            <a:schemeClr val="tx2">
              <a:lumMod val="75000"/>
            </a:schemeClr>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lnSpc>
                <a:spcPts val="2200"/>
              </a:lnSpc>
            </a:pPr>
            <a:r>
              <a:rPr lang="ja-JP" altLang="en-US" b="1" dirty="0">
                <a:solidFill>
                  <a:prstClr val="white"/>
                </a:solidFill>
                <a:latin typeface="HG丸ｺﾞｼｯｸM-PRO" pitchFamily="50" charset="-128"/>
                <a:ea typeface="HG丸ｺﾞｼｯｸM-PRO" pitchFamily="50" charset="-128"/>
              </a:rPr>
              <a:t>就業規則</a:t>
            </a:r>
            <a:endParaRPr lang="en-US" altLang="ja-JP" dirty="0">
              <a:solidFill>
                <a:prstClr val="white"/>
              </a:solidFill>
              <a:latin typeface="HG丸ｺﾞｼｯｸM-PRO" panose="020F0600000000000000" pitchFamily="50" charset="-128"/>
              <a:ea typeface="HG丸ｺﾞｼｯｸM-PRO" panose="020F0600000000000000" pitchFamily="50" charset="-128"/>
            </a:endParaRPr>
          </a:p>
        </p:txBody>
      </p:sp>
      <p:sp>
        <p:nvSpPr>
          <p:cNvPr id="15" name="角丸四角形 11">
            <a:extLst>
              <a:ext uri="{FF2B5EF4-FFF2-40B4-BE49-F238E27FC236}">
                <a16:creationId xmlns:a16="http://schemas.microsoft.com/office/drawing/2014/main" id="{1CC9E131-3EB9-4877-B1FD-2FA0820C5A6A}"/>
              </a:ext>
            </a:extLst>
          </p:cNvPr>
          <p:cNvSpPr/>
          <p:nvPr/>
        </p:nvSpPr>
        <p:spPr>
          <a:xfrm>
            <a:off x="1192403" y="3882250"/>
            <a:ext cx="4604550" cy="149096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marL="216000" indent="-216000"/>
            <a:r>
              <a:rPr lang="en-US" altLang="ja-JP" b="1" dirty="0">
                <a:solidFill>
                  <a:prstClr val="black"/>
                </a:solidFill>
                <a:latin typeface="HG丸ｺﾞｼｯｸM-PRO" pitchFamily="50" charset="-128"/>
                <a:ea typeface="HG丸ｺﾞｼｯｸM-PRO" pitchFamily="50" charset="-128"/>
              </a:rPr>
              <a:t>【</a:t>
            </a:r>
            <a:r>
              <a:rPr lang="ja-JP" altLang="en-US" b="1" dirty="0">
                <a:solidFill>
                  <a:prstClr val="black"/>
                </a:solidFill>
                <a:latin typeface="HG丸ｺﾞｼｯｸM-PRO" pitchFamily="50" charset="-128"/>
                <a:ea typeface="HG丸ｺﾞｼｯｸM-PRO" pitchFamily="50" charset="-128"/>
              </a:rPr>
              <a:t>労働者からすると</a:t>
            </a:r>
            <a:r>
              <a:rPr lang="en-US" altLang="ja-JP" b="1" dirty="0">
                <a:solidFill>
                  <a:prstClr val="black"/>
                </a:solidFill>
                <a:latin typeface="HG丸ｺﾞｼｯｸM-PRO" pitchFamily="50" charset="-128"/>
                <a:ea typeface="HG丸ｺﾞｼｯｸM-PRO" pitchFamily="50" charset="-128"/>
              </a:rPr>
              <a:t>】</a:t>
            </a:r>
            <a:endParaRPr lang="en-US" altLang="ja-JP" dirty="0">
              <a:solidFill>
                <a:prstClr val="black"/>
              </a:solidFill>
              <a:latin typeface="HG丸ｺﾞｼｯｸM-PRO" pitchFamily="50" charset="-128"/>
              <a:ea typeface="HG丸ｺﾞｼｯｸM-PRO" pitchFamily="50" charset="-128"/>
            </a:endParaRPr>
          </a:p>
          <a:p>
            <a:pPr marL="216000" indent="-216000"/>
            <a:r>
              <a:rPr lang="ja-JP" altLang="en-US" dirty="0">
                <a:solidFill>
                  <a:prstClr val="black"/>
                </a:solidFill>
                <a:latin typeface="HG丸ｺﾞｼｯｸM-PRO" pitchFamily="50" charset="-128"/>
                <a:ea typeface="HG丸ｺﾞｼｯｸM-PRO" pitchFamily="50" charset="-128"/>
              </a:rPr>
              <a:t>① 労働条件がはっきりする。</a:t>
            </a:r>
            <a:endParaRPr lang="en-US" altLang="ja-JP" dirty="0">
              <a:solidFill>
                <a:prstClr val="black"/>
              </a:solidFill>
              <a:latin typeface="HG丸ｺﾞｼｯｸM-PRO" pitchFamily="50" charset="-128"/>
              <a:ea typeface="HG丸ｺﾞｼｯｸM-PRO" pitchFamily="50" charset="-128"/>
            </a:endParaRPr>
          </a:p>
          <a:p>
            <a:pPr marL="216000" indent="-216000"/>
            <a:r>
              <a:rPr lang="ja-JP" altLang="en-US" dirty="0">
                <a:solidFill>
                  <a:prstClr val="black"/>
                </a:solidFill>
                <a:latin typeface="HG丸ｺﾞｼｯｸM-PRO" panose="020F0600000000000000" pitchFamily="50" charset="-128"/>
                <a:ea typeface="HG丸ｺﾞｼｯｸM-PRO" panose="020F0600000000000000" pitchFamily="50" charset="-128"/>
              </a:rPr>
              <a:t>② 守るべきルールが明確になる。</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marL="216000" indent="-216000"/>
            <a:r>
              <a:rPr lang="ja-JP" altLang="en-US" dirty="0">
                <a:solidFill>
                  <a:prstClr val="black"/>
                </a:solidFill>
                <a:latin typeface="HG丸ｺﾞｼｯｸM-PRO" panose="020F0600000000000000" pitchFamily="50" charset="-128"/>
                <a:ea typeface="HG丸ｺﾞｼｯｸM-PRO" panose="020F0600000000000000" pitchFamily="50" charset="-128"/>
              </a:rPr>
              <a:t>③ どういう場合に懲戒の対象となるのかをあらかじめ認識できる。</a:t>
            </a:r>
            <a:endParaRPr lang="ja-JP" altLang="ja-JP" dirty="0">
              <a:solidFill>
                <a:prstClr val="black"/>
              </a:solidFill>
              <a:latin typeface="HG丸ｺﾞｼｯｸM-PRO" panose="020F0600000000000000" pitchFamily="50" charset="-128"/>
              <a:ea typeface="HG丸ｺﾞｼｯｸM-PRO" panose="020F0600000000000000" pitchFamily="50" charset="-128"/>
            </a:endParaRPr>
          </a:p>
        </p:txBody>
      </p:sp>
      <p:sp>
        <p:nvSpPr>
          <p:cNvPr id="16" name="角丸四角形 11">
            <a:extLst>
              <a:ext uri="{FF2B5EF4-FFF2-40B4-BE49-F238E27FC236}">
                <a16:creationId xmlns:a16="http://schemas.microsoft.com/office/drawing/2014/main" id="{EE8E1898-6DE2-4ABC-A637-1AC7D7AD5479}"/>
              </a:ext>
            </a:extLst>
          </p:cNvPr>
          <p:cNvSpPr/>
          <p:nvPr/>
        </p:nvSpPr>
        <p:spPr>
          <a:xfrm>
            <a:off x="5823540" y="3882251"/>
            <a:ext cx="5079241" cy="1484455"/>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marL="216000" indent="-216000"/>
            <a:r>
              <a:rPr lang="en-US" altLang="ja-JP" b="1" dirty="0">
                <a:solidFill>
                  <a:prstClr val="black"/>
                </a:solidFill>
                <a:latin typeface="HG丸ｺﾞｼｯｸM-PRO" pitchFamily="50" charset="-128"/>
                <a:ea typeface="HG丸ｺﾞｼｯｸM-PRO" pitchFamily="50" charset="-128"/>
              </a:rPr>
              <a:t>【</a:t>
            </a:r>
            <a:r>
              <a:rPr lang="ja-JP" altLang="en-US" b="1" dirty="0">
                <a:solidFill>
                  <a:prstClr val="black"/>
                </a:solidFill>
                <a:latin typeface="HG丸ｺﾞｼｯｸM-PRO" pitchFamily="50" charset="-128"/>
                <a:ea typeface="HG丸ｺﾞｼｯｸM-PRO" pitchFamily="50" charset="-128"/>
              </a:rPr>
              <a:t>事業主からすると</a:t>
            </a:r>
            <a:r>
              <a:rPr lang="en-US" altLang="ja-JP" b="1" dirty="0">
                <a:solidFill>
                  <a:prstClr val="black"/>
                </a:solidFill>
                <a:latin typeface="HG丸ｺﾞｼｯｸM-PRO" pitchFamily="50" charset="-128"/>
                <a:ea typeface="HG丸ｺﾞｼｯｸM-PRO" pitchFamily="50" charset="-128"/>
              </a:rPr>
              <a:t>】</a:t>
            </a:r>
            <a:endParaRPr lang="en-US" altLang="ja-JP" dirty="0">
              <a:solidFill>
                <a:prstClr val="black"/>
              </a:solidFill>
              <a:latin typeface="HG丸ｺﾞｼｯｸM-PRO" pitchFamily="50" charset="-128"/>
              <a:ea typeface="HG丸ｺﾞｼｯｸM-PRO" pitchFamily="50" charset="-128"/>
            </a:endParaRPr>
          </a:p>
          <a:p>
            <a:pPr marL="216000" indent="-216000"/>
            <a:r>
              <a:rPr lang="ja-JP" altLang="en-US" dirty="0">
                <a:solidFill>
                  <a:prstClr val="black"/>
                </a:solidFill>
                <a:latin typeface="HG丸ｺﾞｼｯｸM-PRO" pitchFamily="50" charset="-128"/>
                <a:ea typeface="HG丸ｺﾞｼｯｸM-PRO" pitchFamily="50" charset="-128"/>
              </a:rPr>
              <a:t>① 労働条件を統一的に処理できる。</a:t>
            </a:r>
            <a:endParaRPr lang="en-US" altLang="ja-JP" dirty="0">
              <a:solidFill>
                <a:prstClr val="black"/>
              </a:solidFill>
              <a:latin typeface="HG丸ｺﾞｼｯｸM-PRO" pitchFamily="50" charset="-128"/>
              <a:ea typeface="HG丸ｺﾞｼｯｸM-PRO" pitchFamily="50" charset="-128"/>
            </a:endParaRPr>
          </a:p>
          <a:p>
            <a:pPr marL="216000" indent="-216000"/>
            <a:r>
              <a:rPr lang="ja-JP" altLang="en-US" dirty="0">
                <a:solidFill>
                  <a:prstClr val="black"/>
                </a:solidFill>
                <a:latin typeface="HG丸ｺﾞｼｯｸM-PRO" panose="020F0600000000000000" pitchFamily="50" charset="-128"/>
                <a:ea typeface="HG丸ｺﾞｼｯｸM-PRO" panose="020F0600000000000000" pitchFamily="50" charset="-128"/>
              </a:rPr>
              <a:t>② 職場秩序が保てる。</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marL="216000" indent="-216000"/>
            <a:r>
              <a:rPr lang="ja-JP" altLang="en-US" dirty="0">
                <a:solidFill>
                  <a:prstClr val="black"/>
                </a:solidFill>
                <a:latin typeface="HG丸ｺﾞｼｯｸM-PRO" panose="020F0600000000000000" pitchFamily="50" charset="-128"/>
                <a:ea typeface="HG丸ｺﾞｼｯｸM-PRO" panose="020F0600000000000000" pitchFamily="50" charset="-128"/>
              </a:rPr>
              <a:t>③ 権利義務関係が明確でないことによるトラブルを防げる。</a:t>
            </a:r>
            <a:endParaRPr lang="ja-JP" altLang="ja-JP" dirty="0">
              <a:solidFill>
                <a:prstClr val="black"/>
              </a:solidFill>
              <a:latin typeface="HG丸ｺﾞｼｯｸM-PRO" panose="020F0600000000000000" pitchFamily="50" charset="-128"/>
              <a:ea typeface="HG丸ｺﾞｼｯｸM-PRO" panose="020F0600000000000000" pitchFamily="50" charset="-128"/>
            </a:endParaRPr>
          </a:p>
        </p:txBody>
      </p:sp>
      <p:sp>
        <p:nvSpPr>
          <p:cNvPr id="18" name="矢印: 下 17">
            <a:extLst>
              <a:ext uri="{FF2B5EF4-FFF2-40B4-BE49-F238E27FC236}">
                <a16:creationId xmlns:a16="http://schemas.microsoft.com/office/drawing/2014/main" id="{13044C58-90B0-4626-8CFF-B0BD36C8C20D}"/>
              </a:ext>
            </a:extLst>
          </p:cNvPr>
          <p:cNvSpPr/>
          <p:nvPr/>
        </p:nvSpPr>
        <p:spPr>
          <a:xfrm>
            <a:off x="3280633" y="3458561"/>
            <a:ext cx="595350" cy="612000"/>
          </a:xfrm>
          <a:prstGeom prst="downArrow">
            <a:avLst/>
          </a:prstGeom>
          <a:gradFill flip="none" rotWithShape="1">
            <a:gsLst>
              <a:gs pos="100000">
                <a:schemeClr val="accent1">
                  <a:lumMod val="5000"/>
                  <a:lumOff val="95000"/>
                </a:schemeClr>
              </a:gs>
              <a:gs pos="0">
                <a:schemeClr val="tx2">
                  <a:lumMod val="60000"/>
                  <a:lumOff val="40000"/>
                </a:schemeClr>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algn="ct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19" name="矢印: 下 18">
            <a:extLst>
              <a:ext uri="{FF2B5EF4-FFF2-40B4-BE49-F238E27FC236}">
                <a16:creationId xmlns:a16="http://schemas.microsoft.com/office/drawing/2014/main" id="{4DEFE249-C15A-4A2D-B985-A86DE6C1975F}"/>
              </a:ext>
            </a:extLst>
          </p:cNvPr>
          <p:cNvSpPr/>
          <p:nvPr/>
        </p:nvSpPr>
        <p:spPr>
          <a:xfrm>
            <a:off x="7936463" y="3432870"/>
            <a:ext cx="595350" cy="612000"/>
          </a:xfrm>
          <a:prstGeom prst="downArrow">
            <a:avLst/>
          </a:prstGeom>
          <a:gradFill flip="none" rotWithShape="1">
            <a:gsLst>
              <a:gs pos="100000">
                <a:schemeClr val="accent1">
                  <a:lumMod val="5000"/>
                  <a:lumOff val="95000"/>
                </a:schemeClr>
              </a:gs>
              <a:gs pos="0">
                <a:schemeClr val="tx2">
                  <a:lumMod val="60000"/>
                  <a:lumOff val="40000"/>
                </a:schemeClr>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algn="ctr"/>
            <a:endParaRPr lang="ja-JP" altLang="en-US" dirty="0">
              <a:solidFill>
                <a:prstClr val="black"/>
              </a:solidFill>
              <a:latin typeface="HG丸ｺﾞｼｯｸM-PRO" panose="020F0600000000000000" pitchFamily="50" charset="-128"/>
              <a:ea typeface="HG丸ｺﾞｼｯｸM-PRO" panose="020F0600000000000000" pitchFamily="50" charset="-128"/>
            </a:endParaRPr>
          </a:p>
        </p:txBody>
      </p:sp>
      <p:sp>
        <p:nvSpPr>
          <p:cNvPr id="20" name="角丸四角形 7">
            <a:extLst>
              <a:ext uri="{FF2B5EF4-FFF2-40B4-BE49-F238E27FC236}">
                <a16:creationId xmlns:a16="http://schemas.microsoft.com/office/drawing/2014/main" id="{0A185D22-D62E-4521-9F58-1FD503DEAB43}"/>
              </a:ext>
            </a:extLst>
          </p:cNvPr>
          <p:cNvSpPr/>
          <p:nvPr/>
        </p:nvSpPr>
        <p:spPr>
          <a:xfrm>
            <a:off x="551384" y="838274"/>
            <a:ext cx="11017223" cy="1058861"/>
          </a:xfrm>
          <a:prstGeom prst="roundRect">
            <a:avLst>
              <a:gd name="adj" fmla="val 6979"/>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2000" b="1" dirty="0">
                <a:solidFill>
                  <a:srgbClr val="B6007A"/>
                </a:solidFill>
                <a:latin typeface="HG丸ｺﾞｼｯｸM-PRO" pitchFamily="50" charset="-128"/>
                <a:ea typeface="HG丸ｺﾞｼｯｸM-PRO" pitchFamily="50" charset="-128"/>
              </a:rPr>
              <a:t>会社では多くの人が働きます。</a:t>
            </a:r>
            <a:endParaRPr lang="en-US" altLang="ja-JP" sz="2000" b="1" dirty="0">
              <a:solidFill>
                <a:srgbClr val="B6007A"/>
              </a:solidFill>
              <a:latin typeface="HG丸ｺﾞｼｯｸM-PRO" pitchFamily="50" charset="-128"/>
              <a:ea typeface="HG丸ｺﾞｼｯｸM-PRO" pitchFamily="50" charset="-128"/>
            </a:endParaRPr>
          </a:p>
          <a:p>
            <a:pPr>
              <a:defRPr/>
            </a:pPr>
            <a:r>
              <a:rPr lang="ja-JP" altLang="en-US" sz="2000" b="1" dirty="0">
                <a:solidFill>
                  <a:srgbClr val="B6007A"/>
                </a:solidFill>
                <a:latin typeface="HG丸ｺﾞｼｯｸM-PRO" pitchFamily="50" charset="-128"/>
                <a:ea typeface="HG丸ｺﾞｼｯｸM-PRO" pitchFamily="50" charset="-128"/>
              </a:rPr>
              <a:t>そのために、会社（使用者）は、労働条件や職場の規律に関する社員（労働者）に共通のルールとして「就業規則」を作るものとされています。</a:t>
            </a:r>
          </a:p>
        </p:txBody>
      </p:sp>
      <p:sp>
        <p:nvSpPr>
          <p:cNvPr id="21" name="角丸四角形 11">
            <a:extLst>
              <a:ext uri="{FF2B5EF4-FFF2-40B4-BE49-F238E27FC236}">
                <a16:creationId xmlns:a16="http://schemas.microsoft.com/office/drawing/2014/main" id="{CC2B15C0-31DE-45DE-9F62-B26F17D69F88}"/>
              </a:ext>
            </a:extLst>
          </p:cNvPr>
          <p:cNvSpPr/>
          <p:nvPr/>
        </p:nvSpPr>
        <p:spPr>
          <a:xfrm>
            <a:off x="1264409" y="3028421"/>
            <a:ext cx="9618518" cy="400579"/>
          </a:xfrm>
          <a:prstGeom prst="roundRect">
            <a:avLst>
              <a:gd name="adj" fmla="val 3569"/>
            </a:avLst>
          </a:prstGeom>
          <a:noFill/>
          <a:ln w="6350">
            <a:no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2200"/>
              </a:lnSpc>
            </a:pPr>
            <a:r>
              <a:rPr lang="ja-JP" altLang="en-US" sz="1200" dirty="0">
                <a:solidFill>
                  <a:srgbClr val="FF0000"/>
                </a:solidFill>
                <a:latin typeface="HG丸ｺﾞｼｯｸM-PRO" pitchFamily="50" charset="-128"/>
                <a:ea typeface="HG丸ｺﾞｼｯｸM-PRO" pitchFamily="50" charset="-128"/>
              </a:rPr>
              <a:t>*</a:t>
            </a:r>
            <a:r>
              <a:rPr lang="ja-JP" altLang="en-US" sz="1200" dirty="0">
                <a:solidFill>
                  <a:schemeClr val="tx1"/>
                </a:solidFill>
                <a:latin typeface="HG丸ｺﾞｼｯｸM-PRO" pitchFamily="50" charset="-128"/>
                <a:ea typeface="HG丸ｺﾞｼｯｸM-PRO" pitchFamily="50" charset="-128"/>
              </a:rPr>
              <a:t>事業場の</a:t>
            </a:r>
            <a:r>
              <a:rPr lang="ja-JP" altLang="en-US" sz="1200" dirty="0">
                <a:solidFill>
                  <a:prstClr val="black"/>
                </a:solidFill>
                <a:latin typeface="HG丸ｺﾞｼｯｸM-PRO" pitchFamily="50" charset="-128"/>
                <a:ea typeface="HG丸ｺﾞｼｯｸM-PRO" pitchFamily="50" charset="-128"/>
              </a:rPr>
              <a:t>従業員数が</a:t>
            </a:r>
            <a:r>
              <a:rPr lang="en-US" altLang="ja-JP" sz="1200" dirty="0">
                <a:solidFill>
                  <a:prstClr val="black"/>
                </a:solidFill>
                <a:latin typeface="HG丸ｺﾞｼｯｸM-PRO" pitchFamily="50" charset="-128"/>
                <a:ea typeface="HG丸ｺﾞｼｯｸM-PRO" pitchFamily="50" charset="-128"/>
              </a:rPr>
              <a:t>10</a:t>
            </a:r>
            <a:r>
              <a:rPr lang="ja-JP" altLang="en-US" sz="1200" dirty="0">
                <a:solidFill>
                  <a:prstClr val="black"/>
                </a:solidFill>
                <a:latin typeface="HG丸ｺﾞｼｯｸM-PRO" pitchFamily="50" charset="-128"/>
                <a:ea typeface="HG丸ｺﾞｼｯｸM-PRO" pitchFamily="50" charset="-128"/>
              </a:rPr>
              <a:t>人未満だと作成・届出の義務はありません。パートなどに適用される就業規則は別に作成することが望まれます。</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3" name="テキスト ボックス 22"/>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「就業規則」とは？</a:t>
            </a:r>
          </a:p>
        </p:txBody>
      </p:sp>
      <p:sp>
        <p:nvSpPr>
          <p:cNvPr id="17" name="正方形/長方形 16"/>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499466" y="5586901"/>
            <a:ext cx="11495455" cy="646331"/>
          </a:xfrm>
          <a:prstGeom prst="rect">
            <a:avLst/>
          </a:prstGeom>
          <a:noFill/>
        </p:spPr>
        <p:txBody>
          <a:bodyPr wrap="none" rtlCol="0">
            <a:spAutoFit/>
          </a:bodyPr>
          <a:lstStyle/>
          <a:p>
            <a:r>
              <a:rPr kumimoji="1" lang="ja-JP" altLang="en-US" dirty="0">
                <a:latin typeface="HG丸ｺﾞｼｯｸM-PRO" panose="020F0600000000000000" pitchFamily="50" charset="-128"/>
                <a:ea typeface="HG丸ｺﾞｼｯｸM-PRO" panose="020F0600000000000000" pitchFamily="50" charset="-128"/>
              </a:rPr>
              <a:t>☆就業規則で定める労働条件を下回る労働条件で働くことを仮に労働者が承諾したとしても無効となります。</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（就業規則で定める労働条件となります。）</a:t>
            </a:r>
          </a:p>
        </p:txBody>
      </p:sp>
      <p:sp>
        <p:nvSpPr>
          <p:cNvPr id="4" name="スライド番号プレースホルダー 3">
            <a:extLst>
              <a:ext uri="{FF2B5EF4-FFF2-40B4-BE49-F238E27FC236}">
                <a16:creationId xmlns:a16="http://schemas.microsoft.com/office/drawing/2014/main" id="{932C0EB6-1A3C-1197-E7B6-E6B02EB11133}"/>
              </a:ext>
            </a:extLst>
          </p:cNvPr>
          <p:cNvSpPr>
            <a:spLocks noGrp="1"/>
          </p:cNvSpPr>
          <p:nvPr>
            <p:ph type="sldNum" sz="quarter" idx="12"/>
          </p:nvPr>
        </p:nvSpPr>
        <p:spPr/>
        <p:txBody>
          <a:bodyPr/>
          <a:lstStyle/>
          <a:p>
            <a:fld id="{E3C52A74-6BB8-425A-81FA-95938EE2CA9E}" type="slidenum">
              <a:rPr kumimoji="1" lang="ja-JP" altLang="en-US" smtClean="0"/>
              <a:t>24</a:t>
            </a:fld>
            <a:endParaRPr kumimoji="1" lang="ja-JP" altLang="en-US"/>
          </a:p>
        </p:txBody>
      </p:sp>
    </p:spTree>
    <p:extLst>
      <p:ext uri="{BB962C8B-B14F-4D97-AF65-F5344CB8AC3E}">
        <p14:creationId xmlns:p14="http://schemas.microsoft.com/office/powerpoint/2010/main" val="365155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wipe(left)">
                                      <p:cBhvr>
                                        <p:cTn id="22" dur="500"/>
                                        <p:tgtEl>
                                          <p:spTgt spid="11">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wipe(left)">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wipe(left)">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up)">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5">
                                            <p:bg/>
                                          </p:spTgt>
                                        </p:tgtEl>
                                        <p:attrNameLst>
                                          <p:attrName>style.visibility</p:attrName>
                                        </p:attrNameLst>
                                      </p:cBhvr>
                                      <p:to>
                                        <p:strVal val="visible"/>
                                      </p:to>
                                    </p:set>
                                    <p:animEffect transition="in" filter="wipe(left)">
                                      <p:cBhvr>
                                        <p:cTn id="55" dur="500"/>
                                        <p:tgtEl>
                                          <p:spTgt spid="15">
                                            <p:bg/>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5">
                                            <p:txEl>
                                              <p:pRg st="0" end="0"/>
                                            </p:txEl>
                                          </p:spTgt>
                                        </p:tgtEl>
                                        <p:attrNameLst>
                                          <p:attrName>style.visibility</p:attrName>
                                        </p:attrNameLst>
                                      </p:cBhvr>
                                      <p:to>
                                        <p:strVal val="visible"/>
                                      </p:to>
                                    </p:set>
                                    <p:animEffect transition="in" filter="wipe(left)">
                                      <p:cBhvr>
                                        <p:cTn id="60" dur="500"/>
                                        <p:tgtEl>
                                          <p:spTgt spid="15">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5">
                                            <p:txEl>
                                              <p:pRg st="1" end="1"/>
                                            </p:txEl>
                                          </p:spTgt>
                                        </p:tgtEl>
                                        <p:attrNameLst>
                                          <p:attrName>style.visibility</p:attrName>
                                        </p:attrNameLst>
                                      </p:cBhvr>
                                      <p:to>
                                        <p:strVal val="visible"/>
                                      </p:to>
                                    </p:set>
                                    <p:animEffect transition="in" filter="wipe(left)">
                                      <p:cBhvr>
                                        <p:cTn id="65" dur="500"/>
                                        <p:tgtEl>
                                          <p:spTgt spid="15">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xEl>
                                              <p:pRg st="2" end="2"/>
                                            </p:txEl>
                                          </p:spTgt>
                                        </p:tgtEl>
                                        <p:attrNameLst>
                                          <p:attrName>style.visibility</p:attrName>
                                        </p:attrNameLst>
                                      </p:cBhvr>
                                      <p:to>
                                        <p:strVal val="visible"/>
                                      </p:to>
                                    </p:set>
                                    <p:animEffect transition="in" filter="wipe(left)">
                                      <p:cBhvr>
                                        <p:cTn id="70" dur="500"/>
                                        <p:tgtEl>
                                          <p:spTgt spid="15">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5">
                                            <p:txEl>
                                              <p:pRg st="3" end="3"/>
                                            </p:txEl>
                                          </p:spTgt>
                                        </p:tgtEl>
                                        <p:attrNameLst>
                                          <p:attrName>style.visibility</p:attrName>
                                        </p:attrNameLst>
                                      </p:cBhvr>
                                      <p:to>
                                        <p:strVal val="visible"/>
                                      </p:to>
                                    </p:set>
                                    <p:animEffect transition="in" filter="wipe(left)">
                                      <p:cBhvr>
                                        <p:cTn id="75" dur="500"/>
                                        <p:tgtEl>
                                          <p:spTgt spid="15">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6">
                                            <p:bg/>
                                          </p:spTgt>
                                        </p:tgtEl>
                                        <p:attrNameLst>
                                          <p:attrName>style.visibility</p:attrName>
                                        </p:attrNameLst>
                                      </p:cBhvr>
                                      <p:to>
                                        <p:strVal val="visible"/>
                                      </p:to>
                                    </p:set>
                                    <p:animEffect transition="in" filter="wipe(left)">
                                      <p:cBhvr>
                                        <p:cTn id="80" dur="500"/>
                                        <p:tgtEl>
                                          <p:spTgt spid="16">
                                            <p:bg/>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6">
                                            <p:txEl>
                                              <p:pRg st="0" end="0"/>
                                            </p:txEl>
                                          </p:spTgt>
                                        </p:tgtEl>
                                        <p:attrNameLst>
                                          <p:attrName>style.visibility</p:attrName>
                                        </p:attrNameLst>
                                      </p:cBhvr>
                                      <p:to>
                                        <p:strVal val="visible"/>
                                      </p:to>
                                    </p:set>
                                    <p:animEffect transition="in" filter="wipe(left)">
                                      <p:cBhvr>
                                        <p:cTn id="85" dur="500"/>
                                        <p:tgtEl>
                                          <p:spTgt spid="16">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6">
                                            <p:txEl>
                                              <p:pRg st="1" end="1"/>
                                            </p:txEl>
                                          </p:spTgt>
                                        </p:tgtEl>
                                        <p:attrNameLst>
                                          <p:attrName>style.visibility</p:attrName>
                                        </p:attrNameLst>
                                      </p:cBhvr>
                                      <p:to>
                                        <p:strVal val="visible"/>
                                      </p:to>
                                    </p:set>
                                    <p:animEffect transition="in" filter="wipe(left)">
                                      <p:cBhvr>
                                        <p:cTn id="90" dur="500"/>
                                        <p:tgtEl>
                                          <p:spTgt spid="16">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6">
                                            <p:txEl>
                                              <p:pRg st="2" end="2"/>
                                            </p:txEl>
                                          </p:spTgt>
                                        </p:tgtEl>
                                        <p:attrNameLst>
                                          <p:attrName>style.visibility</p:attrName>
                                        </p:attrNameLst>
                                      </p:cBhvr>
                                      <p:to>
                                        <p:strVal val="visible"/>
                                      </p:to>
                                    </p:set>
                                    <p:animEffect transition="in" filter="wipe(left)">
                                      <p:cBhvr>
                                        <p:cTn id="95" dur="500"/>
                                        <p:tgtEl>
                                          <p:spTgt spid="16">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6">
                                            <p:txEl>
                                              <p:pRg st="3" end="3"/>
                                            </p:txEl>
                                          </p:spTgt>
                                        </p:tgtEl>
                                        <p:attrNameLst>
                                          <p:attrName>style.visibility</p:attrName>
                                        </p:attrNameLst>
                                      </p:cBhvr>
                                      <p:to>
                                        <p:strVal val="visible"/>
                                      </p:to>
                                    </p:set>
                                    <p:animEffect transition="in" filter="wipe(left)">
                                      <p:cBhvr>
                                        <p:cTn id="100"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2" grpId="0" animBg="1"/>
      <p:bldP spid="15" grpId="0" build="p" animBg="1"/>
      <p:bldP spid="16" grpId="0" build="p" animBg="1"/>
      <p:bldP spid="18" grpId="0" animBg="1"/>
      <p:bldP spid="19" grpId="0" animBg="1"/>
      <p:bldP spid="20" grpId="0" build="p"/>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7">
            <a:extLst>
              <a:ext uri="{FF2B5EF4-FFF2-40B4-BE49-F238E27FC236}">
                <a16:creationId xmlns:a16="http://schemas.microsoft.com/office/drawing/2014/main" id="{7E2A9ED2-C1E1-4DD2-AF99-893365CB8FBB}"/>
              </a:ext>
            </a:extLst>
          </p:cNvPr>
          <p:cNvSpPr/>
          <p:nvPr/>
        </p:nvSpPr>
        <p:spPr>
          <a:xfrm>
            <a:off x="1703514" y="1052736"/>
            <a:ext cx="8807601" cy="843948"/>
          </a:xfrm>
          <a:prstGeom prst="roundRect">
            <a:avLst>
              <a:gd name="adj" fmla="val 6979"/>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2000" dirty="0">
                <a:solidFill>
                  <a:prstClr val="black"/>
                </a:solidFill>
                <a:latin typeface="HG丸ｺﾞｼｯｸM-PRO" pitchFamily="50" charset="-128"/>
                <a:ea typeface="HG丸ｺﾞｼｯｸM-PRO" pitchFamily="50" charset="-128"/>
              </a:rPr>
              <a:t>労働条件には、就業規則に</a:t>
            </a:r>
            <a:r>
              <a:rPr lang="en-US" altLang="ja-JP" sz="2000" dirty="0">
                <a:solidFill>
                  <a:prstClr val="black"/>
                </a:solidFill>
                <a:latin typeface="HG丸ｺﾞｼｯｸM-PRO" pitchFamily="50" charset="-128"/>
                <a:ea typeface="HG丸ｺﾞｼｯｸM-PRO" pitchFamily="50" charset="-128"/>
              </a:rPr>
              <a:t>｢</a:t>
            </a:r>
            <a:r>
              <a:rPr lang="ja-JP" altLang="en-US" sz="2000" dirty="0">
                <a:solidFill>
                  <a:prstClr val="black"/>
                </a:solidFill>
                <a:latin typeface="HG丸ｺﾞｼｯｸM-PRO" pitchFamily="50" charset="-128"/>
                <a:ea typeface="HG丸ｺﾞｼｯｸM-PRO" pitchFamily="50" charset="-128"/>
              </a:rPr>
              <a:t>必ず記載しなければならない</a:t>
            </a:r>
            <a:r>
              <a:rPr lang="en-US" altLang="ja-JP" sz="2000" dirty="0">
                <a:solidFill>
                  <a:prstClr val="black"/>
                </a:solidFill>
                <a:latin typeface="HG丸ｺﾞｼｯｸM-PRO" pitchFamily="50" charset="-128"/>
                <a:ea typeface="HG丸ｺﾞｼｯｸM-PRO" pitchFamily="50" charset="-128"/>
              </a:rPr>
              <a:t>｣</a:t>
            </a:r>
            <a:r>
              <a:rPr lang="ja-JP" altLang="en-US" sz="2000" dirty="0">
                <a:solidFill>
                  <a:prstClr val="black"/>
                </a:solidFill>
                <a:latin typeface="HG丸ｺﾞｼｯｸM-PRO" pitchFamily="50" charset="-128"/>
                <a:ea typeface="HG丸ｺﾞｼｯｸM-PRO" pitchFamily="50" charset="-128"/>
              </a:rPr>
              <a:t>ものと、</a:t>
            </a:r>
            <a:r>
              <a:rPr lang="en-US" altLang="ja-JP" sz="2000" dirty="0">
                <a:solidFill>
                  <a:prstClr val="black"/>
                </a:solidFill>
                <a:latin typeface="HG丸ｺﾞｼｯｸM-PRO" pitchFamily="50" charset="-128"/>
                <a:ea typeface="HG丸ｺﾞｼｯｸM-PRO" pitchFamily="50" charset="-128"/>
              </a:rPr>
              <a:t>｢</a:t>
            </a:r>
            <a:r>
              <a:rPr lang="ja-JP" altLang="en-US" sz="2000" dirty="0">
                <a:solidFill>
                  <a:prstClr val="black"/>
                </a:solidFill>
                <a:latin typeface="HG丸ｺﾞｼｯｸM-PRO" pitchFamily="50" charset="-128"/>
                <a:ea typeface="HG丸ｺﾞｼｯｸM-PRO" pitchFamily="50" charset="-128"/>
              </a:rPr>
              <a:t>定めをした場合」には盛り込んでおくべきものがある。</a:t>
            </a:r>
          </a:p>
        </p:txBody>
      </p:sp>
      <p:graphicFrame>
        <p:nvGraphicFramePr>
          <p:cNvPr id="17" name="表 16">
            <a:extLst>
              <a:ext uri="{FF2B5EF4-FFF2-40B4-BE49-F238E27FC236}">
                <a16:creationId xmlns:a16="http://schemas.microsoft.com/office/drawing/2014/main" id="{393EDE17-9679-47BB-AB3E-ACDD222F7A9C}"/>
              </a:ext>
            </a:extLst>
          </p:cNvPr>
          <p:cNvGraphicFramePr>
            <a:graphicFrameLocks noGrp="1"/>
          </p:cNvGraphicFramePr>
          <p:nvPr/>
        </p:nvGraphicFramePr>
        <p:xfrm>
          <a:off x="1719925" y="2072057"/>
          <a:ext cx="8807602" cy="4509820"/>
        </p:xfrm>
        <a:graphic>
          <a:graphicData uri="http://schemas.openxmlformats.org/drawingml/2006/table">
            <a:tbl>
              <a:tblPr firstRow="1" bandRow="1">
                <a:tableStyleId>{5C22544A-7EE6-4342-B048-85BDC9FD1C3A}</a:tableStyleId>
              </a:tblPr>
              <a:tblGrid>
                <a:gridCol w="1800200">
                  <a:extLst>
                    <a:ext uri="{9D8B030D-6E8A-4147-A177-3AD203B41FA5}">
                      <a16:colId xmlns:a16="http://schemas.microsoft.com/office/drawing/2014/main" val="3655803468"/>
                    </a:ext>
                  </a:extLst>
                </a:gridCol>
                <a:gridCol w="1656184">
                  <a:extLst>
                    <a:ext uri="{9D8B030D-6E8A-4147-A177-3AD203B41FA5}">
                      <a16:colId xmlns:a16="http://schemas.microsoft.com/office/drawing/2014/main" val="1610177331"/>
                    </a:ext>
                  </a:extLst>
                </a:gridCol>
                <a:gridCol w="5351218">
                  <a:extLst>
                    <a:ext uri="{9D8B030D-6E8A-4147-A177-3AD203B41FA5}">
                      <a16:colId xmlns:a16="http://schemas.microsoft.com/office/drawing/2014/main" val="4017478125"/>
                    </a:ext>
                  </a:extLst>
                </a:gridCol>
              </a:tblGrid>
              <a:tr h="359944">
                <a:tc>
                  <a:txBody>
                    <a:bodyPr/>
                    <a:lstStyle/>
                    <a:p>
                      <a:pPr algn="ctr"/>
                      <a:r>
                        <a:rPr kumimoji="1" lang="ja-JP" altLang="en-US" sz="1700" dirty="0">
                          <a:latin typeface="HG丸ｺﾞｼｯｸM-PRO" panose="020F0600000000000000" pitchFamily="50" charset="-128"/>
                          <a:ea typeface="HG丸ｺﾞｼｯｸM-PRO" panose="020F0600000000000000" pitchFamily="50" charset="-128"/>
                        </a:rPr>
                        <a:t>記載する必要性</a:t>
                      </a:r>
                    </a:p>
                  </a:txBody>
                  <a:tcPr/>
                </a:tc>
                <a:tc>
                  <a:txBody>
                    <a:bodyPr/>
                    <a:lstStyle/>
                    <a:p>
                      <a:pPr algn="ctr"/>
                      <a:r>
                        <a:rPr kumimoji="1" lang="ja-JP" altLang="en-US" sz="1700" dirty="0">
                          <a:latin typeface="HG丸ｺﾞｼｯｸM-PRO" panose="020F0600000000000000" pitchFamily="50" charset="-128"/>
                          <a:ea typeface="HG丸ｺﾞｼｯｸM-PRO" panose="020F0600000000000000" pitchFamily="50" charset="-128"/>
                        </a:rPr>
                        <a:t>記載する内容</a:t>
                      </a:r>
                    </a:p>
                  </a:txBody>
                  <a:tcPr/>
                </a:tc>
                <a:tc>
                  <a:txBody>
                    <a:bodyPr/>
                    <a:lstStyle/>
                    <a:p>
                      <a:pPr algn="ctr"/>
                      <a:r>
                        <a:rPr kumimoji="1" lang="ja-JP" altLang="en-US" sz="1700" dirty="0">
                          <a:latin typeface="HG丸ｺﾞｼｯｸM-PRO" panose="020F0600000000000000" pitchFamily="50" charset="-128"/>
                          <a:ea typeface="HG丸ｺﾞｼｯｸM-PRO" panose="020F0600000000000000" pitchFamily="50" charset="-128"/>
                        </a:rPr>
                        <a:t>記載すべき項目</a:t>
                      </a:r>
                    </a:p>
                  </a:txBody>
                  <a:tcPr/>
                </a:tc>
                <a:extLst>
                  <a:ext uri="{0D108BD9-81ED-4DB2-BD59-A6C34878D82A}">
                    <a16:rowId xmlns:a16="http://schemas.microsoft.com/office/drawing/2014/main" val="3778493453"/>
                  </a:ext>
                </a:extLst>
              </a:tr>
              <a:tr h="625989">
                <a:tc rowSpan="3">
                  <a:txBody>
                    <a:bodyPr/>
                    <a:lstStyle/>
                    <a:p>
                      <a:r>
                        <a:rPr kumimoji="1" lang="ja-JP" altLang="en-US" sz="1700" dirty="0">
                          <a:latin typeface="HG丸ｺﾞｼｯｸM-PRO" panose="020F0600000000000000" pitchFamily="50" charset="-128"/>
                          <a:ea typeface="HG丸ｺﾞｼｯｸM-PRO" panose="020F0600000000000000" pitchFamily="50" charset="-128"/>
                        </a:rPr>
                        <a:t>必ず記載しなければならない</a:t>
                      </a:r>
                      <a:r>
                        <a:rPr kumimoji="1" lang="en-US" altLang="ja-JP" sz="1700" dirty="0">
                          <a:latin typeface="HG丸ｺﾞｼｯｸM-PRO" panose="020F0600000000000000" pitchFamily="50" charset="-128"/>
                          <a:ea typeface="HG丸ｺﾞｼｯｸM-PRO" panose="020F0600000000000000" pitchFamily="50" charset="-128"/>
                        </a:rPr>
                        <a:t>(</a:t>
                      </a:r>
                      <a:r>
                        <a:rPr kumimoji="1" lang="ja-JP" altLang="en-US" sz="1700" dirty="0">
                          <a:latin typeface="HG丸ｺﾞｼｯｸM-PRO" panose="020F0600000000000000" pitchFamily="50" charset="-128"/>
                          <a:ea typeface="HG丸ｺﾞｼｯｸM-PRO" panose="020F0600000000000000" pitchFamily="50" charset="-128"/>
                        </a:rPr>
                        <a:t>絶対的記載事項</a:t>
                      </a:r>
                      <a:r>
                        <a:rPr kumimoji="1" lang="en-US" altLang="ja-JP" sz="1700" dirty="0">
                          <a:latin typeface="HG丸ｺﾞｼｯｸM-PRO" panose="020F0600000000000000" pitchFamily="50" charset="-128"/>
                          <a:ea typeface="HG丸ｺﾞｼｯｸM-PRO" panose="020F0600000000000000" pitchFamily="50" charset="-128"/>
                        </a:rPr>
                        <a:t>)</a:t>
                      </a:r>
                      <a:endParaRPr kumimoji="1" lang="ja-JP" altLang="en-US" sz="1700" dirty="0">
                        <a:latin typeface="HG丸ｺﾞｼｯｸM-PRO" panose="020F0600000000000000" pitchFamily="50" charset="-128"/>
                        <a:ea typeface="HG丸ｺﾞｼｯｸM-PRO" panose="020F0600000000000000" pitchFamily="50" charset="-128"/>
                      </a:endParaRPr>
                    </a:p>
                  </a:txBody>
                  <a:tcPr marL="72000" marR="36000" marT="36000" marB="36000" anchor="ctr"/>
                </a:tc>
                <a:tc>
                  <a:txBody>
                    <a:bodyPr/>
                    <a:lstStyle/>
                    <a:p>
                      <a:r>
                        <a:rPr kumimoji="1" lang="ja-JP" altLang="en-US" sz="1700" dirty="0">
                          <a:latin typeface="HG丸ｺﾞｼｯｸM-PRO" panose="020F0600000000000000" pitchFamily="50" charset="-128"/>
                          <a:ea typeface="HG丸ｺﾞｼｯｸM-PRO" panose="020F0600000000000000" pitchFamily="50" charset="-128"/>
                        </a:rPr>
                        <a:t>労働時間等</a:t>
                      </a:r>
                    </a:p>
                  </a:txBody>
                  <a:tcPr marL="72000" marR="36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dirty="0">
                          <a:latin typeface="HG丸ｺﾞｼｯｸM-PRO" panose="020F0600000000000000" pitchFamily="50" charset="-128"/>
                          <a:ea typeface="HG丸ｺﾞｼｯｸM-PRO" panose="020F0600000000000000" pitchFamily="50" charset="-128"/>
                        </a:rPr>
                        <a:t>① 始業・終業の時刻、② 休憩時間、③ 休日、④ 休暇、⑤ 交替制の場合の交代順序など</a:t>
                      </a:r>
                    </a:p>
                  </a:txBody>
                  <a:tcPr/>
                </a:tc>
                <a:extLst>
                  <a:ext uri="{0D108BD9-81ED-4DB2-BD59-A6C34878D82A}">
                    <a16:rowId xmlns:a16="http://schemas.microsoft.com/office/drawing/2014/main" val="3322339024"/>
                  </a:ext>
                </a:extLst>
              </a:tr>
              <a:tr h="625989">
                <a:tc vMerge="1">
                  <a:txBody>
                    <a:bodyPr/>
                    <a:lstStyle/>
                    <a:p>
                      <a:endParaRPr kumimoji="1" lang="ja-JP" altLang="en-US"/>
                    </a:p>
                  </a:txBody>
                  <a:tcPr/>
                </a:tc>
                <a:tc>
                  <a:txBody>
                    <a:bodyPr/>
                    <a:lstStyle/>
                    <a:p>
                      <a:r>
                        <a:rPr kumimoji="1" lang="ja-JP" altLang="en-US" sz="1700" dirty="0">
                          <a:latin typeface="HG丸ｺﾞｼｯｸM-PRO" panose="020F0600000000000000" pitchFamily="50" charset="-128"/>
                          <a:ea typeface="HG丸ｺﾞｼｯｸM-PRO" panose="020F0600000000000000" pitchFamily="50" charset="-128"/>
                        </a:rPr>
                        <a:t>賃金等</a:t>
                      </a:r>
                    </a:p>
                  </a:txBody>
                  <a:tcPr marL="72000" marR="36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dirty="0">
                          <a:latin typeface="HG丸ｺﾞｼｯｸM-PRO" panose="020F0600000000000000" pitchFamily="50" charset="-128"/>
                          <a:ea typeface="HG丸ｺﾞｼｯｸM-PRO" panose="020F0600000000000000" pitchFamily="50" charset="-128"/>
                        </a:rPr>
                        <a:t>① 賃金の決定・計算・支払の方法、</a:t>
                      </a:r>
                      <a:endParaRPr kumimoji="1" lang="en-US" altLang="ja-JP" sz="1700" dirty="0">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dirty="0">
                          <a:latin typeface="HG丸ｺﾞｼｯｸM-PRO" panose="020F0600000000000000" pitchFamily="50" charset="-128"/>
                          <a:ea typeface="HG丸ｺﾞｼｯｸM-PRO" panose="020F0600000000000000" pitchFamily="50" charset="-128"/>
                        </a:rPr>
                        <a:t>② 賃金の締切り・支払の時期、③昇給に関する事項</a:t>
                      </a:r>
                    </a:p>
                  </a:txBody>
                  <a:tcPr/>
                </a:tc>
                <a:extLst>
                  <a:ext uri="{0D108BD9-81ED-4DB2-BD59-A6C34878D82A}">
                    <a16:rowId xmlns:a16="http://schemas.microsoft.com/office/drawing/2014/main" val="700752466"/>
                  </a:ext>
                </a:extLst>
              </a:tr>
              <a:tr h="625989">
                <a:tc vMerge="1">
                  <a:txBody>
                    <a:bodyPr/>
                    <a:lstStyle/>
                    <a:p>
                      <a:endParaRPr kumimoji="1" lang="ja-JP" altLang="en-US"/>
                    </a:p>
                  </a:txBody>
                  <a:tcPr/>
                </a:tc>
                <a:tc>
                  <a:txBody>
                    <a:bodyPr/>
                    <a:lstStyle/>
                    <a:p>
                      <a:r>
                        <a:rPr kumimoji="1" lang="ja-JP" altLang="en-US" sz="1700" dirty="0">
                          <a:latin typeface="HG丸ｺﾞｼｯｸM-PRO" panose="020F0600000000000000" pitchFamily="50" charset="-128"/>
                          <a:ea typeface="HG丸ｺﾞｼｯｸM-PRO" panose="020F0600000000000000" pitchFamily="50" charset="-128"/>
                        </a:rPr>
                        <a:t>退職に</a:t>
                      </a:r>
                      <a:endParaRPr kumimoji="1" lang="en-US" altLang="ja-JP" sz="1700" dirty="0">
                        <a:latin typeface="HG丸ｺﾞｼｯｸM-PRO" panose="020F0600000000000000" pitchFamily="50" charset="-128"/>
                        <a:ea typeface="HG丸ｺﾞｼｯｸM-PRO" panose="020F0600000000000000" pitchFamily="50" charset="-128"/>
                      </a:endParaRPr>
                    </a:p>
                    <a:p>
                      <a:pPr algn="r"/>
                      <a:r>
                        <a:rPr kumimoji="1" lang="ja-JP" altLang="en-US" sz="1700" dirty="0">
                          <a:latin typeface="HG丸ｺﾞｼｯｸM-PRO" panose="020F0600000000000000" pitchFamily="50" charset="-128"/>
                          <a:ea typeface="HG丸ｺﾞｼｯｸM-PRO" panose="020F0600000000000000" pitchFamily="50" charset="-128"/>
                        </a:rPr>
                        <a:t>関すること</a:t>
                      </a:r>
                    </a:p>
                  </a:txBody>
                  <a:tcPr marL="72000" marR="3600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dirty="0">
                          <a:latin typeface="HG丸ｺﾞｼｯｸM-PRO" panose="020F0600000000000000" pitchFamily="50" charset="-128"/>
                          <a:ea typeface="HG丸ｺﾞｼｯｸM-PRO" panose="020F0600000000000000" pitchFamily="50" charset="-128"/>
                        </a:rPr>
                        <a:t>① 退職に関する事項</a:t>
                      </a:r>
                      <a:endParaRPr kumimoji="1" lang="en-US" altLang="ja-JP" sz="1700" dirty="0">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dirty="0">
                          <a:latin typeface="HG丸ｺﾞｼｯｸM-PRO" panose="020F0600000000000000" pitchFamily="50" charset="-128"/>
                          <a:ea typeface="HG丸ｺﾞｼｯｸM-PRO" panose="020F0600000000000000" pitchFamily="50" charset="-128"/>
                        </a:rPr>
                        <a:t>② 解雇の場合はその事由</a:t>
                      </a:r>
                    </a:p>
                  </a:txBody>
                  <a:tcPr/>
                </a:tc>
                <a:extLst>
                  <a:ext uri="{0D108BD9-81ED-4DB2-BD59-A6C34878D82A}">
                    <a16:rowId xmlns:a16="http://schemas.microsoft.com/office/drawing/2014/main" val="1230399224"/>
                  </a:ext>
                </a:extLst>
              </a:tr>
              <a:tr h="625989">
                <a:tc rowSpan="2">
                  <a:txBody>
                    <a:bodyPr/>
                    <a:lstStyle/>
                    <a:p>
                      <a:r>
                        <a:rPr kumimoji="1" lang="ja-JP" altLang="en-US" sz="1700" dirty="0">
                          <a:latin typeface="HG丸ｺﾞｼｯｸM-PRO" panose="020F0600000000000000" pitchFamily="50" charset="-128"/>
                          <a:ea typeface="HG丸ｺﾞｼｯｸM-PRO" panose="020F0600000000000000" pitchFamily="50" charset="-128"/>
                        </a:rPr>
                        <a:t>定めた場合には必ず記載しなければならない事項</a:t>
                      </a:r>
                      <a:r>
                        <a:rPr kumimoji="1" lang="en-US" altLang="ja-JP" sz="1700" dirty="0">
                          <a:latin typeface="HG丸ｺﾞｼｯｸM-PRO" panose="020F0600000000000000" pitchFamily="50" charset="-128"/>
                          <a:ea typeface="HG丸ｺﾞｼｯｸM-PRO" panose="020F0600000000000000" pitchFamily="50" charset="-128"/>
                        </a:rPr>
                        <a:t>(</a:t>
                      </a:r>
                      <a:r>
                        <a:rPr kumimoji="1" lang="ja-JP" altLang="en-US" sz="1700" dirty="0">
                          <a:latin typeface="HG丸ｺﾞｼｯｸM-PRO" panose="020F0600000000000000" pitchFamily="50" charset="-128"/>
                          <a:ea typeface="HG丸ｺﾞｼｯｸM-PRO" panose="020F0600000000000000" pitchFamily="50" charset="-128"/>
                        </a:rPr>
                        <a:t>相対的記載事項</a:t>
                      </a:r>
                      <a:r>
                        <a:rPr kumimoji="1" lang="en-US" altLang="ja-JP" sz="1700" dirty="0">
                          <a:latin typeface="HG丸ｺﾞｼｯｸM-PRO" panose="020F0600000000000000" pitchFamily="50" charset="-128"/>
                          <a:ea typeface="HG丸ｺﾞｼｯｸM-PRO" panose="020F0600000000000000" pitchFamily="50" charset="-128"/>
                        </a:rPr>
                        <a:t>)</a:t>
                      </a:r>
                      <a:endParaRPr kumimoji="1" lang="ja-JP" altLang="en-US" sz="1700" dirty="0">
                        <a:latin typeface="HG丸ｺﾞｼｯｸM-PRO" panose="020F0600000000000000" pitchFamily="50" charset="-128"/>
                        <a:ea typeface="HG丸ｺﾞｼｯｸM-PRO" panose="020F0600000000000000" pitchFamily="50" charset="-128"/>
                      </a:endParaRPr>
                    </a:p>
                  </a:txBody>
                  <a:tcPr marL="72000" marR="36000" marT="36000" marB="36000" anchor="ctr"/>
                </a:tc>
                <a:tc>
                  <a:txBody>
                    <a:bodyPr/>
                    <a:lstStyle/>
                    <a:p>
                      <a:r>
                        <a:rPr kumimoji="1" lang="ja-JP" altLang="en-US" sz="1700" dirty="0">
                          <a:latin typeface="HG丸ｺﾞｼｯｸM-PRO" panose="020F0600000000000000" pitchFamily="50" charset="-128"/>
                          <a:ea typeface="HG丸ｺﾞｼｯｸM-PRO" panose="020F0600000000000000" pitchFamily="50" charset="-128"/>
                        </a:rPr>
                        <a:t>退職手当に</a:t>
                      </a:r>
                      <a:endParaRPr kumimoji="1" lang="en-US" altLang="ja-JP" sz="1700" dirty="0">
                        <a:latin typeface="HG丸ｺﾞｼｯｸM-PRO" panose="020F0600000000000000" pitchFamily="50" charset="-128"/>
                        <a:ea typeface="HG丸ｺﾞｼｯｸM-PRO" panose="020F0600000000000000" pitchFamily="50" charset="-128"/>
                      </a:endParaRPr>
                    </a:p>
                    <a:p>
                      <a:r>
                        <a:rPr kumimoji="1" lang="ja-JP" altLang="en-US" sz="1700" dirty="0">
                          <a:latin typeface="HG丸ｺﾞｼｯｸM-PRO" panose="020F0600000000000000" pitchFamily="50" charset="-128"/>
                          <a:ea typeface="HG丸ｺﾞｼｯｸM-PRO" panose="020F0600000000000000" pitchFamily="50" charset="-128"/>
                        </a:rPr>
                        <a:t>関すること</a:t>
                      </a:r>
                    </a:p>
                  </a:txBody>
                  <a:tcPr marL="72000" marR="36000" marT="36000" marB="36000"/>
                </a:tc>
                <a:tc>
                  <a:txBody>
                    <a:bodyPr/>
                    <a:lstStyle/>
                    <a:p>
                      <a:r>
                        <a:rPr kumimoji="1" lang="ja-JP" altLang="en-US" sz="1700" dirty="0">
                          <a:latin typeface="HG丸ｺﾞｼｯｸM-PRO" panose="020F0600000000000000" pitchFamily="50" charset="-128"/>
                          <a:ea typeface="HG丸ｺﾞｼｯｸM-PRO" panose="020F0600000000000000" pitchFamily="50" charset="-128"/>
                        </a:rPr>
                        <a:t>① 退職手当が支払われる労働者の範囲、② 退職手当の決定・計算・支払の方法、③ 支払の時期</a:t>
                      </a:r>
                    </a:p>
                  </a:txBody>
                  <a:tcPr/>
                </a:tc>
                <a:extLst>
                  <a:ext uri="{0D108BD9-81ED-4DB2-BD59-A6C34878D82A}">
                    <a16:rowId xmlns:a16="http://schemas.microsoft.com/office/drawing/2014/main" val="3031704174"/>
                  </a:ext>
                </a:extLst>
              </a:tr>
              <a:tr h="1424126">
                <a:tc vMerge="1">
                  <a:txBody>
                    <a:bodyPr/>
                    <a:lstStyle/>
                    <a:p>
                      <a:endParaRPr kumimoji="1" lang="ja-JP" altLang="en-US" sz="1600" dirty="0">
                        <a:latin typeface="HG丸ｺﾞｼｯｸM-PRO" panose="020F0600000000000000" pitchFamily="50" charset="-128"/>
                        <a:ea typeface="HG丸ｺﾞｼｯｸM-PRO" panose="020F0600000000000000" pitchFamily="50" charset="-128"/>
                      </a:endParaRPr>
                    </a:p>
                  </a:txBody>
                  <a:tcPr/>
                </a:tc>
                <a:tc>
                  <a:txBody>
                    <a:bodyPr/>
                    <a:lstStyle/>
                    <a:p>
                      <a:r>
                        <a:rPr kumimoji="1" lang="ja-JP" altLang="en-US" sz="1700" dirty="0">
                          <a:latin typeface="HG丸ｺﾞｼｯｸM-PRO" panose="020F0600000000000000" pitchFamily="50" charset="-128"/>
                          <a:ea typeface="HG丸ｺﾞｼｯｸM-PRO" panose="020F0600000000000000" pitchFamily="50" charset="-128"/>
                        </a:rPr>
                        <a:t>その他の事項</a:t>
                      </a:r>
                    </a:p>
                  </a:txBody>
                  <a:tcPr marL="72000" marR="36000" marT="36000" marB="36000" anchor="ctr"/>
                </a:tc>
                <a:tc>
                  <a:txBody>
                    <a:bodyPr/>
                    <a:lstStyle/>
                    <a:p>
                      <a:r>
                        <a:rPr kumimoji="1" lang="ja-JP" altLang="en-US" sz="1700" dirty="0">
                          <a:latin typeface="HG丸ｺﾞｼｯｸM-PRO" panose="020F0600000000000000" pitchFamily="50" charset="-128"/>
                          <a:ea typeface="HG丸ｺﾞｼｯｸM-PRO" panose="020F0600000000000000" pitchFamily="50" charset="-128"/>
                        </a:rPr>
                        <a:t>① 臨時の賃金</a:t>
                      </a:r>
                      <a:r>
                        <a:rPr kumimoji="1" lang="en-US" altLang="ja-JP" sz="1700" dirty="0">
                          <a:latin typeface="HG丸ｺﾞｼｯｸM-PRO" panose="020F0600000000000000" pitchFamily="50" charset="-128"/>
                          <a:ea typeface="HG丸ｺﾞｼｯｸM-PRO" panose="020F0600000000000000" pitchFamily="50" charset="-128"/>
                        </a:rPr>
                        <a:t>(</a:t>
                      </a:r>
                      <a:r>
                        <a:rPr kumimoji="1" lang="ja-JP" altLang="en-US" sz="1700" dirty="0">
                          <a:latin typeface="HG丸ｺﾞｼｯｸM-PRO" panose="020F0600000000000000" pitchFamily="50" charset="-128"/>
                          <a:ea typeface="HG丸ｺﾞｼｯｸM-PRO" panose="020F0600000000000000" pitchFamily="50" charset="-128"/>
                        </a:rPr>
                        <a:t>賞与</a:t>
                      </a:r>
                      <a:r>
                        <a:rPr kumimoji="1" lang="en-US" altLang="ja-JP" sz="1700" dirty="0">
                          <a:latin typeface="HG丸ｺﾞｼｯｸM-PRO" panose="020F0600000000000000" pitchFamily="50" charset="-128"/>
                          <a:ea typeface="HG丸ｺﾞｼｯｸM-PRO" panose="020F0600000000000000" pitchFamily="50" charset="-128"/>
                        </a:rPr>
                        <a:t>)</a:t>
                      </a:r>
                      <a:r>
                        <a:rPr kumimoji="1" lang="ja-JP" altLang="en-US" sz="1700" dirty="0" err="1">
                          <a:latin typeface="HG丸ｺﾞｼｯｸM-PRO" panose="020F0600000000000000" pitchFamily="50" charset="-128"/>
                          <a:ea typeface="HG丸ｺﾞｼｯｸM-PRO" panose="020F0600000000000000" pitchFamily="50" charset="-128"/>
                        </a:rPr>
                        <a:t>、</a:t>
                      </a:r>
                      <a:r>
                        <a:rPr kumimoji="1" lang="ja-JP" altLang="en-US" sz="1700" dirty="0">
                          <a:latin typeface="HG丸ｺﾞｼｯｸM-PRO" panose="020F0600000000000000" pitchFamily="50" charset="-128"/>
                          <a:ea typeface="HG丸ｺﾞｼｯｸM-PRO" panose="020F0600000000000000" pitchFamily="50" charset="-128"/>
                        </a:rPr>
                        <a:t>➁ 最低賃金額に関すること、③ 食費、作業用品などの負担に関すること、④ 安全衛生に関すること、⑤ 職業訓練に関すること、⑥ 災害補償、業務外の傷病扶助に関すること、⑦ 表彰、制裁に関すること、⑧ その他全労働者に適用される事項に関すること</a:t>
                      </a:r>
                    </a:p>
                  </a:txBody>
                  <a:tcPr/>
                </a:tc>
                <a:extLst>
                  <a:ext uri="{0D108BD9-81ED-4DB2-BD59-A6C34878D82A}">
                    <a16:rowId xmlns:a16="http://schemas.microsoft.com/office/drawing/2014/main" val="1780496702"/>
                  </a:ext>
                </a:extLst>
              </a:tr>
            </a:tbl>
          </a:graphicData>
        </a:graphic>
      </p:graphicFrame>
      <p:sp>
        <p:nvSpPr>
          <p:cNvPr id="6" name="テキスト ボックス 5"/>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就業規則には何が書いてあるのか</a:t>
            </a:r>
          </a:p>
        </p:txBody>
      </p:sp>
      <p:sp>
        <p:nvSpPr>
          <p:cNvPr id="7" name="正方形/長方形 6"/>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B8D6F646-B740-F350-A6C2-67E091466254}"/>
              </a:ext>
            </a:extLst>
          </p:cNvPr>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25</a:t>
            </a:fld>
            <a:endParaRPr lang="ja-JP" altLang="en-US">
              <a:solidFill>
                <a:prstClr val="black">
                  <a:tint val="75000"/>
                </a:prstClr>
              </a:solidFill>
            </a:endParaRPr>
          </a:p>
        </p:txBody>
      </p:sp>
    </p:spTree>
    <p:extLst>
      <p:ext uri="{BB962C8B-B14F-4D97-AF65-F5344CB8AC3E}">
        <p14:creationId xmlns:p14="http://schemas.microsoft.com/office/powerpoint/2010/main" val="360080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42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48021EB-F2FE-E19A-EA3E-76068B3FBBA3}"/>
              </a:ext>
            </a:extLst>
          </p:cNvPr>
          <p:cNvSpPr>
            <a:spLocks noGrp="1"/>
          </p:cNvSpPr>
          <p:nvPr>
            <p:ph type="sldNum" sz="quarter" idx="12"/>
          </p:nvPr>
        </p:nvSpPr>
        <p:spPr/>
        <p:txBody>
          <a:bodyPr/>
          <a:lstStyle/>
          <a:p>
            <a:fld id="{0CB1156A-6E9C-4DCC-89D2-7AC27544E01A}" type="slidenum">
              <a:rPr lang="ja-JP" altLang="en-US" smtClean="0">
                <a:solidFill>
                  <a:prstClr val="black">
                    <a:tint val="75000"/>
                  </a:prstClr>
                </a:solidFill>
              </a:rPr>
              <a:pPr/>
              <a:t>26</a:t>
            </a:fld>
            <a:endParaRPr lang="ja-JP" altLang="en-US">
              <a:solidFill>
                <a:prstClr val="black">
                  <a:tint val="75000"/>
                </a:prstClr>
              </a:solidFill>
            </a:endParaRPr>
          </a:p>
        </p:txBody>
      </p:sp>
    </p:spTree>
    <p:extLst>
      <p:ext uri="{BB962C8B-B14F-4D97-AF65-F5344CB8AC3E}">
        <p14:creationId xmlns:p14="http://schemas.microsoft.com/office/powerpoint/2010/main" val="1228855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　</a:t>
            </a:r>
          </a:p>
        </p:txBody>
      </p:sp>
      <p:sp>
        <p:nvSpPr>
          <p:cNvPr id="5" name="テキスト ボックス 4"/>
          <p:cNvSpPr txBox="1"/>
          <p:nvPr/>
        </p:nvSpPr>
        <p:spPr>
          <a:xfrm>
            <a:off x="695400" y="1988840"/>
            <a:ext cx="10729192" cy="584775"/>
          </a:xfrm>
          <a:prstGeom prst="rect">
            <a:avLst/>
          </a:prstGeom>
          <a:noFill/>
        </p:spPr>
        <p:txBody>
          <a:bodyPr wrap="square" rtlCol="0">
            <a:spAutoFit/>
          </a:bodyPr>
          <a:lstStyle/>
          <a:p>
            <a:r>
              <a:rPr kumimoji="1" lang="ja-JP" altLang="en-US" sz="3200" b="1" dirty="0">
                <a:latin typeface="Meiryo UI" panose="020B0604030504040204" pitchFamily="50" charset="-128"/>
                <a:ea typeface="Meiryo UI" panose="020B0604030504040204" pitchFamily="50" charset="-128"/>
              </a:rPr>
              <a:t>テーマ③　様々な働き方</a:t>
            </a:r>
          </a:p>
        </p:txBody>
      </p:sp>
      <p:sp>
        <p:nvSpPr>
          <p:cNvPr id="6" name="スライド番号プレースホルダー 5">
            <a:extLst>
              <a:ext uri="{FF2B5EF4-FFF2-40B4-BE49-F238E27FC236}">
                <a16:creationId xmlns:a16="http://schemas.microsoft.com/office/drawing/2014/main" id="{0E8EE84D-A914-4CDD-7D1C-4CFA3A8D29AF}"/>
              </a:ext>
            </a:extLst>
          </p:cNvPr>
          <p:cNvSpPr>
            <a:spLocks noGrp="1"/>
          </p:cNvSpPr>
          <p:nvPr>
            <p:ph type="sldNum" sz="quarter" idx="12"/>
          </p:nvPr>
        </p:nvSpPr>
        <p:spPr/>
        <p:txBody>
          <a:bodyPr/>
          <a:lstStyle/>
          <a:p>
            <a:fld id="{E3C52A74-6BB8-425A-81FA-95938EE2CA9E}" type="slidenum">
              <a:rPr kumimoji="1" lang="ja-JP" altLang="en-US" smtClean="0"/>
              <a:t>27</a:t>
            </a:fld>
            <a:endParaRPr kumimoji="1" lang="ja-JP" altLang="en-US"/>
          </a:p>
        </p:txBody>
      </p:sp>
    </p:spTree>
    <p:extLst>
      <p:ext uri="{BB962C8B-B14F-4D97-AF65-F5344CB8AC3E}">
        <p14:creationId xmlns:p14="http://schemas.microsoft.com/office/powerpoint/2010/main" val="287383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828000"/>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191344" y="94137"/>
            <a:ext cx="11593288" cy="6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dirty="0">
                <a:solidFill>
                  <a:schemeClr val="tx1"/>
                </a:solidFill>
                <a:latin typeface="HG丸ｺﾞｼｯｸM-PRO" panose="020F0600000000000000" pitchFamily="50" charset="-128"/>
                <a:ea typeface="HG丸ｺﾞｼｯｸM-PRO" panose="020F0600000000000000" pitchFamily="50" charset="-128"/>
              </a:rPr>
              <a:t>月の初日に上司から、思いがけず月末での契約終了を告げられ、驚き、当惑してしまったフルタイムで働く契約社員。上司の言うことに従うしかないのでしょうか？</a:t>
            </a:r>
          </a:p>
        </p:txBody>
      </p:sp>
      <p:sp>
        <p:nvSpPr>
          <p:cNvPr id="6" name="角丸四角形吹き出し 5"/>
          <p:cNvSpPr/>
          <p:nvPr/>
        </p:nvSpPr>
        <p:spPr>
          <a:xfrm>
            <a:off x="479376" y="988912"/>
            <a:ext cx="2952000" cy="720000"/>
          </a:xfrm>
          <a:prstGeom prst="wedgeRoundRectCallout">
            <a:avLst>
              <a:gd name="adj1" fmla="val 67988"/>
              <a:gd name="adj2" fmla="val 137608"/>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君～。残念だけど、今回は更新ないからね。もう４年を超えたかな？ご苦労様でした。</a:t>
            </a:r>
          </a:p>
        </p:txBody>
      </p:sp>
      <p:sp>
        <p:nvSpPr>
          <p:cNvPr id="8" name="角丸四角形吹き出し 7"/>
          <p:cNvSpPr/>
          <p:nvPr/>
        </p:nvSpPr>
        <p:spPr>
          <a:xfrm>
            <a:off x="9062952" y="972990"/>
            <a:ext cx="2628000" cy="1008112"/>
          </a:xfrm>
          <a:prstGeom prst="wedgeRoundRectCallout">
            <a:avLst>
              <a:gd name="adj1" fmla="val -77446"/>
              <a:gd name="adj2" fmla="val 134360"/>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ja-JP" altLang="en-US" sz="1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9" name="雲形吹き出し 4">
            <a:extLst>
              <a:ext uri="{FF2B5EF4-FFF2-40B4-BE49-F238E27FC236}">
                <a16:creationId xmlns:a16="http://schemas.microsoft.com/office/drawing/2014/main" id="{5CCA114C-00FA-4112-965D-AEA8279200F3}"/>
              </a:ext>
            </a:extLst>
          </p:cNvPr>
          <p:cNvSpPr/>
          <p:nvPr/>
        </p:nvSpPr>
        <p:spPr>
          <a:xfrm>
            <a:off x="1067919" y="3475645"/>
            <a:ext cx="2520000" cy="1260000"/>
          </a:xfrm>
          <a:prstGeom prst="cloudCallout">
            <a:avLst>
              <a:gd name="adj1" fmla="val 67976"/>
              <a:gd name="adj2" fmla="val -53764"/>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雲形吹き出し 2">
            <a:extLst>
              <a:ext uri="{FF2B5EF4-FFF2-40B4-BE49-F238E27FC236}">
                <a16:creationId xmlns:a16="http://schemas.microsoft.com/office/drawing/2014/main" id="{9F4A92FA-9D5B-44D0-A517-CAAE39BC9EC7}"/>
              </a:ext>
            </a:extLst>
          </p:cNvPr>
          <p:cNvSpPr/>
          <p:nvPr/>
        </p:nvSpPr>
        <p:spPr>
          <a:xfrm>
            <a:off x="1382283" y="3655645"/>
            <a:ext cx="2195984"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grpSp>
        <p:nvGrpSpPr>
          <p:cNvPr id="2" name="グループ化 1">
            <a:extLst>
              <a:ext uri="{FF2B5EF4-FFF2-40B4-BE49-F238E27FC236}">
                <a16:creationId xmlns:a16="http://schemas.microsoft.com/office/drawing/2014/main" id="{ECB023BE-C834-4D84-913B-45E2C1779514}"/>
              </a:ext>
            </a:extLst>
          </p:cNvPr>
          <p:cNvGrpSpPr/>
          <p:nvPr/>
        </p:nvGrpSpPr>
        <p:grpSpPr>
          <a:xfrm>
            <a:off x="9264238" y="2816952"/>
            <a:ext cx="2520000" cy="1260000"/>
            <a:chOff x="8976240" y="1916832"/>
            <a:chExt cx="2520000" cy="1260000"/>
          </a:xfrm>
        </p:grpSpPr>
        <p:sp>
          <p:nvSpPr>
            <p:cNvPr id="7" name="雲形吹き出し 6"/>
            <p:cNvSpPr/>
            <p:nvPr/>
          </p:nvSpPr>
          <p:spPr>
            <a:xfrm>
              <a:off x="8976240" y="1916832"/>
              <a:ext cx="2520000" cy="1260000"/>
            </a:xfrm>
            <a:prstGeom prst="cloudCallout">
              <a:avLst>
                <a:gd name="adj1" fmla="val -77286"/>
                <a:gd name="adj2" fmla="val 415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 name="雲形吹き出し 2">
              <a:extLst>
                <a:ext uri="{FF2B5EF4-FFF2-40B4-BE49-F238E27FC236}">
                  <a16:creationId xmlns:a16="http://schemas.microsoft.com/office/drawing/2014/main" id="{961BF0A4-7A8D-49B9-B102-4F71B5A3A8FD}"/>
                </a:ext>
              </a:extLst>
            </p:cNvPr>
            <p:cNvSpPr/>
            <p:nvPr/>
          </p:nvSpPr>
          <p:spPr>
            <a:xfrm>
              <a:off x="9264352" y="2088558"/>
              <a:ext cx="1944152"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grpSp>
      <p:sp>
        <p:nvSpPr>
          <p:cNvPr id="13" name="正方形/長方形 12"/>
          <p:cNvSpPr/>
          <p:nvPr/>
        </p:nvSpPr>
        <p:spPr>
          <a:xfrm>
            <a:off x="191344" y="103236"/>
            <a:ext cx="11737304" cy="698028"/>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5" name="スライド番号プレースホルダー 4">
            <a:extLst>
              <a:ext uri="{FF2B5EF4-FFF2-40B4-BE49-F238E27FC236}">
                <a16:creationId xmlns:a16="http://schemas.microsoft.com/office/drawing/2014/main" id="{E23304DF-3457-5423-6B5A-29E2F9CB588D}"/>
              </a:ext>
            </a:extLst>
          </p:cNvPr>
          <p:cNvSpPr>
            <a:spLocks noGrp="1"/>
          </p:cNvSpPr>
          <p:nvPr>
            <p:ph type="sldNum" sz="quarter" idx="12"/>
          </p:nvPr>
        </p:nvSpPr>
        <p:spPr/>
        <p:txBody>
          <a:bodyPr/>
          <a:lstStyle/>
          <a:p>
            <a:fld id="{E3C52A74-6BB8-425A-81FA-95938EE2CA9E}" type="slidenum">
              <a:rPr kumimoji="1" lang="ja-JP" altLang="en-US" smtClean="0"/>
              <a:t>28</a:t>
            </a:fld>
            <a:endParaRPr kumimoji="1" lang="ja-JP" altLang="en-US"/>
          </a:p>
        </p:txBody>
      </p:sp>
    </p:spTree>
    <p:extLst>
      <p:ext uri="{BB962C8B-B14F-4D97-AF65-F5344CB8AC3E}">
        <p14:creationId xmlns:p14="http://schemas.microsoft.com/office/powerpoint/2010/main" val="357936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4000" y="1773416"/>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191344" y="103236"/>
            <a:ext cx="11737304" cy="733476"/>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HG丸ｺﾞｼｯｸM-PRO" panose="020F0600000000000000" pitchFamily="50" charset="-128"/>
                <a:ea typeface="HG丸ｺﾞｼｯｸM-PRO" panose="020F0600000000000000" pitchFamily="50" charset="-128"/>
              </a:rPr>
              <a:t>■給料日に久し振りに出会った同期入社で気心の知れた</a:t>
            </a:r>
            <a:r>
              <a:rPr lang="en-US" altLang="ja-JP" sz="2000" dirty="0">
                <a:solidFill>
                  <a:schemeClr val="tx1"/>
                </a:solidFill>
                <a:latin typeface="HG丸ｺﾞｼｯｸM-PRO" panose="020F0600000000000000" pitchFamily="50" charset="-128"/>
                <a:ea typeface="HG丸ｺﾞｼｯｸM-PRO" panose="020F0600000000000000" pitchFamily="50" charset="-128"/>
              </a:rPr>
              <a:t>3</a:t>
            </a:r>
            <a:r>
              <a:rPr lang="ja-JP" altLang="en-US" sz="2000" dirty="0">
                <a:solidFill>
                  <a:schemeClr val="tx1"/>
                </a:solidFill>
                <a:latin typeface="HG丸ｺﾞｼｯｸM-PRO" panose="020F0600000000000000" pitchFamily="50" charset="-128"/>
                <a:ea typeface="HG丸ｺﾞｼｯｸM-PRO" panose="020F0600000000000000" pitchFamily="50" charset="-128"/>
              </a:rPr>
              <a:t>人組。</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　給与明細書を片手に何やら話し合っています。</a:t>
            </a:r>
          </a:p>
        </p:txBody>
      </p:sp>
      <p:sp>
        <p:nvSpPr>
          <p:cNvPr id="3" name="雲形吹き出し 2"/>
          <p:cNvSpPr/>
          <p:nvPr/>
        </p:nvSpPr>
        <p:spPr>
          <a:xfrm>
            <a:off x="1559496" y="2682384"/>
            <a:ext cx="1800000" cy="900000"/>
          </a:xfrm>
          <a:prstGeom prst="cloudCallout">
            <a:avLst>
              <a:gd name="adj1" fmla="val 52297"/>
              <a:gd name="adj2" fmla="val 49718"/>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002060"/>
              </a:solidFill>
              <a:latin typeface="+mn-ea"/>
            </a:endParaRPr>
          </a:p>
        </p:txBody>
      </p:sp>
      <p:sp>
        <p:nvSpPr>
          <p:cNvPr id="6" name="雲形吹き出し 5"/>
          <p:cNvSpPr/>
          <p:nvPr/>
        </p:nvSpPr>
        <p:spPr>
          <a:xfrm>
            <a:off x="8760296" y="2409435"/>
            <a:ext cx="1800000" cy="900000"/>
          </a:xfrm>
          <a:prstGeom prst="cloudCallout">
            <a:avLst>
              <a:gd name="adj1" fmla="val -55640"/>
              <a:gd name="adj2" fmla="val 64382"/>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5" name="角丸四角形吹き出し 4"/>
          <p:cNvSpPr/>
          <p:nvPr/>
        </p:nvSpPr>
        <p:spPr>
          <a:xfrm>
            <a:off x="767408" y="990096"/>
            <a:ext cx="2736304" cy="1008112"/>
          </a:xfrm>
          <a:prstGeom prst="wedgeRoundRectCallout">
            <a:avLst>
              <a:gd name="adj1" fmla="val 51447"/>
              <a:gd name="adj2" fmla="val 124971"/>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US" altLang="ja-JP" sz="16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1600" dirty="0">
                <a:solidFill>
                  <a:srgbClr val="FF0000"/>
                </a:solidFill>
                <a:latin typeface="HGS創英角ﾎﾟｯﾌﾟ体" panose="040B0A00000000000000" pitchFamily="50" charset="-128"/>
                <a:ea typeface="HGS創英角ﾎﾟｯﾌﾟ体" panose="040B0A00000000000000" pitchFamily="50" charset="-128"/>
              </a:rPr>
              <a:t>例</a:t>
            </a:r>
            <a:r>
              <a:rPr lang="en-US" altLang="ja-JP" sz="16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1600" dirty="0">
                <a:solidFill>
                  <a:srgbClr val="FF0000"/>
                </a:solidFill>
                <a:latin typeface="HGS創英角ﾎﾟｯﾌﾟ体" panose="040B0A00000000000000" pitchFamily="50" charset="-128"/>
                <a:ea typeface="HGS創英角ﾎﾟｯﾌﾟ体" panose="040B0A00000000000000" pitchFamily="50" charset="-128"/>
              </a:rPr>
              <a:t>あんなに残業したのに、残業代これだけ？</a:t>
            </a:r>
            <a:endParaRPr lang="en-US" altLang="ja-JP" sz="1600" dirty="0">
              <a:solidFill>
                <a:srgbClr val="FF0000"/>
              </a:solidFill>
              <a:latin typeface="HGS創英角ﾎﾟｯﾌﾟ体" panose="040B0A00000000000000" pitchFamily="50" charset="-128"/>
              <a:ea typeface="HGS創英角ﾎﾟｯﾌﾟ体" panose="040B0A00000000000000" pitchFamily="50" charset="-128"/>
            </a:endParaRPr>
          </a:p>
          <a:p>
            <a:pPr algn="ctr"/>
            <a:r>
              <a:rPr lang="ja-JP" altLang="en-US" sz="1600" dirty="0">
                <a:solidFill>
                  <a:srgbClr val="FF0000"/>
                </a:solidFill>
                <a:latin typeface="HGS創英角ﾎﾟｯﾌﾟ体" panose="040B0A00000000000000" pitchFamily="50" charset="-128"/>
                <a:ea typeface="HGS創英角ﾎﾟｯﾌﾟ体" panose="040B0A00000000000000" pitchFamily="50" charset="-128"/>
              </a:rPr>
              <a:t>この明細書おかしくない？</a:t>
            </a:r>
          </a:p>
        </p:txBody>
      </p:sp>
      <p:sp>
        <p:nvSpPr>
          <p:cNvPr id="8" name="角丸四角形吹き出し 7"/>
          <p:cNvSpPr/>
          <p:nvPr/>
        </p:nvSpPr>
        <p:spPr>
          <a:xfrm>
            <a:off x="3719736" y="990096"/>
            <a:ext cx="2232000" cy="1008112"/>
          </a:xfrm>
          <a:prstGeom prst="wedgeRoundRectCallout">
            <a:avLst>
              <a:gd name="adj1" fmla="val 29936"/>
              <a:gd name="adj2" fmla="val 99850"/>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endParaRPr lang="ja-JP" altLang="en-US" sz="1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9" name="角丸四角形吹き出し 8"/>
          <p:cNvSpPr/>
          <p:nvPr/>
        </p:nvSpPr>
        <p:spPr>
          <a:xfrm>
            <a:off x="8658496" y="990096"/>
            <a:ext cx="1902000" cy="1008112"/>
          </a:xfrm>
          <a:prstGeom prst="wedgeRoundRectCallout">
            <a:avLst>
              <a:gd name="adj1" fmla="val -46992"/>
              <a:gd name="adj2" fmla="val 103850"/>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endParaRPr lang="ja-JP" altLang="en-US" sz="1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10" name="雲形吹き出し 9"/>
          <p:cNvSpPr/>
          <p:nvPr/>
        </p:nvSpPr>
        <p:spPr>
          <a:xfrm>
            <a:off x="6456240" y="1350136"/>
            <a:ext cx="1800000" cy="900000"/>
          </a:xfrm>
          <a:prstGeom prst="cloudCallout">
            <a:avLst>
              <a:gd name="adj1" fmla="val -39205"/>
              <a:gd name="adj2" fmla="val 9874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1" name="雲形吹き出し 2">
            <a:extLst>
              <a:ext uri="{FF2B5EF4-FFF2-40B4-BE49-F238E27FC236}">
                <a16:creationId xmlns:a16="http://schemas.microsoft.com/office/drawing/2014/main" id="{32AED64B-EBEC-4D88-A997-3EE95548E38B}"/>
              </a:ext>
            </a:extLst>
          </p:cNvPr>
          <p:cNvSpPr/>
          <p:nvPr/>
        </p:nvSpPr>
        <p:spPr>
          <a:xfrm>
            <a:off x="1631504" y="2682384"/>
            <a:ext cx="1584112"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4" name="雲形吹き出し 2">
            <a:extLst>
              <a:ext uri="{FF2B5EF4-FFF2-40B4-BE49-F238E27FC236}">
                <a16:creationId xmlns:a16="http://schemas.microsoft.com/office/drawing/2014/main" id="{826CDA93-681A-4BE1-900B-4162529581A9}"/>
              </a:ext>
            </a:extLst>
          </p:cNvPr>
          <p:cNvSpPr/>
          <p:nvPr/>
        </p:nvSpPr>
        <p:spPr>
          <a:xfrm>
            <a:off x="6528049" y="1386240"/>
            <a:ext cx="1710299"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5" name="雲形吹き出し 2">
            <a:extLst>
              <a:ext uri="{FF2B5EF4-FFF2-40B4-BE49-F238E27FC236}">
                <a16:creationId xmlns:a16="http://schemas.microsoft.com/office/drawing/2014/main" id="{1F1FB932-F6AA-414E-B345-214D4544B264}"/>
              </a:ext>
            </a:extLst>
          </p:cNvPr>
          <p:cNvSpPr/>
          <p:nvPr/>
        </p:nvSpPr>
        <p:spPr>
          <a:xfrm>
            <a:off x="8832384" y="2409435"/>
            <a:ext cx="18000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00206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816159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828000"/>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191344" y="94137"/>
            <a:ext cx="11593288" cy="6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dirty="0">
                <a:solidFill>
                  <a:schemeClr val="tx1"/>
                </a:solidFill>
                <a:latin typeface="HG丸ｺﾞｼｯｸM-PRO" panose="020F0600000000000000" pitchFamily="50" charset="-128"/>
                <a:ea typeface="HG丸ｺﾞｼｯｸM-PRO" panose="020F0600000000000000" pitchFamily="50" charset="-128"/>
              </a:rPr>
              <a:t>月の初日に上司から、思いがけず月末での契約終了を告げられ、驚き、当惑してしまったフルタイムで働く契約社員。上司の言うことに従うしかないのでしょうか？</a:t>
            </a:r>
          </a:p>
        </p:txBody>
      </p:sp>
      <p:sp>
        <p:nvSpPr>
          <p:cNvPr id="6" name="角丸四角形吹き出し 5"/>
          <p:cNvSpPr/>
          <p:nvPr/>
        </p:nvSpPr>
        <p:spPr>
          <a:xfrm>
            <a:off x="479376" y="988912"/>
            <a:ext cx="2952000" cy="720000"/>
          </a:xfrm>
          <a:prstGeom prst="wedgeRoundRectCallout">
            <a:avLst>
              <a:gd name="adj1" fmla="val 67988"/>
              <a:gd name="adj2" fmla="val 137608"/>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君～。残念だけど、今回は更新ないからね。もう４年を超えたかな？ご苦労様でした。</a:t>
            </a:r>
          </a:p>
        </p:txBody>
      </p:sp>
      <p:sp>
        <p:nvSpPr>
          <p:cNvPr id="8" name="角丸四角形吹き出し 7"/>
          <p:cNvSpPr/>
          <p:nvPr/>
        </p:nvSpPr>
        <p:spPr>
          <a:xfrm>
            <a:off x="9062952" y="972990"/>
            <a:ext cx="2628000" cy="1008112"/>
          </a:xfrm>
          <a:prstGeom prst="wedgeRoundRectCallout">
            <a:avLst>
              <a:gd name="adj1" fmla="val -77446"/>
              <a:gd name="adj2" fmla="val 134360"/>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えっ</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1400" dirty="0" err="1">
                <a:solidFill>
                  <a:srgbClr val="FF0000"/>
                </a:solidFill>
                <a:latin typeface="HGS創英角ﾎﾟｯﾌﾟ体" panose="040B0A00000000000000" pitchFamily="50" charset="-128"/>
                <a:ea typeface="HGS創英角ﾎﾟｯﾌﾟ体" panose="040B0A00000000000000" pitchFamily="50" charset="-128"/>
              </a:rPr>
              <a:t>そんなあ</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聞いてません</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半年ごとにもう８回も更新してきたでしょう</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ひど過ぎます</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a:t>
            </a:r>
          </a:p>
        </p:txBody>
      </p:sp>
      <p:sp>
        <p:nvSpPr>
          <p:cNvPr id="9" name="雲形吹き出し 4">
            <a:extLst>
              <a:ext uri="{FF2B5EF4-FFF2-40B4-BE49-F238E27FC236}">
                <a16:creationId xmlns:a16="http://schemas.microsoft.com/office/drawing/2014/main" id="{5CCA114C-00FA-4112-965D-AEA8279200F3}"/>
              </a:ext>
            </a:extLst>
          </p:cNvPr>
          <p:cNvSpPr/>
          <p:nvPr/>
        </p:nvSpPr>
        <p:spPr>
          <a:xfrm>
            <a:off x="1067919" y="3356992"/>
            <a:ext cx="2520000" cy="1450661"/>
          </a:xfrm>
          <a:prstGeom prst="cloudCallout">
            <a:avLst>
              <a:gd name="adj1" fmla="val 67976"/>
              <a:gd name="adj2" fmla="val -53764"/>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雲形吹き出し 2">
            <a:extLst>
              <a:ext uri="{FF2B5EF4-FFF2-40B4-BE49-F238E27FC236}">
                <a16:creationId xmlns:a16="http://schemas.microsoft.com/office/drawing/2014/main" id="{9F4A92FA-9D5B-44D0-A517-CAAE39BC9EC7}"/>
              </a:ext>
            </a:extLst>
          </p:cNvPr>
          <p:cNvSpPr/>
          <p:nvPr/>
        </p:nvSpPr>
        <p:spPr>
          <a:xfrm>
            <a:off x="1235392" y="3626952"/>
            <a:ext cx="2195984"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正社員になれば人件費が増えてしまう。</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7" name="雲形吹き出し 6"/>
          <p:cNvSpPr/>
          <p:nvPr/>
        </p:nvSpPr>
        <p:spPr>
          <a:xfrm>
            <a:off x="9264238" y="2516885"/>
            <a:ext cx="2751042" cy="1560067"/>
          </a:xfrm>
          <a:prstGeom prst="cloudCallout">
            <a:avLst>
              <a:gd name="adj1" fmla="val -77286"/>
              <a:gd name="adj2" fmla="val 415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 name="雲形吹き出し 2">
            <a:extLst>
              <a:ext uri="{FF2B5EF4-FFF2-40B4-BE49-F238E27FC236}">
                <a16:creationId xmlns:a16="http://schemas.microsoft.com/office/drawing/2014/main" id="{961BF0A4-7A8D-49B9-B102-4F71B5A3A8FD}"/>
              </a:ext>
            </a:extLst>
          </p:cNvPr>
          <p:cNvSpPr/>
          <p:nvPr/>
        </p:nvSpPr>
        <p:spPr>
          <a:xfrm>
            <a:off x="9567040" y="2846918"/>
            <a:ext cx="1944152"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冗談よしてよ</a:t>
            </a:r>
            <a:r>
              <a:rPr lang="en-US" altLang="ja-JP" sz="1400" dirty="0">
                <a:solidFill>
                  <a:srgbClr val="002060"/>
                </a:solidFill>
                <a:latin typeface="HG丸ｺﾞｼｯｸM-PRO" panose="020F0600000000000000" pitchFamily="50" charset="-128"/>
                <a:ea typeface="HG丸ｺﾞｼｯｸM-PRO" panose="020F0600000000000000" pitchFamily="50" charset="-128"/>
              </a:rPr>
              <a:t>‼</a:t>
            </a:r>
            <a:r>
              <a:rPr lang="ja-JP" altLang="en-US" sz="1400" dirty="0">
                <a:solidFill>
                  <a:srgbClr val="002060"/>
                </a:solidFill>
                <a:latin typeface="HG丸ｺﾞｼｯｸM-PRO" panose="020F0600000000000000" pitchFamily="50" charset="-128"/>
                <a:ea typeface="HG丸ｺﾞｼｯｸM-PRO" panose="020F0600000000000000" pitchFamily="50" charset="-128"/>
              </a:rPr>
              <a:t>ついこの前まで、</a:t>
            </a:r>
            <a:r>
              <a:rPr lang="en-US" altLang="ja-JP" sz="1400" dirty="0">
                <a:solidFill>
                  <a:srgbClr val="002060"/>
                </a:solidFill>
                <a:latin typeface="HG丸ｺﾞｼｯｸM-PRO" panose="020F0600000000000000" pitchFamily="50" charset="-128"/>
                <a:ea typeface="HG丸ｺﾞｼｯｸM-PRO" panose="020F0600000000000000" pitchFamily="50" charset="-128"/>
              </a:rPr>
              <a:t>｢</a:t>
            </a:r>
            <a:r>
              <a:rPr lang="ja-JP" altLang="en-US" sz="1400" dirty="0">
                <a:solidFill>
                  <a:srgbClr val="002060"/>
                </a:solidFill>
                <a:latin typeface="HG丸ｺﾞｼｯｸM-PRO" panose="020F0600000000000000" pitchFamily="50" charset="-128"/>
                <a:ea typeface="HG丸ｺﾞｼｯｸM-PRO" panose="020F0600000000000000" pitchFamily="50" charset="-128"/>
              </a:rPr>
              <a:t>また頼むね</a:t>
            </a:r>
            <a:r>
              <a:rPr lang="en-US" altLang="ja-JP" sz="1400" dirty="0">
                <a:solidFill>
                  <a:srgbClr val="002060"/>
                </a:solidFill>
                <a:latin typeface="HG丸ｺﾞｼｯｸM-PRO" panose="020F0600000000000000" pitchFamily="50" charset="-128"/>
                <a:ea typeface="HG丸ｺﾞｼｯｸM-PRO" panose="020F0600000000000000" pitchFamily="50" charset="-128"/>
              </a:rPr>
              <a:t>｣</a:t>
            </a:r>
            <a:r>
              <a:rPr lang="ja-JP" altLang="en-US" sz="1400" dirty="0">
                <a:solidFill>
                  <a:srgbClr val="002060"/>
                </a:solidFill>
                <a:latin typeface="HG丸ｺﾞｼｯｸM-PRO" panose="020F0600000000000000" pitchFamily="50" charset="-128"/>
                <a:ea typeface="HG丸ｺﾞｼｯｸM-PRO" panose="020F0600000000000000" pitchFamily="50" charset="-128"/>
              </a:rPr>
              <a:t>なんて調子良いこと言ってたくせに。</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2" name="雲形吹き出し 2">
            <a:extLst>
              <a:ext uri="{FF2B5EF4-FFF2-40B4-BE49-F238E27FC236}">
                <a16:creationId xmlns:a16="http://schemas.microsoft.com/office/drawing/2014/main" id="{401D8AB3-6116-446B-BEFC-E85B44D991EA}"/>
              </a:ext>
            </a:extLst>
          </p:cNvPr>
          <p:cNvSpPr/>
          <p:nvPr/>
        </p:nvSpPr>
        <p:spPr>
          <a:xfrm>
            <a:off x="8293054" y="2516885"/>
            <a:ext cx="3240359" cy="158417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a:lnSpc>
                <a:spcPts val="1800"/>
              </a:lnSpc>
            </a:pPr>
            <a:endParaRPr lang="ja-JP" altLang="en-US" sz="1400" dirty="0">
              <a:solidFill>
                <a:schemeClr val="accent6">
                  <a:lumMod val="50000"/>
                </a:schemeClr>
              </a:solidFill>
              <a:latin typeface="HG丸ｺﾞｼｯｸM-PRO" panose="020F0600000000000000" pitchFamily="50" charset="-128"/>
              <a:ea typeface="HG丸ｺﾞｼｯｸM-PRO" panose="020F0600000000000000" pitchFamily="50" charset="-128"/>
            </a:endParaRPr>
          </a:p>
        </p:txBody>
      </p:sp>
      <p:sp>
        <p:nvSpPr>
          <p:cNvPr id="13" name="正方形/長方形 12"/>
          <p:cNvSpPr/>
          <p:nvPr/>
        </p:nvSpPr>
        <p:spPr>
          <a:xfrm>
            <a:off x="191344" y="103236"/>
            <a:ext cx="11737304" cy="698028"/>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4" name="雲形吹き出し 2">
            <a:extLst>
              <a:ext uri="{FF2B5EF4-FFF2-40B4-BE49-F238E27FC236}">
                <a16:creationId xmlns:a16="http://schemas.microsoft.com/office/drawing/2014/main" id="{16908B25-6691-4ADD-8F87-F243132F57E2}"/>
              </a:ext>
            </a:extLst>
          </p:cNvPr>
          <p:cNvSpPr/>
          <p:nvPr/>
        </p:nvSpPr>
        <p:spPr>
          <a:xfrm>
            <a:off x="9062952" y="4116055"/>
            <a:ext cx="2952328" cy="2601234"/>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216000" indent="-216000">
              <a:lnSpc>
                <a:spcPts val="1800"/>
              </a:lnSpc>
              <a:spcAft>
                <a:spcPts val="600"/>
              </a:spcAft>
            </a:pPr>
            <a:r>
              <a:rPr lang="ja-JP" altLang="en-US" sz="1600" dirty="0">
                <a:solidFill>
                  <a:schemeClr val="tx1"/>
                </a:solidFill>
                <a:latin typeface="HG明朝E" panose="02020909000000000000" pitchFamily="17" charset="-128"/>
                <a:ea typeface="HG明朝E" panose="02020909000000000000" pitchFamily="17" charset="-128"/>
              </a:rPr>
              <a:t>≪指導者の方へ≫</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■このシートからは、様々な雇用形態</a:t>
            </a:r>
            <a:r>
              <a:rPr lang="en-US" altLang="ja-JP" sz="1600" dirty="0">
                <a:solidFill>
                  <a:schemeClr val="tx1"/>
                </a:solidFill>
                <a:latin typeface="HG明朝E" panose="02020909000000000000" pitchFamily="17" charset="-128"/>
                <a:ea typeface="HG明朝E" panose="02020909000000000000" pitchFamily="17" charset="-128"/>
              </a:rPr>
              <a:t>(</a:t>
            </a:r>
            <a:r>
              <a:rPr lang="ja-JP" altLang="en-US" sz="1600" dirty="0">
                <a:solidFill>
                  <a:schemeClr val="tx1"/>
                </a:solidFill>
                <a:latin typeface="HG明朝E" panose="02020909000000000000" pitchFamily="17" charset="-128"/>
                <a:ea typeface="HG明朝E" panose="02020909000000000000" pitchFamily="17" charset="-128"/>
              </a:rPr>
              <a:t>いわゆる正社員などの無期契約とパート・アルバイト・契約社員・嘱託社員などの有期契約、直接雇用と派遣・請負など</a:t>
            </a:r>
            <a:r>
              <a:rPr lang="en-US" altLang="ja-JP" sz="1600" dirty="0">
                <a:solidFill>
                  <a:schemeClr val="tx1"/>
                </a:solidFill>
                <a:latin typeface="HG明朝E" panose="02020909000000000000" pitchFamily="17" charset="-128"/>
                <a:ea typeface="HG明朝E" panose="02020909000000000000" pitchFamily="17" charset="-128"/>
              </a:rPr>
              <a:t>)</a:t>
            </a:r>
            <a:r>
              <a:rPr lang="ja-JP" altLang="en-US" sz="1600" dirty="0">
                <a:solidFill>
                  <a:schemeClr val="tx1"/>
                </a:solidFill>
                <a:latin typeface="HG明朝E" panose="02020909000000000000" pitchFamily="17" charset="-128"/>
                <a:ea typeface="HG明朝E" panose="02020909000000000000" pitchFamily="17" charset="-128"/>
              </a:rPr>
              <a:t>があること、それぞれの問題点等について解説を展開させていきます。</a:t>
            </a:r>
          </a:p>
        </p:txBody>
      </p:sp>
      <p:sp>
        <p:nvSpPr>
          <p:cNvPr id="3" name="スライド番号プレースホルダー 2">
            <a:extLst>
              <a:ext uri="{FF2B5EF4-FFF2-40B4-BE49-F238E27FC236}">
                <a16:creationId xmlns:a16="http://schemas.microsoft.com/office/drawing/2014/main" id="{07C763A7-A154-4D1C-7163-8ACA1160AAE4}"/>
              </a:ext>
            </a:extLst>
          </p:cNvPr>
          <p:cNvSpPr>
            <a:spLocks noGrp="1"/>
          </p:cNvSpPr>
          <p:nvPr>
            <p:ph type="sldNum" sz="quarter" idx="12"/>
          </p:nvPr>
        </p:nvSpPr>
        <p:spPr/>
        <p:txBody>
          <a:bodyPr/>
          <a:lstStyle/>
          <a:p>
            <a:fld id="{E3C52A74-6BB8-425A-81FA-95938EE2CA9E}" type="slidenum">
              <a:rPr kumimoji="1" lang="ja-JP" altLang="en-US" smtClean="0"/>
              <a:t>29</a:t>
            </a:fld>
            <a:endParaRPr kumimoji="1" lang="ja-JP" altLang="en-US"/>
          </a:p>
        </p:txBody>
      </p:sp>
    </p:spTree>
    <p:extLst>
      <p:ext uri="{BB962C8B-B14F-4D97-AF65-F5344CB8AC3E}">
        <p14:creationId xmlns:p14="http://schemas.microsoft.com/office/powerpoint/2010/main" val="2805364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17406" y="84829"/>
            <a:ext cx="3318537" cy="461665"/>
          </a:xfrm>
          <a:prstGeom prst="rect">
            <a:avLst/>
          </a:prstGeom>
        </p:spPr>
        <p:txBody>
          <a:bodyPr wrap="none">
            <a:spAutoFit/>
          </a:bodyPr>
          <a:lstStyle/>
          <a:p>
            <a:r>
              <a:rPr lang="ja-JP" altLang="en-US" sz="2400" dirty="0"/>
              <a:t>「正社員」って何だろう？</a:t>
            </a:r>
          </a:p>
        </p:txBody>
      </p:sp>
      <p:sp>
        <p:nvSpPr>
          <p:cNvPr id="3" name="テキスト ボックス 2"/>
          <p:cNvSpPr txBox="1"/>
          <p:nvPr/>
        </p:nvSpPr>
        <p:spPr>
          <a:xfrm>
            <a:off x="695400" y="1268760"/>
            <a:ext cx="6340197" cy="1200329"/>
          </a:xfrm>
          <a:prstGeom prst="rect">
            <a:avLst/>
          </a:prstGeom>
          <a:noFill/>
        </p:spPr>
        <p:txBody>
          <a:bodyPr wrap="non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「正しい」社員？</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latin typeface="HG丸ｺﾞｼｯｸM-PRO" panose="020F0600000000000000" pitchFamily="50" charset="-128"/>
                <a:ea typeface="HG丸ｺﾞｼｯｸM-PRO" panose="020F0600000000000000" pitchFamily="50" charset="-128"/>
              </a:rPr>
              <a:t>「正規」の社員？</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latin typeface="HG丸ｺﾞｼｯｸM-PRO" panose="020F0600000000000000" pitchFamily="50" charset="-128"/>
                <a:ea typeface="HG丸ｺﾞｼｯｸM-PRO" panose="020F0600000000000000" pitchFamily="50" charset="-128"/>
              </a:rPr>
              <a:t>　　では、非正規雇用は「正しくない」の？</a:t>
            </a:r>
          </a:p>
        </p:txBody>
      </p:sp>
      <p:sp>
        <p:nvSpPr>
          <p:cNvPr id="27" name="テキスト ボックス 26"/>
          <p:cNvSpPr txBox="1"/>
          <p:nvPr/>
        </p:nvSpPr>
        <p:spPr>
          <a:xfrm>
            <a:off x="695401" y="4221088"/>
            <a:ext cx="10801200" cy="1569660"/>
          </a:xfrm>
          <a:prstGeom prst="rect">
            <a:avLst/>
          </a:prstGeom>
          <a:noFill/>
        </p:spPr>
        <p:txBody>
          <a:bodyPr wrap="squar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実は「正社員」という言葉は、法律などに定義があるものではありません。</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latin typeface="HG丸ｺﾞｼｯｸM-PRO" panose="020F0600000000000000" pitchFamily="50" charset="-128"/>
                <a:ea typeface="HG丸ｺﾞｼｯｸM-PRO" panose="020F0600000000000000" pitchFamily="50" charset="-128"/>
              </a:rPr>
              <a:t>多くの場合、その会社に直接雇用されており、基幹的な役割を果たすことが期待されていて、契約期間の定めなく（一般的には定年まで）フルタイムで働くことが想定されているような人を「正社員」と呼んでいます。</a:t>
            </a:r>
          </a:p>
        </p:txBody>
      </p:sp>
      <p:sp>
        <p:nvSpPr>
          <p:cNvPr id="5" name="下矢印 4"/>
          <p:cNvSpPr/>
          <p:nvPr/>
        </p:nvSpPr>
        <p:spPr>
          <a:xfrm>
            <a:off x="4943872" y="2864268"/>
            <a:ext cx="1872208" cy="97840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AE33EE2E-42DA-B216-7166-AC9A19AE2C49}"/>
              </a:ext>
            </a:extLst>
          </p:cNvPr>
          <p:cNvSpPr>
            <a:spLocks noGrp="1"/>
          </p:cNvSpPr>
          <p:nvPr>
            <p:ph type="sldNum" sz="quarter" idx="12"/>
          </p:nvPr>
        </p:nvSpPr>
        <p:spPr/>
        <p:txBody>
          <a:bodyPr/>
          <a:lstStyle/>
          <a:p>
            <a:fld id="{E3C52A74-6BB8-425A-81FA-95938EE2CA9E}" type="slidenum">
              <a:rPr kumimoji="1" lang="ja-JP" altLang="en-US" smtClean="0"/>
              <a:t>30</a:t>
            </a:fld>
            <a:endParaRPr kumimoji="1" lang="ja-JP" altLang="en-US"/>
          </a:p>
        </p:txBody>
      </p:sp>
    </p:spTree>
    <p:extLst>
      <p:ext uri="{BB962C8B-B14F-4D97-AF65-F5344CB8AC3E}">
        <p14:creationId xmlns:p14="http://schemas.microsoft.com/office/powerpoint/2010/main" val="1077649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6096000" y="3333109"/>
            <a:ext cx="5833296" cy="1070763"/>
          </a:xfrm>
          <a:prstGeom prst="roundRect">
            <a:avLst>
              <a:gd name="adj" fmla="val 3589"/>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1400"/>
              </a:lnSpc>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　労働者が派遣会社（派遣元）との間で労働契約を結んだうえで、派遣会社が労働者派遣契約を結んでいる会社（派遣先）に労働者を派遣し、労働者は派遣先の指揮命令を受けて働く。派遣は、労働者に賃金を支払う会社と指揮命令をする会社が異なることから、労働者派遣法において細かいルールを定めている。</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6096000" y="924138"/>
            <a:ext cx="5833296" cy="772842"/>
          </a:xfrm>
          <a:prstGeom prst="roundRect">
            <a:avLst>
              <a:gd name="adj" fmla="val 3589"/>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1400"/>
              </a:lnSpc>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　労働者と会社の合意に基づき労働契約に契約期間を定めた場合、契約期間の満了によって労働契約は自動的に終了する（更新の場合もある）。１回の契約期間は、一定の場合を除いて最長３年間。</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 name="角丸四角形 6"/>
          <p:cNvSpPr/>
          <p:nvPr/>
        </p:nvSpPr>
        <p:spPr>
          <a:xfrm>
            <a:off x="3178743" y="3333108"/>
            <a:ext cx="2724009" cy="1070763"/>
          </a:xfrm>
          <a:prstGeom prst="roundRect">
            <a:avLst>
              <a:gd name="adj" fmla="val 3589"/>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36000" bIns="36000" rtlCol="0" anchor="ctr"/>
          <a:lstStyle/>
          <a:p>
            <a:pPr algn="ctr">
              <a:lnSpc>
                <a:spcPts val="3000"/>
              </a:lnSpc>
              <a:defRPr/>
            </a:pPr>
            <a:r>
              <a:rPr lang="ja-JP" altLang="en-US" sz="2200" dirty="0">
                <a:solidFill>
                  <a:prstClr val="black"/>
                </a:solidFill>
                <a:latin typeface="HG丸ｺﾞｼｯｸM-PRO" panose="020F0600000000000000" pitchFamily="50" charset="-128"/>
                <a:ea typeface="HG丸ｺﾞｼｯｸM-PRO" panose="020F0600000000000000" pitchFamily="50" charset="-128"/>
              </a:rPr>
              <a:t>派遣労働者</a:t>
            </a:r>
            <a:endParaRPr lang="en-US" altLang="ja-JP" sz="2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角丸四角形 7"/>
          <p:cNvSpPr/>
          <p:nvPr/>
        </p:nvSpPr>
        <p:spPr>
          <a:xfrm>
            <a:off x="3184428" y="923287"/>
            <a:ext cx="2724009" cy="776966"/>
          </a:xfrm>
          <a:prstGeom prst="roundRect">
            <a:avLst>
              <a:gd name="adj" fmla="val 4514"/>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36000" bIns="36000" rtlCol="0" anchor="ctr"/>
          <a:lstStyle/>
          <a:p>
            <a:pPr algn="ctr">
              <a:lnSpc>
                <a:spcPts val="3000"/>
              </a:lnSpc>
              <a:defRPr/>
            </a:pPr>
            <a:r>
              <a:rPr lang="ja-JP" altLang="en-US" sz="2200" dirty="0">
                <a:solidFill>
                  <a:prstClr val="black"/>
                </a:solidFill>
                <a:latin typeface="HG丸ｺﾞｼｯｸM-PRO" panose="020F0600000000000000" pitchFamily="50" charset="-128"/>
                <a:ea typeface="HG丸ｺﾞｼｯｸM-PRO" panose="020F0600000000000000" pitchFamily="50" charset="-128"/>
              </a:rPr>
              <a:t>有期雇用労働者</a:t>
            </a:r>
            <a:endParaRPr lang="en-US" altLang="ja-JP" sz="2200" dirty="0">
              <a:solidFill>
                <a:prstClr val="black"/>
              </a:solidFill>
              <a:latin typeface="HG丸ｺﾞｼｯｸM-PRO" panose="020F0600000000000000" pitchFamily="50" charset="-128"/>
              <a:ea typeface="HG丸ｺﾞｼｯｸM-PRO" panose="020F0600000000000000" pitchFamily="50" charset="-128"/>
            </a:endParaRPr>
          </a:p>
          <a:p>
            <a:pPr algn="ctr">
              <a:lnSpc>
                <a:spcPts val="3000"/>
              </a:lnSpc>
              <a:defRPr/>
            </a:pPr>
            <a:r>
              <a:rPr lang="ja-JP" altLang="en-US" sz="2200" dirty="0">
                <a:solidFill>
                  <a:prstClr val="black"/>
                </a:solidFill>
                <a:latin typeface="HG丸ｺﾞｼｯｸM-PRO" panose="020F0600000000000000" pitchFamily="50" charset="-128"/>
                <a:ea typeface="HG丸ｺﾞｼｯｸM-PRO" panose="020F0600000000000000" pitchFamily="50" charset="-128"/>
              </a:rPr>
              <a:t>（契約社員等）</a:t>
            </a:r>
            <a:endParaRPr lang="en-US" altLang="ja-JP" sz="2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1" name="角丸四角形 10"/>
          <p:cNvSpPr/>
          <p:nvPr/>
        </p:nvSpPr>
        <p:spPr>
          <a:xfrm>
            <a:off x="3178743" y="1981290"/>
            <a:ext cx="2724009" cy="1234628"/>
          </a:xfrm>
          <a:prstGeom prst="roundRect">
            <a:avLst>
              <a:gd name="adj" fmla="val 4514"/>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36000" bIns="36000" rtlCol="0" anchor="ctr"/>
          <a:lstStyle/>
          <a:p>
            <a:pPr>
              <a:lnSpc>
                <a:spcPts val="3000"/>
              </a:lnSpc>
              <a:defRPr/>
            </a:pPr>
            <a:r>
              <a:rPr lang="ja-JP" altLang="en-US" sz="2200" dirty="0">
                <a:solidFill>
                  <a:prstClr val="black"/>
                </a:solidFill>
                <a:latin typeface="HG丸ｺﾞｼｯｸM-PRO" panose="020F0600000000000000" pitchFamily="50" charset="-128"/>
                <a:ea typeface="HG丸ｺﾞｼｯｸM-PRO" panose="020F0600000000000000" pitchFamily="50" charset="-128"/>
              </a:rPr>
              <a:t>パートタイム労働者</a:t>
            </a:r>
            <a:endParaRPr lang="en-US" altLang="ja-JP" sz="2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角丸四角形 11"/>
          <p:cNvSpPr/>
          <p:nvPr/>
        </p:nvSpPr>
        <p:spPr>
          <a:xfrm>
            <a:off x="6096000" y="1969039"/>
            <a:ext cx="5833296" cy="1234628"/>
          </a:xfrm>
          <a:prstGeom prst="roundRect">
            <a:avLst>
              <a:gd name="adj" fmla="val 3589"/>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1400"/>
              </a:lnSpc>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　１週間の所定労働時間が同一の事業所に雇用されている通常の労働者と比べて短い労働者。パートタイム労働者も労働者であることに変わりないので、要件を満たしていれば、年次有給休暇の取得や雇用保険や健康保険、厚生年金保険の適用もある。</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nSpc>
                <a:spcPts val="1400"/>
              </a:lnSpc>
              <a:defRPr/>
            </a:pPr>
            <a:r>
              <a:rPr lang="en-US" altLang="ja-JP" sz="1100" dirty="0">
                <a:solidFill>
                  <a:prstClr val="black"/>
                </a:solidFill>
                <a:latin typeface="HG丸ｺﾞｼｯｸM-PRO" panose="020F0600000000000000" pitchFamily="50" charset="-128"/>
                <a:ea typeface="HG丸ｺﾞｼｯｸM-PRO" panose="020F0600000000000000" pitchFamily="50" charset="-128"/>
              </a:rPr>
              <a:t>※</a:t>
            </a:r>
            <a:r>
              <a:rPr lang="ja-JP" altLang="en-US" sz="1100" dirty="0">
                <a:solidFill>
                  <a:prstClr val="black"/>
                </a:solidFill>
                <a:latin typeface="HG丸ｺﾞｼｯｸM-PRO" panose="020F0600000000000000" pitchFamily="50" charset="-128"/>
                <a:ea typeface="HG丸ｺﾞｼｯｸM-PRO" panose="020F0600000000000000" pitchFamily="50" charset="-128"/>
              </a:rPr>
              <a:t>　実態としては、所定労働時間が正社員と同じなのに、その会社では「パート」と</a:t>
            </a:r>
            <a:r>
              <a:rPr lang="ja-JP" altLang="en-US" sz="1100" dirty="0" err="1">
                <a:solidFill>
                  <a:prstClr val="black"/>
                </a:solidFill>
                <a:latin typeface="HG丸ｺﾞｼｯｸM-PRO" panose="020F0600000000000000" pitchFamily="50" charset="-128"/>
                <a:ea typeface="HG丸ｺﾞｼｯｸM-PRO" panose="020F0600000000000000" pitchFamily="50" charset="-128"/>
              </a:rPr>
              <a:t>呼ば</a:t>
            </a:r>
            <a:endParaRPr lang="en-US" altLang="ja-JP" sz="1100" dirty="0">
              <a:solidFill>
                <a:prstClr val="black"/>
              </a:solidFill>
              <a:latin typeface="HG丸ｺﾞｼｯｸM-PRO" panose="020F0600000000000000" pitchFamily="50" charset="-128"/>
              <a:ea typeface="HG丸ｺﾞｼｯｸM-PRO" panose="020F0600000000000000" pitchFamily="50" charset="-128"/>
            </a:endParaRPr>
          </a:p>
          <a:p>
            <a:pPr>
              <a:lnSpc>
                <a:spcPts val="1400"/>
              </a:lnSpc>
              <a:defRPr/>
            </a:pPr>
            <a:r>
              <a:rPr lang="ja-JP" altLang="en-US" sz="1100" dirty="0">
                <a:solidFill>
                  <a:prstClr val="black"/>
                </a:solidFill>
                <a:latin typeface="HG丸ｺﾞｼｯｸM-PRO" panose="020F0600000000000000" pitchFamily="50" charset="-128"/>
                <a:ea typeface="HG丸ｺﾞｼｯｸM-PRO" panose="020F0600000000000000" pitchFamily="50" charset="-128"/>
              </a:rPr>
              <a:t>　</a:t>
            </a:r>
            <a:r>
              <a:rPr lang="ja-JP" altLang="en-US" sz="1100" dirty="0" err="1">
                <a:solidFill>
                  <a:prstClr val="black"/>
                </a:solidFill>
                <a:latin typeface="HG丸ｺﾞｼｯｸM-PRO" panose="020F0600000000000000" pitchFamily="50" charset="-128"/>
                <a:ea typeface="HG丸ｺﾞｼｯｸM-PRO" panose="020F0600000000000000" pitchFamily="50" charset="-128"/>
              </a:rPr>
              <a:t>れて</a:t>
            </a:r>
            <a:r>
              <a:rPr lang="ja-JP" altLang="en-US" sz="1100" dirty="0">
                <a:solidFill>
                  <a:prstClr val="black"/>
                </a:solidFill>
                <a:latin typeface="HG丸ｺﾞｼｯｸM-PRO" panose="020F0600000000000000" pitchFamily="50" charset="-128"/>
                <a:ea typeface="HG丸ｺﾞｼｯｸM-PRO" panose="020F0600000000000000" pitchFamily="50" charset="-128"/>
              </a:rPr>
              <a:t>いる働き方も見られます。</a:t>
            </a:r>
            <a:endParaRPr lang="en-US" altLang="ja-JP" sz="1100" dirty="0">
              <a:solidFill>
                <a:prstClr val="black"/>
              </a:solidFill>
              <a:latin typeface="HG丸ｺﾞｼｯｸM-PRO" panose="020F0600000000000000" pitchFamily="50" charset="-128"/>
              <a:ea typeface="HG丸ｺﾞｼｯｸM-PRO" panose="020F0600000000000000" pitchFamily="50" charset="-128"/>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7352" y="4219626"/>
            <a:ext cx="2521944" cy="930379"/>
          </a:xfrm>
          <a:prstGeom prst="rect">
            <a:avLst/>
          </a:prstGeom>
        </p:spPr>
      </p:pic>
      <p:sp>
        <p:nvSpPr>
          <p:cNvPr id="16" name="正方形/長方形 15"/>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19336" y="33079"/>
            <a:ext cx="8186857" cy="553998"/>
          </a:xfrm>
          <a:prstGeom prst="rect">
            <a:avLst/>
          </a:prstGeom>
        </p:spPr>
        <p:txBody>
          <a:bodyPr wrap="none">
            <a:spAutoFit/>
          </a:bodyPr>
          <a:lstStyle/>
          <a:p>
            <a:pPr>
              <a:lnSpc>
                <a:spcPts val="3600"/>
              </a:lnSpc>
              <a:defRPr/>
            </a:pPr>
            <a:r>
              <a:rPr lang="ja-JP" altLang="en-US" sz="2400" dirty="0">
                <a:latin typeface="HG丸ｺﾞｼｯｸM-PRO" panose="020F0600000000000000" pitchFamily="50" charset="-128"/>
                <a:ea typeface="HG丸ｺﾞｼｯｸM-PRO" panose="020F0600000000000000" pitchFamily="50" charset="-128"/>
              </a:rPr>
              <a:t>正社員以外の働き方には、どのようなものがあるのだろう</a:t>
            </a:r>
            <a:endParaRPr lang="en-US" altLang="ja-JP" sz="2400" dirty="0">
              <a:latin typeface="HG丸ｺﾞｼｯｸM-PRO" panose="020F0600000000000000" pitchFamily="50" charset="-128"/>
              <a:ea typeface="HG丸ｺﾞｼｯｸM-PRO" panose="020F0600000000000000" pitchFamily="50" charset="-128"/>
            </a:endParaRPr>
          </a:p>
        </p:txBody>
      </p:sp>
      <p:sp>
        <p:nvSpPr>
          <p:cNvPr id="2" name="テキスト ボックス 1"/>
          <p:cNvSpPr txBox="1"/>
          <p:nvPr/>
        </p:nvSpPr>
        <p:spPr>
          <a:xfrm>
            <a:off x="1199456" y="5833638"/>
            <a:ext cx="9417963" cy="646331"/>
          </a:xfrm>
          <a:prstGeom prst="rect">
            <a:avLst/>
          </a:prstGeom>
          <a:noFill/>
        </p:spPr>
        <p:txBody>
          <a:bodyPr wrap="none" rtlCol="0">
            <a:spAutoFit/>
          </a:bodyPr>
          <a:lstStyle/>
          <a:p>
            <a:r>
              <a:rPr kumimoji="1" lang="ja-JP" altLang="en-US" dirty="0">
                <a:latin typeface="HG丸ｺﾞｼｯｸM-PRO" panose="020F0600000000000000" pitchFamily="50" charset="-128"/>
                <a:ea typeface="HG丸ｺﾞｼｯｸM-PRO" panose="020F0600000000000000" pitchFamily="50" charset="-128"/>
              </a:rPr>
              <a:t>☆「アルバイト」は、主として学生を対象に募集をかける職種で用いられることが多い。</a:t>
            </a:r>
            <a:endParaRPr kumimoji="1"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（上記の整理だと有期雇用労働者、またはパートタイム労働者に該当することが多い）</a:t>
            </a:r>
          </a:p>
        </p:txBody>
      </p:sp>
      <p:sp>
        <p:nvSpPr>
          <p:cNvPr id="10" name="正方形/長方形 9"/>
          <p:cNvSpPr/>
          <p:nvPr/>
        </p:nvSpPr>
        <p:spPr>
          <a:xfrm>
            <a:off x="1848386" y="894145"/>
            <a:ext cx="1148479" cy="914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契約期間の定めがある</a:t>
            </a:r>
          </a:p>
        </p:txBody>
      </p:sp>
      <p:sp>
        <p:nvSpPr>
          <p:cNvPr id="17" name="正方形/長方形 16"/>
          <p:cNvSpPr/>
          <p:nvPr/>
        </p:nvSpPr>
        <p:spPr>
          <a:xfrm>
            <a:off x="1855851" y="1940960"/>
            <a:ext cx="1148479" cy="25254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契約期間の定めがある場合が多い</a:t>
            </a:r>
          </a:p>
        </p:txBody>
      </p:sp>
      <p:sp>
        <p:nvSpPr>
          <p:cNvPr id="15" name="角丸四角形 14"/>
          <p:cNvSpPr/>
          <p:nvPr/>
        </p:nvSpPr>
        <p:spPr>
          <a:xfrm>
            <a:off x="3169285" y="4513692"/>
            <a:ext cx="6073112" cy="1070763"/>
          </a:xfrm>
          <a:prstGeom prst="roundRect">
            <a:avLst>
              <a:gd name="adj" fmla="val 3589"/>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1400"/>
              </a:lnSpc>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　フリーランスなど、業務委託（請負）契約で働く人、会社社長、役員、芸能人、プロ野球選手、個人事業主、</a:t>
            </a:r>
            <a:r>
              <a:rPr lang="en-US" altLang="ja-JP" sz="1400" dirty="0">
                <a:solidFill>
                  <a:prstClr val="black"/>
                </a:solidFill>
                <a:latin typeface="HG丸ｺﾞｼｯｸM-PRO" panose="020F0600000000000000" pitchFamily="50" charset="-128"/>
                <a:ea typeface="HG丸ｺﾞｼｯｸM-PRO" panose="020F0600000000000000" pitchFamily="50" charset="-128"/>
              </a:rPr>
              <a:t>You Tuber</a:t>
            </a:r>
            <a:r>
              <a:rPr lang="ja-JP" altLang="en-US" sz="1400" dirty="0">
                <a:solidFill>
                  <a:prstClr val="black"/>
                </a:solidFill>
                <a:latin typeface="HG丸ｺﾞｼｯｸM-PRO" panose="020F0600000000000000" pitchFamily="50" charset="-128"/>
                <a:ea typeface="HG丸ｺﾞｼｯｸM-PRO" panose="020F0600000000000000" pitchFamily="50" charset="-128"/>
              </a:rPr>
              <a:t>など。</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8" name="正方形/長方形 17"/>
          <p:cNvSpPr/>
          <p:nvPr/>
        </p:nvSpPr>
        <p:spPr>
          <a:xfrm>
            <a:off x="1085806" y="906706"/>
            <a:ext cx="689713" cy="354590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t>労働者（雇用される人）</a:t>
            </a:r>
          </a:p>
        </p:txBody>
      </p:sp>
      <p:sp>
        <p:nvSpPr>
          <p:cNvPr id="19" name="正方形/長方形 18"/>
          <p:cNvSpPr/>
          <p:nvPr/>
        </p:nvSpPr>
        <p:spPr>
          <a:xfrm>
            <a:off x="1095106" y="4525910"/>
            <a:ext cx="1909224" cy="107076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dirty="0"/>
              <a:t>雇用されない人</a:t>
            </a:r>
          </a:p>
        </p:txBody>
      </p:sp>
      <p:sp>
        <p:nvSpPr>
          <p:cNvPr id="13" name="スライド番号プレースホルダー 12">
            <a:extLst>
              <a:ext uri="{FF2B5EF4-FFF2-40B4-BE49-F238E27FC236}">
                <a16:creationId xmlns:a16="http://schemas.microsoft.com/office/drawing/2014/main" id="{44EC9E84-3453-1B00-C662-3041E9D1992E}"/>
              </a:ext>
            </a:extLst>
          </p:cNvPr>
          <p:cNvSpPr>
            <a:spLocks noGrp="1"/>
          </p:cNvSpPr>
          <p:nvPr>
            <p:ph type="sldNum" sz="quarter" idx="12"/>
          </p:nvPr>
        </p:nvSpPr>
        <p:spPr/>
        <p:txBody>
          <a:bodyPr/>
          <a:lstStyle/>
          <a:p>
            <a:fld id="{E3C52A74-6BB8-425A-81FA-95938EE2CA9E}" type="slidenum">
              <a:rPr kumimoji="1" lang="ja-JP" altLang="en-US" smtClean="0"/>
              <a:t>31</a:t>
            </a:fld>
            <a:endParaRPr kumimoji="1" lang="ja-JP" altLang="en-US"/>
          </a:p>
        </p:txBody>
      </p:sp>
    </p:spTree>
    <p:extLst>
      <p:ext uri="{BB962C8B-B14F-4D97-AF65-F5344CB8AC3E}">
        <p14:creationId xmlns:p14="http://schemas.microsoft.com/office/powerpoint/2010/main" val="1452915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4163AAA8-5D55-9C4E-825B-7B6625AB8E59}"/>
              </a:ext>
            </a:extLst>
          </p:cNvPr>
          <p:cNvSpPr txBox="1">
            <a:spLocks/>
          </p:cNvSpPr>
          <p:nvPr/>
        </p:nvSpPr>
        <p:spPr>
          <a:xfrm>
            <a:off x="0" y="127124"/>
            <a:ext cx="4517098" cy="384456"/>
          </a:xfrm>
          <a:prstGeom prst="rect">
            <a:avLst/>
          </a:prstGeom>
        </p:spPr>
        <p:txBody>
          <a:bodyPr vert="horz" wrap="square" lIns="0" tIns="14978"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521">
              <a:lnSpc>
                <a:spcPct val="100000"/>
              </a:lnSpc>
              <a:spcBef>
                <a:spcPts val="118"/>
              </a:spcBef>
            </a:pPr>
            <a:r>
              <a:rPr lang="ja-JP" altLang="en-US" sz="2400" b="1" dirty="0">
                <a:latin typeface="HGMaruGothicMPRO" panose="020F0600000000000000" pitchFamily="34" charset="-128"/>
                <a:ea typeface="HGMaruGothicMPRO" panose="020F0600000000000000" pitchFamily="34" charset="-128"/>
              </a:rPr>
              <a:t>「 労働契約法 」とは</a:t>
            </a:r>
          </a:p>
        </p:txBody>
      </p:sp>
      <p:sp>
        <p:nvSpPr>
          <p:cNvPr id="15" name="object 5">
            <a:extLst>
              <a:ext uri="{FF2B5EF4-FFF2-40B4-BE49-F238E27FC236}">
                <a16:creationId xmlns:a16="http://schemas.microsoft.com/office/drawing/2014/main" id="{A67CFEE6-9BFE-E14C-BB65-1E6415433533}"/>
              </a:ext>
            </a:extLst>
          </p:cNvPr>
          <p:cNvSpPr txBox="1"/>
          <p:nvPr/>
        </p:nvSpPr>
        <p:spPr>
          <a:xfrm>
            <a:off x="695400" y="1371002"/>
            <a:ext cx="10657183" cy="3310610"/>
          </a:xfrm>
          <a:prstGeom prst="rect">
            <a:avLst/>
          </a:prstGeom>
        </p:spPr>
        <p:txBody>
          <a:bodyPr vert="horz" wrap="square" lIns="0" tIns="10945" rIns="0" bIns="0" rtlCol="0">
            <a:spAutoFit/>
          </a:bodyPr>
          <a:lstStyle/>
          <a:p>
            <a:pPr marL="11521">
              <a:spcBef>
                <a:spcPts val="86"/>
              </a:spcBef>
            </a:pPr>
            <a:r>
              <a:rPr sz="3039" dirty="0">
                <a:solidFill>
                  <a:srgbClr val="231F20"/>
                </a:solidFill>
                <a:latin typeface="HGMaruGothicMPRO" panose="020F0600000000000000" pitchFamily="34" charset="-128"/>
                <a:ea typeface="HGMaruGothicMPRO" panose="020F0600000000000000" pitchFamily="34" charset="-128"/>
                <a:cs typeface="A-OTF Shin Maru Go Pro"/>
              </a:rPr>
              <a:t>　働き方が多様化し、個別の労働トラブルが増加</a:t>
            </a:r>
            <a:endParaRPr sz="3039" dirty="0">
              <a:latin typeface="HGMaruGothicMPRO" panose="020F0600000000000000" pitchFamily="34" charset="-128"/>
              <a:ea typeface="HGMaruGothicMPRO" panose="020F0600000000000000" pitchFamily="34" charset="-128"/>
              <a:cs typeface="A-OTF Shin Maru Go Pro"/>
            </a:endParaRPr>
          </a:p>
          <a:p>
            <a:pPr>
              <a:spcBef>
                <a:spcPts val="23"/>
              </a:spcBef>
            </a:pPr>
            <a:endParaRPr sz="3402" dirty="0">
              <a:latin typeface="HGMaruGothicMPRO" panose="020F0600000000000000" pitchFamily="34" charset="-128"/>
              <a:ea typeface="HGMaruGothicMPRO" panose="020F0600000000000000" pitchFamily="34" charset="-128"/>
              <a:cs typeface="Times New Roman"/>
            </a:endParaRPr>
          </a:p>
          <a:p>
            <a:pPr marL="11521" marR="4609">
              <a:lnSpc>
                <a:spcPts val="3602"/>
              </a:lnSpc>
            </a:pPr>
            <a:r>
              <a:rPr sz="3039" dirty="0">
                <a:solidFill>
                  <a:srgbClr val="231F20"/>
                </a:solidFill>
                <a:latin typeface="HGMaruGothicMPRO" panose="020F0600000000000000" pitchFamily="34" charset="-128"/>
                <a:ea typeface="HGMaruGothicMPRO" panose="020F0600000000000000" pitchFamily="34" charset="-128"/>
                <a:cs typeface="A-OTF Shin Maru Go Pro"/>
              </a:rPr>
              <a:t>　</a:t>
            </a:r>
            <a:r>
              <a:rPr sz="3039" dirty="0" err="1">
                <a:solidFill>
                  <a:srgbClr val="231F20"/>
                </a:solidFill>
                <a:latin typeface="HGMaruGothicMPRO" panose="020F0600000000000000" pitchFamily="34" charset="-128"/>
                <a:ea typeface="HGMaruGothicMPRO" panose="020F0600000000000000" pitchFamily="34" charset="-128"/>
                <a:cs typeface="A-OTF Shin Maru Go Pro"/>
              </a:rPr>
              <a:t>使用者と労働者にとって、法によって示された民事的なルールに沿った合理的な行動をとることができるように</a:t>
            </a:r>
            <a:endParaRPr lang="en-US" sz="3039" dirty="0">
              <a:solidFill>
                <a:srgbClr val="231F20"/>
              </a:solidFill>
              <a:latin typeface="HGMaruGothicMPRO" panose="020F0600000000000000" pitchFamily="34" charset="-128"/>
              <a:ea typeface="HGMaruGothicMPRO" panose="020F0600000000000000" pitchFamily="34" charset="-128"/>
              <a:cs typeface="A-OTF Shin Maru Go Pro"/>
            </a:endParaRPr>
          </a:p>
          <a:p>
            <a:pPr marL="11521" marR="4609">
              <a:lnSpc>
                <a:spcPts val="3602"/>
              </a:lnSpc>
            </a:pPr>
            <a:endParaRPr lang="en-US" sz="3400" dirty="0">
              <a:solidFill>
                <a:srgbClr val="231F20"/>
              </a:solidFill>
              <a:latin typeface="HGMaruGothicMPRO" panose="020F0600000000000000" pitchFamily="34" charset="-128"/>
              <a:ea typeface="HGMaruGothicMPRO" panose="020F0600000000000000" pitchFamily="34" charset="-128"/>
              <a:cs typeface="A-OTF Shin Maru Go Pro"/>
            </a:endParaRPr>
          </a:p>
          <a:p>
            <a:pPr marL="11521" marR="4609">
              <a:lnSpc>
                <a:spcPts val="3602"/>
              </a:lnSpc>
            </a:pPr>
            <a:r>
              <a:rPr sz="3039" dirty="0" err="1">
                <a:solidFill>
                  <a:srgbClr val="231F20"/>
                </a:solidFill>
                <a:latin typeface="HGMaruGothicMPRO" panose="020F0600000000000000" pitchFamily="34" charset="-128"/>
                <a:ea typeface="HGMaruGothicMPRO" panose="020F0600000000000000" pitchFamily="34" charset="-128"/>
                <a:cs typeface="A-OTF Shin Maru Go Pro"/>
              </a:rPr>
              <a:t>労働契約の</a:t>
            </a:r>
            <a:r>
              <a:rPr sz="3039" b="1" dirty="0" err="1">
                <a:solidFill>
                  <a:srgbClr val="00AEEF"/>
                </a:solidFill>
                <a:latin typeface="HGMaruGothicMPRO" panose="020F0600000000000000" pitchFamily="34" charset="-128"/>
                <a:ea typeface="HGMaruGothicMPRO" panose="020F0600000000000000" pitchFamily="34" charset="-128"/>
                <a:cs typeface="ShinMGoPro-Medium"/>
              </a:rPr>
              <a:t>締結・変更・継続・終了</a:t>
            </a:r>
            <a:r>
              <a:rPr sz="3039" dirty="0" err="1">
                <a:solidFill>
                  <a:srgbClr val="231F20"/>
                </a:solidFill>
                <a:latin typeface="HGMaruGothicMPRO" panose="020F0600000000000000" pitchFamily="34" charset="-128"/>
                <a:ea typeface="HGMaruGothicMPRO" panose="020F0600000000000000" pitchFamily="34" charset="-128"/>
                <a:cs typeface="A-OTF Shin Maru Go Pro"/>
              </a:rPr>
              <a:t>等について基本的なルールができました</a:t>
            </a:r>
            <a:r>
              <a:rPr sz="3039" dirty="0">
                <a:solidFill>
                  <a:srgbClr val="231F20"/>
                </a:solidFill>
                <a:latin typeface="HGMaruGothicMPRO" panose="020F0600000000000000" pitchFamily="34" charset="-128"/>
                <a:ea typeface="HGMaruGothicMPRO" panose="020F0600000000000000" pitchFamily="34" charset="-128"/>
                <a:cs typeface="A-OTF Shin Maru Go Pro"/>
              </a:rPr>
              <a:t>。</a:t>
            </a:r>
            <a:endParaRPr sz="3039" dirty="0">
              <a:latin typeface="HGMaruGothicMPRO" panose="020F0600000000000000" pitchFamily="34" charset="-128"/>
              <a:ea typeface="HGMaruGothicMPRO" panose="020F0600000000000000" pitchFamily="34" charset="-128"/>
              <a:cs typeface="A-OTF Shin Maru Go Pro"/>
            </a:endParaRPr>
          </a:p>
        </p:txBody>
      </p:sp>
      <p:sp>
        <p:nvSpPr>
          <p:cNvPr id="16" name="object 6">
            <a:extLst>
              <a:ext uri="{FF2B5EF4-FFF2-40B4-BE49-F238E27FC236}">
                <a16:creationId xmlns:a16="http://schemas.microsoft.com/office/drawing/2014/main" id="{1D5F0A9F-DCE6-4D44-AE71-6A846B15F2F3}"/>
              </a:ext>
            </a:extLst>
          </p:cNvPr>
          <p:cNvSpPr txBox="1"/>
          <p:nvPr/>
        </p:nvSpPr>
        <p:spPr>
          <a:xfrm>
            <a:off x="4084218" y="5164213"/>
            <a:ext cx="6584624" cy="954342"/>
          </a:xfrm>
          <a:prstGeom prst="rect">
            <a:avLst/>
          </a:prstGeom>
        </p:spPr>
        <p:txBody>
          <a:bodyPr vert="horz" wrap="square" lIns="0" tIns="5185" rIns="0" bIns="0" rtlCol="0">
            <a:spAutoFit/>
          </a:bodyPr>
          <a:lstStyle/>
          <a:p>
            <a:pPr marL="11521" marR="4609">
              <a:lnSpc>
                <a:spcPct val="103299"/>
              </a:lnSpc>
              <a:spcBef>
                <a:spcPts val="41"/>
              </a:spcBef>
            </a:pPr>
            <a:r>
              <a:rPr sz="1996" dirty="0">
                <a:solidFill>
                  <a:srgbClr val="231F20"/>
                </a:solidFill>
                <a:latin typeface="HGMaruGothicMPRO" panose="020F0600000000000000" pitchFamily="34" charset="-128"/>
                <a:ea typeface="HGMaruGothicMPRO" panose="020F0600000000000000" pitchFamily="34" charset="-128"/>
                <a:cs typeface="A-OTF Shin Maru Go Pro"/>
              </a:rPr>
              <a:t>使用者の指揮・命令のもとに働き、その報酬として賃金を受けている場合には「労働者」として労働契約法の対象になります。アルバイト、パートも「労働者」です。</a:t>
            </a:r>
            <a:endParaRPr sz="1996" dirty="0">
              <a:latin typeface="HGMaruGothicMPRO" panose="020F0600000000000000" pitchFamily="34" charset="-128"/>
              <a:ea typeface="HGMaruGothicMPRO" panose="020F0600000000000000" pitchFamily="34" charset="-128"/>
              <a:cs typeface="A-OTF Shin Maru Go Pro"/>
            </a:endParaRPr>
          </a:p>
        </p:txBody>
      </p:sp>
      <p:sp>
        <p:nvSpPr>
          <p:cNvPr id="17" name="object 7">
            <a:extLst>
              <a:ext uri="{FF2B5EF4-FFF2-40B4-BE49-F238E27FC236}">
                <a16:creationId xmlns:a16="http://schemas.microsoft.com/office/drawing/2014/main" id="{42BF2655-53DA-E94D-B04A-AF21E6779581}"/>
              </a:ext>
            </a:extLst>
          </p:cNvPr>
          <p:cNvSpPr txBox="1"/>
          <p:nvPr/>
        </p:nvSpPr>
        <p:spPr>
          <a:xfrm>
            <a:off x="1798093" y="5164212"/>
            <a:ext cx="2286124" cy="322260"/>
          </a:xfrm>
          <a:prstGeom prst="rect">
            <a:avLst/>
          </a:prstGeom>
        </p:spPr>
        <p:txBody>
          <a:bodyPr vert="horz" wrap="square" lIns="0" tIns="14978" rIns="0" bIns="0" rtlCol="0">
            <a:spAutoFit/>
          </a:bodyPr>
          <a:lstStyle/>
          <a:p>
            <a:pPr marL="11521">
              <a:spcBef>
                <a:spcPts val="118"/>
              </a:spcBef>
            </a:pPr>
            <a:r>
              <a:rPr sz="1996" dirty="0">
                <a:solidFill>
                  <a:srgbClr val="231F20"/>
                </a:solidFill>
                <a:latin typeface="HGMaruGothicMPRO" panose="020F0600000000000000" pitchFamily="34" charset="-128"/>
                <a:ea typeface="HGMaruGothicMPRO" panose="020F0600000000000000" pitchFamily="34" charset="-128"/>
                <a:cs typeface="A-OTF Shin Maru Go Pro"/>
              </a:rPr>
              <a:t>労働者とは・・・</a:t>
            </a:r>
            <a:endParaRPr sz="1996" dirty="0">
              <a:latin typeface="HGMaruGothicMPRO" panose="020F0600000000000000" pitchFamily="34" charset="-128"/>
              <a:ea typeface="HGMaruGothicMPRO" panose="020F0600000000000000" pitchFamily="34" charset="-128"/>
              <a:cs typeface="A-OTF Shin Maru Go Pro"/>
            </a:endParaRPr>
          </a:p>
        </p:txBody>
      </p:sp>
      <p:grpSp>
        <p:nvGrpSpPr>
          <p:cNvPr id="22" name="グループ化 21">
            <a:extLst>
              <a:ext uri="{FF2B5EF4-FFF2-40B4-BE49-F238E27FC236}">
                <a16:creationId xmlns:a16="http://schemas.microsoft.com/office/drawing/2014/main" id="{A854F1DD-2635-6C4F-97F7-A5E35DA999E4}"/>
              </a:ext>
            </a:extLst>
          </p:cNvPr>
          <p:cNvGrpSpPr/>
          <p:nvPr/>
        </p:nvGrpSpPr>
        <p:grpSpPr>
          <a:xfrm>
            <a:off x="5810319" y="1928905"/>
            <a:ext cx="572028" cy="307724"/>
            <a:chOff x="5030995" y="2126259"/>
            <a:chExt cx="630555" cy="339209"/>
          </a:xfrm>
        </p:grpSpPr>
        <p:sp>
          <p:nvSpPr>
            <p:cNvPr id="18" name="object 8">
              <a:extLst>
                <a:ext uri="{FF2B5EF4-FFF2-40B4-BE49-F238E27FC236}">
                  <a16:creationId xmlns:a16="http://schemas.microsoft.com/office/drawing/2014/main" id="{764BC7D6-0C2E-BF45-B961-AB8A80BD9473}"/>
                </a:ext>
              </a:extLst>
            </p:cNvPr>
            <p:cNvSpPr/>
            <p:nvPr/>
          </p:nvSpPr>
          <p:spPr>
            <a:xfrm>
              <a:off x="5030995" y="2292748"/>
              <a:ext cx="630555" cy="172720"/>
            </a:xfrm>
            <a:custGeom>
              <a:avLst/>
              <a:gdLst/>
              <a:ahLst/>
              <a:cxnLst/>
              <a:rect l="l" t="t" r="r" b="b"/>
              <a:pathLst>
                <a:path w="630554" h="172719">
                  <a:moveTo>
                    <a:pt x="629996" y="0"/>
                  </a:moveTo>
                  <a:lnTo>
                    <a:pt x="0" y="0"/>
                  </a:lnTo>
                  <a:lnTo>
                    <a:pt x="314998" y="172186"/>
                  </a:lnTo>
                  <a:lnTo>
                    <a:pt x="629996" y="0"/>
                  </a:lnTo>
                  <a:close/>
                </a:path>
              </a:pathLst>
            </a:custGeom>
            <a:solidFill>
              <a:srgbClr val="00C0F3"/>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9" name="object 9">
              <a:extLst>
                <a:ext uri="{FF2B5EF4-FFF2-40B4-BE49-F238E27FC236}">
                  <a16:creationId xmlns:a16="http://schemas.microsoft.com/office/drawing/2014/main" id="{5B9C5824-AE2F-514B-8962-9AC00A4A8400}"/>
                </a:ext>
              </a:extLst>
            </p:cNvPr>
            <p:cNvSpPr/>
            <p:nvPr/>
          </p:nvSpPr>
          <p:spPr>
            <a:xfrm>
              <a:off x="5216397" y="2126259"/>
              <a:ext cx="259715" cy="193040"/>
            </a:xfrm>
            <a:custGeom>
              <a:avLst/>
              <a:gdLst/>
              <a:ahLst/>
              <a:cxnLst/>
              <a:rect l="l" t="t" r="r" b="b"/>
              <a:pathLst>
                <a:path w="259714" h="193039">
                  <a:moveTo>
                    <a:pt x="259194" y="0"/>
                  </a:moveTo>
                  <a:lnTo>
                    <a:pt x="0" y="0"/>
                  </a:lnTo>
                  <a:lnTo>
                    <a:pt x="0" y="192684"/>
                  </a:lnTo>
                  <a:lnTo>
                    <a:pt x="259194" y="192684"/>
                  </a:lnTo>
                  <a:lnTo>
                    <a:pt x="259194" y="0"/>
                  </a:lnTo>
                  <a:close/>
                </a:path>
              </a:pathLst>
            </a:custGeom>
            <a:solidFill>
              <a:srgbClr val="00C0F3"/>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grpSp>
      <p:grpSp>
        <p:nvGrpSpPr>
          <p:cNvPr id="23" name="グループ化 22">
            <a:extLst>
              <a:ext uri="{FF2B5EF4-FFF2-40B4-BE49-F238E27FC236}">
                <a16:creationId xmlns:a16="http://schemas.microsoft.com/office/drawing/2014/main" id="{05F08AB7-13D5-C140-B23B-10362A171E31}"/>
              </a:ext>
            </a:extLst>
          </p:cNvPr>
          <p:cNvGrpSpPr/>
          <p:nvPr/>
        </p:nvGrpSpPr>
        <p:grpSpPr>
          <a:xfrm>
            <a:off x="5809986" y="3429000"/>
            <a:ext cx="572028" cy="307732"/>
            <a:chOff x="5030995" y="3984752"/>
            <a:chExt cx="630555" cy="339218"/>
          </a:xfrm>
        </p:grpSpPr>
        <p:sp>
          <p:nvSpPr>
            <p:cNvPr id="20" name="object 10">
              <a:extLst>
                <a:ext uri="{FF2B5EF4-FFF2-40B4-BE49-F238E27FC236}">
                  <a16:creationId xmlns:a16="http://schemas.microsoft.com/office/drawing/2014/main" id="{88BCEC8D-398A-C84C-98A6-FA147EACDAD9}"/>
                </a:ext>
              </a:extLst>
            </p:cNvPr>
            <p:cNvSpPr/>
            <p:nvPr/>
          </p:nvSpPr>
          <p:spPr>
            <a:xfrm>
              <a:off x="5030995" y="4151250"/>
              <a:ext cx="630555" cy="172720"/>
            </a:xfrm>
            <a:custGeom>
              <a:avLst/>
              <a:gdLst/>
              <a:ahLst/>
              <a:cxnLst/>
              <a:rect l="l" t="t" r="r" b="b"/>
              <a:pathLst>
                <a:path w="630554" h="172720">
                  <a:moveTo>
                    <a:pt x="629996" y="0"/>
                  </a:moveTo>
                  <a:lnTo>
                    <a:pt x="0" y="0"/>
                  </a:lnTo>
                  <a:lnTo>
                    <a:pt x="314998" y="172186"/>
                  </a:lnTo>
                  <a:lnTo>
                    <a:pt x="629996" y="0"/>
                  </a:lnTo>
                  <a:close/>
                </a:path>
              </a:pathLst>
            </a:custGeom>
            <a:solidFill>
              <a:srgbClr val="00C0F3"/>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1" name="object 11">
              <a:extLst>
                <a:ext uri="{FF2B5EF4-FFF2-40B4-BE49-F238E27FC236}">
                  <a16:creationId xmlns:a16="http://schemas.microsoft.com/office/drawing/2014/main" id="{EE05C646-6EDA-5242-A2C3-099ABB968601}"/>
                </a:ext>
              </a:extLst>
            </p:cNvPr>
            <p:cNvSpPr/>
            <p:nvPr/>
          </p:nvSpPr>
          <p:spPr>
            <a:xfrm>
              <a:off x="5216397" y="3984752"/>
              <a:ext cx="259715" cy="193040"/>
            </a:xfrm>
            <a:custGeom>
              <a:avLst/>
              <a:gdLst/>
              <a:ahLst/>
              <a:cxnLst/>
              <a:rect l="l" t="t" r="r" b="b"/>
              <a:pathLst>
                <a:path w="259714" h="193039">
                  <a:moveTo>
                    <a:pt x="259194" y="0"/>
                  </a:moveTo>
                  <a:lnTo>
                    <a:pt x="0" y="0"/>
                  </a:lnTo>
                  <a:lnTo>
                    <a:pt x="0" y="192684"/>
                  </a:lnTo>
                  <a:lnTo>
                    <a:pt x="259194" y="192684"/>
                  </a:lnTo>
                  <a:lnTo>
                    <a:pt x="259194" y="0"/>
                  </a:lnTo>
                  <a:close/>
                </a:path>
              </a:pathLst>
            </a:custGeom>
            <a:solidFill>
              <a:srgbClr val="00C0F3"/>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grpSp>
      <p:sp>
        <p:nvSpPr>
          <p:cNvPr id="24" name="正方形/長方形 23"/>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4"/>
          <p:cNvSpPr txBox="1">
            <a:spLocks/>
          </p:cNvSpPr>
          <p:nvPr/>
        </p:nvSpPr>
        <p:spPr>
          <a:xfrm>
            <a:off x="9347200" y="6479969"/>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44</a:t>
            </a:r>
            <a:endParaRPr lang="ja-JP" altLang="en-US" sz="1200" b="1" dirty="0"/>
          </a:p>
        </p:txBody>
      </p:sp>
    </p:spTree>
    <p:extLst>
      <p:ext uri="{BB962C8B-B14F-4D97-AF65-F5344CB8AC3E}">
        <p14:creationId xmlns:p14="http://schemas.microsoft.com/office/powerpoint/2010/main" val="234501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04000" y="1316104"/>
            <a:ext cx="8816082" cy="1569886"/>
          </a:xfrm>
          <a:prstGeom prst="roundRect">
            <a:avLst>
              <a:gd name="adj" fmla="val 2136"/>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36000" bIns="36000" rtlCol="0" anchor="ctr">
            <a:noAutofit/>
          </a:bodyPr>
          <a:lstStyle/>
          <a:p>
            <a:pPr marL="457200" indent="-457200">
              <a:lnSpc>
                <a:spcPts val="2800"/>
              </a:lnSpc>
              <a:buFontTx/>
              <a:buAutoNum type="arabicParenBoth"/>
              <a:defRPr/>
            </a:pPr>
            <a:r>
              <a:rPr lang="ja-JP" altLang="en-US" sz="2200" dirty="0">
                <a:solidFill>
                  <a:prstClr val="black"/>
                </a:solidFill>
                <a:latin typeface="HG丸ｺﾞｼｯｸM-PRO" pitchFamily="50" charset="-128"/>
                <a:ea typeface="HG丸ｺﾞｼｯｸM-PRO" pitchFamily="50" charset="-128"/>
              </a:rPr>
              <a:t>契約期間を定めた労働契約</a:t>
            </a:r>
            <a:r>
              <a:rPr lang="en-US" altLang="ja-JP" sz="2200" dirty="0">
                <a:solidFill>
                  <a:prstClr val="black"/>
                </a:solidFill>
                <a:latin typeface="HG丸ｺﾞｼｯｸM-PRO" pitchFamily="50" charset="-128"/>
                <a:ea typeface="HG丸ｺﾞｼｯｸM-PRO" pitchFamily="50" charset="-128"/>
              </a:rPr>
              <a:t>(</a:t>
            </a:r>
            <a:r>
              <a:rPr lang="ja-JP" altLang="en-US" sz="2200" dirty="0">
                <a:solidFill>
                  <a:prstClr val="black"/>
                </a:solidFill>
                <a:latin typeface="HG丸ｺﾞｼｯｸM-PRO" pitchFamily="50" charset="-128"/>
                <a:ea typeface="HG丸ｺﾞｼｯｸM-PRO" pitchFamily="50" charset="-128"/>
              </a:rPr>
              <a:t>有期労働契約</a:t>
            </a:r>
            <a:r>
              <a:rPr lang="en-US" altLang="ja-JP" sz="2200" dirty="0">
                <a:solidFill>
                  <a:prstClr val="black"/>
                </a:solidFill>
                <a:latin typeface="HG丸ｺﾞｼｯｸM-PRO" pitchFamily="50" charset="-128"/>
                <a:ea typeface="HG丸ｺﾞｼｯｸM-PRO" pitchFamily="50" charset="-128"/>
              </a:rPr>
              <a:t>)</a:t>
            </a:r>
            <a:r>
              <a:rPr lang="ja-JP" altLang="en-US" sz="2200" dirty="0">
                <a:solidFill>
                  <a:prstClr val="black"/>
                </a:solidFill>
                <a:latin typeface="HG丸ｺﾞｼｯｸM-PRO" pitchFamily="50" charset="-128"/>
                <a:ea typeface="HG丸ｺﾞｼｯｸM-PRO" pitchFamily="50" charset="-128"/>
              </a:rPr>
              <a:t>を繰り返し更新して通</a:t>
            </a:r>
            <a:endParaRPr lang="en-US" altLang="ja-JP" sz="2200" dirty="0">
              <a:solidFill>
                <a:prstClr val="black"/>
              </a:solidFill>
              <a:latin typeface="HG丸ｺﾞｼｯｸM-PRO" pitchFamily="50" charset="-128"/>
              <a:ea typeface="HG丸ｺﾞｼｯｸM-PRO" pitchFamily="50" charset="-128"/>
            </a:endParaRPr>
          </a:p>
          <a:p>
            <a:pPr>
              <a:lnSpc>
                <a:spcPts val="2800"/>
              </a:lnSpc>
              <a:defRPr/>
            </a:pPr>
            <a:r>
              <a:rPr lang="ja-JP" altLang="en-US" sz="2200" dirty="0">
                <a:solidFill>
                  <a:prstClr val="black"/>
                </a:solidFill>
                <a:latin typeface="HG丸ｺﾞｼｯｸM-PRO" pitchFamily="50" charset="-128"/>
                <a:ea typeface="HG丸ｺﾞｼｯｸM-PRO" pitchFamily="50" charset="-128"/>
              </a:rPr>
              <a:t>算</a:t>
            </a:r>
            <a:r>
              <a:rPr lang="en-US" altLang="ja-JP" sz="2200" dirty="0">
                <a:solidFill>
                  <a:prstClr val="black"/>
                </a:solidFill>
                <a:latin typeface="HG丸ｺﾞｼｯｸM-PRO" pitchFamily="50" charset="-128"/>
                <a:ea typeface="HG丸ｺﾞｼｯｸM-PRO" pitchFamily="50" charset="-128"/>
              </a:rPr>
              <a:t>5</a:t>
            </a:r>
            <a:r>
              <a:rPr lang="ja-JP" altLang="en-US" sz="2200" dirty="0">
                <a:solidFill>
                  <a:prstClr val="black"/>
                </a:solidFill>
                <a:latin typeface="HG丸ｺﾞｼｯｸM-PRO" pitchFamily="50" charset="-128"/>
                <a:ea typeface="HG丸ｺﾞｼｯｸM-PRO" pitchFamily="50" charset="-128"/>
              </a:rPr>
              <a:t>年を超えた者</a:t>
            </a:r>
            <a:r>
              <a:rPr lang="ja-JP" altLang="en-US" sz="2200" dirty="0">
                <a:solidFill>
                  <a:srgbClr val="FF0000"/>
                </a:solidFill>
                <a:latin typeface="HG丸ｺﾞｼｯｸM-PRO" pitchFamily="50" charset="-128"/>
                <a:ea typeface="HG丸ｺﾞｼｯｸM-PRO" pitchFamily="50" charset="-128"/>
              </a:rPr>
              <a:t>*</a:t>
            </a:r>
            <a:r>
              <a:rPr lang="ja-JP" altLang="en-US" sz="2200" dirty="0">
                <a:solidFill>
                  <a:prstClr val="black"/>
                </a:solidFill>
                <a:latin typeface="HG丸ｺﾞｼｯｸM-PRO" pitchFamily="50" charset="-128"/>
                <a:ea typeface="HG丸ｺﾞｼｯｸM-PRO" pitchFamily="50" charset="-128"/>
              </a:rPr>
              <a:t>は、使用者（企業）に申し込みをすることにより、次の契約から期間の定めのない労働契約（無期労働契約）に転換することができる。</a:t>
            </a:r>
            <a:endParaRPr lang="en-US" altLang="ja-JP" sz="2200" dirty="0">
              <a:solidFill>
                <a:prstClr val="black"/>
              </a:solidFill>
              <a:latin typeface="HG丸ｺﾞｼｯｸM-PRO" pitchFamily="50" charset="-128"/>
              <a:ea typeface="HG丸ｺﾞｼｯｸM-PRO" pitchFamily="50" charset="-128"/>
            </a:endParaRPr>
          </a:p>
        </p:txBody>
      </p:sp>
      <p:sp>
        <p:nvSpPr>
          <p:cNvPr id="22" name="角丸四角形 21"/>
          <p:cNvSpPr/>
          <p:nvPr/>
        </p:nvSpPr>
        <p:spPr>
          <a:xfrm>
            <a:off x="1704001" y="2996953"/>
            <a:ext cx="8829529" cy="816867"/>
          </a:xfrm>
          <a:prstGeom prst="roundRect">
            <a:avLst>
              <a:gd name="adj" fmla="val 2136"/>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36000" bIns="36000" rtlCol="0" anchor="ctr">
            <a:noAutofit/>
          </a:bodyPr>
          <a:lstStyle/>
          <a:p>
            <a:pPr>
              <a:lnSpc>
                <a:spcPts val="2800"/>
              </a:lnSpc>
              <a:defRPr/>
            </a:pPr>
            <a:r>
              <a:rPr lang="en-US" altLang="ja-JP" sz="2200" dirty="0">
                <a:solidFill>
                  <a:prstClr val="black"/>
                </a:solidFill>
                <a:latin typeface="HG丸ｺﾞｼｯｸM-PRO" pitchFamily="50" charset="-128"/>
                <a:ea typeface="HG丸ｺﾞｼｯｸM-PRO" pitchFamily="50" charset="-128"/>
              </a:rPr>
              <a:t>(2) </a:t>
            </a:r>
            <a:r>
              <a:rPr lang="ja-JP" altLang="en-US" sz="2200" dirty="0">
                <a:solidFill>
                  <a:prstClr val="black"/>
                </a:solidFill>
                <a:latin typeface="HG丸ｺﾞｼｯｸM-PRO" pitchFamily="50" charset="-128"/>
                <a:ea typeface="HG丸ｺﾞｼｯｸM-PRO" pitchFamily="50" charset="-128"/>
              </a:rPr>
              <a:t>無期契約に変わった後の労働条件</a:t>
            </a:r>
            <a:r>
              <a:rPr lang="en-US" altLang="ja-JP" sz="2200" dirty="0">
                <a:solidFill>
                  <a:prstClr val="black"/>
                </a:solidFill>
                <a:latin typeface="HG丸ｺﾞｼｯｸM-PRO" pitchFamily="50" charset="-128"/>
                <a:ea typeface="HG丸ｺﾞｼｯｸM-PRO" pitchFamily="50" charset="-128"/>
              </a:rPr>
              <a:t>(</a:t>
            </a:r>
            <a:r>
              <a:rPr lang="ja-JP" altLang="en-US" sz="2200" dirty="0">
                <a:solidFill>
                  <a:prstClr val="black"/>
                </a:solidFill>
                <a:latin typeface="HG丸ｺﾞｼｯｸM-PRO" pitchFamily="50" charset="-128"/>
                <a:ea typeface="HG丸ｺﾞｼｯｸM-PRO" pitchFamily="50" charset="-128"/>
              </a:rPr>
              <a:t>職務・勤務地・賃金・労働時間</a:t>
            </a:r>
            <a:endParaRPr lang="en-US" altLang="ja-JP" sz="2200" dirty="0">
              <a:solidFill>
                <a:prstClr val="black"/>
              </a:solidFill>
              <a:latin typeface="HG丸ｺﾞｼｯｸM-PRO" pitchFamily="50" charset="-128"/>
              <a:ea typeface="HG丸ｺﾞｼｯｸM-PRO" pitchFamily="50" charset="-128"/>
            </a:endParaRPr>
          </a:p>
          <a:p>
            <a:pPr>
              <a:lnSpc>
                <a:spcPts val="2800"/>
              </a:lnSpc>
              <a:defRPr/>
            </a:pPr>
            <a:r>
              <a:rPr lang="ja-JP" altLang="en-US" sz="2200" dirty="0">
                <a:solidFill>
                  <a:prstClr val="black"/>
                </a:solidFill>
                <a:latin typeface="HG丸ｺﾞｼｯｸM-PRO" pitchFamily="50" charset="-128"/>
                <a:ea typeface="HG丸ｺﾞｼｯｸM-PRO" pitchFamily="50" charset="-128"/>
              </a:rPr>
              <a:t>など</a:t>
            </a:r>
            <a:r>
              <a:rPr lang="en-US" altLang="ja-JP" sz="2200" dirty="0">
                <a:solidFill>
                  <a:prstClr val="black"/>
                </a:solidFill>
                <a:latin typeface="HG丸ｺﾞｼｯｸM-PRO" pitchFamily="50" charset="-128"/>
                <a:ea typeface="HG丸ｺﾞｼｯｸM-PRO" pitchFamily="50" charset="-128"/>
              </a:rPr>
              <a:t>)</a:t>
            </a:r>
            <a:r>
              <a:rPr lang="ja-JP" altLang="en-US" sz="2200" dirty="0">
                <a:solidFill>
                  <a:prstClr val="black"/>
                </a:solidFill>
                <a:latin typeface="HG丸ｺﾞｼｯｸM-PRO" pitchFamily="50" charset="-128"/>
                <a:ea typeface="HG丸ｺﾞｼｯｸM-PRO" pitchFamily="50" charset="-128"/>
              </a:rPr>
              <a:t>は、原則としてそれまでと同じ</a:t>
            </a:r>
            <a:r>
              <a:rPr lang="ja-JP" altLang="en-US" sz="2200" dirty="0">
                <a:solidFill>
                  <a:srgbClr val="FF0000"/>
                </a:solidFill>
                <a:latin typeface="HG丸ｺﾞｼｯｸM-PRO" pitchFamily="50" charset="-128"/>
                <a:ea typeface="HG丸ｺﾞｼｯｸM-PRO" pitchFamily="50" charset="-128"/>
              </a:rPr>
              <a:t>*</a:t>
            </a:r>
            <a:r>
              <a:rPr lang="ja-JP" altLang="en-US" sz="2200" dirty="0">
                <a:solidFill>
                  <a:schemeClr val="tx1"/>
                </a:solidFill>
                <a:latin typeface="HG丸ｺﾞｼｯｸM-PRO" pitchFamily="50" charset="-128"/>
                <a:ea typeface="HG丸ｺﾞｼｯｸM-PRO" pitchFamily="50" charset="-128"/>
              </a:rPr>
              <a:t>。</a:t>
            </a:r>
            <a:endParaRPr lang="en-US" altLang="ja-JP" sz="2200" dirty="0">
              <a:solidFill>
                <a:schemeClr val="tx1"/>
              </a:solidFill>
              <a:latin typeface="HG丸ｺﾞｼｯｸM-PRO" pitchFamily="50" charset="-128"/>
              <a:ea typeface="HG丸ｺﾞｼｯｸM-PRO" pitchFamily="50" charset="-128"/>
            </a:endParaRPr>
          </a:p>
        </p:txBody>
      </p:sp>
      <p:sp>
        <p:nvSpPr>
          <p:cNvPr id="8" name="角丸四角形 5">
            <a:extLst>
              <a:ext uri="{FF2B5EF4-FFF2-40B4-BE49-F238E27FC236}">
                <a16:creationId xmlns:a16="http://schemas.microsoft.com/office/drawing/2014/main" id="{80F56CCC-61EE-422A-A73C-41CB8763F8E4}"/>
              </a:ext>
            </a:extLst>
          </p:cNvPr>
          <p:cNvSpPr/>
          <p:nvPr/>
        </p:nvSpPr>
        <p:spPr>
          <a:xfrm>
            <a:off x="3647728" y="2502757"/>
            <a:ext cx="6890288" cy="343686"/>
          </a:xfrm>
          <a:prstGeom prst="roundRect">
            <a:avLst>
              <a:gd name="adj" fmla="val 2136"/>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36000" bIns="36000" rtlCol="0" anchor="ctr">
            <a:noAutofit/>
          </a:bodyPr>
          <a:lstStyle/>
          <a:p>
            <a:pPr algn="r">
              <a:lnSpc>
                <a:spcPts val="1600"/>
              </a:lnSpc>
              <a:defRPr/>
            </a:pPr>
            <a:r>
              <a:rPr lang="ja-JP" altLang="en-US" sz="1200" dirty="0">
                <a:solidFill>
                  <a:srgbClr val="FF0000"/>
                </a:solidFill>
                <a:latin typeface="HG丸ｺﾞｼｯｸM-PRO" pitchFamily="50" charset="-128"/>
                <a:ea typeface="HG丸ｺﾞｼｯｸM-PRO" pitchFamily="50" charset="-128"/>
              </a:rPr>
              <a:t>*</a:t>
            </a:r>
            <a:r>
              <a:rPr lang="ja-JP" altLang="en-US" sz="1200" dirty="0">
                <a:solidFill>
                  <a:prstClr val="black"/>
                </a:solidFill>
                <a:latin typeface="HG丸ｺﾞｼｯｸM-PRO" pitchFamily="50" charset="-128"/>
                <a:ea typeface="HG丸ｺﾞｼｯｸM-PRO" pitchFamily="50" charset="-128"/>
              </a:rPr>
              <a:t>契約社員・パートタイㇺ労働者・アルバイト・派遣社員・嘱託社員などその呼称の如何を問わない。</a:t>
            </a:r>
            <a:endParaRPr lang="en-US" altLang="ja-JP" sz="1200" dirty="0">
              <a:solidFill>
                <a:prstClr val="black"/>
              </a:solidFill>
              <a:latin typeface="HG丸ｺﾞｼｯｸM-PRO" pitchFamily="50" charset="-128"/>
              <a:ea typeface="HG丸ｺﾞｼｯｸM-PRO" pitchFamily="50" charset="-128"/>
            </a:endParaRPr>
          </a:p>
        </p:txBody>
      </p:sp>
      <p:sp>
        <p:nvSpPr>
          <p:cNvPr id="9" name="角丸四角形 21">
            <a:extLst>
              <a:ext uri="{FF2B5EF4-FFF2-40B4-BE49-F238E27FC236}">
                <a16:creationId xmlns:a16="http://schemas.microsoft.com/office/drawing/2014/main" id="{A61B9E17-F811-41E3-94D4-F28D85CA0382}"/>
              </a:ext>
            </a:extLst>
          </p:cNvPr>
          <p:cNvSpPr/>
          <p:nvPr/>
        </p:nvSpPr>
        <p:spPr>
          <a:xfrm>
            <a:off x="6672064" y="3356993"/>
            <a:ext cx="3996000" cy="431933"/>
          </a:xfrm>
          <a:prstGeom prst="roundRect">
            <a:avLst>
              <a:gd name="adj" fmla="val 2136"/>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36000" bIns="36000" rtlCol="0" anchor="ctr">
            <a:noAutofit/>
          </a:bodyPr>
          <a:lstStyle/>
          <a:p>
            <a:pPr>
              <a:lnSpc>
                <a:spcPts val="1600"/>
              </a:lnSpc>
              <a:defRPr/>
            </a:pPr>
            <a:r>
              <a:rPr lang="ja-JP" altLang="en-US" sz="1400" dirty="0">
                <a:solidFill>
                  <a:srgbClr val="FF0000"/>
                </a:solidFill>
                <a:latin typeface="HG丸ｺﾞｼｯｸM-PRO" pitchFamily="50" charset="-128"/>
                <a:ea typeface="HG丸ｺﾞｼｯｸM-PRO" pitchFamily="50" charset="-128"/>
              </a:rPr>
              <a:t>*</a:t>
            </a:r>
            <a:r>
              <a:rPr lang="ja-JP" altLang="en-US" sz="1400" dirty="0">
                <a:solidFill>
                  <a:prstClr val="black"/>
                </a:solidFill>
                <a:latin typeface="HG丸ｺﾞｼｯｸM-PRO" pitchFamily="50" charset="-128"/>
                <a:ea typeface="HG丸ｺﾞｼｯｸM-PRO" pitchFamily="50" charset="-128"/>
              </a:rPr>
              <a:t>労働協約や就業規則、それぞれの労働契約で</a:t>
            </a:r>
            <a:endParaRPr lang="en-US" altLang="ja-JP" sz="1400" dirty="0">
              <a:solidFill>
                <a:prstClr val="black"/>
              </a:solidFill>
              <a:latin typeface="HG丸ｺﾞｼｯｸM-PRO" pitchFamily="50" charset="-128"/>
              <a:ea typeface="HG丸ｺﾞｼｯｸM-PRO" pitchFamily="50" charset="-128"/>
            </a:endParaRPr>
          </a:p>
          <a:p>
            <a:pPr algn="r">
              <a:lnSpc>
                <a:spcPts val="1600"/>
              </a:lnSpc>
              <a:defRPr/>
            </a:pPr>
            <a:r>
              <a:rPr lang="ja-JP" altLang="en-US" sz="1400" dirty="0">
                <a:solidFill>
                  <a:prstClr val="black"/>
                </a:solidFill>
                <a:latin typeface="HG丸ｺﾞｼｯｸM-PRO" pitchFamily="50" charset="-128"/>
                <a:ea typeface="HG丸ｺﾞｼｯｸM-PRO" pitchFamily="50" charset="-128"/>
              </a:rPr>
              <a:t>別段の定めをすれば、その定めに従う。</a:t>
            </a:r>
            <a:endParaRPr lang="en-US" altLang="ja-JP" sz="1400" dirty="0">
              <a:solidFill>
                <a:prstClr val="black"/>
              </a:solidFill>
              <a:latin typeface="HG丸ｺﾞｼｯｸM-PRO" pitchFamily="50" charset="-128"/>
              <a:ea typeface="HG丸ｺﾞｼｯｸM-PRO" pitchFamily="50" charset="-128"/>
            </a:endParaRPr>
          </a:p>
        </p:txBody>
      </p:sp>
      <p:sp>
        <p:nvSpPr>
          <p:cNvPr id="10" name="角丸四角形 21">
            <a:extLst>
              <a:ext uri="{FF2B5EF4-FFF2-40B4-BE49-F238E27FC236}">
                <a16:creationId xmlns:a16="http://schemas.microsoft.com/office/drawing/2014/main" id="{DC356CB7-0DAA-47D8-9CD6-A8D780371DCE}"/>
              </a:ext>
            </a:extLst>
          </p:cNvPr>
          <p:cNvSpPr/>
          <p:nvPr/>
        </p:nvSpPr>
        <p:spPr>
          <a:xfrm>
            <a:off x="1705600" y="3933056"/>
            <a:ext cx="8829529" cy="1104784"/>
          </a:xfrm>
          <a:prstGeom prst="roundRect">
            <a:avLst>
              <a:gd name="adj" fmla="val 2136"/>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36000" bIns="36000" rtlCol="0" anchor="ctr">
            <a:noAutofit/>
          </a:bodyPr>
          <a:lstStyle/>
          <a:p>
            <a:pPr>
              <a:lnSpc>
                <a:spcPts val="2800"/>
              </a:lnSpc>
              <a:defRPr/>
            </a:pPr>
            <a:r>
              <a:rPr lang="en-US" altLang="ja-JP" sz="2200" dirty="0">
                <a:solidFill>
                  <a:prstClr val="black"/>
                </a:solidFill>
                <a:latin typeface="HG丸ｺﾞｼｯｸM-PRO" pitchFamily="50" charset="-128"/>
                <a:ea typeface="HG丸ｺﾞｼｯｸM-PRO" pitchFamily="50" charset="-128"/>
              </a:rPr>
              <a:t>(3)</a:t>
            </a:r>
            <a:r>
              <a:rPr lang="ja-JP" altLang="en-US" sz="2200" dirty="0">
                <a:solidFill>
                  <a:prstClr val="black"/>
                </a:solidFill>
                <a:latin typeface="HG丸ｺﾞｼｯｸM-PRO" pitchFamily="50" charset="-128"/>
                <a:ea typeface="HG丸ｺﾞｼｯｸM-PRO" pitchFamily="50" charset="-128"/>
              </a:rPr>
              <a:t> </a:t>
            </a:r>
            <a:r>
              <a:rPr lang="ja-JP" altLang="en-US" sz="2200" dirty="0">
                <a:solidFill>
                  <a:schemeClr val="tx1"/>
                </a:solidFill>
                <a:latin typeface="HG丸ｺﾞｼｯｸM-PRO" pitchFamily="50" charset="-128"/>
                <a:ea typeface="HG丸ｺﾞｼｯｸM-PRO" pitchFamily="50" charset="-128"/>
              </a:rPr>
              <a:t>無期契約に変われば、雇い止めの不安は解消され、安定的かつ意欲的に働くことができる、長期的なキャリア形成を図ることができるメリットがある。</a:t>
            </a:r>
            <a:endParaRPr lang="en-US" altLang="ja-JP" sz="2200" dirty="0">
              <a:solidFill>
                <a:schemeClr val="tx1"/>
              </a:solidFill>
              <a:latin typeface="HG丸ｺﾞｼｯｸM-PRO" pitchFamily="50" charset="-128"/>
              <a:ea typeface="HG丸ｺﾞｼｯｸM-PRO" pitchFamily="50" charset="-128"/>
            </a:endParaRPr>
          </a:p>
        </p:txBody>
      </p:sp>
      <p:sp>
        <p:nvSpPr>
          <p:cNvPr id="2" name="矢印: 右 1">
            <a:extLst>
              <a:ext uri="{FF2B5EF4-FFF2-40B4-BE49-F238E27FC236}">
                <a16:creationId xmlns:a16="http://schemas.microsoft.com/office/drawing/2014/main" id="{1C1E6436-62B6-4B5F-9081-07CFF53D52A2}"/>
              </a:ext>
            </a:extLst>
          </p:cNvPr>
          <p:cNvSpPr/>
          <p:nvPr/>
        </p:nvSpPr>
        <p:spPr>
          <a:xfrm>
            <a:off x="1917103" y="5347933"/>
            <a:ext cx="1080000" cy="648072"/>
          </a:xfrm>
          <a:prstGeom prst="rightArrow">
            <a:avLst/>
          </a:prstGeom>
          <a:gradFill>
            <a:gsLst>
              <a:gs pos="0">
                <a:schemeClr val="bg2">
                  <a:lumMod val="90000"/>
                </a:schemeClr>
              </a:gs>
              <a:gs pos="43000">
                <a:schemeClr val="bg2">
                  <a:lumMod val="90000"/>
                </a:schemeClr>
              </a:gs>
              <a:gs pos="66000">
                <a:schemeClr val="bg2">
                  <a:lumMod val="75000"/>
                </a:schemeClr>
              </a:gs>
              <a:gs pos="100000">
                <a:schemeClr val="bg2">
                  <a:lumMod val="50000"/>
                </a:schemeClr>
              </a:gs>
            </a:gsLst>
            <a:lin ang="2700000" scaled="1"/>
          </a:grad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HG丸ｺﾞｼｯｸM-PRO" panose="020F0600000000000000" pitchFamily="50" charset="-128"/>
                <a:ea typeface="HG丸ｺﾞｼｯｸM-PRO" panose="020F0600000000000000" pitchFamily="50" charset="-128"/>
              </a:rPr>
              <a:t>1</a:t>
            </a:r>
            <a:r>
              <a:rPr lang="ja-JP" altLang="en-US" dirty="0">
                <a:solidFill>
                  <a:schemeClr val="tx1"/>
                </a:solidFill>
                <a:latin typeface="HG丸ｺﾞｼｯｸM-PRO" panose="020F0600000000000000" pitchFamily="50" charset="-128"/>
                <a:ea typeface="HG丸ｺﾞｼｯｸM-PRO" panose="020F0600000000000000" pitchFamily="50" charset="-128"/>
              </a:rPr>
              <a:t>年</a:t>
            </a:r>
          </a:p>
        </p:txBody>
      </p:sp>
      <p:sp>
        <p:nvSpPr>
          <p:cNvPr id="12" name="矢印: 右 11">
            <a:extLst>
              <a:ext uri="{FF2B5EF4-FFF2-40B4-BE49-F238E27FC236}">
                <a16:creationId xmlns:a16="http://schemas.microsoft.com/office/drawing/2014/main" id="{E918B4E4-A303-4087-84A3-94B0D3ACE0B5}"/>
              </a:ext>
            </a:extLst>
          </p:cNvPr>
          <p:cNvSpPr/>
          <p:nvPr/>
        </p:nvSpPr>
        <p:spPr>
          <a:xfrm>
            <a:off x="3071784" y="5352826"/>
            <a:ext cx="1080000" cy="648072"/>
          </a:xfrm>
          <a:prstGeom prst="rightArrow">
            <a:avLst/>
          </a:prstGeom>
          <a:gradFill>
            <a:gsLst>
              <a:gs pos="0">
                <a:schemeClr val="bg2">
                  <a:lumMod val="90000"/>
                </a:schemeClr>
              </a:gs>
              <a:gs pos="43000">
                <a:schemeClr val="bg2">
                  <a:lumMod val="90000"/>
                </a:schemeClr>
              </a:gs>
              <a:gs pos="66000">
                <a:schemeClr val="bg2">
                  <a:lumMod val="75000"/>
                </a:schemeClr>
              </a:gs>
              <a:gs pos="100000">
                <a:schemeClr val="bg2">
                  <a:lumMod val="50000"/>
                </a:schemeClr>
              </a:gs>
            </a:gsLst>
            <a:lin ang="2700000" scaled="1"/>
          </a:grad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HG丸ｺﾞｼｯｸM-PRO" panose="020F0600000000000000" pitchFamily="50" charset="-128"/>
                <a:ea typeface="HG丸ｺﾞｼｯｸM-PRO" panose="020F0600000000000000" pitchFamily="50" charset="-128"/>
              </a:rPr>
              <a:t>1</a:t>
            </a:r>
            <a:r>
              <a:rPr lang="ja-JP" altLang="en-US" dirty="0">
                <a:solidFill>
                  <a:schemeClr val="tx1"/>
                </a:solidFill>
                <a:latin typeface="HG丸ｺﾞｼｯｸM-PRO" panose="020F0600000000000000" pitchFamily="50" charset="-128"/>
                <a:ea typeface="HG丸ｺﾞｼｯｸM-PRO" panose="020F0600000000000000" pitchFamily="50" charset="-128"/>
              </a:rPr>
              <a:t>年</a:t>
            </a:r>
          </a:p>
        </p:txBody>
      </p:sp>
      <p:sp>
        <p:nvSpPr>
          <p:cNvPr id="13" name="矢印: 右 12">
            <a:extLst>
              <a:ext uri="{FF2B5EF4-FFF2-40B4-BE49-F238E27FC236}">
                <a16:creationId xmlns:a16="http://schemas.microsoft.com/office/drawing/2014/main" id="{95BC4F01-BBEB-4D2A-AE4E-DD60D5A06A26}"/>
              </a:ext>
            </a:extLst>
          </p:cNvPr>
          <p:cNvSpPr/>
          <p:nvPr/>
        </p:nvSpPr>
        <p:spPr>
          <a:xfrm>
            <a:off x="4223912" y="5352208"/>
            <a:ext cx="1080000" cy="648072"/>
          </a:xfrm>
          <a:prstGeom prst="rightArrow">
            <a:avLst/>
          </a:prstGeom>
          <a:gradFill>
            <a:gsLst>
              <a:gs pos="0">
                <a:schemeClr val="bg2">
                  <a:lumMod val="90000"/>
                </a:schemeClr>
              </a:gs>
              <a:gs pos="43000">
                <a:schemeClr val="bg2">
                  <a:lumMod val="90000"/>
                </a:schemeClr>
              </a:gs>
              <a:gs pos="66000">
                <a:schemeClr val="bg2">
                  <a:lumMod val="75000"/>
                </a:schemeClr>
              </a:gs>
              <a:gs pos="100000">
                <a:schemeClr val="bg2">
                  <a:lumMod val="50000"/>
                </a:schemeClr>
              </a:gs>
            </a:gsLst>
            <a:lin ang="2700000" scaled="1"/>
          </a:grad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HG丸ｺﾞｼｯｸM-PRO" panose="020F0600000000000000" pitchFamily="50" charset="-128"/>
                <a:ea typeface="HG丸ｺﾞｼｯｸM-PRO" panose="020F0600000000000000" pitchFamily="50" charset="-128"/>
              </a:rPr>
              <a:t>1</a:t>
            </a:r>
            <a:r>
              <a:rPr lang="ja-JP" altLang="en-US" dirty="0">
                <a:solidFill>
                  <a:schemeClr val="tx1"/>
                </a:solidFill>
                <a:latin typeface="HG丸ｺﾞｼｯｸM-PRO" panose="020F0600000000000000" pitchFamily="50" charset="-128"/>
                <a:ea typeface="HG丸ｺﾞｼｯｸM-PRO" panose="020F0600000000000000" pitchFamily="50" charset="-128"/>
              </a:rPr>
              <a:t>年</a:t>
            </a:r>
          </a:p>
        </p:txBody>
      </p:sp>
      <p:sp>
        <p:nvSpPr>
          <p:cNvPr id="14" name="矢印: 右 13">
            <a:extLst>
              <a:ext uri="{FF2B5EF4-FFF2-40B4-BE49-F238E27FC236}">
                <a16:creationId xmlns:a16="http://schemas.microsoft.com/office/drawing/2014/main" id="{EAF626EE-7997-41A2-84C8-F38693C0FA3A}"/>
              </a:ext>
            </a:extLst>
          </p:cNvPr>
          <p:cNvSpPr/>
          <p:nvPr/>
        </p:nvSpPr>
        <p:spPr>
          <a:xfrm>
            <a:off x="6528168" y="5363497"/>
            <a:ext cx="1080000" cy="648072"/>
          </a:xfrm>
          <a:prstGeom prst="rightArrow">
            <a:avLst/>
          </a:prstGeom>
          <a:gradFill>
            <a:gsLst>
              <a:gs pos="0">
                <a:schemeClr val="bg2">
                  <a:lumMod val="90000"/>
                </a:schemeClr>
              </a:gs>
              <a:gs pos="43000">
                <a:schemeClr val="bg2">
                  <a:lumMod val="90000"/>
                </a:schemeClr>
              </a:gs>
              <a:gs pos="66000">
                <a:schemeClr val="bg2">
                  <a:lumMod val="75000"/>
                </a:schemeClr>
              </a:gs>
              <a:gs pos="100000">
                <a:schemeClr val="bg2">
                  <a:lumMod val="50000"/>
                </a:schemeClr>
              </a:gs>
            </a:gsLst>
            <a:lin ang="2700000" scaled="1"/>
          </a:grad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HG丸ｺﾞｼｯｸM-PRO" panose="020F0600000000000000" pitchFamily="50" charset="-128"/>
                <a:ea typeface="HG丸ｺﾞｼｯｸM-PRO" panose="020F0600000000000000" pitchFamily="50" charset="-128"/>
              </a:rPr>
              <a:t>1</a:t>
            </a:r>
            <a:r>
              <a:rPr lang="ja-JP" altLang="en-US" dirty="0">
                <a:solidFill>
                  <a:schemeClr val="tx1"/>
                </a:solidFill>
                <a:latin typeface="HG丸ｺﾞｼｯｸM-PRO" panose="020F0600000000000000" pitchFamily="50" charset="-128"/>
                <a:ea typeface="HG丸ｺﾞｼｯｸM-PRO" panose="020F0600000000000000" pitchFamily="50" charset="-128"/>
              </a:rPr>
              <a:t>年</a:t>
            </a:r>
          </a:p>
        </p:txBody>
      </p:sp>
      <p:sp>
        <p:nvSpPr>
          <p:cNvPr id="15" name="矢印: 右 14">
            <a:extLst>
              <a:ext uri="{FF2B5EF4-FFF2-40B4-BE49-F238E27FC236}">
                <a16:creationId xmlns:a16="http://schemas.microsoft.com/office/drawing/2014/main" id="{28BCDE18-2ECB-4BAF-B684-68992FDE1F5A}"/>
              </a:ext>
            </a:extLst>
          </p:cNvPr>
          <p:cNvSpPr/>
          <p:nvPr/>
        </p:nvSpPr>
        <p:spPr>
          <a:xfrm>
            <a:off x="5376040" y="5363497"/>
            <a:ext cx="1080000" cy="648072"/>
          </a:xfrm>
          <a:prstGeom prst="rightArrow">
            <a:avLst/>
          </a:prstGeom>
          <a:gradFill>
            <a:gsLst>
              <a:gs pos="0">
                <a:schemeClr val="bg2">
                  <a:lumMod val="90000"/>
                </a:schemeClr>
              </a:gs>
              <a:gs pos="43000">
                <a:schemeClr val="bg2">
                  <a:lumMod val="90000"/>
                </a:schemeClr>
              </a:gs>
              <a:gs pos="66000">
                <a:schemeClr val="bg2">
                  <a:lumMod val="75000"/>
                </a:schemeClr>
              </a:gs>
              <a:gs pos="100000">
                <a:schemeClr val="bg2">
                  <a:lumMod val="50000"/>
                </a:schemeClr>
              </a:gs>
            </a:gsLst>
            <a:lin ang="2700000" scaled="1"/>
          </a:grad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HG丸ｺﾞｼｯｸM-PRO" panose="020F0600000000000000" pitchFamily="50" charset="-128"/>
                <a:ea typeface="HG丸ｺﾞｼｯｸM-PRO" panose="020F0600000000000000" pitchFamily="50" charset="-128"/>
              </a:rPr>
              <a:t>1</a:t>
            </a:r>
            <a:r>
              <a:rPr lang="ja-JP" altLang="en-US" dirty="0">
                <a:solidFill>
                  <a:schemeClr val="tx1"/>
                </a:solidFill>
                <a:latin typeface="HG丸ｺﾞｼｯｸM-PRO" panose="020F0600000000000000" pitchFamily="50" charset="-128"/>
                <a:ea typeface="HG丸ｺﾞｼｯｸM-PRO" panose="020F0600000000000000" pitchFamily="50" charset="-128"/>
              </a:rPr>
              <a:t>年</a:t>
            </a:r>
          </a:p>
        </p:txBody>
      </p:sp>
      <p:sp>
        <p:nvSpPr>
          <p:cNvPr id="16" name="矢印: 右 15">
            <a:extLst>
              <a:ext uri="{FF2B5EF4-FFF2-40B4-BE49-F238E27FC236}">
                <a16:creationId xmlns:a16="http://schemas.microsoft.com/office/drawing/2014/main" id="{923E6B70-9D22-4546-8981-7318F192B60D}"/>
              </a:ext>
            </a:extLst>
          </p:cNvPr>
          <p:cNvSpPr/>
          <p:nvPr/>
        </p:nvSpPr>
        <p:spPr>
          <a:xfrm>
            <a:off x="8832424" y="5362879"/>
            <a:ext cx="1679591" cy="648072"/>
          </a:xfrm>
          <a:prstGeom prst="rightArrow">
            <a:avLst/>
          </a:prstGeom>
          <a:gradFill>
            <a:gsLst>
              <a:gs pos="0">
                <a:schemeClr val="bg2">
                  <a:lumMod val="90000"/>
                </a:schemeClr>
              </a:gs>
              <a:gs pos="43000">
                <a:schemeClr val="bg2">
                  <a:lumMod val="90000"/>
                </a:schemeClr>
              </a:gs>
              <a:gs pos="66000">
                <a:schemeClr val="bg2">
                  <a:lumMod val="75000"/>
                </a:schemeClr>
              </a:gs>
              <a:gs pos="100000">
                <a:schemeClr val="bg2">
                  <a:lumMod val="50000"/>
                </a:schemeClr>
              </a:gs>
            </a:gsLst>
            <a:lin ang="2700000" scaled="1"/>
          </a:grad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b="1" dirty="0">
                <a:latin typeface="HG丸ｺﾞｼｯｸM-PRO" panose="020F0600000000000000" pitchFamily="50" charset="-128"/>
                <a:ea typeface="HG丸ｺﾞｼｯｸM-PRO" panose="020F0600000000000000" pitchFamily="50" charset="-128"/>
              </a:rPr>
              <a:t>無期労働契約</a:t>
            </a:r>
          </a:p>
        </p:txBody>
      </p:sp>
      <p:sp>
        <p:nvSpPr>
          <p:cNvPr id="17" name="矢印: 右 16">
            <a:extLst>
              <a:ext uri="{FF2B5EF4-FFF2-40B4-BE49-F238E27FC236}">
                <a16:creationId xmlns:a16="http://schemas.microsoft.com/office/drawing/2014/main" id="{21C42377-5A31-4047-981E-F8829359AA4D}"/>
              </a:ext>
            </a:extLst>
          </p:cNvPr>
          <p:cNvSpPr/>
          <p:nvPr/>
        </p:nvSpPr>
        <p:spPr>
          <a:xfrm>
            <a:off x="7680295" y="5373888"/>
            <a:ext cx="1080000" cy="648072"/>
          </a:xfrm>
          <a:prstGeom prst="rightArrow">
            <a:avLst/>
          </a:prstGeom>
          <a:gradFill>
            <a:gsLst>
              <a:gs pos="0">
                <a:schemeClr val="bg2">
                  <a:lumMod val="90000"/>
                </a:schemeClr>
              </a:gs>
              <a:gs pos="43000">
                <a:schemeClr val="bg2">
                  <a:lumMod val="90000"/>
                </a:schemeClr>
              </a:gs>
              <a:gs pos="66000">
                <a:schemeClr val="bg2">
                  <a:lumMod val="75000"/>
                </a:schemeClr>
              </a:gs>
              <a:gs pos="100000">
                <a:schemeClr val="bg2">
                  <a:lumMod val="50000"/>
                </a:schemeClr>
              </a:gs>
            </a:gsLst>
            <a:lin ang="2700000" scaled="1"/>
          </a:grad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a:t>
            </a:r>
            <a:r>
              <a:rPr lang="ja-JP" altLang="en-US" dirty="0">
                <a:solidFill>
                  <a:schemeClr val="tx1"/>
                </a:solidFill>
              </a:rPr>
              <a:t>年</a:t>
            </a:r>
          </a:p>
        </p:txBody>
      </p:sp>
      <p:sp>
        <p:nvSpPr>
          <p:cNvPr id="3" name="正方形/長方形 2">
            <a:extLst>
              <a:ext uri="{FF2B5EF4-FFF2-40B4-BE49-F238E27FC236}">
                <a16:creationId xmlns:a16="http://schemas.microsoft.com/office/drawing/2014/main" id="{7F3A5CBF-E0A5-498B-9854-3C0AC77FD478}"/>
              </a:ext>
            </a:extLst>
          </p:cNvPr>
          <p:cNvSpPr/>
          <p:nvPr/>
        </p:nvSpPr>
        <p:spPr>
          <a:xfrm>
            <a:off x="1743077" y="5758022"/>
            <a:ext cx="355091" cy="110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←締結</a:t>
            </a:r>
          </a:p>
        </p:txBody>
      </p:sp>
      <p:sp>
        <p:nvSpPr>
          <p:cNvPr id="19" name="正方形/長方形 18">
            <a:extLst>
              <a:ext uri="{FF2B5EF4-FFF2-40B4-BE49-F238E27FC236}">
                <a16:creationId xmlns:a16="http://schemas.microsoft.com/office/drawing/2014/main" id="{72CD6A81-46C6-4F01-9F84-D08A8D50B4C6}"/>
              </a:ext>
            </a:extLst>
          </p:cNvPr>
          <p:cNvSpPr/>
          <p:nvPr/>
        </p:nvSpPr>
        <p:spPr>
          <a:xfrm>
            <a:off x="2894457" y="5777227"/>
            <a:ext cx="355091" cy="110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a:t>
            </a:r>
            <a:r>
              <a:rPr lang="ja-JP" altLang="en-US" dirty="0">
                <a:solidFill>
                  <a:schemeClr val="tx1"/>
                </a:solidFill>
                <a:latin typeface="HG丸ｺﾞｼｯｸM-PRO" panose="020F0600000000000000" pitchFamily="50" charset="-128"/>
                <a:ea typeface="HG丸ｺﾞｼｯｸM-PRO" panose="020F0600000000000000" pitchFamily="50" charset="-128"/>
              </a:rPr>
              <a:t>更新①</a:t>
            </a:r>
          </a:p>
        </p:txBody>
      </p:sp>
      <p:sp>
        <p:nvSpPr>
          <p:cNvPr id="23" name="正方形/長方形 22">
            <a:extLst>
              <a:ext uri="{FF2B5EF4-FFF2-40B4-BE49-F238E27FC236}">
                <a16:creationId xmlns:a16="http://schemas.microsoft.com/office/drawing/2014/main" id="{B57B588F-792B-4E51-A5E3-576B98104AA6}"/>
              </a:ext>
            </a:extLst>
          </p:cNvPr>
          <p:cNvSpPr/>
          <p:nvPr/>
        </p:nvSpPr>
        <p:spPr>
          <a:xfrm>
            <a:off x="7486731" y="5780600"/>
            <a:ext cx="355091" cy="110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b="1" dirty="0">
                <a:solidFill>
                  <a:schemeClr val="tx1"/>
                </a:solidFill>
                <a:latin typeface="HG丸ｺﾞｼｯｸM-PRO" panose="020F0600000000000000" pitchFamily="50" charset="-128"/>
                <a:ea typeface="HG丸ｺﾞｼｯｸM-PRO" panose="020F0600000000000000" pitchFamily="50" charset="-128"/>
              </a:rPr>
              <a:t>←更新⑤</a:t>
            </a:r>
          </a:p>
        </p:txBody>
      </p:sp>
      <p:sp>
        <p:nvSpPr>
          <p:cNvPr id="27" name="正方形/長方形 26">
            <a:extLst>
              <a:ext uri="{FF2B5EF4-FFF2-40B4-BE49-F238E27FC236}">
                <a16:creationId xmlns:a16="http://schemas.microsoft.com/office/drawing/2014/main" id="{06445F43-F6B9-4D7A-9DC0-B1C3DEFDD98B}"/>
              </a:ext>
            </a:extLst>
          </p:cNvPr>
          <p:cNvSpPr/>
          <p:nvPr/>
        </p:nvSpPr>
        <p:spPr>
          <a:xfrm>
            <a:off x="6343826" y="5769311"/>
            <a:ext cx="355091" cy="110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←更新④</a:t>
            </a:r>
          </a:p>
        </p:txBody>
      </p:sp>
      <p:sp>
        <p:nvSpPr>
          <p:cNvPr id="28" name="正方形/長方形 27">
            <a:extLst>
              <a:ext uri="{FF2B5EF4-FFF2-40B4-BE49-F238E27FC236}">
                <a16:creationId xmlns:a16="http://schemas.microsoft.com/office/drawing/2014/main" id="{2D413E40-F000-4F6F-A84E-880C84BDA768}"/>
              </a:ext>
            </a:extLst>
          </p:cNvPr>
          <p:cNvSpPr/>
          <p:nvPr/>
        </p:nvSpPr>
        <p:spPr>
          <a:xfrm>
            <a:off x="5180409" y="5769311"/>
            <a:ext cx="355091" cy="110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←更新③</a:t>
            </a:r>
          </a:p>
        </p:txBody>
      </p:sp>
      <p:sp>
        <p:nvSpPr>
          <p:cNvPr id="29" name="正方形/長方形 28">
            <a:extLst>
              <a:ext uri="{FF2B5EF4-FFF2-40B4-BE49-F238E27FC236}">
                <a16:creationId xmlns:a16="http://schemas.microsoft.com/office/drawing/2014/main" id="{50DFA61A-4808-4F2D-AA95-8D82B239F7A8}"/>
              </a:ext>
            </a:extLst>
          </p:cNvPr>
          <p:cNvSpPr/>
          <p:nvPr/>
        </p:nvSpPr>
        <p:spPr>
          <a:xfrm>
            <a:off x="4042415" y="5769311"/>
            <a:ext cx="355091" cy="110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←更新②</a:t>
            </a:r>
          </a:p>
        </p:txBody>
      </p:sp>
      <p:sp>
        <p:nvSpPr>
          <p:cNvPr id="30" name="正方形/長方形 29">
            <a:extLst>
              <a:ext uri="{FF2B5EF4-FFF2-40B4-BE49-F238E27FC236}">
                <a16:creationId xmlns:a16="http://schemas.microsoft.com/office/drawing/2014/main" id="{50DBD4D6-BD95-40E1-B678-2F69AC53DEB3}"/>
              </a:ext>
            </a:extLst>
          </p:cNvPr>
          <p:cNvSpPr/>
          <p:nvPr/>
        </p:nvSpPr>
        <p:spPr>
          <a:xfrm>
            <a:off x="8636793" y="5780600"/>
            <a:ext cx="355091" cy="1104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←転換</a:t>
            </a:r>
          </a:p>
        </p:txBody>
      </p:sp>
      <p:cxnSp>
        <p:nvCxnSpPr>
          <p:cNvPr id="5" name="直線矢印コネクタ 4">
            <a:extLst>
              <a:ext uri="{FF2B5EF4-FFF2-40B4-BE49-F238E27FC236}">
                <a16:creationId xmlns:a16="http://schemas.microsoft.com/office/drawing/2014/main" id="{A900EDE5-67F6-4CF0-9676-ADDD0F97B560}"/>
              </a:ext>
            </a:extLst>
          </p:cNvPr>
          <p:cNvCxnSpPr>
            <a:cxnSpLocks/>
          </p:cNvCxnSpPr>
          <p:nvPr/>
        </p:nvCxnSpPr>
        <p:spPr>
          <a:xfrm>
            <a:off x="7841822" y="6423779"/>
            <a:ext cx="794971"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102048E1-6030-4023-BAFA-A378836DA517}"/>
              </a:ext>
            </a:extLst>
          </p:cNvPr>
          <p:cNvSpPr/>
          <p:nvPr/>
        </p:nvSpPr>
        <p:spPr>
          <a:xfrm>
            <a:off x="8148255" y="6029053"/>
            <a:ext cx="180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algn="ctr"/>
            <a:r>
              <a:rPr lang="ja-JP" altLang="en-US" sz="1400" b="1" dirty="0">
                <a:solidFill>
                  <a:srgbClr val="FF0000"/>
                </a:solidFill>
                <a:latin typeface="HG丸ｺﾞｼｯｸM-PRO" panose="020F0600000000000000" pitchFamily="50" charset="-128"/>
                <a:ea typeface="HG丸ｺﾞｼｯｸM-PRO" panose="020F0600000000000000" pitchFamily="50" charset="-128"/>
              </a:rPr>
              <a:t>転換申込</a:t>
            </a:r>
          </a:p>
        </p:txBody>
      </p:sp>
      <p:cxnSp>
        <p:nvCxnSpPr>
          <p:cNvPr id="32" name="直線矢印コネクタ 31">
            <a:extLst>
              <a:ext uri="{FF2B5EF4-FFF2-40B4-BE49-F238E27FC236}">
                <a16:creationId xmlns:a16="http://schemas.microsoft.com/office/drawing/2014/main" id="{6C7B4302-4664-4015-972B-3BD238397A45}"/>
              </a:ext>
            </a:extLst>
          </p:cNvPr>
          <p:cNvCxnSpPr>
            <a:cxnSpLocks/>
          </p:cNvCxnSpPr>
          <p:nvPr/>
        </p:nvCxnSpPr>
        <p:spPr>
          <a:xfrm>
            <a:off x="1919535" y="5256052"/>
            <a:ext cx="57240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1B2657E2-3D0C-4759-91A3-ED285A70F9E0}"/>
              </a:ext>
            </a:extLst>
          </p:cNvPr>
          <p:cNvSpPr/>
          <p:nvPr/>
        </p:nvSpPr>
        <p:spPr>
          <a:xfrm>
            <a:off x="4511896" y="5157192"/>
            <a:ext cx="648000" cy="216000"/>
          </a:xfrm>
          <a:prstGeom prst="rect">
            <a:avLst/>
          </a:prstGeom>
          <a:solidFill>
            <a:schemeClr val="bg1"/>
          </a:solid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５年</a:t>
            </a:r>
          </a:p>
        </p:txBody>
      </p:sp>
      <p:sp>
        <p:nvSpPr>
          <p:cNvPr id="26" name="正方形/長方形 25"/>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44592" y="50282"/>
            <a:ext cx="4801314" cy="509755"/>
          </a:xfrm>
          <a:prstGeom prst="rect">
            <a:avLst/>
          </a:prstGeom>
        </p:spPr>
        <p:txBody>
          <a:bodyPr wrap="none">
            <a:spAutoFit/>
          </a:bodyPr>
          <a:lstStyle/>
          <a:p>
            <a:pPr>
              <a:lnSpc>
                <a:spcPts val="3800"/>
              </a:lnSpc>
              <a:defRPr/>
            </a:pPr>
            <a:r>
              <a:rPr lang="ja-JP" altLang="en-US" sz="2400" dirty="0">
                <a:latin typeface="HG丸ｺﾞｼｯｸM-PRO" panose="020F0600000000000000" pitchFamily="50" charset="-128"/>
                <a:ea typeface="HG丸ｺﾞｼｯｸM-PRO" panose="020F0600000000000000" pitchFamily="50" charset="-128"/>
              </a:rPr>
              <a:t>無期転換ルールを知っていますか</a:t>
            </a:r>
            <a:endParaRPr lang="en-US" altLang="ja-JP" sz="2400" dirty="0">
              <a:latin typeface="HG丸ｺﾞｼｯｸM-PRO" panose="020F0600000000000000" pitchFamily="50" charset="-128"/>
              <a:ea typeface="HG丸ｺﾞｼｯｸM-PRO" panose="020F0600000000000000" pitchFamily="50" charset="-128"/>
            </a:endParaRPr>
          </a:p>
        </p:txBody>
      </p:sp>
      <p:sp>
        <p:nvSpPr>
          <p:cNvPr id="11" name="スライド番号プレースホルダー 10">
            <a:extLst>
              <a:ext uri="{FF2B5EF4-FFF2-40B4-BE49-F238E27FC236}">
                <a16:creationId xmlns:a16="http://schemas.microsoft.com/office/drawing/2014/main" id="{FB06E5BE-DC14-AAF5-2876-0EB829BC95E2}"/>
              </a:ext>
            </a:extLst>
          </p:cNvPr>
          <p:cNvSpPr>
            <a:spLocks noGrp="1"/>
          </p:cNvSpPr>
          <p:nvPr>
            <p:ph type="sldNum" sz="quarter" idx="12"/>
          </p:nvPr>
        </p:nvSpPr>
        <p:spPr/>
        <p:txBody>
          <a:bodyPr/>
          <a:lstStyle/>
          <a:p>
            <a:fld id="{E3C52A74-6BB8-425A-81FA-95938EE2CA9E}" type="slidenum">
              <a:rPr kumimoji="1" lang="ja-JP" altLang="en-US" smtClean="0"/>
              <a:t>33</a:t>
            </a:fld>
            <a:endParaRPr kumimoji="1" lang="ja-JP" altLang="en-US"/>
          </a:p>
        </p:txBody>
      </p:sp>
    </p:spTree>
    <p:extLst>
      <p:ext uri="{BB962C8B-B14F-4D97-AF65-F5344CB8AC3E}">
        <p14:creationId xmlns:p14="http://schemas.microsoft.com/office/powerpoint/2010/main" val="11427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left)">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bg/>
                                          </p:spTgt>
                                        </p:tgtEl>
                                        <p:attrNameLst>
                                          <p:attrName>style.visibility</p:attrName>
                                        </p:attrNameLst>
                                      </p:cBhvr>
                                      <p:to>
                                        <p:strVal val="visible"/>
                                      </p:to>
                                    </p:set>
                                    <p:animEffect transition="in" filter="wipe(left)">
                                      <p:cBhvr>
                                        <p:cTn id="27" dur="500"/>
                                        <p:tgtEl>
                                          <p:spTgt spid="22">
                                            <p:bg/>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wipe(left)">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xEl>
                                              <p:pRg st="1" end="1"/>
                                            </p:txEl>
                                          </p:spTgt>
                                        </p:tgtEl>
                                        <p:attrNameLst>
                                          <p:attrName>style.visibility</p:attrName>
                                        </p:attrNameLst>
                                      </p:cBhvr>
                                      <p:to>
                                        <p:strVal val="visible"/>
                                      </p:to>
                                    </p:set>
                                    <p:animEffect transition="in" filter="wipe(left)">
                                      <p:cBhvr>
                                        <p:cTn id="37" dur="500"/>
                                        <p:tgtEl>
                                          <p:spTgt spid="2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animEffect transition="in" filter="wipe(left)">
                                      <p:cBhvr>
                                        <p:cTn id="42" dur="500"/>
                                        <p:tgtEl>
                                          <p:spTgt spid="9">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wipe(left)">
                                      <p:cBhvr>
                                        <p:cTn id="47" dur="500"/>
                                        <p:tgtEl>
                                          <p:spTgt spid="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xEl>
                                              <p:pRg st="1" end="1"/>
                                            </p:txEl>
                                          </p:spTgt>
                                        </p:tgtEl>
                                        <p:attrNameLst>
                                          <p:attrName>style.visibility</p:attrName>
                                        </p:attrNameLst>
                                      </p:cBhvr>
                                      <p:to>
                                        <p:strVal val="visible"/>
                                      </p:to>
                                    </p:set>
                                    <p:animEffect transition="in" filter="wipe(left)">
                                      <p:cBhvr>
                                        <p:cTn id="52" dur="500"/>
                                        <p:tgtEl>
                                          <p:spTgt spid="9">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bg/>
                                          </p:spTgt>
                                        </p:tgtEl>
                                        <p:attrNameLst>
                                          <p:attrName>style.visibility</p:attrName>
                                        </p:attrNameLst>
                                      </p:cBhvr>
                                      <p:to>
                                        <p:strVal val="visible"/>
                                      </p:to>
                                    </p:set>
                                    <p:animEffect transition="in" filter="wipe(left)">
                                      <p:cBhvr>
                                        <p:cTn id="57" dur="500"/>
                                        <p:tgtEl>
                                          <p:spTgt spid="10">
                                            <p:bg/>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Effect transition="in" filter="wipe(left)">
                                      <p:cBhvr>
                                        <p:cTn id="62" dur="500"/>
                                        <p:tgtEl>
                                          <p:spTgt spid="1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down)">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down)">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left)">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down)">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left)">
                                      <p:cBhvr>
                                        <p:cTn id="92" dur="500"/>
                                        <p:tgtEl>
                                          <p:spTgt spid="1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wipe(down)">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wipe(left)">
                                      <p:cBhvr>
                                        <p:cTn id="102" dur="500"/>
                                        <p:tgtEl>
                                          <p:spTgt spid="1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wipe(down)">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wipe(left)">
                                      <p:cBhvr>
                                        <p:cTn id="112" dur="500"/>
                                        <p:tgtEl>
                                          <p:spTgt spid="14"/>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wipe(down)">
                                      <p:cBhvr>
                                        <p:cTn id="117" dur="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37" fill="hold"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arn(outVertical)">
                                      <p:cBhvr>
                                        <p:cTn id="122" dur="500"/>
                                        <p:tgtEl>
                                          <p:spTgt spid="32"/>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37" fill="hold" grpId="0" nodeType="clickEffect">
                                  <p:stCondLst>
                                    <p:cond delay="0"/>
                                  </p:stCondLst>
                                  <p:childTnLst>
                                    <p:set>
                                      <p:cBhvr>
                                        <p:cTn id="126" dur="1" fill="hold">
                                          <p:stCondLst>
                                            <p:cond delay="0"/>
                                          </p:stCondLst>
                                        </p:cTn>
                                        <p:tgtEl>
                                          <p:spTgt spid="33"/>
                                        </p:tgtEl>
                                        <p:attrNameLst>
                                          <p:attrName>style.visibility</p:attrName>
                                        </p:attrNameLst>
                                      </p:cBhvr>
                                      <p:to>
                                        <p:strVal val="visible"/>
                                      </p:to>
                                    </p:set>
                                    <p:animEffect transition="in" filter="barn(outVertical)">
                                      <p:cBhvr>
                                        <p:cTn id="127" dur="500"/>
                                        <p:tgtEl>
                                          <p:spTgt spid="33"/>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wipe(left)">
                                      <p:cBhvr>
                                        <p:cTn id="132" dur="500"/>
                                        <p:tgtEl>
                                          <p:spTgt spid="17"/>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37" fill="hold" nodeType="clickEffect">
                                  <p:stCondLst>
                                    <p:cond delay="0"/>
                                  </p:stCondLst>
                                  <p:childTnLst>
                                    <p:set>
                                      <p:cBhvr>
                                        <p:cTn id="136" dur="1" fill="hold">
                                          <p:stCondLst>
                                            <p:cond delay="0"/>
                                          </p:stCondLst>
                                        </p:cTn>
                                        <p:tgtEl>
                                          <p:spTgt spid="5"/>
                                        </p:tgtEl>
                                        <p:attrNameLst>
                                          <p:attrName>style.visibility</p:attrName>
                                        </p:attrNameLst>
                                      </p:cBhvr>
                                      <p:to>
                                        <p:strVal val="visible"/>
                                      </p:to>
                                    </p:set>
                                    <p:animEffect transition="in" filter="barn(outVertical)">
                                      <p:cBhvr>
                                        <p:cTn id="137" dur="500"/>
                                        <p:tgtEl>
                                          <p:spTgt spid="5"/>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31"/>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grpId="0" nodeType="clickEffect">
                                  <p:stCondLst>
                                    <p:cond delay="0"/>
                                  </p:stCondLst>
                                  <p:childTnLst>
                                    <p:set>
                                      <p:cBhvr>
                                        <p:cTn id="145" dur="1" fill="hold">
                                          <p:stCondLst>
                                            <p:cond delay="0"/>
                                          </p:stCondLst>
                                        </p:cTn>
                                        <p:tgtEl>
                                          <p:spTgt spid="30"/>
                                        </p:tgtEl>
                                        <p:attrNameLst>
                                          <p:attrName>style.visibility</p:attrName>
                                        </p:attrNameLst>
                                      </p:cBhvr>
                                      <p:to>
                                        <p:strVal val="visible"/>
                                      </p:to>
                                    </p:set>
                                    <p:animEffect transition="in" filter="wipe(down)">
                                      <p:cBhvr>
                                        <p:cTn id="146" dur="500"/>
                                        <p:tgtEl>
                                          <p:spTgt spid="30"/>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16"/>
                                        </p:tgtEl>
                                        <p:attrNameLst>
                                          <p:attrName>style.visibility</p:attrName>
                                        </p:attrNameLst>
                                      </p:cBhvr>
                                      <p:to>
                                        <p:strVal val="visible"/>
                                      </p:to>
                                    </p:set>
                                    <p:animEffect transition="in" filter="wipe(left)">
                                      <p:cBhvr>
                                        <p:cTn id="1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22" grpId="0" build="p" animBg="1"/>
      <p:bldP spid="8" grpId="0" build="p"/>
      <p:bldP spid="9" grpId="0" build="p" animBg="1"/>
      <p:bldP spid="10" grpId="0" build="p" animBg="1"/>
      <p:bldP spid="2" grpId="0" animBg="1"/>
      <p:bldP spid="12" grpId="0" animBg="1"/>
      <p:bldP spid="13" grpId="0" animBg="1"/>
      <p:bldP spid="14" grpId="0" animBg="1"/>
      <p:bldP spid="15" grpId="0" animBg="1"/>
      <p:bldP spid="16" grpId="0" animBg="1"/>
      <p:bldP spid="17" grpId="0" animBg="1"/>
      <p:bldP spid="3" grpId="0"/>
      <p:bldP spid="19" grpId="0"/>
      <p:bldP spid="23" grpId="0"/>
      <p:bldP spid="27" grpId="0"/>
      <p:bldP spid="28" grpId="0"/>
      <p:bldP spid="29" grpId="0"/>
      <p:bldP spid="30" grpId="0"/>
      <p:bldP spid="31"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863" y="193337"/>
            <a:ext cx="10972800" cy="490066"/>
          </a:xfrm>
        </p:spPr>
        <p:txBody>
          <a:bodyPr>
            <a:normAutofit fontScale="90000"/>
          </a:bodyPr>
          <a:lstStyle/>
          <a:p>
            <a:pPr algn="l"/>
            <a:r>
              <a:rPr kumimoji="1" lang="ja-JP" altLang="en-US" sz="2400" b="1" dirty="0">
                <a:latin typeface="HG丸ｺﾞｼｯｸM-PRO" panose="020F0600000000000000" pitchFamily="50" charset="-128"/>
                <a:ea typeface="HG丸ｺﾞｼｯｸM-PRO" panose="020F0600000000000000" pitchFamily="50" charset="-128"/>
              </a:rPr>
              <a:t>「パートタイム労働法」とは</a:t>
            </a:r>
            <a:br>
              <a:rPr kumimoji="1" lang="en-US" altLang="ja-JP" sz="2400" b="1" dirty="0">
                <a:latin typeface="HG丸ｺﾞｼｯｸM-PRO" panose="020F0600000000000000" pitchFamily="50" charset="-128"/>
                <a:ea typeface="HG丸ｺﾞｼｯｸM-PRO" panose="020F0600000000000000" pitchFamily="50" charset="-128"/>
              </a:rPr>
            </a:br>
            <a:endParaRPr kumimoji="1" lang="ja-JP" altLang="en-US" sz="2400"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xfrm>
            <a:off x="551384" y="836711"/>
            <a:ext cx="11161240" cy="4586447"/>
          </a:xfrm>
        </p:spPr>
        <p:txBody>
          <a:bodyPr>
            <a:noAutofit/>
          </a:bodyPr>
          <a:lstStyle/>
          <a:p>
            <a:pPr marL="0" marR="95885" indent="0" algn="just">
              <a:lnSpc>
                <a:spcPct val="106000"/>
              </a:lnSpc>
              <a:spcBef>
                <a:spcPts val="580"/>
              </a:spcBef>
              <a:buNone/>
            </a:pPr>
            <a:r>
              <a:rPr lang="ja-JP" altLang="en-US" sz="1400" dirty="0">
                <a:latin typeface="HGMaruGothicMPRO" panose="020F0600000000000000" pitchFamily="34" charset="-128"/>
                <a:ea typeface="HGMaruGothicMPRO" panose="020F0600000000000000" pitchFamily="34" charset="-128"/>
                <a:cs typeface="A-OTF Shin Maru Go Pro"/>
              </a:rPr>
              <a:t>　パートタイム労働者の能力を一層有効に発揮することができる雇用環境を整備するとともに、多様な就業形態で働く人々がそれぞれの意欲や能力を十分に発揮でき、その働きや貢献に応じた待遇を得ることのできる「公正な待遇の実現」を目指す法律です。</a:t>
            </a:r>
          </a:p>
          <a:p>
            <a:pPr marL="0" indent="0">
              <a:buNone/>
            </a:pPr>
            <a:endParaRPr lang="en-US" altLang="ja-JP" sz="1050" dirty="0">
              <a:latin typeface="HG丸ｺﾞｼｯｸM-PRO" panose="020F0600000000000000" pitchFamily="50" charset="-128"/>
              <a:ea typeface="HG丸ｺﾞｼｯｸM-PRO" panose="020F0600000000000000" pitchFamily="50" charset="-128"/>
            </a:endParaRPr>
          </a:p>
          <a:p>
            <a:pPr marL="0" indent="0">
              <a:buNone/>
            </a:pPr>
            <a:r>
              <a:rPr lang="ja-JP" altLang="en-US" sz="1400" b="1" dirty="0">
                <a:latin typeface="HG丸ｺﾞｼｯｸM-PRO" panose="020F0600000000000000" pitchFamily="50" charset="-128"/>
                <a:ea typeface="HG丸ｺﾞｼｯｸM-PRO" panose="020F0600000000000000" pitchFamily="50" charset="-128"/>
              </a:rPr>
              <a:t>＜パートタイム労働法のポイント＞</a:t>
            </a:r>
          </a:p>
          <a:p>
            <a:pPr marL="0" indent="0">
              <a:spcBef>
                <a:spcPts val="0"/>
              </a:spcBef>
              <a:buNone/>
            </a:pPr>
            <a:endParaRPr lang="en-US" altLang="ja-JP" sz="800" dirty="0">
              <a:latin typeface="HG丸ｺﾞｼｯｸM-PRO" panose="020F0600000000000000" pitchFamily="50" charset="-128"/>
              <a:ea typeface="HG丸ｺﾞｼｯｸM-PRO" panose="020F0600000000000000" pitchFamily="50" charset="-128"/>
            </a:endParaRPr>
          </a:p>
          <a:p>
            <a:pPr marL="0" indent="0">
              <a:buNone/>
            </a:pPr>
            <a:r>
              <a:rPr lang="en-US" altLang="ja-JP" sz="1400" dirty="0">
                <a:latin typeface="HG丸ｺﾞｼｯｸM-PRO" panose="020F0600000000000000" pitchFamily="50" charset="-128"/>
                <a:ea typeface="HG丸ｺﾞｼｯｸM-PRO" panose="020F0600000000000000" pitchFamily="50" charset="-128"/>
              </a:rPr>
              <a:t>1</a:t>
            </a:r>
            <a:r>
              <a:rPr kumimoji="1" lang="en-US" altLang="ja-JP" sz="1400" dirty="0">
                <a:latin typeface="HG丸ｺﾞｼｯｸM-PRO" panose="020F0600000000000000" pitchFamily="50" charset="-128"/>
                <a:ea typeface="HG丸ｺﾞｼｯｸM-PRO" panose="020F0600000000000000" pitchFamily="50" charset="-128"/>
              </a:rPr>
              <a:t>. </a:t>
            </a:r>
            <a:r>
              <a:rPr kumimoji="1" lang="ja-JP" altLang="en-US" sz="1400" b="1" dirty="0">
                <a:latin typeface="HG丸ｺﾞｼｯｸM-PRO" panose="020F0600000000000000" pitchFamily="50" charset="-128"/>
                <a:ea typeface="HG丸ｺﾞｼｯｸM-PRO" panose="020F0600000000000000" pitchFamily="50" charset="-128"/>
              </a:rPr>
              <a:t>労働条件の文書交付・説明義務</a:t>
            </a:r>
            <a:endParaRPr kumimoji="1" lang="en-US" altLang="ja-JP" sz="14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1400" dirty="0">
                <a:latin typeface="HG丸ｺﾞｼｯｸM-PRO" panose="020F0600000000000000" pitchFamily="50" charset="-128"/>
                <a:ea typeface="HG丸ｺﾞｼｯｸM-PRO" panose="020F0600000000000000" pitchFamily="50" charset="-128"/>
              </a:rPr>
              <a:t>　　パートタイム労働者を雇い入れたとき等には、昇給・退職手当・賞与の有無や相談窓口の文書交付などによる明示、</a:t>
            </a:r>
            <a:endParaRPr kumimoji="1" lang="en-US" altLang="ja-JP" sz="1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1400" dirty="0">
                <a:latin typeface="HG丸ｺﾞｼｯｸM-PRO" panose="020F0600000000000000" pitchFamily="50" charset="-128"/>
                <a:ea typeface="HG丸ｺﾞｼｯｸM-PRO" panose="020F0600000000000000" pitchFamily="50" charset="-128"/>
              </a:rPr>
              <a:t>　雇用管理の改善措置の内容についての説明を、事業主に義務づけています。</a:t>
            </a:r>
            <a:endParaRPr kumimoji="1" lang="en-US" altLang="ja-JP" sz="1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a:p>
            <a:pPr marL="0" indent="0">
              <a:buNone/>
            </a:pPr>
            <a:r>
              <a:rPr lang="en-US" altLang="ja-JP" sz="1400" dirty="0">
                <a:latin typeface="HG丸ｺﾞｼｯｸM-PRO" panose="020F0600000000000000" pitchFamily="50" charset="-128"/>
                <a:ea typeface="HG丸ｺﾞｼｯｸM-PRO" panose="020F0600000000000000" pitchFamily="50" charset="-128"/>
              </a:rPr>
              <a:t>2</a:t>
            </a:r>
            <a:r>
              <a:rPr kumimoji="1" lang="en-US" altLang="ja-JP" sz="1400" dirty="0">
                <a:latin typeface="HG丸ｺﾞｼｯｸM-PRO" panose="020F0600000000000000" pitchFamily="50" charset="-128"/>
                <a:ea typeface="HG丸ｺﾞｼｯｸM-PRO" panose="020F0600000000000000" pitchFamily="50" charset="-128"/>
              </a:rPr>
              <a:t>. </a:t>
            </a:r>
            <a:r>
              <a:rPr kumimoji="1" lang="ja-JP" altLang="en-US" sz="1400" b="1" dirty="0">
                <a:latin typeface="HG丸ｺﾞｼｯｸM-PRO" panose="020F0600000000000000" pitchFamily="50" charset="-128"/>
                <a:ea typeface="HG丸ｺﾞｼｯｸM-PRO" panose="020F0600000000000000" pitchFamily="50" charset="-128"/>
              </a:rPr>
              <a:t>均等・均衡待遇の確保の促進</a:t>
            </a:r>
            <a:endParaRPr kumimoji="1" lang="en-US" altLang="ja-JP" sz="14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1400" dirty="0">
                <a:latin typeface="HG丸ｺﾞｼｯｸM-PRO" panose="020F0600000000000000" pitchFamily="50" charset="-128"/>
                <a:ea typeface="HG丸ｺﾞｼｯｸM-PRO" panose="020F0600000000000000" pitchFamily="50" charset="-128"/>
              </a:rPr>
              <a:t>　　パートタイム労働者の待遇の原則を明らかにするとともに、職務の内容や人材活用の仕組みや運用などが正社員と同じ</a:t>
            </a:r>
            <a:endParaRPr kumimoji="1" lang="en-US" altLang="ja-JP" sz="1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1400" dirty="0">
                <a:latin typeface="HG丸ｺﾞｼｯｸM-PRO" panose="020F0600000000000000" pitchFamily="50" charset="-128"/>
                <a:ea typeface="HG丸ｺﾞｼｯｸM-PRO" panose="020F0600000000000000" pitchFamily="50" charset="-128"/>
              </a:rPr>
              <a:t>　パートタイム労働者については、正社員との差別的取扱いを禁止しています。</a:t>
            </a:r>
            <a:endParaRPr kumimoji="1" lang="en-US" altLang="ja-JP" sz="1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a:p>
            <a:pPr marL="0" indent="0">
              <a:buNone/>
            </a:pPr>
            <a:r>
              <a:rPr lang="en-US" altLang="ja-JP" sz="1400" dirty="0">
                <a:latin typeface="HG丸ｺﾞｼｯｸM-PRO" panose="020F0600000000000000" pitchFamily="50" charset="-128"/>
                <a:ea typeface="HG丸ｺﾞｼｯｸM-PRO" panose="020F0600000000000000" pitchFamily="50" charset="-128"/>
              </a:rPr>
              <a:t>3</a:t>
            </a:r>
            <a:r>
              <a:rPr kumimoji="1" lang="en-US" altLang="ja-JP" sz="1400" dirty="0">
                <a:latin typeface="HG丸ｺﾞｼｯｸM-PRO" panose="020F0600000000000000" pitchFamily="50" charset="-128"/>
                <a:ea typeface="HG丸ｺﾞｼｯｸM-PRO" panose="020F0600000000000000" pitchFamily="50" charset="-128"/>
              </a:rPr>
              <a:t>. </a:t>
            </a:r>
            <a:r>
              <a:rPr kumimoji="1" lang="ja-JP" altLang="en-US" sz="1400" b="1" dirty="0">
                <a:latin typeface="HG丸ｺﾞｼｯｸM-PRO" panose="020F0600000000000000" pitchFamily="50" charset="-128"/>
                <a:ea typeface="HG丸ｺﾞｼｯｸM-PRO" panose="020F0600000000000000" pitchFamily="50" charset="-128"/>
              </a:rPr>
              <a:t>通常の労働者への転換の推進</a:t>
            </a:r>
            <a:endParaRPr kumimoji="1" lang="en-US" altLang="ja-JP" sz="14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1400" dirty="0">
                <a:latin typeface="HG丸ｺﾞｼｯｸM-PRO" panose="020F0600000000000000" pitchFamily="50" charset="-128"/>
                <a:ea typeface="HG丸ｺﾞｼｯｸM-PRO" panose="020F0600000000000000" pitchFamily="50" charset="-128"/>
              </a:rPr>
              <a:t>　　正社員への転換を推進するための措置を事業主に義務付けています。</a:t>
            </a:r>
            <a:endParaRPr kumimoji="1" lang="en-US" altLang="ja-JP" sz="1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800" dirty="0">
              <a:latin typeface="HG丸ｺﾞｼｯｸM-PRO" panose="020F0600000000000000" pitchFamily="50" charset="-128"/>
              <a:ea typeface="HG丸ｺﾞｼｯｸM-PRO" panose="020F0600000000000000" pitchFamily="50" charset="-128"/>
            </a:endParaRPr>
          </a:p>
          <a:p>
            <a:pPr marL="0" indent="0">
              <a:buNone/>
            </a:pPr>
            <a:r>
              <a:rPr lang="en-US" altLang="ja-JP" sz="1400" dirty="0">
                <a:latin typeface="HG丸ｺﾞｼｯｸM-PRO" panose="020F0600000000000000" pitchFamily="50" charset="-128"/>
                <a:ea typeface="HG丸ｺﾞｼｯｸM-PRO" panose="020F0600000000000000" pitchFamily="50" charset="-128"/>
              </a:rPr>
              <a:t>4</a:t>
            </a:r>
            <a:r>
              <a:rPr kumimoji="1" lang="en-US" altLang="ja-JP" sz="1400" dirty="0">
                <a:latin typeface="HG丸ｺﾞｼｯｸM-PRO" panose="020F0600000000000000" pitchFamily="50" charset="-128"/>
                <a:ea typeface="HG丸ｺﾞｼｯｸM-PRO" panose="020F0600000000000000" pitchFamily="50" charset="-128"/>
              </a:rPr>
              <a:t>. </a:t>
            </a:r>
            <a:r>
              <a:rPr kumimoji="1" lang="ja-JP" altLang="en-US" sz="1400" b="1" dirty="0">
                <a:latin typeface="HG丸ｺﾞｼｯｸM-PRO" panose="020F0600000000000000" pitchFamily="50" charset="-128"/>
                <a:ea typeface="HG丸ｺﾞｼｯｸM-PRO" panose="020F0600000000000000" pitchFamily="50" charset="-128"/>
              </a:rPr>
              <a:t>苦情処理・紛争解決援助</a:t>
            </a:r>
            <a:endParaRPr kumimoji="1" lang="en-US" altLang="ja-JP" sz="14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1400" dirty="0">
                <a:latin typeface="HG丸ｺﾞｼｯｸM-PRO" panose="020F0600000000000000" pitchFamily="50" charset="-128"/>
                <a:ea typeface="HG丸ｺﾞｼｯｸM-PRO" panose="020F0600000000000000" pitchFamily="50" charset="-128"/>
              </a:rPr>
              <a:t>　　事業主はパートタイム労働者から苦情の申出を受けたときは、自主的な解決を図るように努めることとされているほか、</a:t>
            </a:r>
            <a:endParaRPr kumimoji="1" lang="en-US" altLang="ja-JP" sz="1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1400" dirty="0">
                <a:latin typeface="HG丸ｺﾞｼｯｸM-PRO" panose="020F0600000000000000" pitchFamily="50" charset="-128"/>
                <a:ea typeface="HG丸ｺﾞｼｯｸM-PRO" panose="020F0600000000000000" pitchFamily="50" charset="-128"/>
              </a:rPr>
              <a:t>　パートタイム労働法で事業主に義務付けられている事項の紛争については、</a:t>
            </a:r>
            <a:endParaRPr kumimoji="1" lang="en-US" altLang="ja-JP" sz="1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1400" dirty="0">
                <a:latin typeface="HG丸ｺﾞｼｯｸM-PRO" panose="020F0600000000000000" pitchFamily="50" charset="-128"/>
                <a:ea typeface="HG丸ｺﾞｼｯｸM-PRO" panose="020F0600000000000000" pitchFamily="50" charset="-128"/>
              </a:rPr>
              <a:t>　①都道府県労働局長による紛争解決の援助、②調停の２つの解決の仕組みが設けられています。</a:t>
            </a:r>
            <a:endParaRPr kumimoji="1" lang="en-US" altLang="ja-JP" sz="1400" dirty="0">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365301" y="5949519"/>
            <a:ext cx="11017224" cy="782731"/>
          </a:xfrm>
          <a:prstGeom prst="roundRect">
            <a:avLst>
              <a:gd name="adj" fmla="val 3589"/>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36000" bIns="36000" rtlCol="0" anchor="ctr"/>
          <a:lstStyle/>
          <a:p>
            <a:pPr>
              <a:defRPr/>
            </a:pPr>
            <a:r>
              <a:rPr lang="ja-JP" altLang="en-US" sz="1300" dirty="0">
                <a:solidFill>
                  <a:schemeClr val="tx1"/>
                </a:solidFill>
                <a:latin typeface="HG丸ｺﾞｼｯｸM-PRO" panose="020F0600000000000000" pitchFamily="50" charset="-128"/>
                <a:ea typeface="HG丸ｺﾞｼｯｸM-PRO" panose="020F0600000000000000" pitchFamily="50" charset="-128"/>
              </a:rPr>
              <a:t>　なお、同一企業内における通常の労働者（正社員）とパートタイム労働者・有期雇用労働者の間の不合理な待遇の差をなくし、どのような雇用形態を選択しても待遇に納得して働き続けることができるよう、働き方改革関連法が平成</a:t>
            </a:r>
            <a:r>
              <a:rPr lang="en-US" altLang="ja-JP" sz="1300" dirty="0">
                <a:solidFill>
                  <a:schemeClr val="tx1"/>
                </a:solidFill>
                <a:latin typeface="HG丸ｺﾞｼｯｸM-PRO" panose="020F0600000000000000" pitchFamily="50" charset="-128"/>
                <a:ea typeface="HG丸ｺﾞｼｯｸM-PRO" panose="020F0600000000000000" pitchFamily="50" charset="-128"/>
              </a:rPr>
              <a:t>30</a:t>
            </a:r>
            <a:r>
              <a:rPr lang="ja-JP" altLang="en-US" sz="1300" dirty="0">
                <a:solidFill>
                  <a:schemeClr val="tx1"/>
                </a:solidFill>
                <a:latin typeface="HG丸ｺﾞｼｯｸM-PRO" panose="020F0600000000000000" pitchFamily="50" charset="-128"/>
                <a:ea typeface="HG丸ｺﾞｼｯｸM-PRO" panose="020F0600000000000000" pitchFamily="50" charset="-128"/>
              </a:rPr>
              <a:t>年７月に公布され、同法による改正後のパートタイム・有期雇用労働法が</a:t>
            </a:r>
            <a:r>
              <a:rPr lang="en-US" altLang="ja-JP" sz="1300" dirty="0">
                <a:solidFill>
                  <a:schemeClr val="tx1"/>
                </a:solidFill>
                <a:latin typeface="HG丸ｺﾞｼｯｸM-PRO" panose="020F0600000000000000" pitchFamily="50" charset="-128"/>
                <a:ea typeface="HG丸ｺﾞｼｯｸM-PRO" panose="020F0600000000000000" pitchFamily="50" charset="-128"/>
              </a:rPr>
              <a:t>2020</a:t>
            </a:r>
            <a:r>
              <a:rPr lang="ja-JP" altLang="en-US" sz="1300" dirty="0">
                <a:solidFill>
                  <a:schemeClr val="tx1"/>
                </a:solidFill>
                <a:latin typeface="HG丸ｺﾞｼｯｸM-PRO" panose="020F0600000000000000" pitchFamily="50" charset="-128"/>
                <a:ea typeface="HG丸ｺﾞｼｯｸM-PRO" panose="020F0600000000000000" pitchFamily="50" charset="-128"/>
              </a:rPr>
              <a:t>年４月に施行されます（中小企業におけるパートタイム・有期雇用労働法の適用は、</a:t>
            </a:r>
            <a:r>
              <a:rPr lang="en-US" altLang="ja-JP" sz="1300" dirty="0">
                <a:solidFill>
                  <a:schemeClr val="tx1"/>
                </a:solidFill>
                <a:latin typeface="HG丸ｺﾞｼｯｸM-PRO" panose="020F0600000000000000" pitchFamily="50" charset="-128"/>
                <a:ea typeface="HG丸ｺﾞｼｯｸM-PRO" panose="020F0600000000000000" pitchFamily="50" charset="-128"/>
              </a:rPr>
              <a:t>2021</a:t>
            </a:r>
            <a:r>
              <a:rPr lang="ja-JP" altLang="en-US" sz="1300" dirty="0">
                <a:solidFill>
                  <a:schemeClr val="tx1"/>
                </a:solidFill>
                <a:latin typeface="HG丸ｺﾞｼｯｸM-PRO" panose="020F0600000000000000" pitchFamily="50" charset="-128"/>
                <a:ea typeface="HG丸ｺﾞｼｯｸM-PRO" panose="020F0600000000000000" pitchFamily="50" charset="-128"/>
              </a:rPr>
              <a:t>年４月）。</a:t>
            </a:r>
            <a:endParaRPr lang="en-US" altLang="ja-JP" sz="13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object 10">
            <a:extLst>
              <a:ext uri="{FF2B5EF4-FFF2-40B4-BE49-F238E27FC236}">
                <a16:creationId xmlns:a16="http://schemas.microsoft.com/office/drawing/2014/main" id="{1BF11315-144F-B241-AD3A-58CFF0001E77}"/>
              </a:ext>
            </a:extLst>
          </p:cNvPr>
          <p:cNvSpPr txBox="1"/>
          <p:nvPr/>
        </p:nvSpPr>
        <p:spPr>
          <a:xfrm>
            <a:off x="3359696" y="5373216"/>
            <a:ext cx="8948024" cy="507831"/>
          </a:xfrm>
          <a:prstGeom prst="rect">
            <a:avLst/>
          </a:prstGeom>
        </p:spPr>
        <p:txBody>
          <a:bodyPr vert="horz" wrap="square" lIns="0" tIns="124460" rIns="0" bIns="0" rtlCol="0">
            <a:spAutoFit/>
          </a:bodyPr>
          <a:lstStyle/>
          <a:p>
            <a:pPr marL="4650740">
              <a:lnSpc>
                <a:spcPct val="100000"/>
              </a:lnSpc>
              <a:spcBef>
                <a:spcPts val="70"/>
              </a:spcBef>
            </a:pPr>
            <a:r>
              <a:rPr sz="1200" b="1" dirty="0" err="1">
                <a:latin typeface="HGMaruGothicMPRO" panose="020F0600000000000000" pitchFamily="34" charset="-128"/>
                <a:ea typeface="HGMaruGothicMPRO" panose="020F0600000000000000" pitchFamily="34" charset="-128"/>
                <a:cs typeface="ShinMGoPro-Medium"/>
              </a:rPr>
              <a:t>詳しくは</a:t>
            </a:r>
            <a:r>
              <a:rPr sz="1200" b="1" dirty="0">
                <a:latin typeface="HGMaruGothicMPRO" panose="020F0600000000000000" pitchFamily="34" charset="-128"/>
                <a:ea typeface="HGMaruGothicMPRO" panose="020F0600000000000000" pitchFamily="34" charset="-128"/>
                <a:cs typeface="ShinMGoPro-Medium"/>
              </a:rPr>
              <a:t> ⇒ </a:t>
            </a:r>
            <a:r>
              <a:rPr sz="1200" b="1" dirty="0" err="1">
                <a:latin typeface="HGMaruGothicMPRO" panose="020F0600000000000000" pitchFamily="34" charset="-128"/>
                <a:ea typeface="HGMaruGothicMPRO" panose="020F0600000000000000" pitchFamily="34" charset="-128"/>
                <a:cs typeface="ShinMGoPro-Medium"/>
              </a:rPr>
              <a:t>パート</a:t>
            </a:r>
            <a:r>
              <a:rPr lang="ja-JP" altLang="en-US" sz="1200" b="1" dirty="0">
                <a:latin typeface="HGMaruGothicMPRO" panose="020F0600000000000000" pitchFamily="34" charset="-128"/>
                <a:ea typeface="HGMaruGothicMPRO" panose="020F0600000000000000" pitchFamily="34" charset="-128"/>
                <a:cs typeface="ShinMGoPro-Medium"/>
              </a:rPr>
              <a:t>・有期</a:t>
            </a:r>
            <a:r>
              <a:rPr sz="1200" b="1" dirty="0" err="1">
                <a:latin typeface="HGMaruGothicMPRO" panose="020F0600000000000000" pitchFamily="34" charset="-128"/>
                <a:ea typeface="HGMaruGothicMPRO" panose="020F0600000000000000" pitchFamily="34" charset="-128"/>
                <a:cs typeface="ShinMGoPro-Medium"/>
              </a:rPr>
              <a:t>労働ポータルサイト</a:t>
            </a:r>
            <a:endParaRPr lang="en-US" altLang="ja-JP" sz="1200" b="1" dirty="0">
              <a:latin typeface="HGMaruGothicMPRO" panose="020F0600000000000000" pitchFamily="34" charset="-128"/>
              <a:ea typeface="HGMaruGothicMPRO" panose="020F0600000000000000" pitchFamily="34" charset="-128"/>
              <a:cs typeface="ShinMGoPro-Medium"/>
            </a:endParaRPr>
          </a:p>
          <a:p>
            <a:pPr marL="5645150">
              <a:spcBef>
                <a:spcPts val="70"/>
              </a:spcBef>
            </a:pPr>
            <a:r>
              <a:rPr lang="en-US" altLang="ja-JP" sz="1200" b="1" dirty="0">
                <a:latin typeface="HGMaruGothicMPRO" panose="020F0600000000000000" pitchFamily="34" charset="-128"/>
                <a:ea typeface="HGMaruGothicMPRO" panose="020F0600000000000000" pitchFamily="34" charset="-128"/>
                <a:cs typeface="ShinMGoPro-Medium"/>
              </a:rPr>
              <a:t>https://part-tanjikan.mhlw.go.jp/</a:t>
            </a:r>
            <a:endParaRPr lang="en-US" altLang="ja-JP" sz="1200" dirty="0">
              <a:latin typeface="HGMaruGothicMPRO" panose="020F0600000000000000" pitchFamily="34" charset="-128"/>
              <a:ea typeface="HGMaruGothicMPRO" panose="020F0600000000000000" pitchFamily="34" charset="-128"/>
              <a:cs typeface="ShinMGoPro-Medium"/>
            </a:endParaRPr>
          </a:p>
        </p:txBody>
      </p:sp>
      <p:sp>
        <p:nvSpPr>
          <p:cNvPr id="8" name="スライド番号プレースホルダー 7">
            <a:extLst>
              <a:ext uri="{FF2B5EF4-FFF2-40B4-BE49-F238E27FC236}">
                <a16:creationId xmlns:a16="http://schemas.microsoft.com/office/drawing/2014/main" id="{69ED406B-765E-DF7C-A86F-9953116533A1}"/>
              </a:ext>
            </a:extLst>
          </p:cNvPr>
          <p:cNvSpPr>
            <a:spLocks noGrp="1"/>
          </p:cNvSpPr>
          <p:nvPr>
            <p:ph type="sldNum" sz="quarter" idx="12"/>
          </p:nvPr>
        </p:nvSpPr>
        <p:spPr/>
        <p:txBody>
          <a:bodyPr/>
          <a:lstStyle/>
          <a:p>
            <a:fld id="{E3C52A74-6BB8-425A-81FA-95938EE2CA9E}" type="slidenum">
              <a:rPr kumimoji="1" lang="ja-JP" altLang="en-US" smtClean="0"/>
              <a:t>34</a:t>
            </a:fld>
            <a:endParaRPr kumimoji="1" lang="ja-JP" altLang="en-US"/>
          </a:p>
        </p:txBody>
      </p:sp>
    </p:spTree>
    <p:extLst>
      <p:ext uri="{BB962C8B-B14F-4D97-AF65-F5344CB8AC3E}">
        <p14:creationId xmlns:p14="http://schemas.microsoft.com/office/powerpoint/2010/main" val="138357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4675297" y="2000422"/>
            <a:ext cx="5833296" cy="1623246"/>
          </a:xfrm>
          <a:prstGeom prst="roundRect">
            <a:avLst>
              <a:gd name="adj" fmla="val 3589"/>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defRPr/>
            </a:pPr>
            <a:r>
              <a:rPr lang="ja-JP" altLang="en-US" sz="1500" dirty="0">
                <a:solidFill>
                  <a:prstClr val="black"/>
                </a:solidFill>
                <a:latin typeface="HG丸ｺﾞｼｯｸM-PRO" panose="020F0600000000000000" pitchFamily="50" charset="-128"/>
                <a:ea typeface="HG丸ｺﾞｼｯｸM-PRO" panose="020F0600000000000000" pitchFamily="50" charset="-128"/>
              </a:rPr>
              <a:t>「</a:t>
            </a:r>
            <a:r>
              <a:rPr lang="ja-JP" altLang="en-US" sz="1500" dirty="0">
                <a:solidFill>
                  <a:srgbClr val="FF0000"/>
                </a:solidFill>
                <a:latin typeface="HG丸ｺﾞｼｯｸM-PRO" panose="020F0600000000000000" pitchFamily="50" charset="-128"/>
                <a:ea typeface="HG丸ｺﾞｼｯｸM-PRO" panose="020F0600000000000000" pitchFamily="50" charset="-128"/>
              </a:rPr>
              <a:t>均衡</a:t>
            </a:r>
            <a:r>
              <a:rPr lang="ja-JP" altLang="en-US" sz="1500" dirty="0">
                <a:solidFill>
                  <a:prstClr val="black"/>
                </a:solidFill>
                <a:latin typeface="HG丸ｺﾞｼｯｸM-PRO" panose="020F0600000000000000" pitchFamily="50" charset="-128"/>
                <a:ea typeface="HG丸ｺﾞｼｯｸM-PRO" panose="020F0600000000000000" pitchFamily="50" charset="-128"/>
              </a:rPr>
              <a:t>待遇」（不合理な待遇差の禁止）</a:t>
            </a:r>
            <a:endParaRPr lang="en-US" altLang="ja-JP" sz="1500" dirty="0">
              <a:solidFill>
                <a:prstClr val="black"/>
              </a:solidFill>
              <a:latin typeface="HG丸ｺﾞｼｯｸM-PRO" panose="020F0600000000000000" pitchFamily="50" charset="-128"/>
              <a:ea typeface="HG丸ｺﾞｼｯｸM-PRO" panose="020F0600000000000000" pitchFamily="50" charset="-128"/>
            </a:endParaRPr>
          </a:p>
          <a:p>
            <a:pPr lvl="1">
              <a:defRPr/>
            </a:pPr>
            <a:r>
              <a:rPr lang="ja-JP" altLang="en-US" sz="1500" dirty="0">
                <a:solidFill>
                  <a:prstClr val="black"/>
                </a:solidFill>
                <a:latin typeface="HG丸ｺﾞｼｯｸM-PRO" panose="020F0600000000000000" pitchFamily="50" charset="-128"/>
                <a:ea typeface="HG丸ｺﾞｼｯｸM-PRO" panose="020F0600000000000000" pitchFamily="50" charset="-128"/>
              </a:rPr>
              <a:t>　①職務内容</a:t>
            </a:r>
            <a:r>
              <a:rPr lang="en-US" altLang="ja-JP" sz="1500" baseline="30000" dirty="0">
                <a:solidFill>
                  <a:prstClr val="black"/>
                </a:solidFill>
                <a:latin typeface="HG丸ｺﾞｼｯｸM-PRO" panose="020F0600000000000000" pitchFamily="50" charset="-128"/>
                <a:ea typeface="HG丸ｺﾞｼｯｸM-PRO" panose="020F0600000000000000" pitchFamily="50" charset="-128"/>
              </a:rPr>
              <a:t>※</a:t>
            </a:r>
            <a:r>
              <a:rPr lang="ja-JP" altLang="en-US" sz="1500" dirty="0" err="1">
                <a:solidFill>
                  <a:prstClr val="black"/>
                </a:solidFill>
                <a:latin typeface="HG丸ｺﾞｼｯｸM-PRO" panose="020F0600000000000000" pitchFamily="50" charset="-128"/>
                <a:ea typeface="HG丸ｺﾞｼｯｸM-PRO" panose="020F0600000000000000" pitchFamily="50" charset="-128"/>
              </a:rPr>
              <a:t>、</a:t>
            </a:r>
            <a:r>
              <a:rPr lang="ja-JP" altLang="en-US" sz="1500" dirty="0">
                <a:solidFill>
                  <a:prstClr val="black"/>
                </a:solidFill>
                <a:latin typeface="HG丸ｺﾞｼｯｸM-PRO" panose="020F0600000000000000" pitchFamily="50" charset="-128"/>
                <a:ea typeface="HG丸ｺﾞｼｯｸM-PRO" panose="020F0600000000000000" pitchFamily="50" charset="-128"/>
              </a:rPr>
              <a:t>②職務内容・配置の変更範囲、③その他の事情を考慮して不合理な待遇差を禁止</a:t>
            </a:r>
            <a:endParaRPr lang="en-US" altLang="ja-JP" sz="1500" dirty="0">
              <a:solidFill>
                <a:prstClr val="black"/>
              </a:solidFill>
              <a:latin typeface="HG丸ｺﾞｼｯｸM-PRO" panose="020F0600000000000000" pitchFamily="50" charset="-128"/>
              <a:ea typeface="HG丸ｺﾞｼｯｸM-PRO" panose="020F0600000000000000" pitchFamily="50" charset="-128"/>
            </a:endParaRPr>
          </a:p>
          <a:p>
            <a:pPr>
              <a:defRPr/>
            </a:pPr>
            <a:r>
              <a:rPr lang="ja-JP" altLang="en-US" sz="1500" dirty="0">
                <a:solidFill>
                  <a:prstClr val="black"/>
                </a:solidFill>
                <a:latin typeface="HG丸ｺﾞｼｯｸM-PRO" panose="020F0600000000000000" pitchFamily="50" charset="-128"/>
                <a:ea typeface="HG丸ｺﾞｼｯｸM-PRO" panose="020F0600000000000000" pitchFamily="50" charset="-128"/>
              </a:rPr>
              <a:t>「</a:t>
            </a:r>
            <a:r>
              <a:rPr lang="ja-JP" altLang="en-US" sz="1500" dirty="0">
                <a:solidFill>
                  <a:srgbClr val="FF0000"/>
                </a:solidFill>
                <a:latin typeface="HG丸ｺﾞｼｯｸM-PRO" panose="020F0600000000000000" pitchFamily="50" charset="-128"/>
                <a:ea typeface="HG丸ｺﾞｼｯｸM-PRO" panose="020F0600000000000000" pitchFamily="50" charset="-128"/>
              </a:rPr>
              <a:t>均等</a:t>
            </a:r>
            <a:r>
              <a:rPr lang="ja-JP" altLang="en-US" sz="1500" dirty="0">
                <a:solidFill>
                  <a:prstClr val="black"/>
                </a:solidFill>
                <a:latin typeface="HG丸ｺﾞｼｯｸM-PRO" panose="020F0600000000000000" pitchFamily="50" charset="-128"/>
                <a:ea typeface="HG丸ｺﾞｼｯｸM-PRO" panose="020F0600000000000000" pitchFamily="50" charset="-128"/>
              </a:rPr>
              <a:t>待遇」（差別的取扱いの禁止）</a:t>
            </a:r>
            <a:endParaRPr lang="en-US" altLang="ja-JP" sz="1500" dirty="0">
              <a:solidFill>
                <a:prstClr val="black"/>
              </a:solidFill>
              <a:latin typeface="HG丸ｺﾞｼｯｸM-PRO" panose="020F0600000000000000" pitchFamily="50" charset="-128"/>
              <a:ea typeface="HG丸ｺﾞｼｯｸM-PRO" panose="020F0600000000000000" pitchFamily="50" charset="-128"/>
            </a:endParaRPr>
          </a:p>
          <a:p>
            <a:pPr lvl="1">
              <a:defRPr/>
            </a:pPr>
            <a:r>
              <a:rPr lang="ja-JP" altLang="en-US" sz="1500" dirty="0">
                <a:solidFill>
                  <a:prstClr val="black"/>
                </a:solidFill>
                <a:latin typeface="HG丸ｺﾞｼｯｸM-PRO" panose="020F0600000000000000" pitchFamily="50" charset="-128"/>
                <a:ea typeface="HG丸ｺﾞｼｯｸM-PRO" panose="020F0600000000000000" pitchFamily="50" charset="-128"/>
              </a:rPr>
              <a:t>　①職務内容</a:t>
            </a:r>
            <a:r>
              <a:rPr lang="en-US" altLang="ja-JP" sz="1500" baseline="30000" dirty="0">
                <a:solidFill>
                  <a:prstClr val="black"/>
                </a:solidFill>
                <a:latin typeface="HG丸ｺﾞｼｯｸM-PRO" panose="020F0600000000000000" pitchFamily="50" charset="-128"/>
                <a:ea typeface="HG丸ｺﾞｼｯｸM-PRO" panose="020F0600000000000000" pitchFamily="50" charset="-128"/>
              </a:rPr>
              <a:t>※</a:t>
            </a:r>
            <a:r>
              <a:rPr lang="ja-JP" altLang="en-US" sz="1500" dirty="0" err="1">
                <a:solidFill>
                  <a:prstClr val="black"/>
                </a:solidFill>
                <a:latin typeface="HG丸ｺﾞｼｯｸM-PRO" panose="020F0600000000000000" pitchFamily="50" charset="-128"/>
                <a:ea typeface="HG丸ｺﾞｼｯｸM-PRO" panose="020F0600000000000000" pitchFamily="50" charset="-128"/>
              </a:rPr>
              <a:t>、</a:t>
            </a:r>
            <a:r>
              <a:rPr lang="ja-JP" altLang="en-US" sz="1500" dirty="0">
                <a:solidFill>
                  <a:prstClr val="black"/>
                </a:solidFill>
                <a:latin typeface="HG丸ｺﾞｼｯｸM-PRO" panose="020F0600000000000000" pitchFamily="50" charset="-128"/>
                <a:ea typeface="HG丸ｺﾞｼｯｸM-PRO" panose="020F0600000000000000" pitchFamily="50" charset="-128"/>
              </a:rPr>
              <a:t>②職務内容・配置の変更範囲が同じ場合は、差別的取扱い禁止</a:t>
            </a:r>
            <a:endParaRPr lang="en-US" altLang="ja-JP" sz="1500" dirty="0">
              <a:solidFill>
                <a:prstClr val="black"/>
              </a:solidFill>
              <a:latin typeface="HG丸ｺﾞｼｯｸM-PRO" panose="020F0600000000000000" pitchFamily="50" charset="-128"/>
              <a:ea typeface="HG丸ｺﾞｼｯｸM-PRO" panose="020F0600000000000000" pitchFamily="50" charset="-128"/>
            </a:endParaRPr>
          </a:p>
          <a:p>
            <a:pPr algn="r">
              <a:defRPr/>
            </a:pPr>
            <a:r>
              <a:rPr lang="en-US" altLang="ja-JP" sz="1050" dirty="0">
                <a:solidFill>
                  <a:prstClr val="black"/>
                </a:solidFill>
                <a:latin typeface="HG丸ｺﾞｼｯｸM-PRO" panose="020F0600000000000000" pitchFamily="50" charset="-128"/>
                <a:ea typeface="HG丸ｺﾞｼｯｸM-PRO" panose="020F0600000000000000" pitchFamily="50" charset="-128"/>
              </a:rPr>
              <a:t>※ </a:t>
            </a:r>
            <a:r>
              <a:rPr lang="ja-JP" altLang="en-US" sz="1050" dirty="0">
                <a:solidFill>
                  <a:prstClr val="black"/>
                </a:solidFill>
                <a:latin typeface="HG丸ｺﾞｼｯｸM-PRO" panose="020F0600000000000000" pitchFamily="50" charset="-128"/>
                <a:ea typeface="HG丸ｺﾞｼｯｸM-PRO" panose="020F0600000000000000" pitchFamily="50" charset="-128"/>
              </a:rPr>
              <a:t>職務内容とは、業務の内容＋責任の程度をいう</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4675297" y="3754682"/>
            <a:ext cx="5833296" cy="1492231"/>
          </a:xfrm>
          <a:prstGeom prst="roundRect">
            <a:avLst>
              <a:gd name="adj" fmla="val 3589"/>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marL="285750" indent="-285750">
              <a:buFont typeface="Wingdings" panose="05000000000000000000" pitchFamily="2" charset="2"/>
              <a:buChar char="n"/>
              <a:defRPr/>
            </a:pPr>
            <a:r>
              <a:rPr lang="ja-JP" altLang="en-US" sz="1500" dirty="0">
                <a:solidFill>
                  <a:prstClr val="black"/>
                </a:solidFill>
                <a:latin typeface="HG丸ｺﾞｼｯｸM-PRO" panose="020F0600000000000000" pitchFamily="50" charset="-128"/>
                <a:ea typeface="HG丸ｺﾞｼｯｸM-PRO" panose="020F0600000000000000" pitchFamily="50" charset="-128"/>
              </a:rPr>
              <a:t>①「派遣先均等・均衡方式」（派遣労働者と派遣先労働者との</a:t>
            </a:r>
            <a:r>
              <a:rPr lang="ja-JP" altLang="en-US" sz="1500" dirty="0">
                <a:solidFill>
                  <a:srgbClr val="FF0000"/>
                </a:solidFill>
                <a:latin typeface="HG丸ｺﾞｼｯｸM-PRO" panose="020F0600000000000000" pitchFamily="50" charset="-128"/>
                <a:ea typeface="HG丸ｺﾞｼｯｸM-PRO" panose="020F0600000000000000" pitchFamily="50" charset="-128"/>
              </a:rPr>
              <a:t>均等・均衡</a:t>
            </a:r>
            <a:r>
              <a:rPr lang="ja-JP" altLang="en-US" sz="1500" dirty="0">
                <a:solidFill>
                  <a:prstClr val="black"/>
                </a:solidFill>
                <a:latin typeface="HG丸ｺﾞｼｯｸM-PRO" panose="020F0600000000000000" pitchFamily="50" charset="-128"/>
                <a:ea typeface="HG丸ｺﾞｼｯｸM-PRO" panose="020F0600000000000000" pitchFamily="50" charset="-128"/>
              </a:rPr>
              <a:t>待遇）、②「労使協定方式」（派遣元事業主が、一定の要件を満たす労使協定を締結し、当該協定に基づいて待遇を決定）、のいずれかを確保</a:t>
            </a:r>
            <a:endParaRPr lang="en-US" altLang="ja-JP" sz="1500" dirty="0">
              <a:solidFill>
                <a:prstClr val="black"/>
              </a:solidFill>
              <a:latin typeface="HG丸ｺﾞｼｯｸM-PRO" panose="020F0600000000000000" pitchFamily="50" charset="-128"/>
              <a:ea typeface="HG丸ｺﾞｼｯｸM-PRO" panose="020F0600000000000000" pitchFamily="50" charset="-128"/>
            </a:endParaRPr>
          </a:p>
          <a:p>
            <a:pPr marL="285750" indent="-285750">
              <a:buFont typeface="Wingdings" panose="05000000000000000000" pitchFamily="2" charset="2"/>
              <a:buChar char="n"/>
              <a:defRPr/>
            </a:pPr>
            <a:r>
              <a:rPr lang="ja-JP" altLang="en-US" sz="1500" dirty="0">
                <a:solidFill>
                  <a:prstClr val="black"/>
                </a:solidFill>
                <a:latin typeface="HG丸ｺﾞｼｯｸM-PRO" panose="020F0600000000000000" pitchFamily="50" charset="-128"/>
                <a:ea typeface="HG丸ｺﾞｼｯｸM-PRO" panose="020F0600000000000000" pitchFamily="50" charset="-128"/>
              </a:rPr>
              <a:t>派遣先事業主には、派遣元事業主が上記を順守できるよう派遣料金の額の配慮義務</a:t>
            </a:r>
            <a:endParaRPr lang="en-US" altLang="ja-JP" sz="15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 name="角丸四角形 6"/>
          <p:cNvSpPr/>
          <p:nvPr/>
        </p:nvSpPr>
        <p:spPr>
          <a:xfrm>
            <a:off x="1715807" y="2000422"/>
            <a:ext cx="2808072" cy="1623246"/>
          </a:xfrm>
          <a:prstGeom prst="roundRect">
            <a:avLst>
              <a:gd name="adj" fmla="val 3589"/>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36000" bIns="36000" rtlCol="0" anchor="ctr"/>
          <a:lstStyle/>
          <a:p>
            <a:pPr algn="ctr">
              <a:lnSpc>
                <a:spcPts val="3000"/>
              </a:lnSpc>
              <a:defRPr/>
            </a:pPr>
            <a:r>
              <a:rPr lang="ja-JP" altLang="en-US" sz="2200" dirty="0">
                <a:solidFill>
                  <a:prstClr val="black"/>
                </a:solidFill>
                <a:latin typeface="HG丸ｺﾞｼｯｸM-PRO" panose="020F0600000000000000" pitchFamily="50" charset="-128"/>
                <a:ea typeface="HG丸ｺﾞｼｯｸM-PRO" panose="020F0600000000000000" pitchFamily="50" charset="-128"/>
              </a:rPr>
              <a:t>パートタイム労働者</a:t>
            </a:r>
            <a:endParaRPr lang="en-US" altLang="ja-JP" sz="2200" dirty="0">
              <a:solidFill>
                <a:prstClr val="black"/>
              </a:solidFill>
              <a:latin typeface="HG丸ｺﾞｼｯｸM-PRO" panose="020F0600000000000000" pitchFamily="50" charset="-128"/>
              <a:ea typeface="HG丸ｺﾞｼｯｸM-PRO" panose="020F0600000000000000" pitchFamily="50" charset="-128"/>
            </a:endParaRPr>
          </a:p>
          <a:p>
            <a:pPr algn="ctr">
              <a:lnSpc>
                <a:spcPts val="3000"/>
              </a:lnSpc>
              <a:defRPr/>
            </a:pPr>
            <a:r>
              <a:rPr lang="ja-JP" altLang="en-US" sz="2200" dirty="0">
                <a:solidFill>
                  <a:prstClr val="black"/>
                </a:solidFill>
                <a:latin typeface="HG丸ｺﾞｼｯｸM-PRO" panose="020F0600000000000000" pitchFamily="50" charset="-128"/>
                <a:ea typeface="HG丸ｺﾞｼｯｸM-PRO" panose="020F0600000000000000" pitchFamily="50" charset="-128"/>
              </a:rPr>
              <a:t>有期雇用労働者</a:t>
            </a:r>
            <a:endParaRPr lang="en-US" altLang="ja-JP" sz="2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角丸四角形 7"/>
          <p:cNvSpPr/>
          <p:nvPr/>
        </p:nvSpPr>
        <p:spPr>
          <a:xfrm>
            <a:off x="1715807" y="3776541"/>
            <a:ext cx="2808072" cy="1470372"/>
          </a:xfrm>
          <a:prstGeom prst="roundRect">
            <a:avLst>
              <a:gd name="adj" fmla="val 4514"/>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36000" bIns="36000" rtlCol="0" anchor="ctr"/>
          <a:lstStyle/>
          <a:p>
            <a:pPr algn="ctr">
              <a:lnSpc>
                <a:spcPts val="3000"/>
              </a:lnSpc>
              <a:defRPr/>
            </a:pPr>
            <a:r>
              <a:rPr lang="ja-JP" altLang="en-US" sz="2200" dirty="0">
                <a:solidFill>
                  <a:prstClr val="black"/>
                </a:solidFill>
                <a:latin typeface="HG丸ｺﾞｼｯｸM-PRO" panose="020F0600000000000000" pitchFamily="50" charset="-128"/>
                <a:ea typeface="HG丸ｺﾞｼｯｸM-PRO" panose="020F0600000000000000" pitchFamily="50" charset="-128"/>
              </a:rPr>
              <a:t>派遣労働者</a:t>
            </a:r>
            <a:endParaRPr lang="en-US" altLang="ja-JP" sz="2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1704000" y="890120"/>
            <a:ext cx="8804593" cy="984885"/>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　同一企業内において、正社員と非正規雇用労働者との間で、基本給や賞与などあらゆる待遇について不合理な待遇差を設けることが禁止される。</a:t>
            </a:r>
            <a:endParaRPr lang="en-US" altLang="ja-JP" dirty="0">
              <a:latin typeface="HG丸ｺﾞｼｯｸM-PRO" panose="020F0600000000000000" pitchFamily="50" charset="-128"/>
              <a:ea typeface="HG丸ｺﾞｼｯｸM-PRO" panose="020F0600000000000000" pitchFamily="50" charset="-128"/>
            </a:endParaRPr>
          </a:p>
          <a:p>
            <a:endParaRPr lang="en-US" altLang="ja-JP" sz="800" dirty="0">
              <a:latin typeface="HG丸ｺﾞｼｯｸM-PRO" panose="020F0600000000000000" pitchFamily="50" charset="-128"/>
              <a:ea typeface="HG丸ｺﾞｼｯｸM-PRO" panose="020F0600000000000000" pitchFamily="50" charset="-128"/>
            </a:endParaRPr>
          </a:p>
          <a:p>
            <a:pPr algn="r"/>
            <a:r>
              <a:rPr lang="ja-JP" altLang="en-US" sz="1400" dirty="0">
                <a:latin typeface="HG丸ｺﾞｼｯｸM-PRO" panose="020F0600000000000000" pitchFamily="50" charset="-128"/>
                <a:ea typeface="HG丸ｺﾞｼｯｸM-PRO" panose="020F0600000000000000" pitchFamily="50" charset="-128"/>
              </a:rPr>
              <a:t>　　　　　　　</a:t>
            </a:r>
            <a:r>
              <a:rPr lang="en-US" altLang="ja-JP" sz="1400" dirty="0">
                <a:latin typeface="HG丸ｺﾞｼｯｸM-PRO" panose="020F0600000000000000" pitchFamily="50" charset="-128"/>
                <a:ea typeface="HG丸ｺﾞｼｯｸM-PRO" panose="020F0600000000000000" pitchFamily="50" charset="-128"/>
              </a:rPr>
              <a:t>※</a:t>
            </a:r>
            <a:r>
              <a:rPr lang="ja-JP" altLang="en-US" sz="1400" dirty="0">
                <a:latin typeface="HG丸ｺﾞｼｯｸM-PRO" panose="020F0600000000000000" pitchFamily="50" charset="-128"/>
                <a:ea typeface="HG丸ｺﾞｼｯｸM-PRO" panose="020F0600000000000000" pitchFamily="50" charset="-128"/>
              </a:rPr>
              <a:t>　中小企業における適用は</a:t>
            </a:r>
            <a:r>
              <a:rPr lang="en-US" altLang="ja-JP" sz="1400" dirty="0">
                <a:latin typeface="HG丸ｺﾞｼｯｸM-PRO" panose="020F0600000000000000" pitchFamily="50" charset="-128"/>
                <a:ea typeface="HG丸ｺﾞｼｯｸM-PRO" panose="020F0600000000000000" pitchFamily="50" charset="-128"/>
              </a:rPr>
              <a:t>2021</a:t>
            </a:r>
            <a:r>
              <a:rPr lang="ja-JP" altLang="en-US" sz="1400" dirty="0">
                <a:latin typeface="HG丸ｺﾞｼｯｸM-PRO" panose="020F0600000000000000" pitchFamily="50" charset="-128"/>
                <a:ea typeface="HG丸ｺﾞｼｯｸM-PRO" panose="020F0600000000000000" pitchFamily="50" charset="-128"/>
              </a:rPr>
              <a:t>年４月１日</a:t>
            </a:r>
          </a:p>
        </p:txBody>
      </p:sp>
      <p:sp>
        <p:nvSpPr>
          <p:cNvPr id="38" name="テキスト ボックス 37"/>
          <p:cNvSpPr txBox="1"/>
          <p:nvPr/>
        </p:nvSpPr>
        <p:spPr>
          <a:xfrm>
            <a:off x="1715807" y="5445224"/>
            <a:ext cx="6900473" cy="1138773"/>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「同一労働同一賃金ガイドライン</a:t>
            </a:r>
            <a:r>
              <a:rPr lang="ja-JP" altLang="en-US" sz="1200" dirty="0">
                <a:latin typeface="HG丸ｺﾞｼｯｸM-PRO" panose="020F0600000000000000" pitchFamily="50" charset="-128"/>
                <a:ea typeface="HG丸ｺﾞｼｯｸM-PRO" panose="020F0600000000000000" pitchFamily="50" charset="-128"/>
              </a:rPr>
              <a:t>（短時間・有期雇用労働者及び派遣労働者に対する不合理な待遇の禁止等に関する指針）</a:t>
            </a:r>
            <a:r>
              <a:rPr lang="ja-JP" altLang="en-US" dirty="0">
                <a:latin typeface="HG丸ｺﾞｼｯｸM-PRO" panose="020F0600000000000000" pitchFamily="50" charset="-128"/>
                <a:ea typeface="HG丸ｺﾞｼｯｸM-PRO" panose="020F0600000000000000" pitchFamily="50" charset="-128"/>
              </a:rPr>
              <a:t>」</a:t>
            </a:r>
            <a:endParaRPr lang="en-US" altLang="ja-JP"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正社員と非正規雇用労働者との間で待遇差がある場合に、どのような待遇差が不合理なものかなど、原則となる考え方及び具体例を示したもの。</a:t>
            </a:r>
          </a:p>
        </p:txBody>
      </p:sp>
      <p:sp>
        <p:nvSpPr>
          <p:cNvPr id="10" name="右矢印 9"/>
          <p:cNvSpPr/>
          <p:nvPr/>
        </p:nvSpPr>
        <p:spPr>
          <a:xfrm>
            <a:off x="8832304" y="5772293"/>
            <a:ext cx="813240" cy="484632"/>
          </a:xfrm>
          <a:prstGeom prst="rightArrow">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108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p:cNvSpPr/>
          <p:nvPr/>
        </p:nvSpPr>
        <p:spPr>
          <a:xfrm>
            <a:off x="1704000" y="5376623"/>
            <a:ext cx="6912280" cy="1233299"/>
          </a:xfrm>
          <a:prstGeom prst="roundRect">
            <a:avLst>
              <a:gd name="adj" fmla="val 4514"/>
            </a:avLst>
          </a:prstGeom>
          <a:no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36000" rIns="36000" bIns="36000" rtlCol="0" anchor="ctr"/>
          <a:lstStyle/>
          <a:p>
            <a:pPr algn="ctr">
              <a:lnSpc>
                <a:spcPts val="3000"/>
              </a:lnSpc>
              <a:defRPr/>
            </a:pPr>
            <a:endParaRPr lang="en-US" altLang="ja-JP" sz="2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正方形/長方形 11"/>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91344" y="50612"/>
            <a:ext cx="9642383" cy="490519"/>
          </a:xfrm>
          <a:prstGeom prst="rect">
            <a:avLst/>
          </a:prstGeom>
        </p:spPr>
        <p:txBody>
          <a:bodyPr wrap="none">
            <a:spAutoFit/>
          </a:bodyPr>
          <a:lstStyle/>
          <a:p>
            <a:pPr>
              <a:lnSpc>
                <a:spcPts val="3600"/>
              </a:lnSpc>
              <a:defRPr/>
            </a:pPr>
            <a:r>
              <a:rPr lang="ja-JP" altLang="en-US" sz="2400" dirty="0">
                <a:latin typeface="HG丸ｺﾞｼｯｸM-PRO" panose="020F0600000000000000" pitchFamily="50" charset="-128"/>
                <a:ea typeface="HG丸ｺﾞｼｯｸM-PRO" panose="020F0600000000000000" pitchFamily="50" charset="-128"/>
              </a:rPr>
              <a:t>不合理な待遇差の禁止</a:t>
            </a:r>
            <a:r>
              <a:rPr lang="ja-JP" altLang="en-US" dirty="0">
                <a:latin typeface="HG丸ｺﾞｼｯｸM-PRO" panose="020F0600000000000000" pitchFamily="50" charset="-128"/>
                <a:ea typeface="HG丸ｺﾞｼｯｸM-PRO" panose="020F0600000000000000" pitchFamily="50" charset="-128"/>
              </a:rPr>
              <a:t>（パートタイム・有期雇用労働法　</a:t>
            </a:r>
            <a:r>
              <a:rPr lang="en-US" altLang="ja-JP" dirty="0">
                <a:latin typeface="HG丸ｺﾞｼｯｸM-PRO" panose="020F0600000000000000" pitchFamily="50" charset="-128"/>
                <a:ea typeface="HG丸ｺﾞｼｯｸM-PRO" panose="020F0600000000000000" pitchFamily="50" charset="-128"/>
              </a:rPr>
              <a:t>2020</a:t>
            </a:r>
            <a:r>
              <a:rPr lang="ja-JP" altLang="en-US" dirty="0">
                <a:latin typeface="HG丸ｺﾞｼｯｸM-PRO" panose="020F0600000000000000" pitchFamily="50" charset="-128"/>
                <a:ea typeface="HG丸ｺﾞｼｯｸM-PRO" panose="020F0600000000000000" pitchFamily="50" charset="-128"/>
              </a:rPr>
              <a:t>年４月１日施行</a:t>
            </a:r>
            <a:r>
              <a:rPr lang="en-US" altLang="ja-JP" baseline="30000"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a:t>
            </a:r>
            <a:endParaRPr lang="en-US" altLang="ja-JP" dirty="0">
              <a:latin typeface="HG丸ｺﾞｼｯｸM-PRO" panose="020F0600000000000000" pitchFamily="50" charset="-128"/>
              <a:ea typeface="HG丸ｺﾞｼｯｸM-PRO" panose="020F0600000000000000" pitchFamily="50" charset="-128"/>
            </a:endParaRPr>
          </a:p>
        </p:txBody>
      </p:sp>
      <p:pic>
        <p:nvPicPr>
          <p:cNvPr id="1047" name="Object"/>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9690100" y="5410200"/>
            <a:ext cx="1181100" cy="11811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
        <p:nvSpPr>
          <p:cNvPr id="9" name="スライド番号プレースホルダー 8">
            <a:extLst>
              <a:ext uri="{FF2B5EF4-FFF2-40B4-BE49-F238E27FC236}">
                <a16:creationId xmlns:a16="http://schemas.microsoft.com/office/drawing/2014/main" id="{B5317F79-2603-E74F-01A2-9651F9DD7C7F}"/>
              </a:ext>
            </a:extLst>
          </p:cNvPr>
          <p:cNvSpPr>
            <a:spLocks noGrp="1"/>
          </p:cNvSpPr>
          <p:nvPr>
            <p:ph type="sldNum" sz="quarter" idx="12"/>
          </p:nvPr>
        </p:nvSpPr>
        <p:spPr/>
        <p:txBody>
          <a:bodyPr/>
          <a:lstStyle/>
          <a:p>
            <a:fld id="{E3C52A74-6BB8-425A-81FA-95938EE2CA9E}" type="slidenum">
              <a:rPr kumimoji="1" lang="ja-JP" altLang="en-US" smtClean="0"/>
              <a:t>35</a:t>
            </a:fld>
            <a:endParaRPr kumimoji="1" lang="ja-JP" altLang="en-US"/>
          </a:p>
        </p:txBody>
      </p:sp>
    </p:spTree>
    <p:extLst>
      <p:ext uri="{BB962C8B-B14F-4D97-AF65-F5344CB8AC3E}">
        <p14:creationId xmlns:p14="http://schemas.microsoft.com/office/powerpoint/2010/main" val="2686183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199455" y="1124744"/>
            <a:ext cx="10183069" cy="4585871"/>
          </a:xfrm>
          <a:prstGeom prst="rect">
            <a:avLst/>
          </a:prstGeom>
          <a:noFill/>
        </p:spPr>
        <p:txBody>
          <a:bodyPr wrap="square" rtlCol="0">
            <a:spAutoFit/>
          </a:bodyPr>
          <a:lstStyle/>
          <a:p>
            <a:r>
              <a:rPr lang="ja-JP" altLang="en-US" sz="2000" dirty="0">
                <a:latin typeface="HG丸ｺﾞｼｯｸM-PRO" panose="020F0600000000000000" pitchFamily="50" charset="-128"/>
                <a:ea typeface="HG丸ｺﾞｼｯｸM-PRO" panose="020F0600000000000000" pitchFamily="50" charset="-128"/>
              </a:rPr>
              <a:t>　　非正規雇用労働者は、正社員との待遇差の内容や理由などについて、使用者（企業）に対して説明を求めることができる。</a:t>
            </a:r>
            <a:endParaRPr lang="en-US" altLang="ja-JP" sz="20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endParaRPr lang="en-US" altLang="ja-JP" sz="1600" dirty="0">
              <a:latin typeface="HG丸ｺﾞｼｯｸM-PRO" panose="020F0600000000000000" pitchFamily="50" charset="-128"/>
              <a:ea typeface="HG丸ｺﾞｼｯｸM-PRO" panose="020F0600000000000000" pitchFamily="50" charset="-128"/>
            </a:endParaRPr>
          </a:p>
          <a:p>
            <a:pPr algn="r"/>
            <a:r>
              <a:rPr lang="ja-JP" altLang="en-US" sz="1600" dirty="0">
                <a:latin typeface="HG丸ｺﾞｼｯｸM-PRO" panose="020F0600000000000000" pitchFamily="50" charset="-128"/>
                <a:ea typeface="HG丸ｺﾞｼｯｸM-PRO" panose="020F0600000000000000" pitchFamily="50" charset="-128"/>
              </a:rPr>
              <a:t>　　　　　</a:t>
            </a:r>
            <a:r>
              <a:rPr lang="en-US" altLang="ja-JP" sz="1600" dirty="0">
                <a:latin typeface="HG丸ｺﾞｼｯｸM-PRO" panose="020F0600000000000000" pitchFamily="50" charset="-128"/>
                <a:ea typeface="HG丸ｺﾞｼｯｸM-PRO" panose="020F0600000000000000" pitchFamily="50" charset="-128"/>
              </a:rPr>
              <a:t>※</a:t>
            </a:r>
            <a:r>
              <a:rPr lang="ja-JP" altLang="en-US" sz="1600" dirty="0">
                <a:latin typeface="HG丸ｺﾞｼｯｸM-PRO" panose="020F0600000000000000" pitchFamily="50" charset="-128"/>
                <a:ea typeface="HG丸ｺﾞｼｯｸM-PRO" panose="020F0600000000000000" pitchFamily="50" charset="-128"/>
              </a:rPr>
              <a:t>　中小企業における適用は</a:t>
            </a:r>
            <a:r>
              <a:rPr lang="en-US" altLang="ja-JP" sz="1600" dirty="0">
                <a:latin typeface="HG丸ｺﾞｼｯｸM-PRO" panose="020F0600000000000000" pitchFamily="50" charset="-128"/>
                <a:ea typeface="HG丸ｺﾞｼｯｸM-PRO" panose="020F0600000000000000" pitchFamily="50" charset="-128"/>
              </a:rPr>
              <a:t>2021</a:t>
            </a:r>
            <a:r>
              <a:rPr lang="ja-JP" altLang="en-US" sz="1600" dirty="0">
                <a:latin typeface="HG丸ｺﾞｼｯｸM-PRO" panose="020F0600000000000000" pitchFamily="50" charset="-128"/>
                <a:ea typeface="HG丸ｺﾞｼｯｸM-PRO" panose="020F0600000000000000" pitchFamily="50" charset="-128"/>
              </a:rPr>
              <a:t>年４月１日</a:t>
            </a:r>
            <a:endParaRPr lang="en-US" altLang="ja-JP" sz="1600" dirty="0">
              <a:latin typeface="HG丸ｺﾞｼｯｸM-PRO" panose="020F0600000000000000" pitchFamily="50" charset="-128"/>
              <a:ea typeface="HG丸ｺﾞｼｯｸM-PRO" panose="020F0600000000000000" pitchFamily="50" charset="-128"/>
            </a:endParaRPr>
          </a:p>
          <a:p>
            <a:endParaRPr lang="en-US" altLang="ja-JP" sz="2000" dirty="0">
              <a:latin typeface="HG丸ｺﾞｼｯｸM-PRO" panose="020F0600000000000000" pitchFamily="50" charset="-128"/>
              <a:ea typeface="HG丸ｺﾞｼｯｸM-PRO" panose="020F0600000000000000" pitchFamily="50" charset="-128"/>
            </a:endParaRPr>
          </a:p>
          <a:p>
            <a:r>
              <a:rPr lang="en-US" altLang="ja-JP" sz="2000" dirty="0">
                <a:latin typeface="HG丸ｺﾞｼｯｸM-PRO" panose="020F0600000000000000" pitchFamily="50" charset="-128"/>
                <a:ea typeface="HG丸ｺﾞｼｯｸM-PRO" panose="020F0600000000000000" pitchFamily="50" charset="-128"/>
              </a:rPr>
              <a:t>(1)</a:t>
            </a:r>
            <a:r>
              <a:rPr lang="ja-JP" altLang="en-US" sz="2000" dirty="0">
                <a:latin typeface="HG丸ｺﾞｼｯｸM-PRO" panose="020F0600000000000000" pitchFamily="50" charset="-128"/>
                <a:ea typeface="HG丸ｺﾞｼｯｸM-PRO" panose="020F0600000000000000" pitchFamily="50" charset="-128"/>
              </a:rPr>
              <a:t>　雇入れ時の説明義務</a:t>
            </a:r>
            <a:endParaRPr lang="en-US" altLang="ja-JP" sz="2000" dirty="0">
              <a:latin typeface="HG丸ｺﾞｼｯｸM-PRO" panose="020F0600000000000000" pitchFamily="50" charset="-128"/>
              <a:ea typeface="HG丸ｺﾞｼｯｸM-PRO" panose="020F0600000000000000" pitchFamily="50" charset="-128"/>
            </a:endParaRPr>
          </a:p>
          <a:p>
            <a:r>
              <a:rPr lang="ja-JP" altLang="en-US" sz="2000" dirty="0">
                <a:latin typeface="HG丸ｺﾞｼｯｸM-PRO" panose="020F0600000000000000" pitchFamily="50" charset="-128"/>
                <a:ea typeface="HG丸ｺﾞｼｯｸM-PRO" panose="020F0600000000000000" pitchFamily="50" charset="-128"/>
              </a:rPr>
              <a:t>　　　 非正規雇用労働者を雇い入れた際に、雇用管理上の措置の内容（賃金、教育訓練、</a:t>
            </a:r>
            <a:endParaRPr lang="en-US" altLang="ja-JP" sz="2000" dirty="0">
              <a:latin typeface="HG丸ｺﾞｼｯｸM-PRO" panose="020F0600000000000000" pitchFamily="50" charset="-128"/>
              <a:ea typeface="HG丸ｺﾞｼｯｸM-PRO" panose="020F0600000000000000" pitchFamily="50" charset="-128"/>
            </a:endParaRPr>
          </a:p>
          <a:p>
            <a:r>
              <a:rPr lang="ja-JP" altLang="en-US" sz="2000" dirty="0">
                <a:latin typeface="HG丸ｺﾞｼｯｸM-PRO" panose="020F0600000000000000" pitchFamily="50" charset="-128"/>
                <a:ea typeface="HG丸ｺﾞｼｯｸM-PRO" panose="020F0600000000000000" pitchFamily="50" charset="-128"/>
              </a:rPr>
              <a:t>　　 福利厚生施設の利用、正社員転換の措置等）に関する説明をしなければならない</a:t>
            </a:r>
            <a:endParaRPr lang="en-US" altLang="ja-JP" sz="2000" dirty="0">
              <a:latin typeface="HG丸ｺﾞｼｯｸM-PRO" panose="020F0600000000000000" pitchFamily="50" charset="-128"/>
              <a:ea typeface="HG丸ｺﾞｼｯｸM-PRO" panose="020F0600000000000000" pitchFamily="50" charset="-128"/>
            </a:endParaRPr>
          </a:p>
          <a:p>
            <a:endParaRPr lang="en-US" altLang="ja-JP" sz="2000" dirty="0">
              <a:latin typeface="HG丸ｺﾞｼｯｸM-PRO" panose="020F0600000000000000" pitchFamily="50" charset="-128"/>
              <a:ea typeface="HG丸ｺﾞｼｯｸM-PRO" panose="020F0600000000000000" pitchFamily="50" charset="-128"/>
            </a:endParaRPr>
          </a:p>
          <a:p>
            <a:r>
              <a:rPr lang="en-US" altLang="ja-JP" sz="2000" dirty="0">
                <a:latin typeface="HG丸ｺﾞｼｯｸM-PRO" panose="020F0600000000000000" pitchFamily="50" charset="-128"/>
                <a:ea typeface="HG丸ｺﾞｼｯｸM-PRO" panose="020F0600000000000000" pitchFamily="50" charset="-128"/>
              </a:rPr>
              <a:t>(2)</a:t>
            </a:r>
            <a:r>
              <a:rPr lang="ja-JP" altLang="en-US" sz="2000" dirty="0">
                <a:latin typeface="HG丸ｺﾞｼｯｸM-PRO" panose="020F0600000000000000" pitchFamily="50" charset="-128"/>
                <a:ea typeface="HG丸ｺﾞｼｯｸM-PRO" panose="020F0600000000000000" pitchFamily="50" charset="-128"/>
              </a:rPr>
              <a:t>　労働者から説明の求めがあった場合の説明義務</a:t>
            </a:r>
            <a:endParaRPr lang="en-US" altLang="ja-JP" sz="2000" dirty="0">
              <a:latin typeface="HG丸ｺﾞｼｯｸM-PRO" panose="020F0600000000000000" pitchFamily="50" charset="-128"/>
              <a:ea typeface="HG丸ｺﾞｼｯｸM-PRO" panose="020F0600000000000000" pitchFamily="50" charset="-128"/>
            </a:endParaRPr>
          </a:p>
          <a:p>
            <a:r>
              <a:rPr lang="ja-JP" altLang="en-US" sz="2000" dirty="0">
                <a:latin typeface="HG丸ｺﾞｼｯｸM-PRO" panose="020F0600000000000000" pitchFamily="50" charset="-128"/>
                <a:ea typeface="HG丸ｺﾞｼｯｸM-PRO" panose="020F0600000000000000" pitchFamily="50" charset="-128"/>
              </a:rPr>
              <a:t>　　　 非正規雇用労働者から求めがあった場合、正社員との間の待遇差の内容・理由等</a:t>
            </a:r>
            <a:endParaRPr lang="en-US" altLang="ja-JP" sz="2000" dirty="0">
              <a:latin typeface="HG丸ｺﾞｼｯｸM-PRO" panose="020F0600000000000000" pitchFamily="50" charset="-128"/>
              <a:ea typeface="HG丸ｺﾞｼｯｸM-PRO" panose="020F0600000000000000" pitchFamily="50" charset="-128"/>
            </a:endParaRPr>
          </a:p>
          <a:p>
            <a:r>
              <a:rPr lang="en-US" altLang="ja-JP" sz="2000" dirty="0">
                <a:latin typeface="HG丸ｺﾞｼｯｸM-PRO" panose="020F0600000000000000" pitchFamily="50" charset="-128"/>
                <a:ea typeface="HG丸ｺﾞｼｯｸM-PRO" panose="020F0600000000000000" pitchFamily="50" charset="-128"/>
              </a:rPr>
              <a:t>       </a:t>
            </a:r>
            <a:r>
              <a:rPr lang="ja-JP" altLang="en-US" sz="2000" dirty="0">
                <a:latin typeface="HG丸ｺﾞｼｯｸM-PRO" panose="020F0600000000000000" pitchFamily="50" charset="-128"/>
                <a:ea typeface="HG丸ｺﾞｼｯｸM-PRO" panose="020F0600000000000000" pitchFamily="50" charset="-128"/>
              </a:rPr>
              <a:t>に関する説明をしなければならない</a:t>
            </a:r>
            <a:endParaRPr lang="en-US" altLang="ja-JP" sz="2000" dirty="0">
              <a:latin typeface="HG丸ｺﾞｼｯｸM-PRO" panose="020F0600000000000000" pitchFamily="50" charset="-128"/>
              <a:ea typeface="HG丸ｺﾞｼｯｸM-PRO" panose="020F0600000000000000" pitchFamily="50" charset="-128"/>
            </a:endParaRPr>
          </a:p>
          <a:p>
            <a:endParaRPr lang="en-US" altLang="ja-JP" sz="2000" dirty="0">
              <a:latin typeface="HG丸ｺﾞｼｯｸM-PRO" panose="020F0600000000000000" pitchFamily="50" charset="-128"/>
              <a:ea typeface="HG丸ｺﾞｼｯｸM-PRO" panose="020F0600000000000000" pitchFamily="50" charset="-128"/>
            </a:endParaRPr>
          </a:p>
          <a:p>
            <a:r>
              <a:rPr lang="en-US" altLang="ja-JP" sz="2000" dirty="0">
                <a:latin typeface="HG丸ｺﾞｼｯｸM-PRO" panose="020F0600000000000000" pitchFamily="50" charset="-128"/>
                <a:ea typeface="HG丸ｺﾞｼｯｸM-PRO" panose="020F0600000000000000" pitchFamily="50" charset="-128"/>
              </a:rPr>
              <a:t>(3)</a:t>
            </a:r>
            <a:r>
              <a:rPr lang="ja-JP" altLang="en-US" sz="2000" dirty="0">
                <a:latin typeface="HG丸ｺﾞｼｯｸM-PRO" panose="020F0600000000000000" pitchFamily="50" charset="-128"/>
                <a:ea typeface="HG丸ｺﾞｼｯｸM-PRO" panose="020F0600000000000000" pitchFamily="50" charset="-128"/>
              </a:rPr>
              <a:t>　不利益取扱いの禁止</a:t>
            </a:r>
            <a:endParaRPr lang="en-US" altLang="ja-JP" sz="2000" dirty="0">
              <a:latin typeface="HG丸ｺﾞｼｯｸM-PRO" panose="020F0600000000000000" pitchFamily="50" charset="-128"/>
              <a:ea typeface="HG丸ｺﾞｼｯｸM-PRO" panose="020F0600000000000000" pitchFamily="50" charset="-128"/>
            </a:endParaRPr>
          </a:p>
          <a:p>
            <a:r>
              <a:rPr lang="ja-JP" altLang="en-US" sz="2000" dirty="0">
                <a:latin typeface="HG丸ｺﾞｼｯｸM-PRO" panose="020F0600000000000000" pitchFamily="50" charset="-128"/>
                <a:ea typeface="HG丸ｺﾞｼｯｸM-PRO" panose="020F0600000000000000" pitchFamily="50" charset="-128"/>
              </a:rPr>
              <a:t>　　　 説明を求めた労働者に対する不利益取扱いを禁止</a:t>
            </a:r>
          </a:p>
        </p:txBody>
      </p:sp>
      <p:sp>
        <p:nvSpPr>
          <p:cNvPr id="4" name="正方形/長方形 3"/>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119336" y="0"/>
            <a:ext cx="11181266" cy="553998"/>
          </a:xfrm>
          <a:prstGeom prst="rect">
            <a:avLst/>
          </a:prstGeom>
        </p:spPr>
        <p:txBody>
          <a:bodyPr wrap="none">
            <a:spAutoFit/>
          </a:bodyPr>
          <a:lstStyle/>
          <a:p>
            <a:pPr>
              <a:lnSpc>
                <a:spcPts val="3600"/>
              </a:lnSpc>
              <a:defRPr/>
            </a:pPr>
            <a:r>
              <a:rPr lang="ja-JP" altLang="en-US" sz="2400" dirty="0">
                <a:latin typeface="HG丸ｺﾞｼｯｸM-PRO" panose="020F0600000000000000" pitchFamily="50" charset="-128"/>
                <a:ea typeface="HG丸ｺﾞｼｯｸM-PRO" panose="020F0600000000000000" pitchFamily="50" charset="-128"/>
              </a:rPr>
              <a:t>労働者への待遇に関する説明義務</a:t>
            </a:r>
            <a:r>
              <a:rPr lang="ja-JP" altLang="en-US" dirty="0">
                <a:latin typeface="HG丸ｺﾞｼｯｸM-PRO" panose="020F0600000000000000" pitchFamily="50" charset="-128"/>
                <a:ea typeface="HG丸ｺﾞｼｯｸM-PRO" panose="020F0600000000000000" pitchFamily="50" charset="-128"/>
              </a:rPr>
              <a:t>（パートタイム・有期雇用労働法　</a:t>
            </a:r>
            <a:r>
              <a:rPr lang="en-US" altLang="ja-JP" dirty="0">
                <a:latin typeface="HG丸ｺﾞｼｯｸM-PRO" panose="020F0600000000000000" pitchFamily="50" charset="-128"/>
                <a:ea typeface="HG丸ｺﾞｼｯｸM-PRO" panose="020F0600000000000000" pitchFamily="50" charset="-128"/>
              </a:rPr>
              <a:t>2020</a:t>
            </a:r>
            <a:r>
              <a:rPr lang="ja-JP" altLang="en-US" dirty="0">
                <a:latin typeface="HG丸ｺﾞｼｯｸM-PRO" panose="020F0600000000000000" pitchFamily="50" charset="-128"/>
                <a:ea typeface="HG丸ｺﾞｼｯｸM-PRO" panose="020F0600000000000000" pitchFamily="50" charset="-128"/>
              </a:rPr>
              <a:t>年４月１日施行</a:t>
            </a:r>
            <a:r>
              <a:rPr lang="en-US" altLang="ja-JP" baseline="30000"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a:t>
            </a:r>
            <a:endParaRPr lang="en-US" altLang="ja-JP" dirty="0">
              <a:latin typeface="HG丸ｺﾞｼｯｸM-PRO" panose="020F0600000000000000" pitchFamily="50" charset="-128"/>
              <a:ea typeface="HG丸ｺﾞｼｯｸM-PRO" panose="020F0600000000000000" pitchFamily="50" charset="-128"/>
            </a:endParaRPr>
          </a:p>
        </p:txBody>
      </p:sp>
      <p:sp>
        <p:nvSpPr>
          <p:cNvPr id="6" name="スライド番号プレースホルダー 5">
            <a:extLst>
              <a:ext uri="{FF2B5EF4-FFF2-40B4-BE49-F238E27FC236}">
                <a16:creationId xmlns:a16="http://schemas.microsoft.com/office/drawing/2014/main" id="{8E7ECC1A-5F74-BAB7-FD82-0492DB384B5D}"/>
              </a:ext>
            </a:extLst>
          </p:cNvPr>
          <p:cNvSpPr>
            <a:spLocks noGrp="1"/>
          </p:cNvSpPr>
          <p:nvPr>
            <p:ph type="sldNum" sz="quarter" idx="12"/>
          </p:nvPr>
        </p:nvSpPr>
        <p:spPr/>
        <p:txBody>
          <a:bodyPr/>
          <a:lstStyle/>
          <a:p>
            <a:fld id="{E3C52A74-6BB8-425A-81FA-95938EE2CA9E}" type="slidenum">
              <a:rPr kumimoji="1" lang="ja-JP" altLang="en-US" smtClean="0"/>
              <a:t>36</a:t>
            </a:fld>
            <a:endParaRPr kumimoji="1" lang="ja-JP" altLang="en-US"/>
          </a:p>
        </p:txBody>
      </p:sp>
    </p:spTree>
    <p:extLst>
      <p:ext uri="{BB962C8B-B14F-4D97-AF65-F5344CB8AC3E}">
        <p14:creationId xmlns:p14="http://schemas.microsoft.com/office/powerpoint/2010/main" val="4144541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　</a:t>
            </a:r>
          </a:p>
        </p:txBody>
      </p:sp>
      <p:sp>
        <p:nvSpPr>
          <p:cNvPr id="5" name="テキスト ボックス 4"/>
          <p:cNvSpPr txBox="1"/>
          <p:nvPr/>
        </p:nvSpPr>
        <p:spPr>
          <a:xfrm>
            <a:off x="695400" y="1988840"/>
            <a:ext cx="10729192" cy="584775"/>
          </a:xfrm>
          <a:prstGeom prst="rect">
            <a:avLst/>
          </a:prstGeom>
          <a:noFill/>
        </p:spPr>
        <p:txBody>
          <a:bodyPr wrap="square" rtlCol="0">
            <a:spAutoFit/>
          </a:bodyPr>
          <a:lstStyle/>
          <a:p>
            <a:r>
              <a:rPr kumimoji="1" lang="ja-JP" altLang="en-US" sz="3200" b="1" dirty="0">
                <a:latin typeface="Meiryo UI" panose="020B0604030504040204" pitchFamily="50" charset="-128"/>
                <a:ea typeface="Meiryo UI" panose="020B0604030504040204" pitchFamily="50" charset="-128"/>
              </a:rPr>
              <a:t>テーマ④　仕事と生活の調和（ワーク・ライフ・バランス）</a:t>
            </a:r>
          </a:p>
        </p:txBody>
      </p:sp>
      <p:sp>
        <p:nvSpPr>
          <p:cNvPr id="6" name="スライド番号プレースホルダー 5">
            <a:extLst>
              <a:ext uri="{FF2B5EF4-FFF2-40B4-BE49-F238E27FC236}">
                <a16:creationId xmlns:a16="http://schemas.microsoft.com/office/drawing/2014/main" id="{415BA557-F892-A585-227C-C3004A58C51E}"/>
              </a:ext>
            </a:extLst>
          </p:cNvPr>
          <p:cNvSpPr>
            <a:spLocks noGrp="1"/>
          </p:cNvSpPr>
          <p:nvPr>
            <p:ph type="sldNum" sz="quarter" idx="12"/>
          </p:nvPr>
        </p:nvSpPr>
        <p:spPr/>
        <p:txBody>
          <a:bodyPr/>
          <a:lstStyle/>
          <a:p>
            <a:fld id="{E3C52A74-6BB8-425A-81FA-95938EE2CA9E}" type="slidenum">
              <a:rPr lang="ja-JP" altLang="en-US" smtClean="0"/>
              <a:pPr/>
              <a:t>37</a:t>
            </a:fld>
            <a:endParaRPr lang="ja-JP" altLang="en-US" dirty="0"/>
          </a:p>
        </p:txBody>
      </p:sp>
    </p:spTree>
    <p:extLst>
      <p:ext uri="{BB962C8B-B14F-4D97-AF65-F5344CB8AC3E}">
        <p14:creationId xmlns:p14="http://schemas.microsoft.com/office/powerpoint/2010/main" val="3154213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0" y="900000"/>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1487488" y="6237384"/>
            <a:ext cx="9684000" cy="6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雲形吹き出し 5"/>
          <p:cNvSpPr/>
          <p:nvPr/>
        </p:nvSpPr>
        <p:spPr>
          <a:xfrm>
            <a:off x="209368" y="1359064"/>
            <a:ext cx="3240000" cy="1548000"/>
          </a:xfrm>
          <a:prstGeom prst="cloudCallout">
            <a:avLst>
              <a:gd name="adj1" fmla="val 89182"/>
              <a:gd name="adj2" fmla="val 42486"/>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角丸四角形吹き出し 6"/>
          <p:cNvSpPr/>
          <p:nvPr/>
        </p:nvSpPr>
        <p:spPr>
          <a:xfrm>
            <a:off x="6960096" y="980728"/>
            <a:ext cx="3816424" cy="1008112"/>
          </a:xfrm>
          <a:prstGeom prst="wedgeRoundRectCallout">
            <a:avLst>
              <a:gd name="adj1" fmla="val -48639"/>
              <a:gd name="adj2" fmla="val 137475"/>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見て、見て、パパ見て。奇麗な夕陽が沈むよ。今夜はカレーにして。だってパパのは美味しいんだもの。</a:t>
            </a:r>
          </a:p>
        </p:txBody>
      </p:sp>
      <p:sp>
        <p:nvSpPr>
          <p:cNvPr id="8" name="雲形吹き出し 2">
            <a:extLst>
              <a:ext uri="{FF2B5EF4-FFF2-40B4-BE49-F238E27FC236}">
                <a16:creationId xmlns:a16="http://schemas.microsoft.com/office/drawing/2014/main" id="{ECB51316-C5ED-47EC-A045-6D6D8A22C0E3}"/>
              </a:ext>
            </a:extLst>
          </p:cNvPr>
          <p:cNvSpPr/>
          <p:nvPr/>
        </p:nvSpPr>
        <p:spPr>
          <a:xfrm>
            <a:off x="479560" y="1628920"/>
            <a:ext cx="2664112" cy="108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 name="正方形/長方形 9"/>
          <p:cNvSpPr/>
          <p:nvPr/>
        </p:nvSpPr>
        <p:spPr>
          <a:xfrm>
            <a:off x="191344" y="103236"/>
            <a:ext cx="11737304" cy="733476"/>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 name="正方形/長方形 1"/>
          <p:cNvSpPr/>
          <p:nvPr/>
        </p:nvSpPr>
        <p:spPr>
          <a:xfrm>
            <a:off x="191344" y="103236"/>
            <a:ext cx="11665296" cy="646331"/>
          </a:xfrm>
          <a:prstGeom prst="rect">
            <a:avLst/>
          </a:prstGeom>
        </p:spPr>
        <p:txBody>
          <a:bodyPr wrap="square">
            <a:spAutoFit/>
          </a:bodyPr>
          <a:lstStyle/>
          <a:p>
            <a:pPr marL="285750" indent="-285750">
              <a:buFont typeface="Wingdings" panose="05000000000000000000" pitchFamily="2" charset="2"/>
              <a:buChar char="n"/>
            </a:pPr>
            <a:r>
              <a:rPr lang="ja-JP" altLang="en-US" dirty="0">
                <a:latin typeface="HG丸ｺﾞｼｯｸM-PRO" panose="020F0600000000000000" pitchFamily="50" charset="-128"/>
                <a:ea typeface="HG丸ｺﾞｼｯｸM-PRO" panose="020F0600000000000000" pitchFamily="50" charset="-128"/>
              </a:rPr>
              <a:t>窓の外には、お迎えのパパと帰宅中の園児。なのに、お迎え時間が迫っても、夕方に指示された仕事が終わらないで焦りに焦っている従業員。なぜこんなことに？どうすればよい？</a:t>
            </a:r>
          </a:p>
        </p:txBody>
      </p:sp>
      <p:sp>
        <p:nvSpPr>
          <p:cNvPr id="5" name="スライド番号プレースホルダー 4">
            <a:extLst>
              <a:ext uri="{FF2B5EF4-FFF2-40B4-BE49-F238E27FC236}">
                <a16:creationId xmlns:a16="http://schemas.microsoft.com/office/drawing/2014/main" id="{46B75C24-620E-4DC5-D83B-42281C850AC3}"/>
              </a:ext>
            </a:extLst>
          </p:cNvPr>
          <p:cNvSpPr>
            <a:spLocks noGrp="1"/>
          </p:cNvSpPr>
          <p:nvPr>
            <p:ph type="sldNum" sz="quarter" idx="12"/>
          </p:nvPr>
        </p:nvSpPr>
        <p:spPr/>
        <p:txBody>
          <a:bodyPr/>
          <a:lstStyle/>
          <a:p>
            <a:fld id="{E3C52A74-6BB8-425A-81FA-95938EE2CA9E}" type="slidenum">
              <a:rPr kumimoji="1" lang="ja-JP" altLang="en-US" smtClean="0"/>
              <a:t>38</a:t>
            </a:fld>
            <a:endParaRPr kumimoji="1" lang="ja-JP" altLang="en-US"/>
          </a:p>
        </p:txBody>
      </p:sp>
    </p:spTree>
    <p:extLst>
      <p:ext uri="{BB962C8B-B14F-4D97-AF65-F5344CB8AC3E}">
        <p14:creationId xmlns:p14="http://schemas.microsoft.com/office/powerpoint/2010/main" val="1663433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848" y="1701408"/>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雲形吹き出し 2"/>
          <p:cNvSpPr/>
          <p:nvPr/>
        </p:nvSpPr>
        <p:spPr>
          <a:xfrm>
            <a:off x="119336" y="2492896"/>
            <a:ext cx="1902000" cy="1224136"/>
          </a:xfrm>
          <a:prstGeom prst="cloudCallout">
            <a:avLst>
              <a:gd name="adj1" fmla="val 52297"/>
              <a:gd name="adj2" fmla="val 49718"/>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002060"/>
              </a:solidFill>
              <a:latin typeface="+mn-ea"/>
            </a:endParaRPr>
          </a:p>
        </p:txBody>
      </p:sp>
      <p:sp>
        <p:nvSpPr>
          <p:cNvPr id="6" name="雲形吹き出し 5"/>
          <p:cNvSpPr/>
          <p:nvPr/>
        </p:nvSpPr>
        <p:spPr>
          <a:xfrm>
            <a:off x="7290344" y="2214232"/>
            <a:ext cx="2304256" cy="1142760"/>
          </a:xfrm>
          <a:prstGeom prst="cloudCallout">
            <a:avLst>
              <a:gd name="adj1" fmla="val -60771"/>
              <a:gd name="adj2" fmla="val 56104"/>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5" name="角丸四角形吹き出し 4"/>
          <p:cNvSpPr/>
          <p:nvPr/>
        </p:nvSpPr>
        <p:spPr>
          <a:xfrm>
            <a:off x="233560" y="918088"/>
            <a:ext cx="1902000" cy="1008112"/>
          </a:xfrm>
          <a:prstGeom prst="wedgeRoundRectCallout">
            <a:avLst>
              <a:gd name="adj1" fmla="val 41383"/>
              <a:gd name="adj2" fmla="val 98516"/>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あんなに残業したのに、残業代これだけ？この明細書おかしくない？</a:t>
            </a:r>
          </a:p>
        </p:txBody>
      </p:sp>
      <p:sp>
        <p:nvSpPr>
          <p:cNvPr id="8" name="角丸四角形吹き出し 7"/>
          <p:cNvSpPr/>
          <p:nvPr/>
        </p:nvSpPr>
        <p:spPr>
          <a:xfrm>
            <a:off x="2351584" y="918088"/>
            <a:ext cx="2232000" cy="1008112"/>
          </a:xfrm>
          <a:prstGeom prst="wedgeRoundRectCallout">
            <a:avLst>
              <a:gd name="adj1" fmla="val 29936"/>
              <a:gd name="adj2" fmla="val 99850"/>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いいじゃ</a:t>
            </a:r>
            <a:r>
              <a:rPr lang="ja-JP" altLang="en-US" sz="1400" dirty="0" err="1">
                <a:solidFill>
                  <a:srgbClr val="FF0000"/>
                </a:solidFill>
                <a:latin typeface="HGS創英角ﾎﾟｯﾌﾟ体" panose="040B0A00000000000000" pitchFamily="50" charset="-128"/>
                <a:ea typeface="HGS創英角ﾎﾟｯﾌﾟ体" panose="040B0A00000000000000" pitchFamily="50" charset="-128"/>
              </a:rPr>
              <a:t>ん</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。固定残業代なんだから。残業ない時だってそれぐらいでるぜ</a:t>
            </a:r>
          </a:p>
        </p:txBody>
      </p:sp>
      <p:sp>
        <p:nvSpPr>
          <p:cNvPr id="9" name="角丸四角形吹き出し 8"/>
          <p:cNvSpPr/>
          <p:nvPr/>
        </p:nvSpPr>
        <p:spPr>
          <a:xfrm>
            <a:off x="7290344" y="918088"/>
            <a:ext cx="1902000" cy="1008112"/>
          </a:xfrm>
          <a:prstGeom prst="wedgeRoundRectCallout">
            <a:avLst>
              <a:gd name="adj1" fmla="val -46992"/>
              <a:gd name="adj2" fmla="val 103850"/>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おいおい大丈夫か</a:t>
            </a:r>
            <a:r>
              <a:rPr lang="ja-JP" altLang="en-US" sz="1400" dirty="0" err="1">
                <a:solidFill>
                  <a:srgbClr val="FF0000"/>
                </a:solidFill>
                <a:latin typeface="HGS創英角ﾎﾟｯﾌﾟ体" panose="040B0A00000000000000" pitchFamily="50" charset="-128"/>
                <a:ea typeface="HGS創英角ﾎﾟｯﾌﾟ体" panose="040B0A00000000000000" pitchFamily="50" charset="-128"/>
              </a:rPr>
              <a:t>よ</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そんなに能天気で！</a:t>
            </a:r>
          </a:p>
        </p:txBody>
      </p:sp>
      <p:sp>
        <p:nvSpPr>
          <p:cNvPr id="10" name="雲形吹き出し 9"/>
          <p:cNvSpPr/>
          <p:nvPr/>
        </p:nvSpPr>
        <p:spPr>
          <a:xfrm>
            <a:off x="5087888" y="1135154"/>
            <a:ext cx="1944016" cy="1202273"/>
          </a:xfrm>
          <a:prstGeom prst="cloudCallout">
            <a:avLst>
              <a:gd name="adj1" fmla="val -34339"/>
              <a:gd name="adj2" fmla="val 87601"/>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1" name="雲形吹き出し 2">
            <a:extLst>
              <a:ext uri="{FF2B5EF4-FFF2-40B4-BE49-F238E27FC236}">
                <a16:creationId xmlns:a16="http://schemas.microsoft.com/office/drawing/2014/main" id="{32AED64B-EBEC-4D88-A997-3EE95548E38B}"/>
              </a:ext>
            </a:extLst>
          </p:cNvPr>
          <p:cNvSpPr/>
          <p:nvPr/>
        </p:nvSpPr>
        <p:spPr>
          <a:xfrm>
            <a:off x="263352" y="2610376"/>
            <a:ext cx="1584112"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残業代、当てにしてるんだから。</a:t>
            </a:r>
          </a:p>
        </p:txBody>
      </p:sp>
      <p:sp>
        <p:nvSpPr>
          <p:cNvPr id="14" name="雲形吹き出し 2">
            <a:extLst>
              <a:ext uri="{FF2B5EF4-FFF2-40B4-BE49-F238E27FC236}">
                <a16:creationId xmlns:a16="http://schemas.microsoft.com/office/drawing/2014/main" id="{826CDA93-681A-4BE1-900B-4162529581A9}"/>
              </a:ext>
            </a:extLst>
          </p:cNvPr>
          <p:cNvSpPr/>
          <p:nvPr/>
        </p:nvSpPr>
        <p:spPr>
          <a:xfrm>
            <a:off x="5159897" y="1314232"/>
            <a:ext cx="1710299"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残業しなくても</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出るんだから</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良いじゃ</a:t>
            </a:r>
            <a:r>
              <a:rPr lang="ja-JP" altLang="en-US" sz="1400" dirty="0" err="1">
                <a:solidFill>
                  <a:srgbClr val="002060"/>
                </a:solidFill>
                <a:latin typeface="HG丸ｺﾞｼｯｸM-PRO" panose="020F0600000000000000" pitchFamily="50" charset="-128"/>
                <a:ea typeface="HG丸ｺﾞｼｯｸM-PRO" panose="020F0600000000000000" pitchFamily="50" charset="-128"/>
              </a:rPr>
              <a:t>ん</a:t>
            </a:r>
            <a:r>
              <a:rPr lang="ja-JP" altLang="en-US" sz="1400" dirty="0">
                <a:solidFill>
                  <a:srgbClr val="002060"/>
                </a:solidFill>
                <a:latin typeface="HG丸ｺﾞｼｯｸM-PRO" panose="020F0600000000000000" pitchFamily="50" charset="-128"/>
                <a:ea typeface="HG丸ｺﾞｼｯｸM-PRO" panose="020F0600000000000000" pitchFamily="50" charset="-128"/>
              </a:rPr>
              <a:t>。</a:t>
            </a:r>
          </a:p>
        </p:txBody>
      </p:sp>
      <p:sp>
        <p:nvSpPr>
          <p:cNvPr id="15" name="雲形吹き出し 2">
            <a:extLst>
              <a:ext uri="{FF2B5EF4-FFF2-40B4-BE49-F238E27FC236}">
                <a16:creationId xmlns:a16="http://schemas.microsoft.com/office/drawing/2014/main" id="{1F1FB932-F6AA-414E-B345-214D4544B264}"/>
              </a:ext>
            </a:extLst>
          </p:cNvPr>
          <p:cNvSpPr/>
          <p:nvPr/>
        </p:nvSpPr>
        <p:spPr>
          <a:xfrm>
            <a:off x="7464232" y="2337427"/>
            <a:ext cx="18000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それ以上やっても、払ってくれるとは</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限らないわよ</a:t>
            </a:r>
          </a:p>
        </p:txBody>
      </p:sp>
      <p:sp>
        <p:nvSpPr>
          <p:cNvPr id="16" name="雲形吹き出し 2">
            <a:extLst>
              <a:ext uri="{FF2B5EF4-FFF2-40B4-BE49-F238E27FC236}">
                <a16:creationId xmlns:a16="http://schemas.microsoft.com/office/drawing/2014/main" id="{A9BEECA3-89CE-4100-A7EF-33AA910ABF06}"/>
              </a:ext>
            </a:extLst>
          </p:cNvPr>
          <p:cNvSpPr/>
          <p:nvPr/>
        </p:nvSpPr>
        <p:spPr>
          <a:xfrm>
            <a:off x="7355848" y="3426915"/>
            <a:ext cx="4716854" cy="3314453"/>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a:spcAft>
                <a:spcPts val="600"/>
              </a:spcAft>
            </a:pPr>
            <a:r>
              <a:rPr lang="ja-JP" altLang="en-US" sz="1600" dirty="0">
                <a:solidFill>
                  <a:schemeClr val="tx1"/>
                </a:solidFill>
                <a:latin typeface="HG明朝E" panose="02020909000000000000" pitchFamily="17" charset="-128"/>
                <a:ea typeface="HG明朝E" panose="02020909000000000000" pitchFamily="17" charset="-128"/>
              </a:rPr>
              <a:t>≪指導者の方へ≫</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■様々な考えやセリフが想起されやすいシーンです。</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■一定程度、セリフなどが出尽くしたところで、分類するなど整理して解説に入る準備をします。</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■最初に解説するものとしては、具体的で身近であり、問題になることも多い</a:t>
            </a:r>
            <a:r>
              <a:rPr lang="en-US" altLang="ja-JP" sz="1600" dirty="0">
                <a:solidFill>
                  <a:schemeClr val="tx1"/>
                </a:solidFill>
                <a:latin typeface="HG明朝E" panose="02020909000000000000" pitchFamily="17" charset="-128"/>
                <a:ea typeface="HG明朝E" panose="02020909000000000000" pitchFamily="17" charset="-128"/>
              </a:rPr>
              <a:t>｢</a:t>
            </a:r>
            <a:r>
              <a:rPr lang="ja-JP" altLang="en-US" sz="1600" dirty="0">
                <a:solidFill>
                  <a:schemeClr val="tx1"/>
                </a:solidFill>
                <a:latin typeface="HG明朝E" panose="02020909000000000000" pitchFamily="17" charset="-128"/>
                <a:ea typeface="HG明朝E" panose="02020909000000000000" pitchFamily="17" charset="-128"/>
              </a:rPr>
              <a:t>残業代</a:t>
            </a:r>
            <a:r>
              <a:rPr lang="en-US" altLang="ja-JP" sz="1600" dirty="0">
                <a:solidFill>
                  <a:schemeClr val="tx1"/>
                </a:solidFill>
                <a:latin typeface="HG明朝E" panose="02020909000000000000" pitchFamily="17" charset="-128"/>
                <a:ea typeface="HG明朝E" panose="02020909000000000000" pitchFamily="17" charset="-128"/>
              </a:rPr>
              <a:t>｣(</a:t>
            </a:r>
            <a:r>
              <a:rPr lang="ja-JP" altLang="en-US" sz="1600" dirty="0">
                <a:solidFill>
                  <a:schemeClr val="tx1"/>
                </a:solidFill>
                <a:latin typeface="HG明朝E" panose="02020909000000000000" pitchFamily="17" charset="-128"/>
                <a:ea typeface="HG明朝E" panose="02020909000000000000" pitchFamily="17" charset="-128"/>
              </a:rPr>
              <a:t>時間外労働と割増賃金</a:t>
            </a:r>
            <a:r>
              <a:rPr lang="en-US" altLang="ja-JP" sz="1600" dirty="0">
                <a:solidFill>
                  <a:schemeClr val="tx1"/>
                </a:solidFill>
                <a:latin typeface="HG明朝E" panose="02020909000000000000" pitchFamily="17" charset="-128"/>
                <a:ea typeface="HG明朝E" panose="02020909000000000000" pitchFamily="17" charset="-128"/>
              </a:rPr>
              <a:t>)</a:t>
            </a:r>
            <a:r>
              <a:rPr lang="ja-JP" altLang="en-US" sz="1600" dirty="0">
                <a:solidFill>
                  <a:schemeClr val="tx1"/>
                </a:solidFill>
                <a:latin typeface="HG明朝E" panose="02020909000000000000" pitchFamily="17" charset="-128"/>
                <a:ea typeface="HG明朝E" panose="02020909000000000000" pitchFamily="17" charset="-128"/>
              </a:rPr>
              <a:t>にまつわるテーマを取り上げることが、やりやすいと思われます。</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■すべてが空白だと意見が出ないと思われるときは、</a:t>
            </a:r>
            <a:r>
              <a:rPr lang="en-US" altLang="ja-JP" sz="1600" dirty="0">
                <a:solidFill>
                  <a:schemeClr val="tx1"/>
                </a:solidFill>
                <a:latin typeface="HG明朝E" panose="02020909000000000000" pitchFamily="17" charset="-128"/>
                <a:ea typeface="HG明朝E" panose="02020909000000000000" pitchFamily="17" charset="-128"/>
              </a:rPr>
              <a:t>1</a:t>
            </a:r>
            <a:r>
              <a:rPr lang="ja-JP" altLang="en-US" sz="1600" dirty="0">
                <a:solidFill>
                  <a:schemeClr val="tx1"/>
                </a:solidFill>
                <a:latin typeface="HG明朝E" panose="02020909000000000000" pitchFamily="17" charset="-128"/>
                <a:ea typeface="HG明朝E" panose="02020909000000000000" pitchFamily="17" charset="-128"/>
              </a:rPr>
              <a:t>～</a:t>
            </a:r>
            <a:r>
              <a:rPr lang="en-US" altLang="ja-JP" sz="1600" dirty="0">
                <a:solidFill>
                  <a:schemeClr val="tx1"/>
                </a:solidFill>
                <a:latin typeface="HG明朝E" panose="02020909000000000000" pitchFamily="17" charset="-128"/>
                <a:ea typeface="HG明朝E" panose="02020909000000000000" pitchFamily="17" charset="-128"/>
              </a:rPr>
              <a:t>2</a:t>
            </a:r>
            <a:r>
              <a:rPr lang="ja-JP" altLang="en-US" sz="1600" dirty="0">
                <a:solidFill>
                  <a:schemeClr val="tx1"/>
                </a:solidFill>
                <a:latin typeface="HG明朝E" panose="02020909000000000000" pitchFamily="17" charset="-128"/>
                <a:ea typeface="HG明朝E" panose="02020909000000000000" pitchFamily="17" charset="-128"/>
              </a:rPr>
              <a:t>か所セリフを入れて配布するのも一案でしょう。</a:t>
            </a:r>
            <a:endParaRPr lang="en-US" altLang="ja-JP" sz="1600" dirty="0">
              <a:solidFill>
                <a:schemeClr val="tx1"/>
              </a:solidFill>
              <a:latin typeface="HG明朝E" panose="02020909000000000000" pitchFamily="17" charset="-128"/>
              <a:ea typeface="HG明朝E" panose="02020909000000000000" pitchFamily="17" charset="-128"/>
            </a:endParaRPr>
          </a:p>
        </p:txBody>
      </p:sp>
      <p:sp>
        <p:nvSpPr>
          <p:cNvPr id="17" name="正方形/長方形 16"/>
          <p:cNvSpPr/>
          <p:nvPr/>
        </p:nvSpPr>
        <p:spPr>
          <a:xfrm>
            <a:off x="191344" y="103236"/>
            <a:ext cx="11737304" cy="733476"/>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HG丸ｺﾞｼｯｸM-PRO" panose="020F0600000000000000" pitchFamily="50" charset="-128"/>
                <a:ea typeface="HG丸ｺﾞｼｯｸM-PRO" panose="020F0600000000000000" pitchFamily="50" charset="-128"/>
              </a:rPr>
              <a:t>■給料日に久し振りに出会った同期入社で気心の知れた</a:t>
            </a:r>
            <a:r>
              <a:rPr lang="en-US" altLang="ja-JP" sz="2000" dirty="0">
                <a:solidFill>
                  <a:schemeClr val="tx1"/>
                </a:solidFill>
                <a:latin typeface="HG丸ｺﾞｼｯｸM-PRO" panose="020F0600000000000000" pitchFamily="50" charset="-128"/>
                <a:ea typeface="HG丸ｺﾞｼｯｸM-PRO" panose="020F0600000000000000" pitchFamily="50" charset="-128"/>
              </a:rPr>
              <a:t>3</a:t>
            </a:r>
            <a:r>
              <a:rPr lang="ja-JP" altLang="en-US" sz="2000" dirty="0">
                <a:solidFill>
                  <a:schemeClr val="tx1"/>
                </a:solidFill>
                <a:latin typeface="HG丸ｺﾞｼｯｸM-PRO" panose="020F0600000000000000" pitchFamily="50" charset="-128"/>
                <a:ea typeface="HG丸ｺﾞｼｯｸM-PRO" panose="020F0600000000000000" pitchFamily="50" charset="-128"/>
              </a:rPr>
              <a:t>人組。</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　給与明細書を片手に何やら話し合っています。</a:t>
            </a:r>
          </a:p>
        </p:txBody>
      </p:sp>
    </p:spTree>
    <p:extLst>
      <p:ext uri="{BB962C8B-B14F-4D97-AF65-F5344CB8AC3E}">
        <p14:creationId xmlns:p14="http://schemas.microsoft.com/office/powerpoint/2010/main" val="4101670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000" y="900000"/>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雲形吹き出し 5"/>
          <p:cNvSpPr/>
          <p:nvPr/>
        </p:nvSpPr>
        <p:spPr>
          <a:xfrm>
            <a:off x="209368" y="1268760"/>
            <a:ext cx="3240000" cy="1997928"/>
          </a:xfrm>
          <a:prstGeom prst="cloudCallout">
            <a:avLst>
              <a:gd name="adj1" fmla="val 89182"/>
              <a:gd name="adj2" fmla="val 42486"/>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角丸四角形吹き出し 6"/>
          <p:cNvSpPr/>
          <p:nvPr/>
        </p:nvSpPr>
        <p:spPr>
          <a:xfrm>
            <a:off x="7283988" y="980728"/>
            <a:ext cx="3996588" cy="1008112"/>
          </a:xfrm>
          <a:prstGeom prst="wedgeRoundRectCallout">
            <a:avLst>
              <a:gd name="adj1" fmla="val -56729"/>
              <a:gd name="adj2" fmla="val 133352"/>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見て、見て、パパ見て。奇麗な夕陽が沈むよ。今夜はカレーにして。だってパパのは美味しいんだもの。</a:t>
            </a:r>
          </a:p>
        </p:txBody>
      </p:sp>
      <p:sp>
        <p:nvSpPr>
          <p:cNvPr id="8" name="雲形吹き出し 2">
            <a:extLst>
              <a:ext uri="{FF2B5EF4-FFF2-40B4-BE49-F238E27FC236}">
                <a16:creationId xmlns:a16="http://schemas.microsoft.com/office/drawing/2014/main" id="{ECB51316-C5ED-47EC-A045-6D6D8A22C0E3}"/>
              </a:ext>
            </a:extLst>
          </p:cNvPr>
          <p:cNvSpPr/>
          <p:nvPr/>
        </p:nvSpPr>
        <p:spPr>
          <a:xfrm>
            <a:off x="479560" y="1628920"/>
            <a:ext cx="2664112" cy="108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一体何なのよ、あの課長</a:t>
            </a:r>
            <a:r>
              <a:rPr lang="en-US" altLang="ja-JP" sz="1400" dirty="0">
                <a:solidFill>
                  <a:srgbClr val="002060"/>
                </a:solidFill>
                <a:latin typeface="HG丸ｺﾞｼｯｸM-PRO" panose="020F0600000000000000" pitchFamily="50" charset="-128"/>
                <a:ea typeface="HG丸ｺﾞｼｯｸM-PRO" panose="020F0600000000000000" pitchFamily="50" charset="-128"/>
              </a:rPr>
              <a:t>!</a:t>
            </a:r>
            <a:r>
              <a:rPr lang="ja-JP" altLang="en-US" sz="1400" dirty="0">
                <a:solidFill>
                  <a:srgbClr val="002060"/>
                </a:solidFill>
                <a:latin typeface="HG丸ｺﾞｼｯｸM-PRO" panose="020F0600000000000000" pitchFamily="50" charset="-128"/>
                <a:ea typeface="HG丸ｺﾞｼｯｸM-PRO" panose="020F0600000000000000" pitchFamily="50" charset="-128"/>
              </a:rPr>
              <a:t>お迎えのことは知ってるはずなのに、帰る間際に、明日朝の会議資料を作れなんて</a:t>
            </a:r>
            <a:r>
              <a:rPr lang="en-US" altLang="ja-JP" sz="1400" dirty="0">
                <a:solidFill>
                  <a:srgbClr val="002060"/>
                </a:solidFill>
                <a:latin typeface="HG丸ｺﾞｼｯｸM-PRO" panose="020F0600000000000000" pitchFamily="50" charset="-128"/>
                <a:ea typeface="HG丸ｺﾞｼｯｸM-PRO" panose="020F0600000000000000" pitchFamily="50" charset="-128"/>
              </a:rPr>
              <a:t>!</a:t>
            </a:r>
          </a:p>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もっと早く言え</a:t>
            </a:r>
            <a:r>
              <a:rPr lang="ja-JP" altLang="en-US" sz="1400" dirty="0" err="1">
                <a:solidFill>
                  <a:srgbClr val="002060"/>
                </a:solidFill>
                <a:latin typeface="HG丸ｺﾞｼｯｸM-PRO" panose="020F0600000000000000" pitchFamily="50" charset="-128"/>
                <a:ea typeface="HG丸ｺﾞｼｯｸM-PRO" panose="020F0600000000000000" pitchFamily="50" charset="-128"/>
              </a:rPr>
              <a:t>っつ</a:t>
            </a:r>
            <a:r>
              <a:rPr lang="ja-JP" altLang="en-US" sz="1400" dirty="0">
                <a:solidFill>
                  <a:srgbClr val="002060"/>
                </a:solidFill>
                <a:latin typeface="HG丸ｺﾞｼｯｸM-PRO" panose="020F0600000000000000" pitchFamily="50" charset="-128"/>
                <a:ea typeface="HG丸ｺﾞｼｯｸM-PRO" panose="020F0600000000000000" pitchFamily="50" charset="-128"/>
              </a:rPr>
              <a:t>ーの</a:t>
            </a:r>
            <a:r>
              <a:rPr lang="en-US" altLang="ja-JP" sz="1400" dirty="0">
                <a:solidFill>
                  <a:srgbClr val="002060"/>
                </a:solidFill>
                <a:latin typeface="HG丸ｺﾞｼｯｸM-PRO" panose="020F0600000000000000" pitchFamily="50" charset="-128"/>
                <a:ea typeface="HG丸ｺﾞｼｯｸM-PRO" panose="020F0600000000000000" pitchFamily="50" charset="-128"/>
              </a:rPr>
              <a:t>‼</a:t>
            </a:r>
          </a:p>
        </p:txBody>
      </p:sp>
      <p:sp>
        <p:nvSpPr>
          <p:cNvPr id="9" name="雲形吹き出し 2">
            <a:extLst>
              <a:ext uri="{FF2B5EF4-FFF2-40B4-BE49-F238E27FC236}">
                <a16:creationId xmlns:a16="http://schemas.microsoft.com/office/drawing/2014/main" id="{072D6A5E-FD4F-4584-95A4-D8FC45423508}"/>
              </a:ext>
            </a:extLst>
          </p:cNvPr>
          <p:cNvSpPr/>
          <p:nvPr/>
        </p:nvSpPr>
        <p:spPr>
          <a:xfrm>
            <a:off x="8976328" y="3814681"/>
            <a:ext cx="3023123" cy="248531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a:lnSpc>
                <a:spcPts val="1800"/>
              </a:lnSpc>
            </a:pPr>
            <a:r>
              <a:rPr lang="ja-JP" altLang="en-US" sz="1400" dirty="0">
                <a:solidFill>
                  <a:schemeClr val="tx1"/>
                </a:solidFill>
                <a:latin typeface="HG明朝E" panose="02020909000000000000" pitchFamily="17" charset="-128"/>
                <a:ea typeface="HG明朝E" panose="02020909000000000000" pitchFamily="17" charset="-128"/>
              </a:rPr>
              <a:t>≪指導者の方へ≫</a:t>
            </a:r>
            <a:endParaRPr lang="en-US" altLang="ja-JP" sz="1400" dirty="0">
              <a:solidFill>
                <a:schemeClr val="tx1"/>
              </a:solidFill>
              <a:latin typeface="HG明朝E" panose="02020909000000000000" pitchFamily="17" charset="-128"/>
              <a:ea typeface="HG明朝E" panose="02020909000000000000" pitchFamily="17" charset="-128"/>
            </a:endParaRPr>
          </a:p>
          <a:p>
            <a:pPr marL="285750" indent="-285750">
              <a:lnSpc>
                <a:spcPts val="1800"/>
              </a:lnSpc>
              <a:buFont typeface="Wingdings" panose="05000000000000000000" pitchFamily="2" charset="2"/>
              <a:buChar char="n"/>
            </a:pPr>
            <a:r>
              <a:rPr lang="ja-JP" altLang="en-US" sz="1400" dirty="0">
                <a:solidFill>
                  <a:schemeClr val="tx1"/>
                </a:solidFill>
                <a:latin typeface="HG明朝E" panose="02020909000000000000" pitchFamily="17" charset="-128"/>
                <a:ea typeface="HG明朝E" panose="02020909000000000000" pitchFamily="17" charset="-128"/>
              </a:rPr>
              <a:t>このシートからは、① 働き方改革の考え方や具体的な手法、➁ 妊娠・出産・育児、介護、病休、自己啓発等かなり広範な分野にわたって解説を展開します。</a:t>
            </a:r>
            <a:endParaRPr lang="en-US" altLang="ja-JP" sz="1400" dirty="0">
              <a:solidFill>
                <a:schemeClr val="tx1"/>
              </a:solidFill>
              <a:latin typeface="HG明朝E" panose="02020909000000000000" pitchFamily="17" charset="-128"/>
              <a:ea typeface="HG明朝E" panose="02020909000000000000" pitchFamily="17" charset="-128"/>
            </a:endParaRPr>
          </a:p>
          <a:p>
            <a:pPr marL="285750" indent="-285750">
              <a:lnSpc>
                <a:spcPts val="1800"/>
              </a:lnSpc>
              <a:buFont typeface="Wingdings" panose="05000000000000000000" pitchFamily="2" charset="2"/>
              <a:buChar char="n"/>
            </a:pPr>
            <a:r>
              <a:rPr lang="ja-JP" altLang="en-US" sz="1400" dirty="0">
                <a:solidFill>
                  <a:schemeClr val="tx1"/>
                </a:solidFill>
                <a:latin typeface="HG明朝E" panose="02020909000000000000" pitchFamily="17" charset="-128"/>
                <a:ea typeface="HG明朝E" panose="02020909000000000000" pitchFamily="17" charset="-128"/>
              </a:rPr>
              <a:t>解説の展開が抽象的で散漫にならないよう、できるだけ身近な話題に引き付けて解説を進めるように気を付けます。</a:t>
            </a:r>
          </a:p>
        </p:txBody>
      </p:sp>
      <p:sp>
        <p:nvSpPr>
          <p:cNvPr id="10" name="雲形吹き出し 2">
            <a:extLst>
              <a:ext uri="{FF2B5EF4-FFF2-40B4-BE49-F238E27FC236}">
                <a16:creationId xmlns:a16="http://schemas.microsoft.com/office/drawing/2014/main" id="{A9BEECA3-89CE-4100-A7EF-33AA910ABF06}"/>
              </a:ext>
            </a:extLst>
          </p:cNvPr>
          <p:cNvSpPr/>
          <p:nvPr/>
        </p:nvSpPr>
        <p:spPr>
          <a:xfrm>
            <a:off x="8976328" y="3807038"/>
            <a:ext cx="3096374" cy="2592288"/>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a:spcAft>
                <a:spcPts val="600"/>
              </a:spcAft>
            </a:pPr>
            <a:endParaRPr lang="en-US" altLang="ja-JP" sz="1600" dirty="0">
              <a:solidFill>
                <a:schemeClr val="tx1"/>
              </a:solidFill>
              <a:latin typeface="HG明朝E" panose="02020909000000000000" pitchFamily="17" charset="-128"/>
              <a:ea typeface="HG明朝E" panose="02020909000000000000" pitchFamily="17" charset="-128"/>
            </a:endParaRPr>
          </a:p>
        </p:txBody>
      </p:sp>
      <p:sp>
        <p:nvSpPr>
          <p:cNvPr id="11" name="正方形/長方形 10"/>
          <p:cNvSpPr/>
          <p:nvPr/>
        </p:nvSpPr>
        <p:spPr>
          <a:xfrm>
            <a:off x="191344" y="103236"/>
            <a:ext cx="11737304" cy="733476"/>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dirty="0">
                <a:solidFill>
                  <a:schemeClr val="tx1"/>
                </a:solidFill>
                <a:latin typeface="HG丸ｺﾞｼｯｸM-PRO" panose="020F0600000000000000" pitchFamily="50" charset="-128"/>
                <a:ea typeface="HG丸ｺﾞｼｯｸM-PRO" panose="020F0600000000000000" pitchFamily="50" charset="-128"/>
              </a:rPr>
              <a:t>窓の外には、お迎えのパパと帰宅中の園児。なのに、お迎え時間が迫っても、夕方に指示された仕事が終わらないで焦りに焦っている従業員。なぜこんなことに？どうすればよい？</a:t>
            </a:r>
          </a:p>
        </p:txBody>
      </p:sp>
      <p:sp>
        <p:nvSpPr>
          <p:cNvPr id="3" name="スライド番号プレースホルダー 2">
            <a:extLst>
              <a:ext uri="{FF2B5EF4-FFF2-40B4-BE49-F238E27FC236}">
                <a16:creationId xmlns:a16="http://schemas.microsoft.com/office/drawing/2014/main" id="{56FC7AFE-49D7-4D6C-974B-D21282BDFE4C}"/>
              </a:ext>
            </a:extLst>
          </p:cNvPr>
          <p:cNvSpPr>
            <a:spLocks noGrp="1"/>
          </p:cNvSpPr>
          <p:nvPr>
            <p:ph type="sldNum" sz="quarter" idx="12"/>
          </p:nvPr>
        </p:nvSpPr>
        <p:spPr/>
        <p:txBody>
          <a:bodyPr/>
          <a:lstStyle/>
          <a:p>
            <a:fld id="{E3C52A74-6BB8-425A-81FA-95938EE2CA9E}" type="slidenum">
              <a:rPr kumimoji="1" lang="ja-JP" altLang="en-US" smtClean="0"/>
              <a:t>39</a:t>
            </a:fld>
            <a:endParaRPr kumimoji="1" lang="ja-JP" altLang="en-US"/>
          </a:p>
        </p:txBody>
      </p:sp>
    </p:spTree>
    <p:extLst>
      <p:ext uri="{BB962C8B-B14F-4D97-AF65-F5344CB8AC3E}">
        <p14:creationId xmlns:p14="http://schemas.microsoft.com/office/powerpoint/2010/main" val="77114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864000"/>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263352" y="117505"/>
            <a:ext cx="11521280" cy="6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dirty="0">
                <a:solidFill>
                  <a:schemeClr val="tx1"/>
                </a:solidFill>
                <a:latin typeface="HG丸ｺﾞｼｯｸM-PRO" panose="020F0600000000000000" pitchFamily="50" charset="-128"/>
                <a:ea typeface="HG丸ｺﾞｼｯｸM-PRO" panose="020F0600000000000000" pitchFamily="50" charset="-128"/>
              </a:rPr>
              <a:t>連日連夜の残業続きでもう限界！今夜も、時刻は既に終電間近の</a:t>
            </a:r>
            <a:r>
              <a:rPr lang="en-US" altLang="ja-JP" dirty="0">
                <a:solidFill>
                  <a:schemeClr val="tx1"/>
                </a:solidFill>
                <a:latin typeface="HG丸ｺﾞｼｯｸM-PRO" panose="020F0600000000000000" pitchFamily="50" charset="-128"/>
                <a:ea typeface="HG丸ｺﾞｼｯｸM-PRO" panose="020F0600000000000000" pitchFamily="50" charset="-128"/>
              </a:rPr>
              <a:t>23:30</a:t>
            </a:r>
            <a:r>
              <a:rPr lang="ja-JP" altLang="en-US" dirty="0" err="1">
                <a:solidFill>
                  <a:schemeClr val="tx1"/>
                </a:solidFill>
                <a:latin typeface="HG丸ｺﾞｼｯｸM-PRO" panose="020F0600000000000000" pitchFamily="50" charset="-128"/>
                <a:ea typeface="HG丸ｺﾞｼｯｸM-PRO" panose="020F0600000000000000" pitchFamily="50" charset="-128"/>
              </a:rPr>
              <a:t>。</a:t>
            </a:r>
            <a:r>
              <a:rPr lang="ja-JP" altLang="en-US" dirty="0">
                <a:solidFill>
                  <a:schemeClr val="tx1"/>
                </a:solidFill>
                <a:latin typeface="HG丸ｺﾞｼｯｸM-PRO" panose="020F0600000000000000" pitchFamily="50" charset="-128"/>
                <a:ea typeface="HG丸ｺﾞｼｯｸM-PRO" panose="020F0600000000000000" pitchFamily="50" charset="-128"/>
              </a:rPr>
              <a:t>どうしてこんなにも残業続きなの？どうすればよい？</a:t>
            </a:r>
          </a:p>
        </p:txBody>
      </p:sp>
      <p:sp>
        <p:nvSpPr>
          <p:cNvPr id="6" name="雲形吹き出し 5"/>
          <p:cNvSpPr/>
          <p:nvPr/>
        </p:nvSpPr>
        <p:spPr>
          <a:xfrm>
            <a:off x="839416" y="3068960"/>
            <a:ext cx="2340000" cy="900000"/>
          </a:xfrm>
          <a:prstGeom prst="cloudCallout">
            <a:avLst>
              <a:gd name="adj1" fmla="val 99052"/>
              <a:gd name="adj2" fmla="val 10830"/>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角丸四角形吹き出し 6"/>
          <p:cNvSpPr/>
          <p:nvPr/>
        </p:nvSpPr>
        <p:spPr>
          <a:xfrm>
            <a:off x="7986683" y="4869160"/>
            <a:ext cx="2628000" cy="1224136"/>
          </a:xfrm>
          <a:prstGeom prst="wedgeRoundRectCallout">
            <a:avLst>
              <a:gd name="adj1" fmla="val -35142"/>
              <a:gd name="adj2" fmla="val -100036"/>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あ～もう駄目。今日で終電３日連続よ。ドリンクばかりじゃ身体は持っても心が持たない。もう帰りましょうよ、今夜は。</a:t>
            </a:r>
          </a:p>
        </p:txBody>
      </p:sp>
      <p:sp>
        <p:nvSpPr>
          <p:cNvPr id="9" name="雲形吹き出し 8"/>
          <p:cNvSpPr/>
          <p:nvPr/>
        </p:nvSpPr>
        <p:spPr>
          <a:xfrm>
            <a:off x="731672" y="1088880"/>
            <a:ext cx="2412000" cy="1260000"/>
          </a:xfrm>
          <a:prstGeom prst="cloudCallout">
            <a:avLst>
              <a:gd name="adj1" fmla="val 95957"/>
              <a:gd name="adj2" fmla="val 54410"/>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雲形吹き出し 2">
            <a:extLst>
              <a:ext uri="{FF2B5EF4-FFF2-40B4-BE49-F238E27FC236}">
                <a16:creationId xmlns:a16="http://schemas.microsoft.com/office/drawing/2014/main" id="{18DF5FD0-B61F-4E45-A681-9DA3E1536AB4}"/>
              </a:ext>
            </a:extLst>
          </p:cNvPr>
          <p:cNvSpPr/>
          <p:nvPr/>
        </p:nvSpPr>
        <p:spPr>
          <a:xfrm>
            <a:off x="1199456" y="3033056"/>
            <a:ext cx="1835944"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1" name="雲形吹き出し 2">
            <a:extLst>
              <a:ext uri="{FF2B5EF4-FFF2-40B4-BE49-F238E27FC236}">
                <a16:creationId xmlns:a16="http://schemas.microsoft.com/office/drawing/2014/main" id="{2D04CFA5-9198-4E30-9B7F-600EACB793FE}"/>
              </a:ext>
            </a:extLst>
          </p:cNvPr>
          <p:cNvSpPr/>
          <p:nvPr/>
        </p:nvSpPr>
        <p:spPr>
          <a:xfrm>
            <a:off x="911424" y="1232856"/>
            <a:ext cx="21600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grpSp>
        <p:nvGrpSpPr>
          <p:cNvPr id="2" name="グループ化 1">
            <a:extLst>
              <a:ext uri="{FF2B5EF4-FFF2-40B4-BE49-F238E27FC236}">
                <a16:creationId xmlns:a16="http://schemas.microsoft.com/office/drawing/2014/main" id="{4F9FD159-15BF-4F45-B4C5-4A513F380772}"/>
              </a:ext>
            </a:extLst>
          </p:cNvPr>
          <p:cNvGrpSpPr/>
          <p:nvPr/>
        </p:nvGrpSpPr>
        <p:grpSpPr>
          <a:xfrm>
            <a:off x="8796568" y="1124864"/>
            <a:ext cx="2520000" cy="1080000"/>
            <a:chOff x="8796568" y="1772936"/>
            <a:chExt cx="2520000" cy="1080000"/>
          </a:xfrm>
        </p:grpSpPr>
        <p:sp>
          <p:nvSpPr>
            <p:cNvPr id="8" name="雲形吹き出し 7"/>
            <p:cNvSpPr/>
            <p:nvPr/>
          </p:nvSpPr>
          <p:spPr>
            <a:xfrm>
              <a:off x="8796568" y="1772936"/>
              <a:ext cx="2520000" cy="1080000"/>
            </a:xfrm>
            <a:prstGeom prst="cloudCallout">
              <a:avLst>
                <a:gd name="adj1" fmla="val -63179"/>
                <a:gd name="adj2" fmla="val 11460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 name="雲形吹き出し 2">
              <a:extLst>
                <a:ext uri="{FF2B5EF4-FFF2-40B4-BE49-F238E27FC236}">
                  <a16:creationId xmlns:a16="http://schemas.microsoft.com/office/drawing/2014/main" id="{7323F256-EBA0-451B-AA86-33032CEF3C7C}"/>
                </a:ext>
              </a:extLst>
            </p:cNvPr>
            <p:cNvSpPr/>
            <p:nvPr/>
          </p:nvSpPr>
          <p:spPr>
            <a:xfrm>
              <a:off x="9004435" y="1800305"/>
              <a:ext cx="2204133" cy="105263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grpSp>
      <p:sp>
        <p:nvSpPr>
          <p:cNvPr id="14" name="正方形/長方形 13"/>
          <p:cNvSpPr/>
          <p:nvPr/>
        </p:nvSpPr>
        <p:spPr>
          <a:xfrm>
            <a:off x="191344" y="103236"/>
            <a:ext cx="11737304" cy="733476"/>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5" name="スライド番号プレースホルダー 4">
            <a:extLst>
              <a:ext uri="{FF2B5EF4-FFF2-40B4-BE49-F238E27FC236}">
                <a16:creationId xmlns:a16="http://schemas.microsoft.com/office/drawing/2014/main" id="{60DCC7D8-6806-9DAD-58DB-07DC219520BC}"/>
              </a:ext>
            </a:extLst>
          </p:cNvPr>
          <p:cNvSpPr>
            <a:spLocks noGrp="1"/>
          </p:cNvSpPr>
          <p:nvPr>
            <p:ph type="sldNum" sz="quarter" idx="12"/>
          </p:nvPr>
        </p:nvSpPr>
        <p:spPr/>
        <p:txBody>
          <a:bodyPr/>
          <a:lstStyle/>
          <a:p>
            <a:fld id="{E3C52A74-6BB8-425A-81FA-95938EE2CA9E}" type="slidenum">
              <a:rPr kumimoji="1" lang="ja-JP" altLang="en-US" smtClean="0"/>
              <a:t>40</a:t>
            </a:fld>
            <a:endParaRPr kumimoji="1" lang="ja-JP" altLang="en-US"/>
          </a:p>
        </p:txBody>
      </p:sp>
    </p:spTree>
    <p:extLst>
      <p:ext uri="{BB962C8B-B14F-4D97-AF65-F5344CB8AC3E}">
        <p14:creationId xmlns:p14="http://schemas.microsoft.com/office/powerpoint/2010/main" val="4245529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864000"/>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263352" y="117505"/>
            <a:ext cx="11521280" cy="6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dirty="0">
                <a:solidFill>
                  <a:schemeClr val="tx1"/>
                </a:solidFill>
                <a:latin typeface="HG丸ｺﾞｼｯｸM-PRO" panose="020F0600000000000000" pitchFamily="50" charset="-128"/>
                <a:ea typeface="HG丸ｺﾞｼｯｸM-PRO" panose="020F0600000000000000" pitchFamily="50" charset="-128"/>
              </a:rPr>
              <a:t>連日連夜の残業続きでもう限界！今夜も、時刻は既に終電間近の</a:t>
            </a:r>
            <a:r>
              <a:rPr lang="en-US" altLang="ja-JP" dirty="0">
                <a:solidFill>
                  <a:schemeClr val="tx1"/>
                </a:solidFill>
                <a:latin typeface="HG丸ｺﾞｼｯｸM-PRO" panose="020F0600000000000000" pitchFamily="50" charset="-128"/>
                <a:ea typeface="HG丸ｺﾞｼｯｸM-PRO" panose="020F0600000000000000" pitchFamily="50" charset="-128"/>
              </a:rPr>
              <a:t>23:30</a:t>
            </a:r>
            <a:r>
              <a:rPr lang="ja-JP" altLang="en-US" dirty="0" err="1">
                <a:solidFill>
                  <a:schemeClr val="tx1"/>
                </a:solidFill>
                <a:latin typeface="HG丸ｺﾞｼｯｸM-PRO" panose="020F0600000000000000" pitchFamily="50" charset="-128"/>
                <a:ea typeface="HG丸ｺﾞｼｯｸM-PRO" panose="020F0600000000000000" pitchFamily="50" charset="-128"/>
              </a:rPr>
              <a:t>。</a:t>
            </a:r>
            <a:r>
              <a:rPr lang="ja-JP" altLang="en-US" dirty="0">
                <a:solidFill>
                  <a:schemeClr val="tx1"/>
                </a:solidFill>
                <a:latin typeface="HG丸ｺﾞｼｯｸM-PRO" panose="020F0600000000000000" pitchFamily="50" charset="-128"/>
                <a:ea typeface="HG丸ｺﾞｼｯｸM-PRO" panose="020F0600000000000000" pitchFamily="50" charset="-128"/>
              </a:rPr>
              <a:t>どうしてこんなにも残業続きなの？どうすればよい？</a:t>
            </a:r>
          </a:p>
        </p:txBody>
      </p:sp>
      <p:sp>
        <p:nvSpPr>
          <p:cNvPr id="6" name="雲形吹き出し 5"/>
          <p:cNvSpPr/>
          <p:nvPr/>
        </p:nvSpPr>
        <p:spPr>
          <a:xfrm>
            <a:off x="623392" y="3068960"/>
            <a:ext cx="2556024" cy="1296144"/>
          </a:xfrm>
          <a:prstGeom prst="cloudCallout">
            <a:avLst>
              <a:gd name="adj1" fmla="val 99052"/>
              <a:gd name="adj2" fmla="val 10830"/>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角丸四角形吹き出し 6"/>
          <p:cNvSpPr/>
          <p:nvPr/>
        </p:nvSpPr>
        <p:spPr>
          <a:xfrm>
            <a:off x="8580568" y="4365104"/>
            <a:ext cx="2628000" cy="1224136"/>
          </a:xfrm>
          <a:prstGeom prst="wedgeRoundRectCallout">
            <a:avLst>
              <a:gd name="adj1" fmla="val -51274"/>
              <a:gd name="adj2" fmla="val -102510"/>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あ～もう駄目。今日で終電３日連続よ。ドリンクばかりじゃ身体は持っても心が持たない。もう帰りましょうよ、今夜は。</a:t>
            </a:r>
          </a:p>
        </p:txBody>
      </p:sp>
      <p:sp>
        <p:nvSpPr>
          <p:cNvPr id="9" name="雲形吹き出し 8"/>
          <p:cNvSpPr/>
          <p:nvPr/>
        </p:nvSpPr>
        <p:spPr>
          <a:xfrm>
            <a:off x="72008" y="944824"/>
            <a:ext cx="3143672" cy="1764096"/>
          </a:xfrm>
          <a:prstGeom prst="cloudCallout">
            <a:avLst>
              <a:gd name="adj1" fmla="val 95957"/>
              <a:gd name="adj2" fmla="val 54410"/>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雲形吹き出し 2">
            <a:extLst>
              <a:ext uri="{FF2B5EF4-FFF2-40B4-BE49-F238E27FC236}">
                <a16:creationId xmlns:a16="http://schemas.microsoft.com/office/drawing/2014/main" id="{18DF5FD0-B61F-4E45-A681-9DA3E1536AB4}"/>
              </a:ext>
            </a:extLst>
          </p:cNvPr>
          <p:cNvSpPr/>
          <p:nvPr/>
        </p:nvSpPr>
        <p:spPr>
          <a:xfrm>
            <a:off x="983432" y="3177072"/>
            <a:ext cx="1835944"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この企画、どう組立</a:t>
            </a:r>
            <a:r>
              <a:rPr lang="ja-JP" altLang="en-US" sz="1400" dirty="0" err="1">
                <a:solidFill>
                  <a:srgbClr val="002060"/>
                </a:solidFill>
                <a:latin typeface="HG丸ｺﾞｼｯｸM-PRO" panose="020F0600000000000000" pitchFamily="50" charset="-128"/>
                <a:ea typeface="HG丸ｺﾞｼｯｸM-PRO" panose="020F0600000000000000" pitchFamily="50" charset="-128"/>
              </a:rPr>
              <a:t>りゃあ</a:t>
            </a:r>
            <a:r>
              <a:rPr lang="ja-JP" altLang="en-US" sz="1400" dirty="0">
                <a:solidFill>
                  <a:srgbClr val="002060"/>
                </a:solidFill>
                <a:latin typeface="HG丸ｺﾞｼｯｸM-PRO" panose="020F0600000000000000" pitchFamily="50" charset="-128"/>
                <a:ea typeface="HG丸ｺﾞｼｯｸM-PRO" panose="020F0600000000000000" pitchFamily="50" charset="-128"/>
              </a:rPr>
              <a:t>良いんだ。もう、頭が回らないよ。</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1" name="雲形吹き出し 2">
            <a:extLst>
              <a:ext uri="{FF2B5EF4-FFF2-40B4-BE49-F238E27FC236}">
                <a16:creationId xmlns:a16="http://schemas.microsoft.com/office/drawing/2014/main" id="{2D04CFA5-9198-4E30-9B7F-600EACB793FE}"/>
              </a:ext>
            </a:extLst>
          </p:cNvPr>
          <p:cNvSpPr/>
          <p:nvPr/>
        </p:nvSpPr>
        <p:spPr>
          <a:xfrm>
            <a:off x="479376" y="1268760"/>
            <a:ext cx="21600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rgbClr val="002060"/>
                </a:solidFill>
                <a:latin typeface="HG丸ｺﾞｼｯｸM-PRO" panose="020F0600000000000000" pitchFamily="50" charset="-128"/>
                <a:ea typeface="HG丸ｺﾞｼｯｸM-PRO" panose="020F0600000000000000" pitchFamily="50" charset="-128"/>
              </a:rPr>
              <a:t>妻の寝顔は毎日見てるが笑顔は暫く見てない。起きている子供の顔もしばらく見てないなあ・・。</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8" name="雲形吹き出し 7"/>
          <p:cNvSpPr/>
          <p:nvPr/>
        </p:nvSpPr>
        <p:spPr>
          <a:xfrm>
            <a:off x="8796568" y="1124864"/>
            <a:ext cx="2988064" cy="1440040"/>
          </a:xfrm>
          <a:prstGeom prst="cloudCallout">
            <a:avLst>
              <a:gd name="adj1" fmla="val -67908"/>
              <a:gd name="adj2" fmla="val 81126"/>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 name="雲形吹き出し 2">
            <a:extLst>
              <a:ext uri="{FF2B5EF4-FFF2-40B4-BE49-F238E27FC236}">
                <a16:creationId xmlns:a16="http://schemas.microsoft.com/office/drawing/2014/main" id="{7323F256-EBA0-451B-AA86-33032CEF3C7C}"/>
              </a:ext>
            </a:extLst>
          </p:cNvPr>
          <p:cNvSpPr/>
          <p:nvPr/>
        </p:nvSpPr>
        <p:spPr>
          <a:xfrm>
            <a:off x="9076443" y="1368257"/>
            <a:ext cx="2204133" cy="105263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ワークライフバランス</a:t>
            </a:r>
            <a:r>
              <a:rPr lang="en-US" altLang="ja-JP" sz="1400" dirty="0">
                <a:solidFill>
                  <a:srgbClr val="002060"/>
                </a:solidFill>
                <a:latin typeface="HG丸ｺﾞｼｯｸM-PRO" panose="020F0600000000000000" pitchFamily="50" charset="-128"/>
                <a:ea typeface="HG丸ｺﾞｼｯｸM-PRO" panose="020F0600000000000000" pitchFamily="50" charset="-128"/>
              </a:rPr>
              <a:t>?</a:t>
            </a:r>
            <a:r>
              <a:rPr lang="ja-JP" altLang="en-US" sz="1400" dirty="0">
                <a:solidFill>
                  <a:srgbClr val="002060"/>
                </a:solidFill>
                <a:latin typeface="HG丸ｺﾞｼｯｸM-PRO" panose="020F0600000000000000" pitchFamily="50" charset="-128"/>
                <a:ea typeface="HG丸ｺﾞｼｯｸM-PRO" panose="020F0600000000000000" pitchFamily="50" charset="-128"/>
              </a:rPr>
              <a:t>働き方改革</a:t>
            </a:r>
            <a:r>
              <a:rPr lang="en-US" altLang="ja-JP" sz="1400" dirty="0">
                <a:solidFill>
                  <a:srgbClr val="002060"/>
                </a:solidFill>
                <a:latin typeface="HG丸ｺﾞｼｯｸM-PRO" panose="020F0600000000000000" pitchFamily="50" charset="-128"/>
                <a:ea typeface="HG丸ｺﾞｼｯｸM-PRO" panose="020F0600000000000000" pitchFamily="50" charset="-128"/>
              </a:rPr>
              <a:t>?</a:t>
            </a:r>
            <a:r>
              <a:rPr lang="ja-JP" altLang="en-US" sz="1400" dirty="0">
                <a:solidFill>
                  <a:srgbClr val="002060"/>
                </a:solidFill>
                <a:latin typeface="HG丸ｺﾞｼｯｸM-PRO" panose="020F0600000000000000" pitchFamily="50" charset="-128"/>
                <a:ea typeface="HG丸ｺﾞｼｯｸM-PRO" panose="020F0600000000000000" pitchFamily="50" charset="-128"/>
              </a:rPr>
              <a:t>何それ</a:t>
            </a:r>
            <a:r>
              <a:rPr lang="en-US" altLang="ja-JP" sz="1400" dirty="0">
                <a:solidFill>
                  <a:srgbClr val="002060"/>
                </a:solidFill>
                <a:latin typeface="HG丸ｺﾞｼｯｸM-PRO" panose="020F0600000000000000" pitchFamily="50" charset="-128"/>
                <a:ea typeface="HG丸ｺﾞｼｯｸM-PRO" panose="020F0600000000000000" pitchFamily="50" charset="-128"/>
              </a:rPr>
              <a:t>⁉</a:t>
            </a:r>
          </a:p>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この会社と私には、関係ないわ！</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3" name="雲形吹き出し 2">
            <a:extLst>
              <a:ext uri="{FF2B5EF4-FFF2-40B4-BE49-F238E27FC236}">
                <a16:creationId xmlns:a16="http://schemas.microsoft.com/office/drawing/2014/main" id="{9AC02C0A-E029-4049-A5B2-FCC0A568BE74}"/>
              </a:ext>
            </a:extLst>
          </p:cNvPr>
          <p:cNvSpPr/>
          <p:nvPr/>
        </p:nvSpPr>
        <p:spPr>
          <a:xfrm>
            <a:off x="9030487" y="5774257"/>
            <a:ext cx="2988056" cy="197884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a:lnSpc>
                <a:spcPts val="1800"/>
              </a:lnSpc>
            </a:pPr>
            <a:r>
              <a:rPr lang="ja-JP" altLang="en-US" sz="1400" dirty="0">
                <a:solidFill>
                  <a:schemeClr val="tx1"/>
                </a:solidFill>
                <a:latin typeface="HG明朝E" panose="02020909000000000000" pitchFamily="17" charset="-128"/>
                <a:ea typeface="HG明朝E" panose="02020909000000000000" pitchFamily="17" charset="-128"/>
              </a:rPr>
              <a:t>≪指導者の方へ≫</a:t>
            </a:r>
            <a:endParaRPr lang="en-US" altLang="ja-JP" sz="1400" dirty="0">
              <a:solidFill>
                <a:schemeClr val="tx1"/>
              </a:solidFill>
              <a:latin typeface="HG明朝E" panose="02020909000000000000" pitchFamily="17" charset="-128"/>
              <a:ea typeface="HG明朝E" panose="02020909000000000000" pitchFamily="17" charset="-128"/>
            </a:endParaRPr>
          </a:p>
          <a:p>
            <a:pPr marL="285750" indent="-285750">
              <a:lnSpc>
                <a:spcPts val="1800"/>
              </a:lnSpc>
              <a:buFont typeface="Wingdings" panose="05000000000000000000" pitchFamily="2" charset="2"/>
              <a:buChar char="n"/>
            </a:pPr>
            <a:r>
              <a:rPr lang="ja-JP" altLang="en-US" sz="1400" dirty="0">
                <a:solidFill>
                  <a:schemeClr val="tx1"/>
                </a:solidFill>
                <a:latin typeface="HG明朝E" panose="02020909000000000000" pitchFamily="17" charset="-128"/>
                <a:ea typeface="HG明朝E" panose="02020909000000000000" pitchFamily="17" charset="-128"/>
              </a:rPr>
              <a:t>このシートからは、前シート同様に展開させます。</a:t>
            </a:r>
          </a:p>
        </p:txBody>
      </p:sp>
      <p:sp>
        <p:nvSpPr>
          <p:cNvPr id="14" name="正方形/長方形 13"/>
          <p:cNvSpPr/>
          <p:nvPr/>
        </p:nvSpPr>
        <p:spPr>
          <a:xfrm>
            <a:off x="191344" y="103236"/>
            <a:ext cx="11737304" cy="73347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5" name="雲形吹き出し 2">
            <a:extLst>
              <a:ext uri="{FF2B5EF4-FFF2-40B4-BE49-F238E27FC236}">
                <a16:creationId xmlns:a16="http://schemas.microsoft.com/office/drawing/2014/main" id="{A9BEECA3-89CE-4100-A7EF-33AA910ABF06}"/>
              </a:ext>
            </a:extLst>
          </p:cNvPr>
          <p:cNvSpPr/>
          <p:nvPr/>
        </p:nvSpPr>
        <p:spPr>
          <a:xfrm>
            <a:off x="8976328" y="5733257"/>
            <a:ext cx="3096374" cy="786189"/>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a:spcAft>
                <a:spcPts val="600"/>
              </a:spcAft>
            </a:pPr>
            <a:endParaRPr lang="en-US" altLang="ja-JP" sz="1600" dirty="0">
              <a:solidFill>
                <a:schemeClr val="tx1"/>
              </a:solidFill>
              <a:latin typeface="HG明朝E" panose="02020909000000000000" pitchFamily="17" charset="-128"/>
              <a:ea typeface="HG明朝E" panose="02020909000000000000" pitchFamily="17" charset="-128"/>
            </a:endParaRPr>
          </a:p>
        </p:txBody>
      </p:sp>
      <p:sp>
        <p:nvSpPr>
          <p:cNvPr id="3" name="スライド番号プレースホルダー 2">
            <a:extLst>
              <a:ext uri="{FF2B5EF4-FFF2-40B4-BE49-F238E27FC236}">
                <a16:creationId xmlns:a16="http://schemas.microsoft.com/office/drawing/2014/main" id="{9937B14C-2684-F5B4-BF01-C5894D5BB58C}"/>
              </a:ext>
            </a:extLst>
          </p:cNvPr>
          <p:cNvSpPr>
            <a:spLocks noGrp="1"/>
          </p:cNvSpPr>
          <p:nvPr>
            <p:ph type="sldNum" sz="quarter" idx="12"/>
          </p:nvPr>
        </p:nvSpPr>
        <p:spPr/>
        <p:txBody>
          <a:bodyPr/>
          <a:lstStyle/>
          <a:p>
            <a:fld id="{E3C52A74-6BB8-425A-81FA-95938EE2CA9E}" type="slidenum">
              <a:rPr kumimoji="1" lang="ja-JP" altLang="en-US" smtClean="0"/>
              <a:t>41</a:t>
            </a:fld>
            <a:endParaRPr kumimoji="1" lang="ja-JP" altLang="en-US"/>
          </a:p>
        </p:txBody>
      </p:sp>
    </p:spTree>
    <p:extLst>
      <p:ext uri="{BB962C8B-B14F-4D97-AF65-F5344CB8AC3E}">
        <p14:creationId xmlns:p14="http://schemas.microsoft.com/office/powerpoint/2010/main" val="676434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63">
            <a:extLst>
              <a:ext uri="{FF2B5EF4-FFF2-40B4-BE49-F238E27FC236}">
                <a16:creationId xmlns:a16="http://schemas.microsoft.com/office/drawing/2014/main" id="{EC5C448D-73DC-864A-84E4-65607E3E5566}"/>
              </a:ext>
            </a:extLst>
          </p:cNvPr>
          <p:cNvSpPr/>
          <p:nvPr/>
        </p:nvSpPr>
        <p:spPr>
          <a:xfrm>
            <a:off x="1824785" y="864436"/>
            <a:ext cx="8559281" cy="5260008"/>
          </a:xfrm>
          <a:prstGeom prst="roundRect">
            <a:avLst>
              <a:gd name="adj" fmla="val 4840"/>
            </a:avLst>
          </a:prstGeom>
          <a:solidFill>
            <a:srgbClr val="FFFDE8"/>
          </a:solidFill>
          <a:ln w="15875">
            <a:solidFill>
              <a:srgbClr val="00B0F0"/>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D8C3D328-31A6-8149-9009-805BF4F92B7B}"/>
              </a:ext>
            </a:extLst>
          </p:cNvPr>
          <p:cNvSpPr txBox="1"/>
          <p:nvPr/>
        </p:nvSpPr>
        <p:spPr>
          <a:xfrm>
            <a:off x="2377816" y="1480166"/>
            <a:ext cx="7461135" cy="3766398"/>
          </a:xfrm>
          <a:prstGeom prst="rect">
            <a:avLst/>
          </a:prstGeom>
        </p:spPr>
        <p:txBody>
          <a:bodyPr vert="horz" wrap="square" lIns="0" tIns="13825" rIns="0" bIns="0" rtlCol="0">
            <a:spAutoFit/>
          </a:bodyPr>
          <a:lstStyle/>
          <a:p>
            <a:pPr marL="1820964">
              <a:spcBef>
                <a:spcPts val="109"/>
              </a:spcBef>
            </a:pPr>
            <a:r>
              <a:rPr sz="3357" b="1" dirty="0">
                <a:solidFill>
                  <a:srgbClr val="231F20"/>
                </a:solidFill>
                <a:latin typeface="HGMaruGothicMPRO" panose="020F0600000000000000" pitchFamily="34" charset="-128"/>
                <a:ea typeface="HGMaruGothicMPRO" panose="020F0600000000000000" pitchFamily="34" charset="-128"/>
                <a:cs typeface="ShinMGoPro-Medium"/>
              </a:rPr>
              <a:t>仕事と生活の調和 !!</a:t>
            </a:r>
            <a:endParaRPr sz="3357" dirty="0">
              <a:latin typeface="HGMaruGothicMPRO" panose="020F0600000000000000" pitchFamily="34" charset="-128"/>
              <a:ea typeface="HGMaruGothicMPRO" panose="020F0600000000000000" pitchFamily="34" charset="-128"/>
              <a:cs typeface="ShinMGoPro-Medium"/>
            </a:endParaRPr>
          </a:p>
          <a:p>
            <a:pPr marL="11521" marR="12098" algn="just">
              <a:lnSpc>
                <a:spcPct val="118100"/>
              </a:lnSpc>
              <a:spcBef>
                <a:spcPts val="3224"/>
              </a:spcBef>
            </a:pPr>
            <a:r>
              <a:rPr sz="2223" b="1" dirty="0">
                <a:solidFill>
                  <a:srgbClr val="231F20"/>
                </a:solidFill>
                <a:latin typeface="HGMaruGothicMPRO" panose="020F0600000000000000" pitchFamily="34" charset="-128"/>
                <a:ea typeface="HGMaruGothicMPRO" panose="020F0600000000000000" pitchFamily="34" charset="-128"/>
                <a:cs typeface="ShinMGoPro-Medium"/>
              </a:rPr>
              <a:t>　</a:t>
            </a:r>
            <a:r>
              <a:rPr sz="2223" b="1" dirty="0">
                <a:solidFill>
                  <a:srgbClr val="00AEEF"/>
                </a:solidFill>
                <a:latin typeface="HGMaruGothicMPRO" panose="020F0600000000000000" pitchFamily="34" charset="-128"/>
                <a:ea typeface="HGMaruGothicMPRO" panose="020F0600000000000000" pitchFamily="34" charset="-128"/>
                <a:cs typeface="ShinMGoPro-Medium"/>
              </a:rPr>
              <a:t>｢仕事専念型｣であった時代には、ワーク・ライフ・バランスの実現を求める声はありませんでした。</a:t>
            </a:r>
            <a:endParaRPr sz="2223" dirty="0">
              <a:latin typeface="HGMaruGothicMPRO" panose="020F0600000000000000" pitchFamily="34" charset="-128"/>
              <a:ea typeface="HGMaruGothicMPRO" panose="020F0600000000000000" pitchFamily="34" charset="-128"/>
              <a:cs typeface="ShinMGoPro-Medium"/>
            </a:endParaRPr>
          </a:p>
          <a:p>
            <a:pPr marL="11521" marR="4609" algn="just">
              <a:lnSpc>
                <a:spcPct val="118100"/>
              </a:lnSpc>
            </a:pPr>
            <a:r>
              <a:rPr sz="2223" dirty="0">
                <a:solidFill>
                  <a:srgbClr val="231F20"/>
                </a:solidFill>
                <a:latin typeface="HGMaruGothicMPRO" panose="020F0600000000000000" pitchFamily="34" charset="-128"/>
                <a:ea typeface="HGMaruGothicMPRO" panose="020F0600000000000000" pitchFamily="34" charset="-128"/>
                <a:cs typeface="A-OTF Shin Maru Go Pro"/>
              </a:rPr>
              <a:t>　しかし、働く女性や共稼ぎ世帯の増加、働く人や、夫婦のあり方が変化し、仕事以外にも「やりたいこと、やらなければならない事がある」層がふえてきました。</a:t>
            </a:r>
            <a:endParaRPr sz="2223" dirty="0">
              <a:latin typeface="HGMaruGothicMPRO" panose="020F0600000000000000" pitchFamily="34" charset="-128"/>
              <a:ea typeface="HGMaruGothicMPRO" panose="020F0600000000000000" pitchFamily="34" charset="-128"/>
              <a:cs typeface="A-OTF Shin Maru Go Pro"/>
            </a:endParaRPr>
          </a:p>
          <a:p>
            <a:pPr marL="11521" marR="12098" algn="just">
              <a:lnSpc>
                <a:spcPct val="118100"/>
              </a:lnSpc>
            </a:pPr>
            <a:r>
              <a:rPr sz="2223" dirty="0">
                <a:solidFill>
                  <a:srgbClr val="231F20"/>
                </a:solidFill>
                <a:latin typeface="HGMaruGothicMPRO" panose="020F0600000000000000" pitchFamily="34" charset="-128"/>
                <a:ea typeface="HGMaruGothicMPRO" panose="020F0600000000000000" pitchFamily="34" charset="-128"/>
                <a:cs typeface="A-OTF Shin Maru Go Pro"/>
              </a:rPr>
              <a:t>　働く人も、企業も、より豊かな「仕事と生活の調和｣を目指す取り組みが近年の傾向です。</a:t>
            </a:r>
            <a:endParaRPr sz="2223" dirty="0">
              <a:latin typeface="HGMaruGothicMPRO" panose="020F0600000000000000" pitchFamily="34" charset="-128"/>
              <a:ea typeface="HGMaruGothicMPRO" panose="020F0600000000000000" pitchFamily="34" charset="-128"/>
              <a:cs typeface="A-OTF Shin Maru Go Pro"/>
            </a:endParaRPr>
          </a:p>
        </p:txBody>
      </p:sp>
      <p:sp>
        <p:nvSpPr>
          <p:cNvPr id="9" name="正方形/長方形 8"/>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6317" y="73664"/>
            <a:ext cx="5263300" cy="461665"/>
          </a:xfrm>
          <a:prstGeom prst="rect">
            <a:avLst/>
          </a:prstGeom>
        </p:spPr>
        <p:txBody>
          <a:bodyPr wrap="none">
            <a:spAutoFit/>
          </a:bodyPr>
          <a:lstStyle/>
          <a:p>
            <a:pPr marL="11521" algn="ctr">
              <a:spcBef>
                <a:spcPts val="118"/>
              </a:spcBef>
            </a:pPr>
            <a:r>
              <a:rPr lang="ja-JP" altLang="en-US" sz="2400" b="1" dirty="0">
                <a:latin typeface="HGMaruGothicMPRO" panose="020F0600000000000000" pitchFamily="34" charset="-128"/>
                <a:ea typeface="HGMaruGothicMPRO" panose="020F0600000000000000" pitchFamily="34" charset="-128"/>
                <a:cs typeface="ShinMGoPro-DeBold"/>
              </a:rPr>
              <a:t>ワーク・ライフ・バランス（</a:t>
            </a:r>
            <a:r>
              <a:rPr lang="en-US" altLang="ja-JP" sz="2400" b="1" dirty="0">
                <a:latin typeface="HGMaruGothicMPRO" panose="020F0600000000000000" pitchFamily="34" charset="-128"/>
                <a:ea typeface="HGMaruGothicMPRO" panose="020F0600000000000000" pitchFamily="34" charset="-128"/>
                <a:cs typeface="ShinMGoPro-DeBold"/>
              </a:rPr>
              <a:t>WLB</a:t>
            </a:r>
            <a:r>
              <a:rPr lang="ja-JP" altLang="en-US" sz="2400" b="1" dirty="0">
                <a:latin typeface="HGMaruGothicMPRO" panose="020F0600000000000000" pitchFamily="34" charset="-128"/>
                <a:ea typeface="HGMaruGothicMPRO" panose="020F0600000000000000" pitchFamily="34" charset="-128"/>
                <a:cs typeface="ShinMGoPro-DeBold"/>
              </a:rPr>
              <a:t>）</a:t>
            </a:r>
            <a:endParaRPr lang="ja-JP" altLang="en-US" sz="2400" dirty="0">
              <a:latin typeface="HGMaruGothicMPRO" panose="020F0600000000000000" pitchFamily="34" charset="-128"/>
              <a:ea typeface="HGMaruGothicMPRO" panose="020F0600000000000000" pitchFamily="34" charset="-128"/>
              <a:cs typeface="ShinMGoPro-DeBold"/>
            </a:endParaRPr>
          </a:p>
        </p:txBody>
      </p:sp>
      <p:sp>
        <p:nvSpPr>
          <p:cNvPr id="6"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54</a:t>
            </a:r>
            <a:endParaRPr lang="ja-JP" altLang="en-US" sz="1200" b="1" dirty="0"/>
          </a:p>
        </p:txBody>
      </p:sp>
    </p:spTree>
    <p:extLst>
      <p:ext uri="{BB962C8B-B14F-4D97-AF65-F5344CB8AC3E}">
        <p14:creationId xmlns:p14="http://schemas.microsoft.com/office/powerpoint/2010/main" val="3552951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63">
            <a:extLst>
              <a:ext uri="{FF2B5EF4-FFF2-40B4-BE49-F238E27FC236}">
                <a16:creationId xmlns:a16="http://schemas.microsoft.com/office/drawing/2014/main" id="{4E9A88D3-AF20-E24A-B4DC-F6A99AE83220}"/>
              </a:ext>
            </a:extLst>
          </p:cNvPr>
          <p:cNvSpPr/>
          <p:nvPr/>
        </p:nvSpPr>
        <p:spPr>
          <a:xfrm>
            <a:off x="1824785" y="864436"/>
            <a:ext cx="8559281" cy="5260008"/>
          </a:xfrm>
          <a:prstGeom prst="roundRect">
            <a:avLst>
              <a:gd name="adj" fmla="val 4840"/>
            </a:avLst>
          </a:prstGeom>
          <a:solidFill>
            <a:srgbClr val="FFFDE8"/>
          </a:solidFill>
          <a:ln w="15875">
            <a:solidFill>
              <a:srgbClr val="00B0F0"/>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705D4112-DD93-274F-83C4-7FDD91A1463B}"/>
              </a:ext>
            </a:extLst>
          </p:cNvPr>
          <p:cNvSpPr txBox="1"/>
          <p:nvPr/>
        </p:nvSpPr>
        <p:spPr>
          <a:xfrm>
            <a:off x="2377815" y="1387677"/>
            <a:ext cx="7672420" cy="4392251"/>
          </a:xfrm>
          <a:prstGeom prst="rect">
            <a:avLst/>
          </a:prstGeom>
        </p:spPr>
        <p:txBody>
          <a:bodyPr vert="horz" wrap="square" lIns="0" tIns="10945" rIns="0" bIns="0" rtlCol="0">
            <a:spAutoFit/>
          </a:bodyPr>
          <a:lstStyle/>
          <a:p>
            <a:pPr marL="654418">
              <a:spcBef>
                <a:spcPts val="86"/>
              </a:spcBef>
            </a:pPr>
            <a:r>
              <a:rPr sz="3039" b="1" dirty="0">
                <a:solidFill>
                  <a:srgbClr val="231F20"/>
                </a:solidFill>
                <a:latin typeface="HGMaruGothicMPRO" panose="020F0600000000000000" pitchFamily="34" charset="-128"/>
                <a:ea typeface="HGMaruGothicMPRO" panose="020F0600000000000000" pitchFamily="34" charset="-128"/>
                <a:cs typeface="ShinMGoPro-Medium"/>
              </a:rPr>
              <a:t>いい仕事しよう !! いい人生しよう !!</a:t>
            </a:r>
            <a:endParaRPr sz="3039" dirty="0">
              <a:latin typeface="HGMaruGothicMPRO" panose="020F0600000000000000" pitchFamily="34" charset="-128"/>
              <a:ea typeface="HGMaruGothicMPRO" panose="020F0600000000000000" pitchFamily="34" charset="-128"/>
              <a:cs typeface="ShinMGoPro-Medium"/>
            </a:endParaRPr>
          </a:p>
          <a:p>
            <a:pPr marL="2378601">
              <a:spcBef>
                <a:spcPts val="68"/>
              </a:spcBef>
            </a:pPr>
            <a:r>
              <a:rPr sz="2132" dirty="0">
                <a:solidFill>
                  <a:srgbClr val="231F20"/>
                </a:solidFill>
                <a:latin typeface="HGMaruGothicMPRO" panose="020F0600000000000000" pitchFamily="34" charset="-128"/>
                <a:ea typeface="HGMaruGothicMPRO" panose="020F0600000000000000" pitchFamily="34" charset="-128"/>
                <a:cs typeface="A-OTF Shin Maru Go Pro"/>
              </a:rPr>
              <a:t>（仕事と生活の調和）</a:t>
            </a:r>
            <a:endParaRPr sz="2132" dirty="0">
              <a:latin typeface="HGMaruGothicMPRO" panose="020F0600000000000000" pitchFamily="34" charset="-128"/>
              <a:ea typeface="HGMaruGothicMPRO" panose="020F0600000000000000" pitchFamily="34" charset="-128"/>
              <a:cs typeface="A-OTF Shin Maru Go Pro"/>
            </a:endParaRPr>
          </a:p>
          <a:p>
            <a:pPr marL="11521" marR="142290" algn="just">
              <a:lnSpc>
                <a:spcPts val="2812"/>
              </a:lnSpc>
              <a:spcBef>
                <a:spcPts val="1837"/>
              </a:spcBef>
            </a:pPr>
            <a:r>
              <a:rPr sz="2359" dirty="0">
                <a:solidFill>
                  <a:srgbClr val="231F20"/>
                </a:solidFill>
                <a:latin typeface="HGMaruGothicMPRO" panose="020F0600000000000000" pitchFamily="34" charset="-128"/>
                <a:ea typeface="HGMaruGothicMPRO" panose="020F0600000000000000" pitchFamily="34" charset="-128"/>
                <a:cs typeface="A-OTF Shin Maru Go Pro"/>
              </a:rPr>
              <a:t>　</a:t>
            </a:r>
            <a:r>
              <a:rPr sz="2359" b="1" dirty="0">
                <a:solidFill>
                  <a:srgbClr val="00AEEF"/>
                </a:solidFill>
                <a:latin typeface="HGMaruGothicMPRO" panose="020F0600000000000000" pitchFamily="34" charset="-128"/>
                <a:ea typeface="HGMaruGothicMPRO" panose="020F0600000000000000" pitchFamily="34" charset="-128"/>
                <a:cs typeface="ShinMGoPro-Medium"/>
              </a:rPr>
              <a:t>仕事と生活の軸足の置き方は、働く人によって、またライフステージ（青年期･子育て中･中高年期）によって違います。</a:t>
            </a:r>
            <a:endParaRPr sz="2359" dirty="0">
              <a:latin typeface="HGMaruGothicMPRO" panose="020F0600000000000000" pitchFamily="34" charset="-128"/>
              <a:ea typeface="HGMaruGothicMPRO" panose="020F0600000000000000" pitchFamily="34" charset="-128"/>
              <a:cs typeface="ShinMGoPro-Medium"/>
            </a:endParaRPr>
          </a:p>
          <a:p>
            <a:pPr marL="11521">
              <a:lnSpc>
                <a:spcPts val="2708"/>
              </a:lnSpc>
            </a:pPr>
            <a:r>
              <a:rPr sz="2359" dirty="0">
                <a:solidFill>
                  <a:srgbClr val="231F20"/>
                </a:solidFill>
                <a:latin typeface="HGMaruGothicMPRO" panose="020F0600000000000000" pitchFamily="34" charset="-128"/>
                <a:ea typeface="HGMaruGothicMPRO" panose="020F0600000000000000" pitchFamily="34" charset="-128"/>
                <a:cs typeface="A-OTF Shin Maru Go Pro"/>
              </a:rPr>
              <a:t>　個々人にとって望ましいワーク・ライフ・バランス</a:t>
            </a:r>
            <a:endParaRPr sz="2359" dirty="0">
              <a:latin typeface="HGMaruGothicMPRO" panose="020F0600000000000000" pitchFamily="34" charset="-128"/>
              <a:ea typeface="HGMaruGothicMPRO" panose="020F0600000000000000" pitchFamily="34" charset="-128"/>
              <a:cs typeface="A-OTF Shin Maru Go Pro"/>
            </a:endParaRPr>
          </a:p>
          <a:p>
            <a:pPr marL="11521">
              <a:lnSpc>
                <a:spcPts val="2812"/>
              </a:lnSpc>
            </a:pPr>
            <a:r>
              <a:rPr sz="2359" dirty="0">
                <a:solidFill>
                  <a:srgbClr val="231F20"/>
                </a:solidFill>
                <a:latin typeface="HGMaruGothicMPRO" panose="020F0600000000000000" pitchFamily="34" charset="-128"/>
                <a:ea typeface="HGMaruGothicMPRO" panose="020F0600000000000000" pitchFamily="34" charset="-128"/>
                <a:cs typeface="A-OTF Shin Maru Go Pro"/>
              </a:rPr>
              <a:t>のあり方は多様です。</a:t>
            </a:r>
            <a:endParaRPr sz="2359" dirty="0">
              <a:latin typeface="HGMaruGothicMPRO" panose="020F0600000000000000" pitchFamily="34" charset="-128"/>
              <a:ea typeface="HGMaruGothicMPRO" panose="020F0600000000000000" pitchFamily="34" charset="-128"/>
              <a:cs typeface="A-OTF Shin Maru Go Pro"/>
            </a:endParaRPr>
          </a:p>
          <a:p>
            <a:pPr marL="11521" marR="4609">
              <a:lnSpc>
                <a:spcPts val="2812"/>
              </a:lnSpc>
              <a:spcBef>
                <a:spcPts val="100"/>
              </a:spcBef>
            </a:pPr>
            <a:r>
              <a:rPr sz="2359" dirty="0">
                <a:solidFill>
                  <a:srgbClr val="231F20"/>
                </a:solidFill>
                <a:latin typeface="HGMaruGothicMPRO" panose="020F0600000000000000" pitchFamily="34" charset="-128"/>
                <a:ea typeface="HGMaruGothicMPRO" panose="020F0600000000000000" pitchFamily="34" charset="-128"/>
                <a:cs typeface="A-OTF Shin Maru Go Pro"/>
              </a:rPr>
              <a:t>　「ライフ」の内容も、家庭生活だけでなく、地域活動</a:t>
            </a:r>
            <a:r>
              <a:rPr lang="ja-JP" altLang="en-US" sz="2359" dirty="0">
                <a:solidFill>
                  <a:srgbClr val="231F20"/>
                </a:solidFill>
                <a:latin typeface="HGMaruGothicMPRO" panose="020F0600000000000000" pitchFamily="34" charset="-128"/>
                <a:ea typeface="HGMaruGothicMPRO" panose="020F0600000000000000" pitchFamily="34" charset="-128"/>
                <a:cs typeface="A-OTF Shin Maru Go Pro"/>
              </a:rPr>
              <a:t>、</a:t>
            </a:r>
            <a:r>
              <a:rPr sz="2359" dirty="0">
                <a:solidFill>
                  <a:srgbClr val="231F20"/>
                </a:solidFill>
                <a:latin typeface="HGMaruGothicMPRO" panose="020F0600000000000000" pitchFamily="34" charset="-128"/>
                <a:ea typeface="HGMaruGothicMPRO" panose="020F0600000000000000" pitchFamily="34" charset="-128"/>
                <a:cs typeface="A-OTF Shin Maru Go Pro"/>
              </a:rPr>
              <a:t>学習、ボランティア、趣味、などさまざまなものがあります。</a:t>
            </a:r>
            <a:endParaRPr sz="2359" dirty="0">
              <a:latin typeface="HGMaruGothicMPRO" panose="020F0600000000000000" pitchFamily="34" charset="-128"/>
              <a:ea typeface="HGMaruGothicMPRO" panose="020F0600000000000000" pitchFamily="34" charset="-128"/>
              <a:cs typeface="A-OTF Shin Maru Go Pro"/>
            </a:endParaRPr>
          </a:p>
          <a:p>
            <a:pPr marR="142290" algn="ctr">
              <a:spcBef>
                <a:spcPts val="1052"/>
              </a:spcBef>
            </a:pPr>
            <a:r>
              <a:rPr sz="2132" dirty="0">
                <a:solidFill>
                  <a:srgbClr val="231F20"/>
                </a:solidFill>
                <a:latin typeface="HGMaruGothicMPRO" panose="020F0600000000000000" pitchFamily="34" charset="-128"/>
                <a:ea typeface="HGMaruGothicMPRO" panose="020F0600000000000000" pitchFamily="34" charset="-128"/>
                <a:cs typeface="A-OTF Shin Maru Go Pro"/>
              </a:rPr>
              <a:t>〈柔軟な働き方、多様な働き方のバリエーションが必要〉</a:t>
            </a:r>
            <a:endParaRPr sz="2132" dirty="0">
              <a:latin typeface="HGMaruGothicMPRO" panose="020F0600000000000000" pitchFamily="34" charset="-128"/>
              <a:ea typeface="HGMaruGothicMPRO" panose="020F0600000000000000" pitchFamily="34" charset="-128"/>
              <a:cs typeface="A-OTF Shin Maru Go Pro"/>
            </a:endParaRPr>
          </a:p>
        </p:txBody>
      </p:sp>
      <p:sp>
        <p:nvSpPr>
          <p:cNvPr id="9" name="正方形/長方形 8"/>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0" y="72339"/>
            <a:ext cx="5263300" cy="461665"/>
          </a:xfrm>
          <a:prstGeom prst="rect">
            <a:avLst/>
          </a:prstGeom>
        </p:spPr>
        <p:txBody>
          <a:bodyPr wrap="none">
            <a:spAutoFit/>
          </a:bodyPr>
          <a:lstStyle/>
          <a:p>
            <a:pPr marL="11521" algn="ctr">
              <a:spcBef>
                <a:spcPts val="118"/>
              </a:spcBef>
            </a:pPr>
            <a:r>
              <a:rPr lang="ja-JP" altLang="en-US" sz="2400" b="1" dirty="0">
                <a:latin typeface="HGMaruGothicMPRO" panose="020F0600000000000000" pitchFamily="34" charset="-128"/>
                <a:ea typeface="HGMaruGothicMPRO" panose="020F0600000000000000" pitchFamily="34" charset="-128"/>
                <a:cs typeface="ShinMGoPro-DeBold"/>
              </a:rPr>
              <a:t>ワーク・ライフ・バランス（</a:t>
            </a:r>
            <a:r>
              <a:rPr lang="en-US" altLang="ja-JP" sz="2400" b="1" dirty="0">
                <a:latin typeface="HGMaruGothicMPRO" panose="020F0600000000000000" pitchFamily="34" charset="-128"/>
                <a:ea typeface="HGMaruGothicMPRO" panose="020F0600000000000000" pitchFamily="34" charset="-128"/>
                <a:cs typeface="ShinMGoPro-DeBold"/>
              </a:rPr>
              <a:t>WLB</a:t>
            </a:r>
            <a:r>
              <a:rPr lang="ja-JP" altLang="en-US" sz="2400" b="1" dirty="0">
                <a:latin typeface="HGMaruGothicMPRO" panose="020F0600000000000000" pitchFamily="34" charset="-128"/>
                <a:ea typeface="HGMaruGothicMPRO" panose="020F0600000000000000" pitchFamily="34" charset="-128"/>
                <a:cs typeface="ShinMGoPro-DeBold"/>
              </a:rPr>
              <a:t>）</a:t>
            </a:r>
            <a:endParaRPr lang="ja-JP" altLang="en-US" sz="2400" dirty="0">
              <a:latin typeface="HGMaruGothicMPRO" panose="020F0600000000000000" pitchFamily="34" charset="-128"/>
              <a:ea typeface="HGMaruGothicMPRO" panose="020F0600000000000000" pitchFamily="34" charset="-128"/>
              <a:cs typeface="ShinMGoPro-DeBold"/>
            </a:endParaRPr>
          </a:p>
        </p:txBody>
      </p:sp>
      <p:sp>
        <p:nvSpPr>
          <p:cNvPr id="6"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55</a:t>
            </a:r>
            <a:endParaRPr lang="ja-JP" altLang="en-US" sz="1200" b="1" dirty="0"/>
          </a:p>
        </p:txBody>
      </p:sp>
    </p:spTree>
    <p:extLst>
      <p:ext uri="{BB962C8B-B14F-4D97-AF65-F5344CB8AC3E}">
        <p14:creationId xmlns:p14="http://schemas.microsoft.com/office/powerpoint/2010/main" val="1776697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01">
            <a:extLst>
              <a:ext uri="{FF2B5EF4-FFF2-40B4-BE49-F238E27FC236}">
                <a16:creationId xmlns:a16="http://schemas.microsoft.com/office/drawing/2014/main" id="{4DD9F139-864F-884A-93E3-D4272702B90D}"/>
              </a:ext>
            </a:extLst>
          </p:cNvPr>
          <p:cNvSpPr/>
          <p:nvPr/>
        </p:nvSpPr>
        <p:spPr>
          <a:xfrm>
            <a:off x="1559496" y="1068871"/>
            <a:ext cx="9001000" cy="5268220"/>
          </a:xfrm>
          <a:prstGeom prst="rect">
            <a:avLst/>
          </a:prstGeom>
          <a:solidFill>
            <a:srgbClr val="EAF6FD"/>
          </a:solidFill>
          <a:ln w="15875">
            <a:solidFill>
              <a:srgbClr val="00B0F0"/>
            </a:solidFill>
          </a:ln>
        </p:spPr>
        <p:txBody>
          <a:bodyPr wrap="square" lIns="0" tIns="0" rIns="0" bIns="0" rtlCol="0"/>
          <a:lstStyle/>
          <a:p>
            <a:endParaRPr sz="1633">
              <a:solidFill>
                <a:srgbClr val="00AEF0"/>
              </a:solidFill>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59DB1BC9-265D-BC4B-996A-31B2DBA9EF72}"/>
              </a:ext>
            </a:extLst>
          </p:cNvPr>
          <p:cNvSpPr txBox="1"/>
          <p:nvPr/>
        </p:nvSpPr>
        <p:spPr>
          <a:xfrm>
            <a:off x="1822589" y="1068871"/>
            <a:ext cx="8593891" cy="5200693"/>
          </a:xfrm>
          <a:prstGeom prst="rect">
            <a:avLst/>
          </a:prstGeom>
        </p:spPr>
        <p:txBody>
          <a:bodyPr vert="horz" wrap="square" lIns="0" tIns="141135" rIns="0" bIns="0" rtlCol="0">
            <a:spAutoFit/>
          </a:bodyPr>
          <a:lstStyle/>
          <a:p>
            <a:pPr marL="11521">
              <a:lnSpc>
                <a:spcPts val="2359"/>
              </a:lnSpc>
              <a:spcBef>
                <a:spcPts val="2722"/>
              </a:spcBef>
            </a:pPr>
            <a:r>
              <a:rPr sz="2540" dirty="0">
                <a:solidFill>
                  <a:srgbClr val="231F20"/>
                </a:solidFill>
                <a:latin typeface="HGMaruGothicMPRO" panose="020F0600000000000000" pitchFamily="34" charset="-128"/>
                <a:ea typeface="HGMaruGothicMPRO" panose="020F0600000000000000" pitchFamily="34" charset="-128"/>
                <a:cs typeface="A-OTF Shin Maru Go Pro"/>
              </a:rPr>
              <a:t>1）</a:t>
            </a:r>
            <a:r>
              <a:rPr lang="en-US" altLang="ja-JP" sz="2540" dirty="0">
                <a:solidFill>
                  <a:srgbClr val="231F20"/>
                </a:solidFill>
                <a:latin typeface="HGMaruGothicMPRO" panose="020F0600000000000000" pitchFamily="34" charset="-128"/>
                <a:ea typeface="HGMaruGothicMPRO" panose="020F0600000000000000" pitchFamily="34" charset="-128"/>
                <a:cs typeface="A-OTF Shin Maru Go Pro"/>
              </a:rPr>
              <a:t> </a:t>
            </a:r>
            <a:r>
              <a:rPr sz="2540" dirty="0">
                <a:solidFill>
                  <a:srgbClr val="231F20"/>
                </a:solidFill>
                <a:latin typeface="HGMaruGothicMPRO" panose="020F0600000000000000" pitchFamily="34" charset="-128"/>
                <a:ea typeface="HGMaruGothicMPRO" panose="020F0600000000000000" pitchFamily="34" charset="-128"/>
                <a:cs typeface="A-OTF Shin Maru Go Pro"/>
              </a:rPr>
              <a:t>産前休業</a:t>
            </a:r>
            <a:r>
              <a:rPr sz="1996" dirty="0">
                <a:solidFill>
                  <a:srgbClr val="231F20"/>
                </a:solidFill>
                <a:latin typeface="HGMaruGothicMPRO" panose="020F0600000000000000" pitchFamily="34" charset="-128"/>
                <a:ea typeface="HGMaruGothicMPRO" panose="020F0600000000000000" pitchFamily="34" charset="-128"/>
                <a:cs typeface="A-OTF Shin Maru Go Pro"/>
              </a:rPr>
              <a:t>（出産前6週間）</a:t>
            </a:r>
            <a:r>
              <a:rPr sz="1996" dirty="0">
                <a:solidFill>
                  <a:srgbClr val="00AEEF"/>
                </a:solidFill>
                <a:latin typeface="HGMaruGothicMPRO" panose="020F0600000000000000" pitchFamily="34" charset="-128"/>
                <a:ea typeface="HGMaruGothicMPRO" panose="020F0600000000000000" pitchFamily="34" charset="-128"/>
                <a:cs typeface="A-OTF Shin Maru Go Pro"/>
              </a:rPr>
              <a:t>＊労働基準法第65条第1項</a:t>
            </a:r>
            <a:endParaRPr lang="en-US" sz="1996" dirty="0">
              <a:latin typeface="HGMaruGothicMPRO" panose="020F0600000000000000" pitchFamily="34" charset="-128"/>
              <a:ea typeface="HGMaruGothicMPRO" panose="020F0600000000000000" pitchFamily="34" charset="-128"/>
              <a:cs typeface="A-OTF Shin Maru Go Pro"/>
            </a:endParaRPr>
          </a:p>
          <a:p>
            <a:pPr marL="11521">
              <a:lnSpc>
                <a:spcPts val="2359"/>
              </a:lnSpc>
              <a:spcBef>
                <a:spcPts val="3084"/>
              </a:spcBef>
            </a:pPr>
            <a:r>
              <a:rPr sz="2540" dirty="0">
                <a:solidFill>
                  <a:srgbClr val="231F20"/>
                </a:solidFill>
                <a:latin typeface="HGMaruGothicMPRO" panose="020F0600000000000000" pitchFamily="34" charset="-128"/>
                <a:ea typeface="HGMaruGothicMPRO" panose="020F0600000000000000" pitchFamily="34" charset="-128"/>
                <a:cs typeface="A-OTF Shin Maru Go Pro"/>
              </a:rPr>
              <a:t>2）</a:t>
            </a:r>
            <a:r>
              <a:rPr lang="en-US" altLang="ja-JP" sz="2540" dirty="0">
                <a:solidFill>
                  <a:srgbClr val="231F20"/>
                </a:solidFill>
                <a:latin typeface="HGMaruGothicMPRO" panose="020F0600000000000000" pitchFamily="34" charset="-128"/>
                <a:ea typeface="HGMaruGothicMPRO" panose="020F0600000000000000" pitchFamily="34" charset="-128"/>
                <a:cs typeface="A-OTF Shin Maru Go Pro"/>
              </a:rPr>
              <a:t> </a:t>
            </a:r>
            <a:r>
              <a:rPr sz="2540" dirty="0" err="1">
                <a:solidFill>
                  <a:srgbClr val="231F20"/>
                </a:solidFill>
                <a:latin typeface="HGMaruGothicMPRO" panose="020F0600000000000000" pitchFamily="34" charset="-128"/>
                <a:ea typeface="HGMaruGothicMPRO" panose="020F0600000000000000" pitchFamily="34" charset="-128"/>
                <a:cs typeface="A-OTF Shin Maru Go Pro"/>
              </a:rPr>
              <a:t>軽易業務転換</a:t>
            </a:r>
            <a:r>
              <a:rPr sz="1996" dirty="0" err="1">
                <a:solidFill>
                  <a:srgbClr val="231F20"/>
                </a:solidFill>
                <a:latin typeface="HGMaruGothicMPRO" panose="020F0600000000000000" pitchFamily="34" charset="-128"/>
                <a:ea typeface="HGMaruGothicMPRO" panose="020F0600000000000000" pitchFamily="34" charset="-128"/>
                <a:cs typeface="A-OTF Shin Maru Go Pro"/>
              </a:rPr>
              <a:t>（妊婦対象</a:t>
            </a:r>
            <a:r>
              <a:rPr sz="1996" dirty="0">
                <a:solidFill>
                  <a:srgbClr val="231F20"/>
                </a:solidFill>
                <a:latin typeface="HGMaruGothicMPRO" panose="020F0600000000000000" pitchFamily="34" charset="-128"/>
                <a:ea typeface="HGMaruGothicMPRO" panose="020F0600000000000000" pitchFamily="34" charset="-128"/>
                <a:cs typeface="A-OTF Shin Maru Go Pro"/>
              </a:rPr>
              <a:t>）</a:t>
            </a:r>
            <a:r>
              <a:rPr sz="1996" dirty="0">
                <a:solidFill>
                  <a:srgbClr val="00AEEF"/>
                </a:solidFill>
                <a:latin typeface="HGMaruGothicMPRO" panose="020F0600000000000000" pitchFamily="34" charset="-128"/>
                <a:ea typeface="HGMaruGothicMPRO" panose="020F0600000000000000" pitchFamily="34" charset="-128"/>
                <a:cs typeface="A-OTF Shin Maru Go Pro"/>
              </a:rPr>
              <a:t>＊労働基準法第65条第3項</a:t>
            </a:r>
            <a:endParaRPr sz="1996" dirty="0">
              <a:latin typeface="HGMaruGothicMPRO" panose="020F0600000000000000" pitchFamily="34" charset="-128"/>
              <a:ea typeface="HGMaruGothicMPRO" panose="020F0600000000000000" pitchFamily="34" charset="-128"/>
              <a:cs typeface="A-OTF Shin Maru Go Pro"/>
            </a:endParaRPr>
          </a:p>
          <a:p>
            <a:pPr marL="11521">
              <a:lnSpc>
                <a:spcPts val="2359"/>
              </a:lnSpc>
              <a:spcBef>
                <a:spcPts val="3084"/>
              </a:spcBef>
            </a:pPr>
            <a:r>
              <a:rPr sz="2540" dirty="0">
                <a:solidFill>
                  <a:srgbClr val="231F20"/>
                </a:solidFill>
                <a:latin typeface="HGMaruGothicMPRO" panose="020F0600000000000000" pitchFamily="34" charset="-128"/>
                <a:ea typeface="HGMaruGothicMPRO" panose="020F0600000000000000" pitchFamily="34" charset="-128"/>
                <a:cs typeface="A-OTF Shin Maru Go Pro"/>
              </a:rPr>
              <a:t>3）</a:t>
            </a:r>
            <a:r>
              <a:rPr lang="en-US" altLang="ja-JP" sz="2540" dirty="0">
                <a:solidFill>
                  <a:srgbClr val="231F20"/>
                </a:solidFill>
                <a:latin typeface="HGMaruGothicMPRO" panose="020F0600000000000000" pitchFamily="34" charset="-128"/>
                <a:ea typeface="HGMaruGothicMPRO" panose="020F0600000000000000" pitchFamily="34" charset="-128"/>
                <a:cs typeface="A-OTF Shin Maru Go Pro"/>
              </a:rPr>
              <a:t> </a:t>
            </a:r>
            <a:r>
              <a:rPr sz="2540" dirty="0">
                <a:solidFill>
                  <a:srgbClr val="231F20"/>
                </a:solidFill>
                <a:latin typeface="HGMaruGothicMPRO" panose="020F0600000000000000" pitchFamily="34" charset="-128"/>
                <a:ea typeface="HGMaruGothicMPRO" panose="020F0600000000000000" pitchFamily="34" charset="-128"/>
                <a:cs typeface="A-OTF Shin Maru Go Pro"/>
              </a:rPr>
              <a:t>産後休業</a:t>
            </a:r>
            <a:r>
              <a:rPr sz="1996" dirty="0">
                <a:solidFill>
                  <a:srgbClr val="231F20"/>
                </a:solidFill>
                <a:latin typeface="HGMaruGothicMPRO" panose="020F0600000000000000" pitchFamily="34" charset="-128"/>
                <a:ea typeface="HGMaruGothicMPRO" panose="020F0600000000000000" pitchFamily="34" charset="-128"/>
                <a:cs typeface="A-OTF Shin Maru Go Pro"/>
              </a:rPr>
              <a:t>（原則産後8週間）</a:t>
            </a:r>
            <a:r>
              <a:rPr sz="1996" dirty="0">
                <a:solidFill>
                  <a:srgbClr val="00AEEF"/>
                </a:solidFill>
                <a:latin typeface="HGMaruGothicMPRO" panose="020F0600000000000000" pitchFamily="34" charset="-128"/>
                <a:ea typeface="HGMaruGothicMPRO" panose="020F0600000000000000" pitchFamily="34" charset="-128"/>
                <a:cs typeface="A-OTF Shin Maru Go Pro"/>
              </a:rPr>
              <a:t>＊労働基準法第65条第2項</a:t>
            </a:r>
            <a:endParaRPr sz="1134" dirty="0">
              <a:latin typeface="HGMaruGothicMPRO" panose="020F0600000000000000" pitchFamily="34" charset="-128"/>
              <a:ea typeface="HGMaruGothicMPRO" panose="020F0600000000000000" pitchFamily="34" charset="-128"/>
              <a:cs typeface="A-OTF Shin Maru Go Pro"/>
            </a:endParaRPr>
          </a:p>
          <a:p>
            <a:pPr marL="11521">
              <a:spcBef>
                <a:spcPts val="2400"/>
              </a:spcBef>
            </a:pPr>
            <a:r>
              <a:rPr sz="2540" dirty="0">
                <a:solidFill>
                  <a:srgbClr val="231F20"/>
                </a:solidFill>
                <a:latin typeface="HGMaruGothicMPRO" panose="020F0600000000000000" pitchFamily="34" charset="-128"/>
                <a:ea typeface="HGMaruGothicMPRO" panose="020F0600000000000000" pitchFamily="34" charset="-128"/>
                <a:cs typeface="A-OTF Shin Maru Go Pro"/>
              </a:rPr>
              <a:t>4）</a:t>
            </a:r>
            <a:r>
              <a:rPr lang="en-US" altLang="ja-JP" sz="2540" dirty="0">
                <a:solidFill>
                  <a:srgbClr val="231F20"/>
                </a:solidFill>
                <a:latin typeface="HGMaruGothicMPRO" panose="020F0600000000000000" pitchFamily="34" charset="-128"/>
                <a:ea typeface="HGMaruGothicMPRO" panose="020F0600000000000000" pitchFamily="34" charset="-128"/>
                <a:cs typeface="A-OTF Shin Maru Go Pro"/>
              </a:rPr>
              <a:t> </a:t>
            </a:r>
            <a:r>
              <a:rPr lang="ja-JP" altLang="en-US" sz="2540" dirty="0">
                <a:solidFill>
                  <a:srgbClr val="231F20"/>
                </a:solidFill>
                <a:latin typeface="HGMaruGothicMPRO" panose="020F0600000000000000" pitchFamily="34" charset="-128"/>
                <a:ea typeface="HGMaruGothicMPRO" panose="020F0600000000000000" pitchFamily="34" charset="-128"/>
                <a:cs typeface="A-OTF Shin Maru Go Pro"/>
              </a:rPr>
              <a:t>介護休業</a:t>
            </a:r>
            <a:r>
              <a:rPr sz="1542"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1542" dirty="0">
                <a:solidFill>
                  <a:srgbClr val="231F20"/>
                </a:solidFill>
                <a:latin typeface="HGMaruGothicMPRO" panose="020F0600000000000000" pitchFamily="34" charset="-128"/>
                <a:ea typeface="HGMaruGothicMPRO" panose="020F0600000000000000" pitchFamily="34" charset="-128"/>
                <a:cs typeface="A-OTF Shin Maru Go Pro"/>
              </a:rPr>
              <a:t>対象家族１人につき通算</a:t>
            </a:r>
            <a:r>
              <a:rPr lang="en-US" altLang="ja-JP" sz="1542" dirty="0">
                <a:solidFill>
                  <a:srgbClr val="231F20"/>
                </a:solidFill>
                <a:latin typeface="HGMaruGothicMPRO" panose="020F0600000000000000" pitchFamily="34" charset="-128"/>
                <a:ea typeface="HGMaruGothicMPRO" panose="020F0600000000000000" pitchFamily="34" charset="-128"/>
                <a:cs typeface="A-OTF Shin Maru Go Pro"/>
              </a:rPr>
              <a:t>93</a:t>
            </a:r>
            <a:r>
              <a:rPr lang="ja-JP" altLang="en-US" sz="1542" dirty="0">
                <a:solidFill>
                  <a:srgbClr val="231F20"/>
                </a:solidFill>
                <a:latin typeface="HGMaruGothicMPRO" panose="020F0600000000000000" pitchFamily="34" charset="-128"/>
                <a:ea typeface="HGMaruGothicMPRO" panose="020F0600000000000000" pitchFamily="34" charset="-128"/>
                <a:cs typeface="A-OTF Shin Maru Go Pro"/>
              </a:rPr>
              <a:t>日まで、上限３回</a:t>
            </a:r>
            <a:r>
              <a:rPr sz="1542" dirty="0">
                <a:solidFill>
                  <a:srgbClr val="231F20"/>
                </a:solidFill>
                <a:latin typeface="HGMaruGothicMPRO" panose="020F0600000000000000" pitchFamily="34" charset="-128"/>
                <a:ea typeface="HGMaruGothicMPRO" panose="020F0600000000000000" pitchFamily="34" charset="-128"/>
                <a:cs typeface="A-OTF Shin Maru Go Pro"/>
              </a:rPr>
              <a:t>）</a:t>
            </a:r>
            <a:endParaRPr lang="en-US" sz="1542" dirty="0">
              <a:solidFill>
                <a:srgbClr val="231F20"/>
              </a:solidFill>
              <a:latin typeface="HGMaruGothicMPRO" panose="020F0600000000000000" pitchFamily="34" charset="-128"/>
              <a:ea typeface="HGMaruGothicMPRO" panose="020F0600000000000000" pitchFamily="34" charset="-128"/>
              <a:cs typeface="A-OTF Shin Maru Go Pro"/>
            </a:endParaRPr>
          </a:p>
          <a:p>
            <a:pPr marL="11521" algn="r"/>
            <a:r>
              <a:rPr sz="1996" dirty="0">
                <a:solidFill>
                  <a:srgbClr val="00AEEF"/>
                </a:solidFill>
                <a:latin typeface="HGMaruGothicMPRO" panose="020F0600000000000000" pitchFamily="34" charset="-128"/>
                <a:ea typeface="HGMaruGothicMPRO" panose="020F0600000000000000" pitchFamily="34" charset="-128"/>
                <a:cs typeface="A-OTF Shin Maru Go Pro"/>
              </a:rPr>
              <a:t>＊</a:t>
            </a:r>
            <a:r>
              <a:rPr lang="ja-JP" altLang="en-US" sz="1996" dirty="0">
                <a:solidFill>
                  <a:srgbClr val="00AEEF"/>
                </a:solidFill>
                <a:latin typeface="HGMaruGothicMPRO" panose="020F0600000000000000" pitchFamily="34" charset="-128"/>
                <a:ea typeface="HGMaruGothicMPRO" panose="020F0600000000000000" pitchFamily="34" charset="-128"/>
                <a:cs typeface="A-OTF Shin Maru Go Pro"/>
              </a:rPr>
              <a:t>育児・介護休業法第</a:t>
            </a:r>
            <a:r>
              <a:rPr lang="en-US" altLang="ja-JP" sz="1996" dirty="0">
                <a:solidFill>
                  <a:srgbClr val="00AEEF"/>
                </a:solidFill>
                <a:latin typeface="HGMaruGothicMPRO" panose="020F0600000000000000" pitchFamily="34" charset="-128"/>
                <a:ea typeface="HGMaruGothicMPRO" panose="020F0600000000000000" pitchFamily="34" charset="-128"/>
                <a:cs typeface="A-OTF Shin Maru Go Pro"/>
              </a:rPr>
              <a:t>11</a:t>
            </a:r>
            <a:r>
              <a:rPr lang="ja-JP" altLang="en-US" sz="1996" dirty="0">
                <a:solidFill>
                  <a:srgbClr val="00AEEF"/>
                </a:solidFill>
                <a:latin typeface="HGMaruGothicMPRO" panose="020F0600000000000000" pitchFamily="34" charset="-128"/>
                <a:ea typeface="HGMaruGothicMPRO" panose="020F0600000000000000" pitchFamily="34" charset="-128"/>
                <a:cs typeface="A-OTF Shin Maru Go Pro"/>
              </a:rPr>
              <a:t>条</a:t>
            </a:r>
            <a:endParaRPr sz="1996" dirty="0">
              <a:latin typeface="HGMaruGothicMPRO" panose="020F0600000000000000" pitchFamily="34" charset="-128"/>
              <a:ea typeface="HGMaruGothicMPRO" panose="020F0600000000000000" pitchFamily="34" charset="-128"/>
              <a:cs typeface="A-OTF Shin Maru Go Pro"/>
            </a:endParaRPr>
          </a:p>
          <a:p>
            <a:pPr marL="11521">
              <a:lnSpc>
                <a:spcPts val="2359"/>
              </a:lnSpc>
              <a:spcBef>
                <a:spcPts val="3084"/>
              </a:spcBef>
            </a:pPr>
            <a:r>
              <a:rPr sz="2540" dirty="0">
                <a:solidFill>
                  <a:srgbClr val="231F20"/>
                </a:solidFill>
                <a:latin typeface="HGMaruGothicMPRO" panose="020F0600000000000000" pitchFamily="34" charset="-128"/>
                <a:ea typeface="HGMaruGothicMPRO" panose="020F0600000000000000" pitchFamily="34" charset="-128"/>
                <a:cs typeface="A-OTF Shin Maru Go Pro"/>
              </a:rPr>
              <a:t>5）</a:t>
            </a:r>
            <a:r>
              <a:rPr lang="en-US" altLang="ja-JP" sz="2540" dirty="0">
                <a:solidFill>
                  <a:srgbClr val="231F20"/>
                </a:solidFill>
                <a:latin typeface="HGMaruGothicMPRO" panose="020F0600000000000000" pitchFamily="34" charset="-128"/>
                <a:ea typeface="HGMaruGothicMPRO" panose="020F0600000000000000" pitchFamily="34" charset="-128"/>
                <a:cs typeface="A-OTF Shin Maru Go Pro"/>
              </a:rPr>
              <a:t> </a:t>
            </a:r>
            <a:r>
              <a:rPr lang="ja-JP" altLang="en-US" sz="2540" dirty="0">
                <a:solidFill>
                  <a:srgbClr val="231F20"/>
                </a:solidFill>
                <a:latin typeface="HGMaruGothicMPRO" panose="020F0600000000000000" pitchFamily="34" charset="-128"/>
                <a:ea typeface="HGMaruGothicMPRO" panose="020F0600000000000000" pitchFamily="34" charset="-128"/>
                <a:cs typeface="A-OTF Shin Maru Go Pro"/>
              </a:rPr>
              <a:t>子の看護休暇・介護休暇</a:t>
            </a:r>
            <a:r>
              <a:rPr sz="1542"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1542" dirty="0">
                <a:solidFill>
                  <a:srgbClr val="231F20"/>
                </a:solidFill>
                <a:latin typeface="HGMaruGothicMPRO" panose="020F0600000000000000" pitchFamily="34" charset="-128"/>
                <a:ea typeface="HGMaruGothicMPRO" panose="020F0600000000000000" pitchFamily="34" charset="-128"/>
                <a:cs typeface="A-OTF Shin Maru Go Pro"/>
              </a:rPr>
              <a:t>１年に５日まで、当該子・対象家族が２人以上</a:t>
            </a:r>
            <a:endParaRPr lang="en-US" altLang="ja-JP" sz="1542" dirty="0">
              <a:solidFill>
                <a:srgbClr val="231F20"/>
              </a:solidFill>
              <a:latin typeface="HGMaruGothicMPRO" panose="020F0600000000000000" pitchFamily="34" charset="-128"/>
              <a:ea typeface="HGMaruGothicMPRO" panose="020F0600000000000000" pitchFamily="34" charset="-128"/>
              <a:cs typeface="A-OTF Shin Maru Go Pro"/>
            </a:endParaRPr>
          </a:p>
          <a:p>
            <a:pPr marL="11521">
              <a:lnSpc>
                <a:spcPts val="2359"/>
              </a:lnSpc>
            </a:pPr>
            <a:r>
              <a:rPr lang="ja-JP" altLang="en-US" sz="1542" dirty="0">
                <a:solidFill>
                  <a:srgbClr val="231F20"/>
                </a:solidFill>
                <a:latin typeface="HGMaruGothicMPRO" panose="020F0600000000000000" pitchFamily="34" charset="-128"/>
                <a:ea typeface="HGMaruGothicMPRO" panose="020F0600000000000000" pitchFamily="34" charset="-128"/>
                <a:cs typeface="A-OTF Shin Maru Go Pro"/>
              </a:rPr>
              <a:t>　　　 の場合は</a:t>
            </a:r>
            <a:r>
              <a:rPr lang="en-US" altLang="ja-JP" sz="1542" dirty="0">
                <a:solidFill>
                  <a:srgbClr val="231F20"/>
                </a:solidFill>
                <a:latin typeface="HGMaruGothicMPRO" panose="020F0600000000000000" pitchFamily="34" charset="-128"/>
                <a:ea typeface="HGMaruGothicMPRO" panose="020F0600000000000000" pitchFamily="34" charset="-128"/>
                <a:cs typeface="A-OTF Shin Maru Go Pro"/>
              </a:rPr>
              <a:t>10</a:t>
            </a:r>
            <a:r>
              <a:rPr lang="ja-JP" altLang="en-US" sz="1542" dirty="0">
                <a:solidFill>
                  <a:srgbClr val="231F20"/>
                </a:solidFill>
                <a:latin typeface="HGMaruGothicMPRO" panose="020F0600000000000000" pitchFamily="34" charset="-128"/>
                <a:ea typeface="HGMaruGothicMPRO" panose="020F0600000000000000" pitchFamily="34" charset="-128"/>
                <a:cs typeface="A-OTF Shin Maru Go Pro"/>
              </a:rPr>
              <a:t>日まで</a:t>
            </a:r>
            <a:r>
              <a:rPr sz="1542" dirty="0">
                <a:solidFill>
                  <a:srgbClr val="231F20"/>
                </a:solidFill>
                <a:latin typeface="HGMaruGothicMPRO" panose="020F0600000000000000" pitchFamily="34" charset="-128"/>
                <a:ea typeface="HGMaruGothicMPRO" panose="020F0600000000000000" pitchFamily="34" charset="-128"/>
                <a:cs typeface="A-OTF Shin Maru Go Pro"/>
              </a:rPr>
              <a:t>）</a:t>
            </a:r>
            <a:endParaRPr lang="en-US" sz="1542" dirty="0">
              <a:solidFill>
                <a:srgbClr val="231F20"/>
              </a:solidFill>
              <a:latin typeface="HGMaruGothicMPRO" panose="020F0600000000000000" pitchFamily="34" charset="-128"/>
              <a:ea typeface="HGMaruGothicMPRO" panose="020F0600000000000000" pitchFamily="34" charset="-128"/>
              <a:cs typeface="A-OTF Shin Maru Go Pro"/>
            </a:endParaRPr>
          </a:p>
          <a:p>
            <a:pPr marL="11521" algn="r">
              <a:lnSpc>
                <a:spcPts val="2359"/>
              </a:lnSpc>
            </a:pPr>
            <a:r>
              <a:rPr sz="1996" dirty="0">
                <a:solidFill>
                  <a:srgbClr val="00AEEF"/>
                </a:solidFill>
                <a:latin typeface="HGMaruGothicMPRO" panose="020F0600000000000000" pitchFamily="34" charset="-128"/>
                <a:ea typeface="HGMaruGothicMPRO" panose="020F0600000000000000" pitchFamily="34" charset="-128"/>
                <a:cs typeface="A-OTF Shin Maru Go Pro"/>
              </a:rPr>
              <a:t>＊育児・介護休業法第</a:t>
            </a:r>
            <a:r>
              <a:rPr lang="en-US" altLang="ja-JP" sz="1996" dirty="0">
                <a:solidFill>
                  <a:srgbClr val="00AEEF"/>
                </a:solidFill>
                <a:latin typeface="HGMaruGothicMPRO" panose="020F0600000000000000" pitchFamily="34" charset="-128"/>
                <a:ea typeface="HGMaruGothicMPRO" panose="020F0600000000000000" pitchFamily="34" charset="-128"/>
                <a:cs typeface="A-OTF Shin Maru Go Pro"/>
              </a:rPr>
              <a:t>16</a:t>
            </a:r>
            <a:r>
              <a:rPr sz="1996" dirty="0">
                <a:solidFill>
                  <a:srgbClr val="00AEEF"/>
                </a:solidFill>
                <a:latin typeface="HGMaruGothicMPRO" panose="020F0600000000000000" pitchFamily="34" charset="-128"/>
                <a:ea typeface="HGMaruGothicMPRO" panose="020F0600000000000000" pitchFamily="34" charset="-128"/>
                <a:cs typeface="A-OTF Shin Maru Go Pro"/>
              </a:rPr>
              <a:t>条</a:t>
            </a:r>
            <a:r>
              <a:rPr lang="ja-JP" altLang="en-US" sz="1996" dirty="0">
                <a:solidFill>
                  <a:srgbClr val="00AEEF"/>
                </a:solidFill>
                <a:latin typeface="HGMaruGothicMPRO" panose="020F0600000000000000" pitchFamily="34" charset="-128"/>
                <a:ea typeface="HGMaruGothicMPRO" panose="020F0600000000000000" pitchFamily="34" charset="-128"/>
                <a:cs typeface="A-OTF Shin Maru Go Pro"/>
              </a:rPr>
              <a:t>の２～第</a:t>
            </a:r>
            <a:r>
              <a:rPr lang="en-US" altLang="ja-JP" sz="1996" dirty="0">
                <a:solidFill>
                  <a:srgbClr val="00AEEF"/>
                </a:solidFill>
                <a:latin typeface="HGMaruGothicMPRO" panose="020F0600000000000000" pitchFamily="34" charset="-128"/>
                <a:ea typeface="HGMaruGothicMPRO" panose="020F0600000000000000" pitchFamily="34" charset="-128"/>
                <a:cs typeface="A-OTF Shin Maru Go Pro"/>
              </a:rPr>
              <a:t>16</a:t>
            </a:r>
            <a:r>
              <a:rPr lang="ja-JP" altLang="en-US" sz="1996" dirty="0">
                <a:solidFill>
                  <a:srgbClr val="00AEEF"/>
                </a:solidFill>
                <a:latin typeface="HGMaruGothicMPRO" panose="020F0600000000000000" pitchFamily="34" charset="-128"/>
                <a:ea typeface="HGMaruGothicMPRO" panose="020F0600000000000000" pitchFamily="34" charset="-128"/>
                <a:cs typeface="A-OTF Shin Maru Go Pro"/>
              </a:rPr>
              <a:t>条の７</a:t>
            </a:r>
            <a:endParaRPr sz="1996" dirty="0">
              <a:latin typeface="HGMaruGothicMPRO" panose="020F0600000000000000" pitchFamily="34" charset="-128"/>
              <a:ea typeface="HGMaruGothicMPRO" panose="020F0600000000000000" pitchFamily="34" charset="-128"/>
              <a:cs typeface="A-OTF Shin Maru Go Pro"/>
            </a:endParaRPr>
          </a:p>
          <a:p>
            <a:pPr marL="11521">
              <a:lnSpc>
                <a:spcPts val="2359"/>
              </a:lnSpc>
              <a:spcBef>
                <a:spcPts val="3084"/>
              </a:spcBef>
            </a:pPr>
            <a:r>
              <a:rPr sz="2540" dirty="0">
                <a:solidFill>
                  <a:srgbClr val="231F20"/>
                </a:solidFill>
                <a:latin typeface="HGMaruGothicMPRO" panose="020F0600000000000000" pitchFamily="34" charset="-128"/>
                <a:ea typeface="HGMaruGothicMPRO" panose="020F0600000000000000" pitchFamily="34" charset="-128"/>
                <a:cs typeface="A-OTF Shin Maru Go Pro"/>
              </a:rPr>
              <a:t>6）</a:t>
            </a:r>
            <a:r>
              <a:rPr lang="en-US" altLang="ja-JP" sz="2540" dirty="0">
                <a:solidFill>
                  <a:srgbClr val="231F20"/>
                </a:solidFill>
                <a:latin typeface="HGMaruGothicMPRO" panose="020F0600000000000000" pitchFamily="34" charset="-128"/>
                <a:ea typeface="HGMaruGothicMPRO" panose="020F0600000000000000" pitchFamily="34" charset="-128"/>
                <a:cs typeface="A-OTF Shin Maru Go Pro"/>
              </a:rPr>
              <a:t> </a:t>
            </a:r>
            <a:r>
              <a:rPr sz="2540" dirty="0">
                <a:solidFill>
                  <a:srgbClr val="231F20"/>
                </a:solidFill>
                <a:latin typeface="HGMaruGothicMPRO" panose="020F0600000000000000" pitchFamily="34" charset="-128"/>
                <a:ea typeface="HGMaruGothicMPRO" panose="020F0600000000000000" pitchFamily="34" charset="-128"/>
                <a:cs typeface="A-OTF Shin Maru Go Pro"/>
              </a:rPr>
              <a:t>育児短時間勤務制度</a:t>
            </a:r>
            <a:r>
              <a:rPr sz="1540" dirty="0">
                <a:solidFill>
                  <a:srgbClr val="231F20"/>
                </a:solidFill>
                <a:latin typeface="HGMaruGothicMPRO" panose="020F0600000000000000" pitchFamily="34" charset="-128"/>
                <a:ea typeface="HGMaruGothicMPRO" panose="020F0600000000000000" pitchFamily="34" charset="-128"/>
                <a:cs typeface="A-OTF Shin Maru Go Pro"/>
              </a:rPr>
              <a:t>（原則:6時間とする）</a:t>
            </a:r>
            <a:endParaRPr lang="en-US" sz="1540" dirty="0">
              <a:solidFill>
                <a:srgbClr val="231F20"/>
              </a:solidFill>
              <a:latin typeface="HGMaruGothicMPRO" panose="020F0600000000000000" pitchFamily="34" charset="-128"/>
              <a:ea typeface="HGMaruGothicMPRO" panose="020F0600000000000000" pitchFamily="34" charset="-128"/>
              <a:cs typeface="A-OTF Shin Maru Go Pro"/>
            </a:endParaRPr>
          </a:p>
          <a:p>
            <a:pPr marL="11521" algn="r">
              <a:lnSpc>
                <a:spcPts val="2359"/>
              </a:lnSpc>
            </a:pPr>
            <a:r>
              <a:rPr sz="1996" dirty="0">
                <a:solidFill>
                  <a:srgbClr val="00AEEF"/>
                </a:solidFill>
                <a:latin typeface="HGMaruGothicMPRO" panose="020F0600000000000000" pitchFamily="34" charset="-128"/>
                <a:ea typeface="HGMaruGothicMPRO" panose="020F0600000000000000" pitchFamily="34" charset="-128"/>
                <a:cs typeface="A-OTF Shin Maru Go Pro"/>
              </a:rPr>
              <a:t>＊育児・介護休業法第23条第1項</a:t>
            </a:r>
            <a:endParaRPr sz="1996" dirty="0">
              <a:latin typeface="HGMaruGothicMPRO" panose="020F0600000000000000" pitchFamily="34" charset="-128"/>
              <a:ea typeface="HGMaruGothicMPRO" panose="020F0600000000000000" pitchFamily="34" charset="-128"/>
              <a:cs typeface="A-OTF Shin Maru Go Pro"/>
            </a:endParaRPr>
          </a:p>
        </p:txBody>
      </p:sp>
      <p:sp>
        <p:nvSpPr>
          <p:cNvPr id="9" name="object 7">
            <a:extLst>
              <a:ext uri="{FF2B5EF4-FFF2-40B4-BE49-F238E27FC236}">
                <a16:creationId xmlns:a16="http://schemas.microsoft.com/office/drawing/2014/main" id="{F386C0DF-946D-0F48-968C-1A2BA6CC7850}"/>
              </a:ext>
            </a:extLst>
          </p:cNvPr>
          <p:cNvSpPr txBox="1"/>
          <p:nvPr/>
        </p:nvSpPr>
        <p:spPr>
          <a:xfrm>
            <a:off x="119336" y="32380"/>
            <a:ext cx="8863095" cy="440884"/>
          </a:xfrm>
          <a:prstGeom prst="rect">
            <a:avLst/>
          </a:prstGeom>
        </p:spPr>
        <p:txBody>
          <a:bodyPr vert="horz" wrap="square" lIns="0" tIns="63367" rIns="0" bIns="0" rtlCol="0">
            <a:spAutoFit/>
          </a:bodyPr>
          <a:lstStyle/>
          <a:p>
            <a:pPr marL="11521">
              <a:spcBef>
                <a:spcPts val="621"/>
              </a:spcBef>
            </a:pPr>
            <a:r>
              <a:rPr lang="ja-JP" altLang="en-US" sz="2400" dirty="0">
                <a:latin typeface="HGMaruGothicMPRO" panose="020F0600000000000000" pitchFamily="34" charset="-128"/>
                <a:ea typeface="HGMaruGothicMPRO" panose="020F0600000000000000" pitchFamily="34" charset="-128"/>
                <a:cs typeface="ShinMGoPro-Medium"/>
              </a:rPr>
              <a:t>育児介護に関する主な法律や制度</a:t>
            </a:r>
            <a:endParaRPr sz="2400" dirty="0">
              <a:latin typeface="HGMaruGothicMPRO" panose="020F0600000000000000" pitchFamily="34" charset="-128"/>
              <a:ea typeface="HGMaruGothicMPRO" panose="020F0600000000000000" pitchFamily="34" charset="-128"/>
              <a:cs typeface="ShinMGoPro-Medium"/>
            </a:endParaRPr>
          </a:p>
        </p:txBody>
      </p:sp>
      <p:sp>
        <p:nvSpPr>
          <p:cNvPr id="2" name="テキスト ボックス 1"/>
          <p:cNvSpPr txBox="1"/>
          <p:nvPr/>
        </p:nvSpPr>
        <p:spPr>
          <a:xfrm>
            <a:off x="6888088" y="1533998"/>
            <a:ext cx="2684753" cy="315792"/>
          </a:xfrm>
          <a:prstGeom prst="rect">
            <a:avLst/>
          </a:prstGeom>
          <a:noFill/>
        </p:spPr>
        <p:txBody>
          <a:bodyPr wrap="square" rtlCol="0">
            <a:spAutoFit/>
          </a:bodyPr>
          <a:lstStyle/>
          <a:p>
            <a:r>
              <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　双子以上の場合は</a:t>
            </a:r>
            <a:r>
              <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rPr>
              <a:t>14</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週間</a:t>
            </a:r>
            <a:endParaRPr lang="ja-JP" altLang="en-US" sz="1400" dirty="0"/>
          </a:p>
        </p:txBody>
      </p:sp>
      <p:sp>
        <p:nvSpPr>
          <p:cNvPr id="4" name="テキスト ボックス 3"/>
          <p:cNvSpPr txBox="1"/>
          <p:nvPr/>
        </p:nvSpPr>
        <p:spPr>
          <a:xfrm>
            <a:off x="3575720" y="2946801"/>
            <a:ext cx="6984776" cy="307777"/>
          </a:xfrm>
          <a:prstGeom prst="rect">
            <a:avLst/>
          </a:prstGeom>
          <a:noFill/>
        </p:spPr>
        <p:txBody>
          <a:bodyPr wrap="square" rtlCol="0">
            <a:spAutoFit/>
          </a:bodyPr>
          <a:lstStyle/>
          <a:p>
            <a:r>
              <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　産後</a:t>
            </a:r>
            <a:r>
              <a:rPr lang="en-US" altLang="ja-JP" sz="1400" dirty="0">
                <a:solidFill>
                  <a:srgbClr val="231F20"/>
                </a:solidFill>
                <a:latin typeface="HGMaruGothicMPRO" panose="020F0600000000000000" pitchFamily="34" charset="-128"/>
                <a:ea typeface="HGMaruGothicMPRO" panose="020F0600000000000000" pitchFamily="34" charset="-128"/>
                <a:cs typeface="A-OTF Shin Maru Go Pro"/>
              </a:rPr>
              <a:t>6</a:t>
            </a:r>
            <a:r>
              <a:rPr lang="ja-JP" altLang="en-US" sz="1400" dirty="0">
                <a:solidFill>
                  <a:srgbClr val="231F20"/>
                </a:solidFill>
                <a:latin typeface="HGMaruGothicMPRO" panose="020F0600000000000000" pitchFamily="34" charset="-128"/>
                <a:ea typeface="HGMaruGothicMPRO" panose="020F0600000000000000" pitchFamily="34" charset="-128"/>
                <a:cs typeface="A-OTF Shin Maru Go Pro"/>
              </a:rPr>
              <a:t>週間経過後に、本人が請求し、医師が支障がないと認めた業務には就業可</a:t>
            </a:r>
            <a:endParaRPr lang="ja-JP" altLang="en-US" sz="1400" dirty="0"/>
          </a:p>
        </p:txBody>
      </p:sp>
      <p:sp>
        <p:nvSpPr>
          <p:cNvPr id="11" name="正方形/長方形 10"/>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56</a:t>
            </a:r>
            <a:endParaRPr lang="ja-JP" altLang="en-US" sz="1200" b="1" dirty="0"/>
          </a:p>
        </p:txBody>
      </p:sp>
    </p:spTree>
    <p:extLst>
      <p:ext uri="{BB962C8B-B14F-4D97-AF65-F5344CB8AC3E}">
        <p14:creationId xmlns:p14="http://schemas.microsoft.com/office/powerpoint/2010/main" val="714136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34"/>
          <p:cNvGrpSpPr>
            <a:grpSpLocks/>
          </p:cNvGrpSpPr>
          <p:nvPr/>
        </p:nvGrpSpPr>
        <p:grpSpPr bwMode="auto">
          <a:xfrm>
            <a:off x="609598" y="4977483"/>
            <a:ext cx="10987315" cy="358775"/>
            <a:chOff x="251520" y="4005064"/>
            <a:chExt cx="8640960" cy="360040"/>
          </a:xfrm>
        </p:grpSpPr>
        <p:cxnSp>
          <p:nvCxnSpPr>
            <p:cNvPr id="13" name="直線矢印コネクタ 12"/>
            <p:cNvCxnSpPr/>
            <p:nvPr/>
          </p:nvCxnSpPr>
          <p:spPr>
            <a:xfrm>
              <a:off x="251520" y="4167560"/>
              <a:ext cx="2160240" cy="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14" name="角丸四角形 13"/>
            <p:cNvSpPr/>
            <p:nvPr/>
          </p:nvSpPr>
          <p:spPr>
            <a:xfrm>
              <a:off x="611825" y="4005064"/>
              <a:ext cx="1439630" cy="3600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6" name="直線矢印コネクタ 15"/>
            <p:cNvCxnSpPr/>
            <p:nvPr/>
          </p:nvCxnSpPr>
          <p:spPr>
            <a:xfrm flipV="1">
              <a:off x="2556199" y="4148443"/>
              <a:ext cx="2879262" cy="17524"/>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3203795" y="4005064"/>
              <a:ext cx="1512645"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2" name="直線矢印コネクタ 21"/>
            <p:cNvCxnSpPr/>
            <p:nvPr/>
          </p:nvCxnSpPr>
          <p:spPr>
            <a:xfrm>
              <a:off x="5473555" y="4148443"/>
              <a:ext cx="3418925" cy="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6156070" y="4005064"/>
              <a:ext cx="208881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aphicFrame>
        <p:nvGraphicFramePr>
          <p:cNvPr id="7" name="表 6"/>
          <p:cNvGraphicFramePr>
            <a:graphicFrameLocks noGrp="1"/>
          </p:cNvGraphicFramePr>
          <p:nvPr/>
        </p:nvGraphicFramePr>
        <p:xfrm>
          <a:off x="407368" y="2183483"/>
          <a:ext cx="11377264" cy="4085122"/>
        </p:xfrm>
        <a:graphic>
          <a:graphicData uri="http://schemas.openxmlformats.org/drawingml/2006/table">
            <a:tbl>
              <a:tblPr firstRow="1" bandRow="1">
                <a:tableStyleId>{5C22544A-7EE6-4342-B048-85BDC9FD1C3A}</a:tableStyleId>
              </a:tblPr>
              <a:tblGrid>
                <a:gridCol w="2915134">
                  <a:extLst>
                    <a:ext uri="{9D8B030D-6E8A-4147-A177-3AD203B41FA5}">
                      <a16:colId xmlns:a16="http://schemas.microsoft.com/office/drawing/2014/main" val="20000"/>
                    </a:ext>
                  </a:extLst>
                </a:gridCol>
                <a:gridCol w="1808105">
                  <a:extLst>
                    <a:ext uri="{9D8B030D-6E8A-4147-A177-3AD203B41FA5}">
                      <a16:colId xmlns:a16="http://schemas.microsoft.com/office/drawing/2014/main" val="20001"/>
                    </a:ext>
                  </a:extLst>
                </a:gridCol>
                <a:gridCol w="2121739">
                  <a:extLst>
                    <a:ext uri="{9D8B030D-6E8A-4147-A177-3AD203B41FA5}">
                      <a16:colId xmlns:a16="http://schemas.microsoft.com/office/drawing/2014/main" val="20002"/>
                    </a:ext>
                  </a:extLst>
                </a:gridCol>
                <a:gridCol w="4532286">
                  <a:extLst>
                    <a:ext uri="{9D8B030D-6E8A-4147-A177-3AD203B41FA5}">
                      <a16:colId xmlns:a16="http://schemas.microsoft.com/office/drawing/2014/main" val="20003"/>
                    </a:ext>
                  </a:extLst>
                </a:gridCol>
              </a:tblGrid>
              <a:tr h="1106651">
                <a:tc>
                  <a:txBody>
                    <a:bodyPr/>
                    <a:lstStyle/>
                    <a:p>
                      <a:pPr algn="ctr"/>
                      <a:endParaRPr kumimoji="1" lang="en-US" altLang="ja-JP" sz="1200" dirty="0">
                        <a:solidFill>
                          <a:schemeClr val="tx1"/>
                        </a:solidFill>
                        <a:latin typeface="HG丸ｺﾞｼｯｸM-PRO" pitchFamily="50" charset="-128"/>
                        <a:ea typeface="HG丸ｺﾞｼｯｸM-PRO" pitchFamily="50" charset="-128"/>
                      </a:endParaRPr>
                    </a:p>
                  </a:txBody>
                  <a:tcPr marL="121920" marR="1219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800" dirty="0">
                          <a:solidFill>
                            <a:schemeClr val="tx1"/>
                          </a:solidFill>
                          <a:latin typeface="HG丸ｺﾞｼｯｸM-PRO" pitchFamily="50" charset="-128"/>
                          <a:ea typeface="HG丸ｺﾞｼｯｸM-PRO" pitchFamily="50" charset="-128"/>
                        </a:rPr>
                        <a:t>産前休業</a:t>
                      </a:r>
                      <a:endParaRPr kumimoji="1" lang="en-US" altLang="ja-JP" sz="1800" dirty="0">
                        <a:solidFill>
                          <a:schemeClr val="tx1"/>
                        </a:solidFill>
                        <a:latin typeface="HG丸ｺﾞｼｯｸM-PRO" pitchFamily="50" charset="-128"/>
                        <a:ea typeface="HG丸ｺﾞｼｯｸM-PRO" pitchFamily="50" charset="-128"/>
                      </a:endParaRPr>
                    </a:p>
                    <a:p>
                      <a:pPr algn="ctr"/>
                      <a:r>
                        <a:rPr kumimoji="1" lang="ja-JP" altLang="en-US" sz="1800" dirty="0">
                          <a:solidFill>
                            <a:schemeClr val="tx1"/>
                          </a:solidFill>
                          <a:latin typeface="HG丸ｺﾞｼｯｸM-PRO" pitchFamily="50" charset="-128"/>
                          <a:ea typeface="HG丸ｺﾞｼｯｸM-PRO" pitchFamily="50" charset="-128"/>
                        </a:rPr>
                        <a:t>６週間</a:t>
                      </a:r>
                      <a:r>
                        <a:rPr kumimoji="1" lang="ja-JP" altLang="en-US" sz="1200" dirty="0">
                          <a:solidFill>
                            <a:schemeClr val="tx1"/>
                          </a:solidFill>
                          <a:latin typeface="HG丸ｺﾞｼｯｸM-PRO" pitchFamily="50" charset="-128"/>
                          <a:ea typeface="HG丸ｺﾞｼｯｸM-PRO" pitchFamily="50" charset="-128"/>
                        </a:rPr>
                        <a:t>（</a:t>
                      </a:r>
                      <a:r>
                        <a:rPr kumimoji="1" lang="en-US" altLang="ja-JP" sz="1200" dirty="0">
                          <a:solidFill>
                            <a:schemeClr val="tx1"/>
                          </a:solidFill>
                          <a:latin typeface="HG丸ｺﾞｼｯｸM-PRO" pitchFamily="50" charset="-128"/>
                          <a:ea typeface="HG丸ｺﾞｼｯｸM-PRO" pitchFamily="50" charset="-128"/>
                        </a:rPr>
                        <a:t>※</a:t>
                      </a:r>
                      <a:r>
                        <a:rPr kumimoji="1" lang="ja-JP" altLang="en-US" sz="1200" dirty="0">
                          <a:solidFill>
                            <a:schemeClr val="tx1"/>
                          </a:solidFill>
                          <a:latin typeface="HG丸ｺﾞｼｯｸM-PRO" pitchFamily="50" charset="-128"/>
                          <a:ea typeface="HG丸ｺﾞｼｯｸM-PRO" pitchFamily="50" charset="-128"/>
                        </a:rPr>
                        <a:t>１）</a:t>
                      </a:r>
                      <a:endParaRPr kumimoji="1" lang="en-US" altLang="ja-JP" sz="1200" dirty="0">
                        <a:solidFill>
                          <a:schemeClr val="tx1"/>
                        </a:solidFill>
                        <a:latin typeface="HG丸ｺﾞｼｯｸM-PRO" pitchFamily="50" charset="-128"/>
                        <a:ea typeface="HG丸ｺﾞｼｯｸM-PRO" pitchFamily="50" charset="-128"/>
                      </a:endParaRPr>
                    </a:p>
                    <a:p>
                      <a:pPr algn="ctr"/>
                      <a:r>
                        <a:rPr kumimoji="1" lang="ja-JP" altLang="en-US" sz="1600" dirty="0">
                          <a:solidFill>
                            <a:schemeClr val="tx1"/>
                          </a:solidFill>
                          <a:latin typeface="HG丸ｺﾞｼｯｸM-PRO" pitchFamily="50" charset="-128"/>
                          <a:ea typeface="HG丸ｺﾞｼｯｸM-PRO" pitchFamily="50" charset="-128"/>
                        </a:rPr>
                        <a:t>（労働基準法）</a:t>
                      </a:r>
                    </a:p>
                  </a:txBody>
                  <a:tcPr marL="121920" marR="1219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800" dirty="0">
                          <a:solidFill>
                            <a:schemeClr val="tx1"/>
                          </a:solidFill>
                          <a:latin typeface="HG丸ｺﾞｼｯｸM-PRO" pitchFamily="50" charset="-128"/>
                          <a:ea typeface="HG丸ｺﾞｼｯｸM-PRO" pitchFamily="50" charset="-128"/>
                        </a:rPr>
                        <a:t>産後休業</a:t>
                      </a:r>
                      <a:endParaRPr kumimoji="1" lang="en-US" altLang="ja-JP" sz="1800" dirty="0">
                        <a:solidFill>
                          <a:schemeClr val="tx1"/>
                        </a:solidFill>
                        <a:latin typeface="HG丸ｺﾞｼｯｸM-PRO" pitchFamily="50" charset="-128"/>
                        <a:ea typeface="HG丸ｺﾞｼｯｸM-PRO" pitchFamily="50" charset="-128"/>
                      </a:endParaRPr>
                    </a:p>
                    <a:p>
                      <a:pPr algn="ctr"/>
                      <a:r>
                        <a:rPr kumimoji="1" lang="ja-JP" altLang="en-US" sz="1800" dirty="0">
                          <a:solidFill>
                            <a:schemeClr val="tx1"/>
                          </a:solidFill>
                          <a:latin typeface="HG丸ｺﾞｼｯｸM-PRO" pitchFamily="50" charset="-128"/>
                          <a:ea typeface="HG丸ｺﾞｼｯｸM-PRO" pitchFamily="50" charset="-128"/>
                        </a:rPr>
                        <a:t>原則８週間</a:t>
                      </a:r>
                      <a:r>
                        <a:rPr kumimoji="1" lang="ja-JP" altLang="en-US" sz="1200" dirty="0">
                          <a:solidFill>
                            <a:schemeClr val="tx1"/>
                          </a:solidFill>
                          <a:latin typeface="HG丸ｺﾞｼｯｸM-PRO" pitchFamily="50" charset="-128"/>
                          <a:ea typeface="HG丸ｺﾞｼｯｸM-PRO" pitchFamily="50" charset="-128"/>
                        </a:rPr>
                        <a:t>（</a:t>
                      </a:r>
                      <a:r>
                        <a:rPr kumimoji="1" lang="en-US" altLang="ja-JP" sz="1200" dirty="0">
                          <a:solidFill>
                            <a:schemeClr val="tx1"/>
                          </a:solidFill>
                          <a:latin typeface="HG丸ｺﾞｼｯｸM-PRO" pitchFamily="50" charset="-128"/>
                          <a:ea typeface="HG丸ｺﾞｼｯｸM-PRO" pitchFamily="50" charset="-128"/>
                        </a:rPr>
                        <a:t>※</a:t>
                      </a:r>
                      <a:r>
                        <a:rPr kumimoji="1" lang="ja-JP" altLang="en-US" sz="1200" dirty="0">
                          <a:solidFill>
                            <a:schemeClr val="tx1"/>
                          </a:solidFill>
                          <a:latin typeface="HG丸ｺﾞｼｯｸM-PRO" pitchFamily="50" charset="-128"/>
                          <a:ea typeface="HG丸ｺﾞｼｯｸM-PRO" pitchFamily="50" charset="-128"/>
                        </a:rPr>
                        <a:t>２）</a:t>
                      </a:r>
                      <a:endParaRPr kumimoji="1" lang="en-US" altLang="ja-JP" sz="1200" dirty="0">
                        <a:solidFill>
                          <a:schemeClr val="tx1"/>
                        </a:solidFill>
                        <a:latin typeface="HG丸ｺﾞｼｯｸM-PRO" pitchFamily="50" charset="-128"/>
                        <a:ea typeface="HG丸ｺﾞｼｯｸM-PRO" pitchFamily="50" charset="-128"/>
                      </a:endParaRPr>
                    </a:p>
                    <a:p>
                      <a:pPr algn="ctr"/>
                      <a:r>
                        <a:rPr kumimoji="1" lang="ja-JP" altLang="en-US" sz="1600" dirty="0">
                          <a:solidFill>
                            <a:schemeClr val="tx1"/>
                          </a:solidFill>
                          <a:latin typeface="HG丸ｺﾞｼｯｸM-PRO" pitchFamily="50" charset="-128"/>
                          <a:ea typeface="HG丸ｺﾞｼｯｸM-PRO" pitchFamily="50" charset="-128"/>
                        </a:rPr>
                        <a:t>（労働基準法）</a:t>
                      </a:r>
                    </a:p>
                  </a:txBody>
                  <a:tcPr marL="121920" marR="1219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kumimoji="1" lang="ja-JP" altLang="en-US" sz="2000" dirty="0">
                          <a:solidFill>
                            <a:schemeClr val="tx1"/>
                          </a:solidFill>
                          <a:latin typeface="HG丸ｺﾞｼｯｸM-PRO" pitchFamily="50" charset="-128"/>
                          <a:ea typeface="HG丸ｺﾞｼｯｸM-PRO" pitchFamily="50" charset="-128"/>
                        </a:rPr>
                        <a:t>育児休業　１歳まで</a:t>
                      </a:r>
                      <a:endParaRPr kumimoji="1" lang="en-US" altLang="ja-JP" sz="2000" dirty="0">
                        <a:solidFill>
                          <a:schemeClr val="tx1"/>
                        </a:solidFill>
                        <a:latin typeface="HG丸ｺﾞｼｯｸM-PRO" pitchFamily="50" charset="-128"/>
                        <a:ea typeface="HG丸ｺﾞｼｯｸM-PRO" pitchFamily="50" charset="-128"/>
                      </a:endParaRPr>
                    </a:p>
                    <a:p>
                      <a:r>
                        <a:rPr kumimoji="1" lang="ja-JP" altLang="en-US" sz="1800" b="0" dirty="0">
                          <a:solidFill>
                            <a:schemeClr val="tx1"/>
                          </a:solidFill>
                          <a:latin typeface="HG丸ｺﾞｼｯｸM-PRO" pitchFamily="50" charset="-128"/>
                          <a:ea typeface="HG丸ｺﾞｼｯｸM-PRO" pitchFamily="50" charset="-128"/>
                        </a:rPr>
                        <a:t>（一定の場合　最長２歳）</a:t>
                      </a:r>
                      <a:endParaRPr kumimoji="1" lang="en-US" altLang="ja-JP" sz="1800" b="0" dirty="0">
                        <a:solidFill>
                          <a:schemeClr val="tx1"/>
                        </a:solidFill>
                        <a:latin typeface="HG丸ｺﾞｼｯｸM-PRO" pitchFamily="50" charset="-128"/>
                        <a:ea typeface="HG丸ｺﾞｼｯｸM-PRO" pitchFamily="50" charset="-128"/>
                      </a:endParaRPr>
                    </a:p>
                    <a:p>
                      <a:r>
                        <a:rPr kumimoji="1" lang="ja-JP" altLang="en-US" sz="1300" b="0" dirty="0">
                          <a:solidFill>
                            <a:schemeClr val="tx1"/>
                          </a:solidFill>
                          <a:latin typeface="HG丸ｺﾞｼｯｸM-PRO" pitchFamily="50" charset="-128"/>
                          <a:ea typeface="HG丸ｺﾞｼｯｸM-PRO" pitchFamily="50" charset="-128"/>
                        </a:rPr>
                        <a:t>（両親ともに取得した場合　１歳２カ月までの１年間）</a:t>
                      </a:r>
                      <a:endParaRPr kumimoji="1" lang="en-US" altLang="ja-JP" sz="1300" b="0" dirty="0">
                        <a:solidFill>
                          <a:schemeClr val="tx1"/>
                        </a:solidFill>
                        <a:latin typeface="HG丸ｺﾞｼｯｸM-PRO" pitchFamily="50" charset="-128"/>
                        <a:ea typeface="HG丸ｺﾞｼｯｸM-PRO" pitchFamily="50" charset="-128"/>
                      </a:endParaRPr>
                    </a:p>
                    <a:p>
                      <a:pPr algn="ctr"/>
                      <a:r>
                        <a:rPr kumimoji="1" lang="ja-JP" altLang="en-US" sz="1600" b="0" dirty="0">
                          <a:solidFill>
                            <a:schemeClr val="tx1"/>
                          </a:solidFill>
                          <a:latin typeface="HG丸ｺﾞｼｯｸM-PRO" pitchFamily="50" charset="-128"/>
                          <a:ea typeface="HG丸ｺﾞｼｯｸM-PRO" pitchFamily="50" charset="-128"/>
                        </a:rPr>
                        <a:t>（育児・介護休業法）</a:t>
                      </a:r>
                      <a:endParaRPr kumimoji="1" lang="en-US" altLang="ja-JP" sz="1600" b="0" dirty="0">
                        <a:solidFill>
                          <a:schemeClr val="tx1"/>
                        </a:solidFill>
                        <a:latin typeface="HG丸ｺﾞｼｯｸM-PRO" pitchFamily="50" charset="-128"/>
                        <a:ea typeface="HG丸ｺﾞｼｯｸM-PRO" pitchFamily="50" charset="-128"/>
                      </a:endParaRPr>
                    </a:p>
                  </a:txBody>
                  <a:tcPr marL="121920" marR="1219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101164">
                <a:tc gridSpan="2">
                  <a:txBody>
                    <a:bodyPr/>
                    <a:lstStyle/>
                    <a:p>
                      <a:pPr algn="ctr"/>
                      <a:endParaRPr kumimoji="1" lang="en-US" altLang="ja-JP" sz="1200" dirty="0">
                        <a:solidFill>
                          <a:schemeClr val="tx1"/>
                        </a:solidFill>
                        <a:latin typeface="HG丸ｺﾞｼｯｸM-PRO" pitchFamily="50" charset="-128"/>
                        <a:ea typeface="HG丸ｺﾞｼｯｸM-PRO" pitchFamily="50" charset="-128"/>
                      </a:endParaRPr>
                    </a:p>
                    <a:p>
                      <a:pPr algn="ctr"/>
                      <a:r>
                        <a:rPr kumimoji="1" lang="ja-JP" altLang="en-US" sz="1200" dirty="0">
                          <a:solidFill>
                            <a:schemeClr val="tx1"/>
                          </a:solidFill>
                          <a:latin typeface="HG丸ｺﾞｼｯｸM-PRO" pitchFamily="50" charset="-128"/>
                          <a:ea typeface="HG丸ｺﾞｼｯｸM-PRO" pitchFamily="50" charset="-128"/>
                        </a:rPr>
                        <a:t>妊産婦健診の時間の確保</a:t>
                      </a:r>
                      <a:endParaRPr kumimoji="1" lang="en-US" altLang="ja-JP" sz="1200" dirty="0">
                        <a:solidFill>
                          <a:schemeClr val="tx1"/>
                        </a:solidFill>
                        <a:latin typeface="HG丸ｺﾞｼｯｸM-PRO" pitchFamily="50" charset="-128"/>
                        <a:ea typeface="HG丸ｺﾞｼｯｸM-PRO" pitchFamily="50" charset="-128"/>
                      </a:endParaRPr>
                    </a:p>
                    <a:p>
                      <a:pPr algn="ctr"/>
                      <a:r>
                        <a:rPr kumimoji="1" lang="ja-JP" altLang="en-US" sz="1200" dirty="0">
                          <a:solidFill>
                            <a:schemeClr val="tx1"/>
                          </a:solidFill>
                          <a:latin typeface="HG丸ｺﾞｼｯｸM-PRO" pitchFamily="50" charset="-128"/>
                          <a:ea typeface="HG丸ｺﾞｼｯｸM-PRO" pitchFamily="50" charset="-128"/>
                        </a:rPr>
                        <a:t>医師等からの指導事項を守ることができるようにするための措置</a:t>
                      </a:r>
                      <a:endParaRPr kumimoji="1" lang="en-US" altLang="ja-JP" sz="1200" dirty="0">
                        <a:solidFill>
                          <a:schemeClr val="tx1"/>
                        </a:solidFill>
                        <a:latin typeface="HG丸ｺﾞｼｯｸM-PRO" pitchFamily="50" charset="-128"/>
                        <a:ea typeface="HG丸ｺﾞｼｯｸM-PRO" pitchFamily="50" charset="-128"/>
                      </a:endParaRPr>
                    </a:p>
                    <a:p>
                      <a:pPr algn="ctr"/>
                      <a:r>
                        <a:rPr kumimoji="1" lang="ja-JP" altLang="en-US" sz="1200" dirty="0">
                          <a:solidFill>
                            <a:schemeClr val="tx1"/>
                          </a:solidFill>
                          <a:latin typeface="HG丸ｺﾞｼｯｸM-PRO" pitchFamily="50" charset="-128"/>
                          <a:ea typeface="HG丸ｺﾞｼｯｸM-PRO" pitchFamily="50" charset="-128"/>
                        </a:rPr>
                        <a:t>（男女雇用機会均等法）</a:t>
                      </a:r>
                      <a:endParaRPr kumimoji="1" lang="en-US" altLang="ja-JP" sz="1200" dirty="0">
                        <a:solidFill>
                          <a:schemeClr val="tx1"/>
                        </a:solidFill>
                        <a:latin typeface="HG丸ｺﾞｼｯｸM-PRO" pitchFamily="50" charset="-128"/>
                        <a:ea typeface="HG丸ｺﾞｼｯｸM-PRO" pitchFamily="50" charset="-128"/>
                      </a:endParaRPr>
                    </a:p>
                    <a:p>
                      <a:pPr algn="ctr"/>
                      <a:r>
                        <a:rPr kumimoji="1" lang="ja-JP" altLang="en-US" sz="1200" dirty="0">
                          <a:solidFill>
                            <a:schemeClr val="tx1"/>
                          </a:solidFill>
                          <a:latin typeface="HG丸ｺﾞｼｯｸM-PRO" pitchFamily="50" charset="-128"/>
                          <a:ea typeface="HG丸ｺﾞｼｯｸM-PRO" pitchFamily="50" charset="-128"/>
                        </a:rPr>
                        <a:t>妊婦を対象とした軽易業務転換</a:t>
                      </a:r>
                      <a:endParaRPr kumimoji="1" lang="en-US" altLang="ja-JP" sz="1200" dirty="0">
                        <a:solidFill>
                          <a:schemeClr val="tx1"/>
                        </a:solidFill>
                        <a:latin typeface="HG丸ｺﾞｼｯｸM-PRO" pitchFamily="50" charset="-128"/>
                        <a:ea typeface="HG丸ｺﾞｼｯｸM-PRO" pitchFamily="50" charset="-128"/>
                      </a:endParaRPr>
                    </a:p>
                    <a:p>
                      <a:pPr algn="ctr"/>
                      <a:r>
                        <a:rPr kumimoji="1" lang="ja-JP" altLang="en-US" sz="1200" dirty="0">
                          <a:solidFill>
                            <a:schemeClr val="tx1"/>
                          </a:solidFill>
                          <a:latin typeface="HG丸ｺﾞｼｯｸM-PRO" pitchFamily="50" charset="-128"/>
                          <a:ea typeface="HG丸ｺﾞｼｯｸM-PRO" pitchFamily="50" charset="-128"/>
                        </a:rPr>
                        <a:t>（労働基準法）</a:t>
                      </a:r>
                    </a:p>
                  </a:txBody>
                  <a:tcPr marL="121920" marR="121920" anchor="ctr">
                    <a:lnR w="12700" cap="flat" cmpd="sng" algn="ctr">
                      <a:solidFill>
                        <a:schemeClr val="tx1"/>
                      </a:solidFill>
                      <a:prstDash val="dot"/>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a:txBody>
                    <a:bodyPr/>
                    <a:lstStyle/>
                    <a:p>
                      <a:pPr>
                        <a:spcAft>
                          <a:spcPts val="600"/>
                        </a:spcAft>
                      </a:pPr>
                      <a:endParaRPr kumimoji="1" lang="en-US" altLang="ja-JP" sz="2000" b="1" dirty="0">
                        <a:solidFill>
                          <a:schemeClr val="tx1"/>
                        </a:solidFill>
                        <a:latin typeface="HG丸ｺﾞｼｯｸM-PRO" pitchFamily="50" charset="-128"/>
                        <a:ea typeface="HG丸ｺﾞｼｯｸM-PRO" pitchFamily="50" charset="-128"/>
                      </a:endParaRPr>
                    </a:p>
                    <a:p>
                      <a:pPr>
                        <a:spcAft>
                          <a:spcPts val="600"/>
                        </a:spcAft>
                      </a:pPr>
                      <a:r>
                        <a:rPr kumimoji="1" lang="ja-JP" altLang="en-US" sz="2000" b="1" dirty="0">
                          <a:solidFill>
                            <a:schemeClr val="tx1"/>
                          </a:solidFill>
                          <a:latin typeface="HG丸ｺﾞｼｯｸM-PRO" pitchFamily="50" charset="-128"/>
                          <a:ea typeface="HG丸ｺﾞｼｯｸM-PRO" pitchFamily="50" charset="-128"/>
                        </a:rPr>
                        <a:t>育児時間</a:t>
                      </a:r>
                      <a:r>
                        <a:rPr kumimoji="1" lang="ja-JP" altLang="en-US" sz="1600" dirty="0">
                          <a:solidFill>
                            <a:schemeClr val="tx1"/>
                          </a:solidFill>
                          <a:latin typeface="HG丸ｺﾞｼｯｸM-PRO" pitchFamily="50" charset="-128"/>
                          <a:ea typeface="HG丸ｺﾞｼｯｸM-PRO" pitchFamily="50" charset="-128"/>
                        </a:rPr>
                        <a:t>（１歳まで１日２回、各々３０分まで）（労働基準法）</a:t>
                      </a:r>
                      <a:endParaRPr kumimoji="1" lang="en-US" altLang="ja-JP" sz="1600" dirty="0">
                        <a:solidFill>
                          <a:schemeClr val="tx1"/>
                        </a:solidFill>
                        <a:latin typeface="HG丸ｺﾞｼｯｸM-PRO" pitchFamily="50" charset="-128"/>
                        <a:ea typeface="HG丸ｺﾞｼｯｸM-PRO" pitchFamily="50" charset="-128"/>
                      </a:endParaRPr>
                    </a:p>
                    <a:p>
                      <a:r>
                        <a:rPr kumimoji="1" lang="ja-JP" altLang="en-US" sz="1600" b="0" kern="1200" dirty="0">
                          <a:solidFill>
                            <a:schemeClr val="tx1"/>
                          </a:solidFill>
                          <a:latin typeface="HG丸ｺﾞｼｯｸM-PRO" pitchFamily="50" charset="-128"/>
                          <a:ea typeface="HG丸ｺﾞｼｯｸM-PRO" pitchFamily="50" charset="-128"/>
                          <a:cs typeface="+mn-cs"/>
                        </a:rPr>
                        <a:t>　</a:t>
                      </a:r>
                      <a:r>
                        <a:rPr kumimoji="1" lang="en-US" altLang="ja-JP" sz="1600" b="0" kern="1200" dirty="0">
                          <a:solidFill>
                            <a:schemeClr val="tx1"/>
                          </a:solidFill>
                          <a:latin typeface="HG丸ｺﾞｼｯｸM-PRO" pitchFamily="50" charset="-128"/>
                          <a:ea typeface="HG丸ｺﾞｼｯｸM-PRO" pitchFamily="50" charset="-128"/>
                          <a:cs typeface="+mn-cs"/>
                        </a:rPr>
                        <a:t>※</a:t>
                      </a:r>
                      <a:r>
                        <a:rPr kumimoji="1" lang="ja-JP" altLang="en-US" sz="1600" b="1" kern="1200" dirty="0">
                          <a:solidFill>
                            <a:schemeClr val="tx1"/>
                          </a:solidFill>
                          <a:latin typeface="HG丸ｺﾞｼｯｸM-PRO" pitchFamily="50" charset="-128"/>
                          <a:ea typeface="HG丸ｺﾞｼｯｸM-PRO" pitchFamily="50" charset="-128"/>
                          <a:cs typeface="+mn-cs"/>
                        </a:rPr>
                        <a:t>育児短時間勤務制度</a:t>
                      </a:r>
                      <a:endParaRPr kumimoji="1" lang="en-US" altLang="ja-JP" sz="1600" b="1" kern="1200" dirty="0">
                        <a:solidFill>
                          <a:schemeClr val="tx1"/>
                        </a:solidFill>
                        <a:latin typeface="HG丸ｺﾞｼｯｸM-PRO" pitchFamily="50" charset="-128"/>
                        <a:ea typeface="HG丸ｺﾞｼｯｸM-PRO" pitchFamily="50" charset="-128"/>
                        <a:cs typeface="+mn-cs"/>
                      </a:endParaRPr>
                    </a:p>
                    <a:p>
                      <a:pPr algn="r"/>
                      <a:r>
                        <a:rPr kumimoji="1" lang="ja-JP" altLang="en-US" sz="1600" dirty="0">
                          <a:solidFill>
                            <a:schemeClr val="tx1"/>
                          </a:solidFill>
                          <a:latin typeface="HG丸ｺﾞｼｯｸM-PRO" pitchFamily="50" charset="-128"/>
                          <a:ea typeface="HG丸ｺﾞｼｯｸM-PRO" pitchFamily="50" charset="-128"/>
                        </a:rPr>
                        <a:t>（</a:t>
                      </a:r>
                      <a:r>
                        <a:rPr kumimoji="1" lang="ja-JP" altLang="en-US" sz="1600" b="0" kern="1200" dirty="0">
                          <a:solidFill>
                            <a:schemeClr val="tx1"/>
                          </a:solidFill>
                          <a:latin typeface="HG丸ｺﾞｼｯｸM-PRO" pitchFamily="50" charset="-128"/>
                          <a:ea typeface="HG丸ｺﾞｼｯｸM-PRO" pitchFamily="50" charset="-128"/>
                          <a:cs typeface="+mn-cs"/>
                        </a:rPr>
                        <a:t>３歳未満、</a:t>
                      </a:r>
                      <a:r>
                        <a:rPr kumimoji="1" lang="ja-JP" altLang="en-US" sz="1600" dirty="0">
                          <a:solidFill>
                            <a:schemeClr val="tx1"/>
                          </a:solidFill>
                          <a:latin typeface="HG丸ｺﾞｼｯｸM-PRO" pitchFamily="50" charset="-128"/>
                          <a:ea typeface="HG丸ｺﾞｼｯｸM-PRO" pitchFamily="50" charset="-128"/>
                        </a:rPr>
                        <a:t>１日の労働時間を原則６時間に）</a:t>
                      </a:r>
                    </a:p>
                  </a:txBody>
                  <a:tcPr marL="121920" marR="121920" anchor="ctr">
                    <a:lnL w="12700" cap="flat" cmpd="sng" algn="ctr">
                      <a:solidFill>
                        <a:schemeClr val="tx1"/>
                      </a:solidFill>
                      <a:prstDash val="dot"/>
                      <a:round/>
                      <a:headEnd type="none" w="med" len="med"/>
                      <a:tailEnd type="none" w="med" len="med"/>
                    </a:lnL>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sz="2000" dirty="0">
                        <a:solidFill>
                          <a:schemeClr val="tx1"/>
                        </a:solidFill>
                      </a:endParaRPr>
                    </a:p>
                  </a:txBody>
                  <a:tcPr anchor="ctr">
                    <a:lnL w="12700" cap="flat" cmpd="sng" algn="ctr">
                      <a:solidFill>
                        <a:schemeClr val="tx1"/>
                      </a:solidFill>
                      <a:prstDash val="dot"/>
                      <a:round/>
                      <a:headEnd type="none" w="med" len="med"/>
                      <a:tailEnd type="none" w="med" len="med"/>
                    </a:lnL>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31482">
                <a:tc>
                  <a:txBody>
                    <a:bodyPr/>
                    <a:lstStyle/>
                    <a:p>
                      <a:pPr algn="ctr">
                        <a:lnSpc>
                          <a:spcPct val="150000"/>
                        </a:lnSpc>
                      </a:pPr>
                      <a:endParaRPr kumimoji="1" lang="en-US" altLang="ja-JP" sz="2000" b="1" dirty="0">
                        <a:solidFill>
                          <a:schemeClr val="tx1"/>
                        </a:solidFill>
                        <a:effectLst/>
                        <a:latin typeface="HG丸ｺﾞｼｯｸM-PRO" pitchFamily="50" charset="-128"/>
                        <a:ea typeface="HG丸ｺﾞｼｯｸM-PRO" pitchFamily="50" charset="-128"/>
                      </a:endParaRPr>
                    </a:p>
                    <a:p>
                      <a:pPr algn="ctr">
                        <a:lnSpc>
                          <a:spcPct val="150000"/>
                        </a:lnSpc>
                      </a:pPr>
                      <a:r>
                        <a:rPr kumimoji="1" lang="ja-JP" altLang="en-US" sz="2000" b="1" dirty="0">
                          <a:solidFill>
                            <a:schemeClr val="tx1"/>
                          </a:solidFill>
                          <a:effectLst/>
                          <a:latin typeface="HG丸ｺﾞｼｯｸM-PRO" pitchFamily="50" charset="-128"/>
                          <a:ea typeface="HG丸ｺﾞｼｯｸM-PRO" pitchFamily="50" charset="-128"/>
                        </a:rPr>
                        <a:t>傷病手当金</a:t>
                      </a:r>
                      <a:endParaRPr kumimoji="1" lang="en-US" altLang="ja-JP" sz="2000" b="1" dirty="0">
                        <a:solidFill>
                          <a:schemeClr val="tx1"/>
                        </a:solidFill>
                        <a:effectLst/>
                        <a:latin typeface="HG丸ｺﾞｼｯｸM-PRO" pitchFamily="50" charset="-128"/>
                        <a:ea typeface="HG丸ｺﾞｼｯｸM-PRO" pitchFamily="50" charset="-128"/>
                      </a:endParaRPr>
                    </a:p>
                    <a:p>
                      <a:pPr algn="ctr">
                        <a:lnSpc>
                          <a:spcPct val="150000"/>
                        </a:lnSpc>
                      </a:pPr>
                      <a:r>
                        <a:rPr kumimoji="1" lang="ja-JP" altLang="en-US" sz="2000" b="1" dirty="0">
                          <a:solidFill>
                            <a:schemeClr val="tx1"/>
                          </a:solidFill>
                          <a:effectLst/>
                          <a:latin typeface="HG丸ｺﾞｼｯｸM-PRO" pitchFamily="50" charset="-128"/>
                          <a:ea typeface="HG丸ｺﾞｼｯｸM-PRO" pitchFamily="50" charset="-128"/>
                        </a:rPr>
                        <a:t>（健康保険法）</a:t>
                      </a:r>
                      <a:endParaRPr kumimoji="1" lang="en-US" altLang="ja-JP" sz="2000" b="1" dirty="0">
                        <a:solidFill>
                          <a:schemeClr val="tx1"/>
                        </a:solidFill>
                        <a:effectLst/>
                        <a:latin typeface="HG丸ｺﾞｼｯｸM-PRO" pitchFamily="50" charset="-128"/>
                        <a:ea typeface="HG丸ｺﾞｼｯｸM-PRO" pitchFamily="50" charset="-128"/>
                      </a:endParaRPr>
                    </a:p>
                  </a:txBody>
                  <a:tcPr marL="121920" marR="1219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lnSpc>
                          <a:spcPct val="150000"/>
                        </a:lnSpc>
                      </a:pPr>
                      <a:r>
                        <a:rPr kumimoji="1" lang="ja-JP" altLang="en-US" sz="2000" b="1" dirty="0">
                          <a:solidFill>
                            <a:schemeClr val="tx1"/>
                          </a:solidFill>
                          <a:latin typeface="HG丸ｺﾞｼｯｸM-PRO" pitchFamily="50" charset="-128"/>
                          <a:ea typeface="HG丸ｺﾞｼｯｸM-PRO" pitchFamily="50" charset="-128"/>
                        </a:rPr>
                        <a:t>出産育児一時金</a:t>
                      </a:r>
                      <a:endParaRPr kumimoji="1" lang="en-US" altLang="ja-JP" sz="2000" b="1" dirty="0">
                        <a:solidFill>
                          <a:schemeClr val="tx1"/>
                        </a:solidFill>
                        <a:latin typeface="HG丸ｺﾞｼｯｸM-PRO" pitchFamily="50" charset="-128"/>
                        <a:ea typeface="HG丸ｺﾞｼｯｸM-PRO" pitchFamily="50" charset="-128"/>
                      </a:endParaRPr>
                    </a:p>
                    <a:p>
                      <a:pPr algn="ctr">
                        <a:lnSpc>
                          <a:spcPct val="150000"/>
                        </a:lnSpc>
                      </a:pPr>
                      <a:r>
                        <a:rPr kumimoji="1" lang="ja-JP" altLang="en-US" sz="2000" b="1" dirty="0">
                          <a:solidFill>
                            <a:schemeClr val="tx1"/>
                          </a:solidFill>
                          <a:latin typeface="HG丸ｺﾞｼｯｸM-PRO" pitchFamily="50" charset="-128"/>
                          <a:ea typeface="HG丸ｺﾞｼｯｸM-PRO" pitchFamily="50" charset="-128"/>
                        </a:rPr>
                        <a:t>出産手当金</a:t>
                      </a:r>
                      <a:endParaRPr kumimoji="1" lang="en-US" altLang="ja-JP" sz="2000" b="1" dirty="0">
                        <a:solidFill>
                          <a:schemeClr val="tx1"/>
                        </a:solidFill>
                        <a:latin typeface="HG丸ｺﾞｼｯｸM-PRO" pitchFamily="50" charset="-128"/>
                        <a:ea typeface="HG丸ｺﾞｼｯｸM-PRO" pitchFamily="50" charset="-128"/>
                      </a:endParaRPr>
                    </a:p>
                    <a:p>
                      <a:pPr algn="ctr">
                        <a:lnSpc>
                          <a:spcPct val="150000"/>
                        </a:lnSpc>
                      </a:pPr>
                      <a:r>
                        <a:rPr kumimoji="1" lang="ja-JP" altLang="en-US" sz="2000" b="1" dirty="0">
                          <a:solidFill>
                            <a:schemeClr val="tx1"/>
                          </a:solidFill>
                          <a:latin typeface="HG丸ｺﾞｼｯｸM-PRO" pitchFamily="50" charset="-128"/>
                          <a:ea typeface="HG丸ｺﾞｼｯｸM-PRO" pitchFamily="50" charset="-128"/>
                        </a:rPr>
                        <a:t>（健康保険法）</a:t>
                      </a:r>
                    </a:p>
                  </a:txBody>
                  <a:tcPr marL="121920" marR="1219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endParaRPr kumimoji="1" lang="ja-JP" altLang="en-US" sz="2000" b="1" dirty="0">
                        <a:solidFill>
                          <a:schemeClr val="tx1"/>
                        </a:solidFill>
                      </a:endParaRPr>
                    </a:p>
                  </a:txBody>
                  <a:tcPr>
                    <a:solidFill>
                      <a:srgbClr val="FFFF99"/>
                    </a:solidFill>
                  </a:tcPr>
                </a:tc>
                <a:tc>
                  <a:txBody>
                    <a:bodyPr/>
                    <a:lstStyle/>
                    <a:p>
                      <a:pPr algn="ctr">
                        <a:lnSpc>
                          <a:spcPct val="150000"/>
                        </a:lnSpc>
                      </a:pPr>
                      <a:endParaRPr kumimoji="1" lang="en-US" altLang="ja-JP" sz="2000" b="1" dirty="0">
                        <a:solidFill>
                          <a:schemeClr val="tx1"/>
                        </a:solidFill>
                        <a:latin typeface="HG丸ｺﾞｼｯｸM-PRO" pitchFamily="50" charset="-128"/>
                        <a:ea typeface="HG丸ｺﾞｼｯｸM-PRO" pitchFamily="50" charset="-128"/>
                      </a:endParaRPr>
                    </a:p>
                    <a:p>
                      <a:pPr algn="ctr">
                        <a:lnSpc>
                          <a:spcPct val="150000"/>
                        </a:lnSpc>
                      </a:pPr>
                      <a:r>
                        <a:rPr kumimoji="1" lang="zh-TW" altLang="en-US" sz="2000" b="1" kern="1200" dirty="0">
                          <a:solidFill>
                            <a:schemeClr val="tx1"/>
                          </a:solidFill>
                          <a:latin typeface="HG丸ｺﾞｼｯｸM-PRO" pitchFamily="50" charset="-128"/>
                          <a:ea typeface="HG丸ｺﾞｼｯｸM-PRO" pitchFamily="50" charset="-128"/>
                          <a:cs typeface="+mn-cs"/>
                        </a:rPr>
                        <a:t>育児休業給付金</a:t>
                      </a:r>
                      <a:endParaRPr kumimoji="1" lang="en-US" altLang="zh-TW" sz="2000" b="1" kern="1200" dirty="0">
                        <a:solidFill>
                          <a:schemeClr val="tx1"/>
                        </a:solidFill>
                        <a:latin typeface="HG丸ｺﾞｼｯｸM-PRO" pitchFamily="50" charset="-128"/>
                        <a:ea typeface="HG丸ｺﾞｼｯｸM-PRO" pitchFamily="50" charset="-128"/>
                        <a:cs typeface="+mn-cs"/>
                      </a:endParaRPr>
                    </a:p>
                    <a:p>
                      <a:pPr algn="ctr">
                        <a:lnSpc>
                          <a:spcPct val="150000"/>
                        </a:lnSpc>
                      </a:pPr>
                      <a:r>
                        <a:rPr kumimoji="1" lang="ja-JP" altLang="en-US" sz="2000" b="1" dirty="0">
                          <a:solidFill>
                            <a:schemeClr val="tx1"/>
                          </a:solidFill>
                          <a:latin typeface="HG丸ｺﾞｼｯｸM-PRO" pitchFamily="50" charset="-128"/>
                          <a:ea typeface="HG丸ｺﾞｼｯｸM-PRO" pitchFamily="50" charset="-128"/>
                        </a:rPr>
                        <a:t>（雇用保険法）</a:t>
                      </a:r>
                    </a:p>
                  </a:txBody>
                  <a:tcPr marL="121920" marR="12192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2079" name="テキスト ボックス 29"/>
          <p:cNvSpPr txBox="1">
            <a:spLocks noChangeArrowheads="1"/>
          </p:cNvSpPr>
          <p:nvPr/>
        </p:nvSpPr>
        <p:spPr bwMode="auto">
          <a:xfrm>
            <a:off x="407368" y="1775039"/>
            <a:ext cx="912283" cy="369888"/>
          </a:xfrm>
          <a:prstGeom prst="rect">
            <a:avLst/>
          </a:prstGeom>
          <a:noFill/>
          <a:ln w="9525">
            <a:noFill/>
            <a:miter lim="800000"/>
            <a:headEnd/>
            <a:tailEnd/>
          </a:ln>
        </p:spPr>
        <p:txBody>
          <a:bodyPr>
            <a:spAutoFit/>
          </a:bodyPr>
          <a:lstStyle/>
          <a:p>
            <a:r>
              <a:rPr lang="ja-JP" altLang="en-US" b="1" dirty="0">
                <a:latin typeface="HG丸ｺﾞｼｯｸM-PRO" pitchFamily="50" charset="-128"/>
                <a:ea typeface="HG丸ｺﾞｼｯｸM-PRO" pitchFamily="50" charset="-128"/>
              </a:rPr>
              <a:t>妊娠</a:t>
            </a:r>
          </a:p>
        </p:txBody>
      </p:sp>
      <p:sp>
        <p:nvSpPr>
          <p:cNvPr id="2080" name="テキスト ボックス 30"/>
          <p:cNvSpPr txBox="1">
            <a:spLocks noChangeArrowheads="1"/>
          </p:cNvSpPr>
          <p:nvPr/>
        </p:nvSpPr>
        <p:spPr bwMode="auto">
          <a:xfrm>
            <a:off x="4883357" y="1811667"/>
            <a:ext cx="752943" cy="369887"/>
          </a:xfrm>
          <a:prstGeom prst="rect">
            <a:avLst/>
          </a:prstGeom>
          <a:noFill/>
          <a:ln w="9525">
            <a:noFill/>
            <a:miter lim="800000"/>
            <a:headEnd/>
            <a:tailEnd/>
          </a:ln>
        </p:spPr>
        <p:txBody>
          <a:bodyPr wrap="square">
            <a:spAutoFit/>
          </a:bodyPr>
          <a:lstStyle/>
          <a:p>
            <a:r>
              <a:rPr lang="ja-JP" altLang="en-US" b="1" dirty="0">
                <a:latin typeface="HG丸ｺﾞｼｯｸM-PRO" pitchFamily="50" charset="-128"/>
                <a:ea typeface="HG丸ｺﾞｼｯｸM-PRO" pitchFamily="50" charset="-128"/>
              </a:rPr>
              <a:t>出産</a:t>
            </a:r>
          </a:p>
        </p:txBody>
      </p:sp>
      <p:sp>
        <p:nvSpPr>
          <p:cNvPr id="2081" name="テキスト ボックス 31"/>
          <p:cNvSpPr txBox="1">
            <a:spLocks noChangeArrowheads="1"/>
          </p:cNvSpPr>
          <p:nvPr/>
        </p:nvSpPr>
        <p:spPr bwMode="auto">
          <a:xfrm>
            <a:off x="6467017" y="1809739"/>
            <a:ext cx="2400300" cy="369887"/>
          </a:xfrm>
          <a:prstGeom prst="rect">
            <a:avLst/>
          </a:prstGeom>
          <a:noFill/>
          <a:ln w="9525">
            <a:noFill/>
            <a:miter lim="800000"/>
            <a:headEnd/>
            <a:tailEnd/>
          </a:ln>
        </p:spPr>
        <p:txBody>
          <a:bodyPr>
            <a:spAutoFit/>
          </a:bodyPr>
          <a:lstStyle/>
          <a:p>
            <a:r>
              <a:rPr lang="zh-TW" altLang="en-US" b="1" dirty="0">
                <a:latin typeface="HG丸ｺﾞｼｯｸM-PRO" pitchFamily="50" charset="-128"/>
                <a:ea typeface="HG丸ｺﾞｼｯｸM-PRO" pitchFamily="50" charset="-128"/>
              </a:rPr>
              <a:t>育児休業開始</a:t>
            </a:r>
            <a:endParaRPr lang="ja-JP" altLang="en-US" b="1" dirty="0">
              <a:latin typeface="HG丸ｺﾞｼｯｸM-PRO" pitchFamily="50" charset="-128"/>
              <a:ea typeface="HG丸ｺﾞｼｯｸM-PRO" pitchFamily="50" charset="-128"/>
            </a:endParaRPr>
          </a:p>
        </p:txBody>
      </p:sp>
      <p:sp>
        <p:nvSpPr>
          <p:cNvPr id="2082" name="テキスト ボックス 32"/>
          <p:cNvSpPr txBox="1">
            <a:spLocks noChangeArrowheads="1"/>
          </p:cNvSpPr>
          <p:nvPr/>
        </p:nvSpPr>
        <p:spPr bwMode="auto">
          <a:xfrm>
            <a:off x="10200456" y="1775039"/>
            <a:ext cx="1677611" cy="369888"/>
          </a:xfrm>
          <a:prstGeom prst="rect">
            <a:avLst/>
          </a:prstGeom>
          <a:noFill/>
          <a:ln w="9525">
            <a:noFill/>
            <a:miter lim="800000"/>
            <a:headEnd/>
            <a:tailEnd/>
          </a:ln>
        </p:spPr>
        <p:txBody>
          <a:bodyPr wrap="square">
            <a:spAutoFit/>
          </a:bodyPr>
          <a:lstStyle/>
          <a:p>
            <a:r>
              <a:rPr lang="zh-TW" altLang="en-US" b="1" dirty="0">
                <a:latin typeface="HG丸ｺﾞｼｯｸM-PRO" pitchFamily="50" charset="-128"/>
                <a:ea typeface="HG丸ｺﾞｼｯｸM-PRO" pitchFamily="50" charset="-128"/>
              </a:rPr>
              <a:t>育児休業終了</a:t>
            </a:r>
            <a:endParaRPr lang="ja-JP" altLang="en-US" b="1" dirty="0">
              <a:latin typeface="HG丸ｺﾞｼｯｸM-PRO" pitchFamily="50" charset="-128"/>
              <a:ea typeface="HG丸ｺﾞｼｯｸM-PRO" pitchFamily="50" charset="-128"/>
            </a:endParaRPr>
          </a:p>
        </p:txBody>
      </p:sp>
      <p:sp>
        <p:nvSpPr>
          <p:cNvPr id="2084" name="テキスト ボックス 36"/>
          <p:cNvSpPr txBox="1">
            <a:spLocks noChangeArrowheads="1"/>
          </p:cNvSpPr>
          <p:nvPr/>
        </p:nvSpPr>
        <p:spPr bwMode="auto">
          <a:xfrm>
            <a:off x="732661" y="908720"/>
            <a:ext cx="682819" cy="708025"/>
          </a:xfrm>
          <a:prstGeom prst="rect">
            <a:avLst/>
          </a:prstGeom>
          <a:noFill/>
          <a:ln w="9525">
            <a:noFill/>
            <a:miter lim="800000"/>
            <a:headEnd/>
            <a:tailEnd/>
          </a:ln>
        </p:spPr>
        <p:txBody>
          <a:bodyPr wrap="square">
            <a:spAutoFit/>
          </a:bodyPr>
          <a:lstStyle/>
          <a:p>
            <a:r>
              <a:rPr lang="ja-JP" altLang="en-US" sz="4000" b="1" dirty="0">
                <a:latin typeface="HG丸ｺﾞｼｯｸM-PRO" pitchFamily="50" charset="-128"/>
                <a:ea typeface="HG丸ｺﾞｼｯｸM-PRO" pitchFamily="50" charset="-128"/>
              </a:rPr>
              <a:t>妻</a:t>
            </a:r>
          </a:p>
        </p:txBody>
      </p:sp>
      <p:sp>
        <p:nvSpPr>
          <p:cNvPr id="3" name="テキスト ボックス 2"/>
          <p:cNvSpPr txBox="1"/>
          <p:nvPr/>
        </p:nvSpPr>
        <p:spPr>
          <a:xfrm>
            <a:off x="3102641" y="3294183"/>
            <a:ext cx="2044149" cy="253916"/>
          </a:xfrm>
          <a:prstGeom prst="rect">
            <a:avLst/>
          </a:prstGeom>
          <a:noFill/>
        </p:spPr>
        <p:txBody>
          <a:bodyPr wrap="none" rtlCol="0">
            <a:spAutoFit/>
          </a:bodyPr>
          <a:lstStyle/>
          <a:p>
            <a:r>
              <a:rPr kumimoji="1" lang="en-US" altLang="ja-JP" sz="1050" dirty="0">
                <a:latin typeface="HG丸ｺﾞｼｯｸM-PRO" panose="020F0600000000000000" pitchFamily="50" charset="-128"/>
                <a:ea typeface="HG丸ｺﾞｼｯｸM-PRO" panose="020F0600000000000000" pitchFamily="50" charset="-128"/>
              </a:rPr>
              <a:t>※</a:t>
            </a:r>
            <a:r>
              <a:rPr kumimoji="1" lang="ja-JP" altLang="en-US" sz="1050" dirty="0">
                <a:latin typeface="HG丸ｺﾞｼｯｸM-PRO" panose="020F0600000000000000" pitchFamily="50" charset="-128"/>
                <a:ea typeface="HG丸ｺﾞｼｯｸM-PRO" panose="020F0600000000000000" pitchFamily="50" charset="-128"/>
              </a:rPr>
              <a:t>１ 双子以上の場合は</a:t>
            </a:r>
            <a:r>
              <a:rPr kumimoji="1" lang="en-US" altLang="ja-JP" sz="1050" dirty="0">
                <a:latin typeface="HG丸ｺﾞｼｯｸM-PRO" panose="020F0600000000000000" pitchFamily="50" charset="-128"/>
                <a:ea typeface="HG丸ｺﾞｼｯｸM-PRO" panose="020F0600000000000000" pitchFamily="50" charset="-128"/>
              </a:rPr>
              <a:t>14</a:t>
            </a:r>
            <a:r>
              <a:rPr kumimoji="1" lang="ja-JP" altLang="en-US" sz="1050" dirty="0">
                <a:latin typeface="HG丸ｺﾞｼｯｸM-PRO" panose="020F0600000000000000" pitchFamily="50" charset="-128"/>
                <a:ea typeface="HG丸ｺﾞｼｯｸM-PRO" panose="020F0600000000000000" pitchFamily="50" charset="-128"/>
              </a:rPr>
              <a:t>週間</a:t>
            </a:r>
          </a:p>
        </p:txBody>
      </p:sp>
      <p:sp>
        <p:nvSpPr>
          <p:cNvPr id="19" name="テキスト ボックス 18"/>
          <p:cNvSpPr txBox="1"/>
          <p:nvPr/>
        </p:nvSpPr>
        <p:spPr>
          <a:xfrm>
            <a:off x="5159896" y="3310100"/>
            <a:ext cx="5346335" cy="253916"/>
          </a:xfrm>
          <a:prstGeom prst="rect">
            <a:avLst/>
          </a:prstGeom>
          <a:noFill/>
        </p:spPr>
        <p:txBody>
          <a:bodyPr wrap="none" rtlCol="0">
            <a:spAutoFit/>
          </a:bodyPr>
          <a:lstStyle/>
          <a:p>
            <a:r>
              <a:rPr kumimoji="1" lang="en-US" altLang="ja-JP" sz="1050" dirty="0">
                <a:latin typeface="HG丸ｺﾞｼｯｸM-PRO" panose="020F0600000000000000" pitchFamily="50" charset="-128"/>
                <a:ea typeface="HG丸ｺﾞｼｯｸM-PRO" panose="020F0600000000000000" pitchFamily="50" charset="-128"/>
              </a:rPr>
              <a:t>※</a:t>
            </a:r>
            <a:r>
              <a:rPr kumimoji="1" lang="ja-JP" altLang="en-US" sz="1050" dirty="0">
                <a:latin typeface="HG丸ｺﾞｼｯｸM-PRO" panose="020F0600000000000000" pitchFamily="50" charset="-128"/>
                <a:ea typeface="HG丸ｺﾞｼｯｸM-PRO" panose="020F0600000000000000" pitchFamily="50" charset="-128"/>
              </a:rPr>
              <a:t>２ 産後６週間経過後に、本人が請求し、医師が支障がないと認めた場合には就業可</a:t>
            </a:r>
          </a:p>
        </p:txBody>
      </p:sp>
      <p:sp>
        <p:nvSpPr>
          <p:cNvPr id="20" name="object 4">
            <a:extLst>
              <a:ext uri="{FF2B5EF4-FFF2-40B4-BE49-F238E27FC236}">
                <a16:creationId xmlns:a16="http://schemas.microsoft.com/office/drawing/2014/main" id="{D8BED487-97C5-E74B-A359-983D99014D84}"/>
              </a:ext>
            </a:extLst>
          </p:cNvPr>
          <p:cNvSpPr txBox="1">
            <a:spLocks/>
          </p:cNvSpPr>
          <p:nvPr/>
        </p:nvSpPr>
        <p:spPr>
          <a:xfrm>
            <a:off x="47328" y="115727"/>
            <a:ext cx="5994542" cy="384456"/>
          </a:xfrm>
          <a:prstGeom prst="rect">
            <a:avLst/>
          </a:prstGeom>
        </p:spPr>
        <p:txBody>
          <a:bodyPr vert="horz" wrap="square" lIns="0" tIns="14978"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521">
              <a:lnSpc>
                <a:spcPct val="100000"/>
              </a:lnSpc>
              <a:spcBef>
                <a:spcPts val="118"/>
              </a:spcBef>
            </a:pPr>
            <a:r>
              <a:rPr lang="ja-JP" altLang="en-US" sz="2400" b="1" dirty="0">
                <a:latin typeface="HGMaruGothicMPRO" panose="020F0600000000000000" pitchFamily="34" charset="-128"/>
                <a:ea typeface="HGMaruGothicMPRO" panose="020F0600000000000000" pitchFamily="34" charset="-128"/>
                <a:cs typeface="ShinMGoPro-DeBold"/>
              </a:rPr>
              <a:t>妊娠・出産・育児に関する制度</a:t>
            </a:r>
            <a:endParaRPr lang="ja-JP" altLang="en-US" sz="2400" dirty="0">
              <a:latin typeface="HGMaruGothicMPRO" panose="020F0600000000000000" pitchFamily="34" charset="-128"/>
              <a:ea typeface="HGMaruGothicMPRO" panose="020F0600000000000000" pitchFamily="34" charset="-128"/>
              <a:cs typeface="ShinMGoPro-DeBold"/>
            </a:endParaRPr>
          </a:p>
        </p:txBody>
      </p:sp>
      <p:sp>
        <p:nvSpPr>
          <p:cNvPr id="24" name="正方形/長方形 23"/>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3D53C2E8-E6B7-4FE8-AAB6-F4512E5254E2}"/>
              </a:ext>
            </a:extLst>
          </p:cNvPr>
          <p:cNvSpPr/>
          <p:nvPr/>
        </p:nvSpPr>
        <p:spPr>
          <a:xfrm>
            <a:off x="2610360" y="5333822"/>
            <a:ext cx="608825" cy="16342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右 25">
            <a:extLst>
              <a:ext uri="{FF2B5EF4-FFF2-40B4-BE49-F238E27FC236}">
                <a16:creationId xmlns:a16="http://schemas.microsoft.com/office/drawing/2014/main" id="{8B0D962E-3CB6-470B-BAA6-9711830EBA49}"/>
              </a:ext>
            </a:extLst>
          </p:cNvPr>
          <p:cNvSpPr/>
          <p:nvPr/>
        </p:nvSpPr>
        <p:spPr>
          <a:xfrm>
            <a:off x="6096000" y="5333822"/>
            <a:ext cx="986503" cy="16342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5CDC910B-E510-4FE5-90D5-C3B0B3044CDF}"/>
              </a:ext>
            </a:extLst>
          </p:cNvPr>
          <p:cNvSpPr/>
          <p:nvPr/>
        </p:nvSpPr>
        <p:spPr>
          <a:xfrm rot="10800000">
            <a:off x="524250" y="5333822"/>
            <a:ext cx="608825" cy="16342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BA1BBB76-68CA-49D7-89D7-DC6CFB9136AF}"/>
              </a:ext>
            </a:extLst>
          </p:cNvPr>
          <p:cNvSpPr/>
          <p:nvPr/>
        </p:nvSpPr>
        <p:spPr>
          <a:xfrm>
            <a:off x="10632504" y="5329146"/>
            <a:ext cx="986503" cy="16342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右 28">
            <a:extLst>
              <a:ext uri="{FF2B5EF4-FFF2-40B4-BE49-F238E27FC236}">
                <a16:creationId xmlns:a16="http://schemas.microsoft.com/office/drawing/2014/main" id="{1696CC33-F030-4445-AB79-08E3DCEFE3D3}"/>
              </a:ext>
            </a:extLst>
          </p:cNvPr>
          <p:cNvSpPr/>
          <p:nvPr/>
        </p:nvSpPr>
        <p:spPr>
          <a:xfrm rot="10800000">
            <a:off x="3458557" y="5329146"/>
            <a:ext cx="986503" cy="16342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右 29">
            <a:extLst>
              <a:ext uri="{FF2B5EF4-FFF2-40B4-BE49-F238E27FC236}">
                <a16:creationId xmlns:a16="http://schemas.microsoft.com/office/drawing/2014/main" id="{EE0EAF0E-0C69-440D-88A9-8098FEAE8B75}"/>
              </a:ext>
            </a:extLst>
          </p:cNvPr>
          <p:cNvSpPr/>
          <p:nvPr/>
        </p:nvSpPr>
        <p:spPr>
          <a:xfrm rot="10800000">
            <a:off x="7384549" y="5329146"/>
            <a:ext cx="986503" cy="163428"/>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C72A9D59-316C-2D30-1547-6376ADC72E61}"/>
              </a:ext>
            </a:extLst>
          </p:cNvPr>
          <p:cNvSpPr>
            <a:spLocks noGrp="1"/>
          </p:cNvSpPr>
          <p:nvPr>
            <p:ph type="sldNum" sz="quarter" idx="12"/>
          </p:nvPr>
        </p:nvSpPr>
        <p:spPr/>
        <p:txBody>
          <a:bodyPr/>
          <a:lstStyle/>
          <a:p>
            <a:fld id="{E3C52A74-6BB8-425A-81FA-95938EE2CA9E}" type="slidenum">
              <a:rPr kumimoji="1" lang="ja-JP" altLang="en-US" smtClean="0"/>
              <a:t>45</a:t>
            </a:fld>
            <a:endParaRPr kumimoji="1" lang="ja-JP" altLang="en-US"/>
          </a:p>
        </p:txBody>
      </p:sp>
    </p:spTree>
    <p:extLst>
      <p:ext uri="{BB962C8B-B14F-4D97-AF65-F5344CB8AC3E}">
        <p14:creationId xmlns:p14="http://schemas.microsoft.com/office/powerpoint/2010/main" val="316284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a:extLst>
              <a:ext uri="{FF2B5EF4-FFF2-40B4-BE49-F238E27FC236}">
                <a16:creationId xmlns:a16="http://schemas.microsoft.com/office/drawing/2014/main" id="{A944AD58-B46A-4F49-924E-2B3792F288F0}"/>
              </a:ext>
            </a:extLst>
          </p:cNvPr>
          <p:cNvSpPr txBox="1"/>
          <p:nvPr/>
        </p:nvSpPr>
        <p:spPr>
          <a:xfrm>
            <a:off x="1806291" y="1500993"/>
            <a:ext cx="689309" cy="710808"/>
          </a:xfrm>
          <a:prstGeom prst="rect">
            <a:avLst/>
          </a:prstGeom>
        </p:spPr>
        <p:txBody>
          <a:bodyPr vert="horz" wrap="square" lIns="0" tIns="12673" rIns="0" bIns="0" rtlCol="0">
            <a:spAutoFit/>
          </a:bodyPr>
          <a:lstStyle/>
          <a:p>
            <a:pPr marL="11521">
              <a:spcBef>
                <a:spcPts val="100"/>
              </a:spcBef>
            </a:pPr>
            <a:r>
              <a:rPr sz="4536" dirty="0">
                <a:solidFill>
                  <a:srgbClr val="231F20"/>
                </a:solidFill>
                <a:latin typeface="HGMaruGothicMPRO" panose="020F0600000000000000" pitchFamily="34" charset="-128"/>
                <a:ea typeface="HGMaruGothicMPRO" panose="020F0600000000000000" pitchFamily="34" charset="-128"/>
                <a:cs typeface="A-OTF Shin Maru Go Pro"/>
              </a:rPr>
              <a:t>夫</a:t>
            </a:r>
            <a:endParaRPr sz="2359" dirty="0">
              <a:latin typeface="HGMaruGothicMPRO" panose="020F0600000000000000" pitchFamily="34" charset="-128"/>
              <a:ea typeface="HGMaruGothicMPRO" panose="020F0600000000000000" pitchFamily="34" charset="-128"/>
              <a:cs typeface="ShinMGoPro-Medium"/>
            </a:endParaRPr>
          </a:p>
        </p:txBody>
      </p:sp>
      <p:sp>
        <p:nvSpPr>
          <p:cNvPr id="16" name="object 16">
            <a:extLst>
              <a:ext uri="{FF2B5EF4-FFF2-40B4-BE49-F238E27FC236}">
                <a16:creationId xmlns:a16="http://schemas.microsoft.com/office/drawing/2014/main" id="{DC36BB50-673C-9346-8139-D725F19F869E}"/>
              </a:ext>
            </a:extLst>
          </p:cNvPr>
          <p:cNvSpPr/>
          <p:nvPr/>
        </p:nvSpPr>
        <p:spPr>
          <a:xfrm>
            <a:off x="1921232" y="4274502"/>
            <a:ext cx="1607339" cy="1769981"/>
          </a:xfrm>
          <a:prstGeom prst="rect">
            <a:avLst/>
          </a:prstGeom>
          <a:blipFill>
            <a:blip r:embed="rId2"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pic>
        <p:nvPicPr>
          <p:cNvPr id="19" name="図 18">
            <a:extLst>
              <a:ext uri="{FF2B5EF4-FFF2-40B4-BE49-F238E27FC236}">
                <a16:creationId xmlns:a16="http://schemas.microsoft.com/office/drawing/2014/main" id="{80BA5A49-FA87-5C45-AEAF-54F88067D8E9}"/>
              </a:ext>
            </a:extLst>
          </p:cNvPr>
          <p:cNvPicPr>
            <a:picLocks noChangeAspect="1"/>
          </p:cNvPicPr>
          <p:nvPr/>
        </p:nvPicPr>
        <p:blipFill>
          <a:blip r:embed="rId3">
            <a:alphaModFix/>
          </a:blip>
          <a:stretch>
            <a:fillRect/>
          </a:stretch>
        </p:blipFill>
        <p:spPr>
          <a:xfrm>
            <a:off x="3835971" y="2628386"/>
            <a:ext cx="6392889" cy="3494152"/>
          </a:xfrm>
          <a:prstGeom prst="rect">
            <a:avLst/>
          </a:prstGeom>
        </p:spPr>
      </p:pic>
      <p:sp>
        <p:nvSpPr>
          <p:cNvPr id="7" name="正方形/長方形 6"/>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object 4">
            <a:extLst>
              <a:ext uri="{FF2B5EF4-FFF2-40B4-BE49-F238E27FC236}">
                <a16:creationId xmlns:a16="http://schemas.microsoft.com/office/drawing/2014/main" id="{D8BED487-97C5-E74B-A359-983D99014D84}"/>
              </a:ext>
            </a:extLst>
          </p:cNvPr>
          <p:cNvSpPr txBox="1">
            <a:spLocks/>
          </p:cNvSpPr>
          <p:nvPr/>
        </p:nvSpPr>
        <p:spPr>
          <a:xfrm>
            <a:off x="191344" y="85187"/>
            <a:ext cx="5994542" cy="384456"/>
          </a:xfrm>
          <a:prstGeom prst="rect">
            <a:avLst/>
          </a:prstGeom>
        </p:spPr>
        <p:txBody>
          <a:bodyPr vert="horz" wrap="square" lIns="0" tIns="14978"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521">
              <a:lnSpc>
                <a:spcPct val="100000"/>
              </a:lnSpc>
              <a:spcBef>
                <a:spcPts val="118"/>
              </a:spcBef>
            </a:pPr>
            <a:r>
              <a:rPr lang="ja-JP" altLang="en-US" sz="2400" b="1" dirty="0">
                <a:latin typeface="HGMaruGothicMPRO" panose="020F0600000000000000" pitchFamily="34" charset="-128"/>
                <a:ea typeface="HGMaruGothicMPRO" panose="020F0600000000000000" pitchFamily="34" charset="-128"/>
                <a:cs typeface="ShinMGoPro-DeBold"/>
              </a:rPr>
              <a:t>妊娠・出産・育児に関する制度</a:t>
            </a:r>
            <a:endParaRPr lang="ja-JP" altLang="en-US" sz="2400" dirty="0">
              <a:latin typeface="HGMaruGothicMPRO" panose="020F0600000000000000" pitchFamily="34" charset="-128"/>
              <a:ea typeface="HGMaruGothicMPRO" panose="020F0600000000000000" pitchFamily="34" charset="-128"/>
              <a:cs typeface="ShinMGoPro-DeBold"/>
            </a:endParaRPr>
          </a:p>
        </p:txBody>
      </p:sp>
      <p:sp>
        <p:nvSpPr>
          <p:cNvPr id="10"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58</a:t>
            </a:r>
            <a:endParaRPr lang="ja-JP" altLang="en-US" sz="1200" b="1" dirty="0"/>
          </a:p>
        </p:txBody>
      </p:sp>
    </p:spTree>
    <p:extLst>
      <p:ext uri="{BB962C8B-B14F-4D97-AF65-F5344CB8AC3E}">
        <p14:creationId xmlns:p14="http://schemas.microsoft.com/office/powerpoint/2010/main" val="3523452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1F7B3AFD-0F66-B741-9CF0-39976BEA5AF5}"/>
              </a:ext>
            </a:extLst>
          </p:cNvPr>
          <p:cNvSpPr txBox="1">
            <a:spLocks/>
          </p:cNvSpPr>
          <p:nvPr/>
        </p:nvSpPr>
        <p:spPr>
          <a:xfrm>
            <a:off x="2083888" y="1383004"/>
            <a:ext cx="8279376" cy="1395850"/>
          </a:xfrm>
          <a:prstGeom prst="rect">
            <a:avLst/>
          </a:prstGeom>
        </p:spPr>
        <p:txBody>
          <a:bodyPr vert="horz" wrap="square" lIns="0" tIns="10369"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521" marR="4609" algn="just">
              <a:lnSpc>
                <a:spcPct val="135000"/>
              </a:lnSpc>
              <a:spcBef>
                <a:spcPts val="82"/>
              </a:spcBef>
            </a:pPr>
            <a:r>
              <a:rPr lang="ja-JP" altLang="en-US" sz="2223" b="1">
                <a:latin typeface="HGMaruGothicMPRO" panose="020F0600000000000000" pitchFamily="34" charset="-128"/>
                <a:ea typeface="HGMaruGothicMPRO" panose="020F0600000000000000" pitchFamily="34" charset="-128"/>
                <a:cs typeface="ShinMGoPro-Medium"/>
              </a:rPr>
              <a:t>　これらのマーク、見たことがありますか？ いずれも厚生労働大臣が認定した企業にのみ与えられるものです。このマークが女性の働きやすい企業選びの参考になります。</a:t>
            </a:r>
            <a:endParaRPr lang="ja-JP" altLang="en-US" sz="2223">
              <a:latin typeface="HGMaruGothicMPRO" panose="020F0600000000000000" pitchFamily="34" charset="-128"/>
              <a:ea typeface="HGMaruGothicMPRO" panose="020F0600000000000000" pitchFamily="34" charset="-128"/>
              <a:cs typeface="ShinMGoPro-Medium"/>
            </a:endParaRPr>
          </a:p>
        </p:txBody>
      </p:sp>
      <p:sp>
        <p:nvSpPr>
          <p:cNvPr id="5" name="object 5">
            <a:extLst>
              <a:ext uri="{FF2B5EF4-FFF2-40B4-BE49-F238E27FC236}">
                <a16:creationId xmlns:a16="http://schemas.microsoft.com/office/drawing/2014/main" id="{127D0E56-E8B9-F843-B237-3575D3E9CC99}"/>
              </a:ext>
            </a:extLst>
          </p:cNvPr>
          <p:cNvSpPr txBox="1"/>
          <p:nvPr/>
        </p:nvSpPr>
        <p:spPr>
          <a:xfrm>
            <a:off x="6449407" y="5253097"/>
            <a:ext cx="2843435" cy="442892"/>
          </a:xfrm>
          <a:prstGeom prst="rect">
            <a:avLst/>
          </a:prstGeom>
          <a:ln w="15748">
            <a:solidFill>
              <a:srgbClr val="231F20"/>
            </a:solidFill>
          </a:ln>
        </p:spPr>
        <p:txBody>
          <a:bodyPr vert="horz" wrap="square" lIns="0" tIns="69127" rIns="0" bIns="65317" rtlCol="0">
            <a:spAutoFit/>
          </a:bodyPr>
          <a:lstStyle/>
          <a:p>
            <a:pPr marL="521345">
              <a:spcBef>
                <a:spcPts val="544"/>
              </a:spcBef>
            </a:pPr>
            <a:r>
              <a:rPr sz="1996" dirty="0">
                <a:solidFill>
                  <a:srgbClr val="231F20"/>
                </a:solidFill>
                <a:latin typeface="HGMaruGothicMPRO" panose="020F0600000000000000" pitchFamily="34" charset="-128"/>
                <a:ea typeface="HGMaruGothicMPRO" panose="020F0600000000000000" pitchFamily="34" charset="-128"/>
                <a:cs typeface="A-OTF Shin Maru Go Pro"/>
              </a:rPr>
              <a:t>くるみんマーク</a:t>
            </a:r>
            <a:endParaRPr sz="1996" dirty="0">
              <a:latin typeface="HGMaruGothicMPRO" panose="020F0600000000000000" pitchFamily="34" charset="-128"/>
              <a:ea typeface="HGMaruGothicMPRO" panose="020F0600000000000000" pitchFamily="34" charset="-128"/>
              <a:cs typeface="A-OTF Shin Maru Go Pro"/>
            </a:endParaRPr>
          </a:p>
        </p:txBody>
      </p:sp>
      <p:sp>
        <p:nvSpPr>
          <p:cNvPr id="6" name="object 6">
            <a:extLst>
              <a:ext uri="{FF2B5EF4-FFF2-40B4-BE49-F238E27FC236}">
                <a16:creationId xmlns:a16="http://schemas.microsoft.com/office/drawing/2014/main" id="{3D88C98E-5C19-FF48-93F9-88EB5290594B}"/>
              </a:ext>
            </a:extLst>
          </p:cNvPr>
          <p:cNvSpPr/>
          <p:nvPr/>
        </p:nvSpPr>
        <p:spPr>
          <a:xfrm>
            <a:off x="6296939" y="3400576"/>
            <a:ext cx="1445133" cy="1575710"/>
          </a:xfrm>
          <a:prstGeom prst="rect">
            <a:avLst/>
          </a:prstGeom>
          <a:blipFill>
            <a:blip r:embed="rId2"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grpSp>
        <p:nvGrpSpPr>
          <p:cNvPr id="26" name="グループ化 25">
            <a:extLst>
              <a:ext uri="{FF2B5EF4-FFF2-40B4-BE49-F238E27FC236}">
                <a16:creationId xmlns:a16="http://schemas.microsoft.com/office/drawing/2014/main" id="{FCEB90A3-5158-BB4D-BDDD-68E3DB186B10}"/>
              </a:ext>
            </a:extLst>
          </p:cNvPr>
          <p:cNvGrpSpPr/>
          <p:nvPr/>
        </p:nvGrpSpPr>
        <p:grpSpPr>
          <a:xfrm>
            <a:off x="8113738" y="3419510"/>
            <a:ext cx="1313910" cy="1512525"/>
            <a:chOff x="7570088" y="3769375"/>
            <a:chExt cx="1448343" cy="1667279"/>
          </a:xfrm>
        </p:grpSpPr>
        <p:sp>
          <p:nvSpPr>
            <p:cNvPr id="7" name="object 7">
              <a:extLst>
                <a:ext uri="{FF2B5EF4-FFF2-40B4-BE49-F238E27FC236}">
                  <a16:creationId xmlns:a16="http://schemas.microsoft.com/office/drawing/2014/main" id="{4603AB30-E8FF-0F44-9208-253DB7A9DE3E}"/>
                </a:ext>
              </a:extLst>
            </p:cNvPr>
            <p:cNvSpPr/>
            <p:nvPr/>
          </p:nvSpPr>
          <p:spPr>
            <a:xfrm>
              <a:off x="7570088" y="4273957"/>
              <a:ext cx="1143635" cy="744855"/>
            </a:xfrm>
            <a:custGeom>
              <a:avLst/>
              <a:gdLst/>
              <a:ahLst/>
              <a:cxnLst/>
              <a:rect l="l" t="t" r="r" b="b"/>
              <a:pathLst>
                <a:path w="1143634" h="744854">
                  <a:moveTo>
                    <a:pt x="1108389" y="455612"/>
                  </a:moveTo>
                  <a:lnTo>
                    <a:pt x="1086164" y="251142"/>
                  </a:lnTo>
                  <a:lnTo>
                    <a:pt x="506091" y="26670"/>
                  </a:lnTo>
                  <a:lnTo>
                    <a:pt x="368822" y="87518"/>
                  </a:lnTo>
                  <a:lnTo>
                    <a:pt x="271902" y="105022"/>
                  </a:lnTo>
                  <a:lnTo>
                    <a:pt x="169283" y="76683"/>
                  </a:lnTo>
                  <a:lnTo>
                    <a:pt x="14919" y="0"/>
                  </a:lnTo>
                  <a:lnTo>
                    <a:pt x="3248" y="37008"/>
                  </a:lnTo>
                  <a:lnTo>
                    <a:pt x="4063" y="93341"/>
                  </a:lnTo>
                  <a:lnTo>
                    <a:pt x="29686" y="132302"/>
                  </a:lnTo>
                  <a:lnTo>
                    <a:pt x="71235" y="161340"/>
                  </a:lnTo>
                  <a:lnTo>
                    <a:pt x="119829" y="187904"/>
                  </a:lnTo>
                  <a:lnTo>
                    <a:pt x="143993" y="202586"/>
                  </a:lnTo>
                  <a:lnTo>
                    <a:pt x="186503" y="239404"/>
                  </a:lnTo>
                  <a:lnTo>
                    <a:pt x="213854" y="292371"/>
                  </a:lnTo>
                  <a:lnTo>
                    <a:pt x="219070" y="327238"/>
                  </a:lnTo>
                  <a:lnTo>
                    <a:pt x="217166" y="368935"/>
                  </a:lnTo>
                  <a:lnTo>
                    <a:pt x="214183" y="422442"/>
                  </a:lnTo>
                  <a:lnTo>
                    <a:pt x="219045" y="471107"/>
                  </a:lnTo>
                  <a:lnTo>
                    <a:pt x="230925" y="514856"/>
                  </a:lnTo>
                  <a:lnTo>
                    <a:pt x="249000" y="553618"/>
                  </a:lnTo>
                  <a:lnTo>
                    <a:pt x="272444" y="587319"/>
                  </a:lnTo>
                  <a:lnTo>
                    <a:pt x="300431" y="615886"/>
                  </a:lnTo>
                  <a:lnTo>
                    <a:pt x="332137" y="639248"/>
                  </a:lnTo>
                  <a:lnTo>
                    <a:pt x="366736" y="657331"/>
                  </a:lnTo>
                  <a:lnTo>
                    <a:pt x="403403" y="670063"/>
                  </a:lnTo>
                  <a:lnTo>
                    <a:pt x="441314" y="677371"/>
                  </a:lnTo>
                  <a:lnTo>
                    <a:pt x="479642" y="679183"/>
                  </a:lnTo>
                  <a:lnTo>
                    <a:pt x="517562" y="675425"/>
                  </a:lnTo>
                  <a:lnTo>
                    <a:pt x="554250" y="666026"/>
                  </a:lnTo>
                  <a:lnTo>
                    <a:pt x="617071" y="649018"/>
                  </a:lnTo>
                  <a:lnTo>
                    <a:pt x="671251" y="642879"/>
                  </a:lnTo>
                  <a:lnTo>
                    <a:pt x="718060" y="645584"/>
                  </a:lnTo>
                  <a:lnTo>
                    <a:pt x="758769" y="655113"/>
                  </a:lnTo>
                  <a:lnTo>
                    <a:pt x="794651" y="669442"/>
                  </a:lnTo>
                  <a:lnTo>
                    <a:pt x="857018" y="704413"/>
                  </a:lnTo>
                  <a:lnTo>
                    <a:pt x="886045" y="721009"/>
                  </a:lnTo>
                  <a:lnTo>
                    <a:pt x="915331" y="734318"/>
                  </a:lnTo>
                  <a:lnTo>
                    <a:pt x="946146" y="742315"/>
                  </a:lnTo>
                  <a:lnTo>
                    <a:pt x="957951" y="743412"/>
                  </a:lnTo>
                  <a:lnTo>
                    <a:pt x="968613" y="743856"/>
                  </a:lnTo>
                  <a:lnTo>
                    <a:pt x="978208" y="743688"/>
                  </a:lnTo>
                  <a:lnTo>
                    <a:pt x="986812" y="742950"/>
                  </a:lnTo>
                  <a:lnTo>
                    <a:pt x="985161" y="744080"/>
                  </a:lnTo>
                  <a:lnTo>
                    <a:pt x="983929" y="744537"/>
                  </a:lnTo>
                  <a:lnTo>
                    <a:pt x="1092558" y="725864"/>
                  </a:lnTo>
                  <a:lnTo>
                    <a:pt x="1141733" y="689543"/>
                  </a:lnTo>
                  <a:lnTo>
                    <a:pt x="1143120" y="608488"/>
                  </a:lnTo>
                  <a:lnTo>
                    <a:pt x="1108389" y="455612"/>
                  </a:lnTo>
                  <a:close/>
                </a:path>
              </a:pathLst>
            </a:custGeom>
            <a:ln w="50393">
              <a:solidFill>
                <a:srgbClr val="ED0677"/>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8E5D74BB-2DFA-4645-8212-47DB59D4E896}"/>
                </a:ext>
              </a:extLst>
            </p:cNvPr>
            <p:cNvSpPr/>
            <p:nvPr/>
          </p:nvSpPr>
          <p:spPr>
            <a:xfrm>
              <a:off x="7570088" y="4273961"/>
              <a:ext cx="1117600" cy="742315"/>
            </a:xfrm>
            <a:custGeom>
              <a:avLst/>
              <a:gdLst/>
              <a:ahLst/>
              <a:cxnLst/>
              <a:rect l="l" t="t" r="r" b="b"/>
              <a:pathLst>
                <a:path w="1117600" h="742314">
                  <a:moveTo>
                    <a:pt x="1075999" y="642867"/>
                  </a:moveTo>
                  <a:lnTo>
                    <a:pt x="671251" y="642867"/>
                  </a:lnTo>
                  <a:lnTo>
                    <a:pt x="718060" y="645574"/>
                  </a:lnTo>
                  <a:lnTo>
                    <a:pt x="758769" y="655105"/>
                  </a:lnTo>
                  <a:lnTo>
                    <a:pt x="794651" y="669436"/>
                  </a:lnTo>
                  <a:lnTo>
                    <a:pt x="826977" y="686545"/>
                  </a:lnTo>
                  <a:lnTo>
                    <a:pt x="857018" y="704410"/>
                  </a:lnTo>
                  <a:lnTo>
                    <a:pt x="886045" y="721008"/>
                  </a:lnTo>
                  <a:lnTo>
                    <a:pt x="915331" y="734317"/>
                  </a:lnTo>
                  <a:lnTo>
                    <a:pt x="946146" y="742315"/>
                  </a:lnTo>
                  <a:lnTo>
                    <a:pt x="996457" y="741292"/>
                  </a:lnTo>
                  <a:lnTo>
                    <a:pt x="1023282" y="726887"/>
                  </a:lnTo>
                  <a:lnTo>
                    <a:pt x="1036509" y="704770"/>
                  </a:lnTo>
                  <a:lnTo>
                    <a:pt x="1046025" y="680612"/>
                  </a:lnTo>
                  <a:lnTo>
                    <a:pt x="1061716" y="660082"/>
                  </a:lnTo>
                  <a:lnTo>
                    <a:pt x="1075180" y="644739"/>
                  </a:lnTo>
                  <a:lnTo>
                    <a:pt x="1075999" y="642867"/>
                  </a:lnTo>
                  <a:close/>
                </a:path>
                <a:path w="1117600" h="742314">
                  <a:moveTo>
                    <a:pt x="14919" y="0"/>
                  </a:moveTo>
                  <a:lnTo>
                    <a:pt x="3248" y="37008"/>
                  </a:lnTo>
                  <a:lnTo>
                    <a:pt x="0" y="67812"/>
                  </a:lnTo>
                  <a:lnTo>
                    <a:pt x="4063" y="93341"/>
                  </a:lnTo>
                  <a:lnTo>
                    <a:pt x="29686" y="132302"/>
                  </a:lnTo>
                  <a:lnTo>
                    <a:pt x="71235" y="161340"/>
                  </a:lnTo>
                  <a:lnTo>
                    <a:pt x="119829" y="187904"/>
                  </a:lnTo>
                  <a:lnTo>
                    <a:pt x="143993" y="202586"/>
                  </a:lnTo>
                  <a:lnTo>
                    <a:pt x="186503" y="239404"/>
                  </a:lnTo>
                  <a:lnTo>
                    <a:pt x="213854" y="292371"/>
                  </a:lnTo>
                  <a:lnTo>
                    <a:pt x="219070" y="327238"/>
                  </a:lnTo>
                  <a:lnTo>
                    <a:pt x="217166" y="368935"/>
                  </a:lnTo>
                  <a:lnTo>
                    <a:pt x="214183" y="422442"/>
                  </a:lnTo>
                  <a:lnTo>
                    <a:pt x="219045" y="471106"/>
                  </a:lnTo>
                  <a:lnTo>
                    <a:pt x="230925" y="514854"/>
                  </a:lnTo>
                  <a:lnTo>
                    <a:pt x="249000" y="553615"/>
                  </a:lnTo>
                  <a:lnTo>
                    <a:pt x="272444" y="587314"/>
                  </a:lnTo>
                  <a:lnTo>
                    <a:pt x="300431" y="615881"/>
                  </a:lnTo>
                  <a:lnTo>
                    <a:pt x="332137" y="639241"/>
                  </a:lnTo>
                  <a:lnTo>
                    <a:pt x="366736" y="657323"/>
                  </a:lnTo>
                  <a:lnTo>
                    <a:pt x="403403" y="670053"/>
                  </a:lnTo>
                  <a:lnTo>
                    <a:pt x="441314" y="677360"/>
                  </a:lnTo>
                  <a:lnTo>
                    <a:pt x="479642" y="679171"/>
                  </a:lnTo>
                  <a:lnTo>
                    <a:pt x="517562" y="675413"/>
                  </a:lnTo>
                  <a:lnTo>
                    <a:pt x="554250" y="666013"/>
                  </a:lnTo>
                  <a:lnTo>
                    <a:pt x="617071" y="649006"/>
                  </a:lnTo>
                  <a:lnTo>
                    <a:pt x="671251" y="642867"/>
                  </a:lnTo>
                  <a:lnTo>
                    <a:pt x="1075999" y="642867"/>
                  </a:lnTo>
                  <a:lnTo>
                    <a:pt x="1082513" y="627984"/>
                  </a:lnTo>
                  <a:lnTo>
                    <a:pt x="1085559" y="614500"/>
                  </a:lnTo>
                  <a:lnTo>
                    <a:pt x="1086164" y="608965"/>
                  </a:lnTo>
                  <a:lnTo>
                    <a:pt x="1117279" y="537845"/>
                  </a:lnTo>
                  <a:lnTo>
                    <a:pt x="1086164" y="251142"/>
                  </a:lnTo>
                  <a:lnTo>
                    <a:pt x="708542" y="105013"/>
                  </a:lnTo>
                  <a:lnTo>
                    <a:pt x="271902" y="105013"/>
                  </a:lnTo>
                  <a:lnTo>
                    <a:pt x="169283" y="76676"/>
                  </a:lnTo>
                  <a:lnTo>
                    <a:pt x="14919" y="0"/>
                  </a:lnTo>
                  <a:close/>
                </a:path>
                <a:path w="1117600" h="742314">
                  <a:moveTo>
                    <a:pt x="506091" y="26670"/>
                  </a:moveTo>
                  <a:lnTo>
                    <a:pt x="368822" y="87510"/>
                  </a:lnTo>
                  <a:lnTo>
                    <a:pt x="271902" y="105013"/>
                  </a:lnTo>
                  <a:lnTo>
                    <a:pt x="708542" y="105013"/>
                  </a:lnTo>
                  <a:lnTo>
                    <a:pt x="506091" y="26670"/>
                  </a:lnTo>
                  <a:close/>
                </a:path>
              </a:pathLst>
            </a:custGeom>
            <a:solidFill>
              <a:srgbClr val="ED0677"/>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580158F3-6169-BA49-9C8A-DA50CDEDCF92}"/>
                </a:ext>
              </a:extLst>
            </p:cNvPr>
            <p:cNvSpPr/>
            <p:nvPr/>
          </p:nvSpPr>
          <p:spPr>
            <a:xfrm>
              <a:off x="8521427" y="4723648"/>
              <a:ext cx="180340" cy="304800"/>
            </a:xfrm>
            <a:custGeom>
              <a:avLst/>
              <a:gdLst/>
              <a:ahLst/>
              <a:cxnLst/>
              <a:rect l="l" t="t" r="r" b="b"/>
              <a:pathLst>
                <a:path w="180340" h="304800">
                  <a:moveTo>
                    <a:pt x="0" y="192620"/>
                  </a:moveTo>
                  <a:lnTo>
                    <a:pt x="37829" y="246401"/>
                  </a:lnTo>
                  <a:lnTo>
                    <a:pt x="45931" y="280925"/>
                  </a:lnTo>
                  <a:lnTo>
                    <a:pt x="39585" y="299336"/>
                  </a:lnTo>
                  <a:lnTo>
                    <a:pt x="34074" y="304774"/>
                  </a:lnTo>
                  <a:lnTo>
                    <a:pt x="75148" y="303626"/>
                  </a:lnTo>
                  <a:lnTo>
                    <a:pt x="101496" y="293874"/>
                  </a:lnTo>
                  <a:lnTo>
                    <a:pt x="124508" y="267087"/>
                  </a:lnTo>
                  <a:lnTo>
                    <a:pt x="155574" y="214833"/>
                  </a:lnTo>
                  <a:lnTo>
                    <a:pt x="163565" y="193361"/>
                  </a:lnTo>
                  <a:lnTo>
                    <a:pt x="73898" y="193361"/>
                  </a:lnTo>
                  <a:lnTo>
                    <a:pt x="0" y="192620"/>
                  </a:lnTo>
                  <a:close/>
                </a:path>
                <a:path w="180340" h="304800">
                  <a:moveTo>
                    <a:pt x="168909" y="0"/>
                  </a:moveTo>
                  <a:lnTo>
                    <a:pt x="142517" y="115109"/>
                  </a:lnTo>
                  <a:lnTo>
                    <a:pt x="116125" y="173543"/>
                  </a:lnTo>
                  <a:lnTo>
                    <a:pt x="73898" y="193361"/>
                  </a:lnTo>
                  <a:lnTo>
                    <a:pt x="163565" y="193361"/>
                  </a:lnTo>
                  <a:lnTo>
                    <a:pt x="174492" y="163999"/>
                  </a:lnTo>
                  <a:lnTo>
                    <a:pt x="180168" y="108369"/>
                  </a:lnTo>
                  <a:lnTo>
                    <a:pt x="176881" y="52262"/>
                  </a:lnTo>
                  <a:lnTo>
                    <a:pt x="168909" y="0"/>
                  </a:lnTo>
                  <a:close/>
                </a:path>
              </a:pathLst>
            </a:custGeom>
            <a:solidFill>
              <a:srgbClr val="F599B1"/>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D3BDC733-0FB0-CC45-BD06-3767BB6B20D7}"/>
                </a:ext>
              </a:extLst>
            </p:cNvPr>
            <p:cNvSpPr/>
            <p:nvPr/>
          </p:nvSpPr>
          <p:spPr>
            <a:xfrm>
              <a:off x="8521429" y="4729570"/>
              <a:ext cx="157480" cy="288925"/>
            </a:xfrm>
            <a:custGeom>
              <a:avLst/>
              <a:gdLst/>
              <a:ahLst/>
              <a:cxnLst/>
              <a:rect l="l" t="t" r="r" b="b"/>
              <a:pathLst>
                <a:path w="157479" h="288925">
                  <a:moveTo>
                    <a:pt x="157048" y="0"/>
                  </a:moveTo>
                  <a:lnTo>
                    <a:pt x="137513" y="111687"/>
                  </a:lnTo>
                  <a:lnTo>
                    <a:pt x="114642" y="168365"/>
                  </a:lnTo>
                  <a:lnTo>
                    <a:pt x="73712" y="187535"/>
                  </a:lnTo>
                  <a:lnTo>
                    <a:pt x="0" y="186702"/>
                  </a:lnTo>
                  <a:lnTo>
                    <a:pt x="37597" y="238931"/>
                  </a:lnTo>
                  <a:lnTo>
                    <a:pt x="45188" y="270041"/>
                  </a:lnTo>
                  <a:lnTo>
                    <a:pt x="38331" y="285038"/>
                  </a:lnTo>
                  <a:lnTo>
                    <a:pt x="32588" y="288925"/>
                  </a:lnTo>
                </a:path>
              </a:pathLst>
            </a:custGeom>
            <a:ln w="25196">
              <a:solidFill>
                <a:srgbClr val="FFFFFF"/>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1" name="object 11">
              <a:extLst>
                <a:ext uri="{FF2B5EF4-FFF2-40B4-BE49-F238E27FC236}">
                  <a16:creationId xmlns:a16="http://schemas.microsoft.com/office/drawing/2014/main" id="{F4AADB7E-1CB5-714C-BA62-CBCD9FB850CB}"/>
                </a:ext>
              </a:extLst>
            </p:cNvPr>
            <p:cNvSpPr/>
            <p:nvPr/>
          </p:nvSpPr>
          <p:spPr>
            <a:xfrm>
              <a:off x="7936145" y="4157979"/>
              <a:ext cx="991235" cy="1146175"/>
            </a:xfrm>
            <a:custGeom>
              <a:avLst/>
              <a:gdLst/>
              <a:ahLst/>
              <a:cxnLst/>
              <a:rect l="l" t="t" r="r" b="b"/>
              <a:pathLst>
                <a:path w="991234" h="1146175">
                  <a:moveTo>
                    <a:pt x="0" y="0"/>
                  </a:moveTo>
                  <a:lnTo>
                    <a:pt x="35620" y="41797"/>
                  </a:lnTo>
                  <a:lnTo>
                    <a:pt x="67906" y="86423"/>
                  </a:lnTo>
                  <a:lnTo>
                    <a:pt x="86490" y="128575"/>
                  </a:lnTo>
                  <a:lnTo>
                    <a:pt x="99426" y="180222"/>
                  </a:lnTo>
                  <a:lnTo>
                    <a:pt x="106988" y="229444"/>
                  </a:lnTo>
                  <a:lnTo>
                    <a:pt x="109448" y="264325"/>
                  </a:lnTo>
                  <a:lnTo>
                    <a:pt x="105745" y="313360"/>
                  </a:lnTo>
                  <a:lnTo>
                    <a:pt x="96913" y="355124"/>
                  </a:lnTo>
                  <a:lnTo>
                    <a:pt x="86372" y="395893"/>
                  </a:lnTo>
                  <a:lnTo>
                    <a:pt x="77541" y="441948"/>
                  </a:lnTo>
                  <a:lnTo>
                    <a:pt x="73837" y="499567"/>
                  </a:lnTo>
                  <a:lnTo>
                    <a:pt x="80620" y="560723"/>
                  </a:lnTo>
                  <a:lnTo>
                    <a:pt x="98736" y="612702"/>
                  </a:lnTo>
                  <a:lnTo>
                    <a:pt x="124833" y="655816"/>
                  </a:lnTo>
                  <a:lnTo>
                    <a:pt x="155559" y="690381"/>
                  </a:lnTo>
                  <a:lnTo>
                    <a:pt x="187566" y="716709"/>
                  </a:lnTo>
                  <a:lnTo>
                    <a:pt x="217500" y="735114"/>
                  </a:lnTo>
                  <a:lnTo>
                    <a:pt x="214147" y="758744"/>
                  </a:lnTo>
                  <a:lnTo>
                    <a:pt x="212915" y="774663"/>
                  </a:lnTo>
                  <a:lnTo>
                    <a:pt x="213703" y="790108"/>
                  </a:lnTo>
                  <a:lnTo>
                    <a:pt x="216407" y="812317"/>
                  </a:lnTo>
                  <a:lnTo>
                    <a:pt x="179697" y="839073"/>
                  </a:lnTo>
                  <a:lnTo>
                    <a:pt x="150793" y="877250"/>
                  </a:lnTo>
                  <a:lnTo>
                    <a:pt x="131861" y="921836"/>
                  </a:lnTo>
                  <a:lnTo>
                    <a:pt x="125069" y="967816"/>
                  </a:lnTo>
                  <a:lnTo>
                    <a:pt x="132087" y="1018395"/>
                  </a:lnTo>
                  <a:lnTo>
                    <a:pt x="151489" y="1061888"/>
                  </a:lnTo>
                  <a:lnTo>
                    <a:pt x="180798" y="1097353"/>
                  </a:lnTo>
                  <a:lnTo>
                    <a:pt x="217538" y="1123849"/>
                  </a:lnTo>
                  <a:lnTo>
                    <a:pt x="259232" y="1140436"/>
                  </a:lnTo>
                  <a:lnTo>
                    <a:pt x="303402" y="1146174"/>
                  </a:lnTo>
                  <a:lnTo>
                    <a:pt x="352113" y="1139910"/>
                  </a:lnTo>
                  <a:lnTo>
                    <a:pt x="395613" y="1122164"/>
                  </a:lnTo>
                  <a:lnTo>
                    <a:pt x="432276" y="1094509"/>
                  </a:lnTo>
                  <a:lnTo>
                    <a:pt x="460476" y="1058518"/>
                  </a:lnTo>
                  <a:lnTo>
                    <a:pt x="478588" y="1015763"/>
                  </a:lnTo>
                  <a:lnTo>
                    <a:pt x="484987" y="967816"/>
                  </a:lnTo>
                  <a:lnTo>
                    <a:pt x="477430" y="914299"/>
                  </a:lnTo>
                  <a:lnTo>
                    <a:pt x="457402" y="870006"/>
                  </a:lnTo>
                  <a:lnTo>
                    <a:pt x="428867" y="835559"/>
                  </a:lnTo>
                  <a:lnTo>
                    <a:pt x="395787" y="811583"/>
                  </a:lnTo>
                  <a:lnTo>
                    <a:pt x="362127" y="798702"/>
                  </a:lnTo>
                  <a:lnTo>
                    <a:pt x="361893" y="796416"/>
                  </a:lnTo>
                  <a:lnTo>
                    <a:pt x="361503" y="790295"/>
                  </a:lnTo>
                  <a:lnTo>
                    <a:pt x="361425" y="781450"/>
                  </a:lnTo>
                  <a:lnTo>
                    <a:pt x="362127" y="770991"/>
                  </a:lnTo>
                  <a:lnTo>
                    <a:pt x="437979" y="770991"/>
                  </a:lnTo>
                  <a:lnTo>
                    <a:pt x="458806" y="769545"/>
                  </a:lnTo>
                  <a:lnTo>
                    <a:pt x="508812" y="757264"/>
                  </a:lnTo>
                  <a:lnTo>
                    <a:pt x="558057" y="734174"/>
                  </a:lnTo>
                  <a:lnTo>
                    <a:pt x="607885" y="698131"/>
                  </a:lnTo>
                  <a:lnTo>
                    <a:pt x="638874" y="665086"/>
                  </a:lnTo>
                  <a:lnTo>
                    <a:pt x="668256" y="621850"/>
                  </a:lnTo>
                  <a:lnTo>
                    <a:pt x="693240" y="573207"/>
                  </a:lnTo>
                  <a:lnTo>
                    <a:pt x="711034" y="523938"/>
                  </a:lnTo>
                  <a:lnTo>
                    <a:pt x="726706" y="483768"/>
                  </a:lnTo>
                  <a:lnTo>
                    <a:pt x="747221" y="450605"/>
                  </a:lnTo>
                  <a:lnTo>
                    <a:pt x="788390" y="406704"/>
                  </a:lnTo>
                  <a:lnTo>
                    <a:pt x="827559" y="379762"/>
                  </a:lnTo>
                  <a:lnTo>
                    <a:pt x="874806" y="356647"/>
                  </a:lnTo>
                  <a:lnTo>
                    <a:pt x="929413" y="337085"/>
                  </a:lnTo>
                  <a:lnTo>
                    <a:pt x="990663" y="320801"/>
                  </a:lnTo>
                  <a:lnTo>
                    <a:pt x="954405" y="309022"/>
                  </a:lnTo>
                  <a:lnTo>
                    <a:pt x="904719" y="296976"/>
                  </a:lnTo>
                  <a:lnTo>
                    <a:pt x="858756" y="289267"/>
                  </a:lnTo>
                  <a:lnTo>
                    <a:pt x="715556" y="289267"/>
                  </a:lnTo>
                  <a:lnTo>
                    <a:pt x="716635" y="281660"/>
                  </a:lnTo>
                  <a:lnTo>
                    <a:pt x="718794" y="278396"/>
                  </a:lnTo>
                  <a:lnTo>
                    <a:pt x="717715" y="267512"/>
                  </a:lnTo>
                  <a:lnTo>
                    <a:pt x="714029" y="224698"/>
                  </a:lnTo>
                  <a:lnTo>
                    <a:pt x="703182" y="182483"/>
                  </a:lnTo>
                  <a:lnTo>
                    <a:pt x="685494" y="142052"/>
                  </a:lnTo>
                  <a:lnTo>
                    <a:pt x="668894" y="116370"/>
                  </a:lnTo>
                  <a:lnTo>
                    <a:pt x="237058" y="116370"/>
                  </a:lnTo>
                  <a:lnTo>
                    <a:pt x="190247" y="82913"/>
                  </a:lnTo>
                  <a:lnTo>
                    <a:pt x="138954" y="54742"/>
                  </a:lnTo>
                  <a:lnTo>
                    <a:pt x="87359" y="31662"/>
                  </a:lnTo>
                  <a:lnTo>
                    <a:pt x="39647" y="13480"/>
                  </a:lnTo>
                  <a:lnTo>
                    <a:pt x="0" y="0"/>
                  </a:lnTo>
                  <a:close/>
                </a:path>
                <a:path w="991234" h="1146175">
                  <a:moveTo>
                    <a:pt x="437979" y="770991"/>
                  </a:moveTo>
                  <a:lnTo>
                    <a:pt x="362127" y="770991"/>
                  </a:lnTo>
                  <a:lnTo>
                    <a:pt x="371532" y="772247"/>
                  </a:lnTo>
                  <a:lnTo>
                    <a:pt x="377880" y="772891"/>
                  </a:lnTo>
                  <a:lnTo>
                    <a:pt x="387493" y="773129"/>
                  </a:lnTo>
                  <a:lnTo>
                    <a:pt x="406692" y="773163"/>
                  </a:lnTo>
                  <a:lnTo>
                    <a:pt x="437979" y="770991"/>
                  </a:lnTo>
                  <a:close/>
                </a:path>
                <a:path w="991234" h="1146175">
                  <a:moveTo>
                    <a:pt x="793838" y="283819"/>
                  </a:moveTo>
                  <a:lnTo>
                    <a:pt x="776722" y="283908"/>
                  </a:lnTo>
                  <a:lnTo>
                    <a:pt x="760683" y="284510"/>
                  </a:lnTo>
                  <a:lnTo>
                    <a:pt x="741652" y="286128"/>
                  </a:lnTo>
                  <a:lnTo>
                    <a:pt x="715556" y="289267"/>
                  </a:lnTo>
                  <a:lnTo>
                    <a:pt x="858756" y="289267"/>
                  </a:lnTo>
                  <a:lnTo>
                    <a:pt x="848799" y="287597"/>
                  </a:lnTo>
                  <a:lnTo>
                    <a:pt x="793838" y="283819"/>
                  </a:lnTo>
                  <a:close/>
                </a:path>
                <a:path w="991234" h="1146175">
                  <a:moveTo>
                    <a:pt x="453466" y="3289"/>
                  </a:moveTo>
                  <a:lnTo>
                    <a:pt x="389849" y="11205"/>
                  </a:lnTo>
                  <a:lnTo>
                    <a:pt x="336804" y="31561"/>
                  </a:lnTo>
                  <a:lnTo>
                    <a:pt x="293927" y="59267"/>
                  </a:lnTo>
                  <a:lnTo>
                    <a:pt x="260813" y="89233"/>
                  </a:lnTo>
                  <a:lnTo>
                    <a:pt x="237058" y="116370"/>
                  </a:lnTo>
                  <a:lnTo>
                    <a:pt x="668894" y="116370"/>
                  </a:lnTo>
                  <a:lnTo>
                    <a:pt x="630860" y="71281"/>
                  </a:lnTo>
                  <a:lnTo>
                    <a:pt x="594551" y="43312"/>
                  </a:lnTo>
                  <a:lnTo>
                    <a:pt x="552670" y="21867"/>
                  </a:lnTo>
                  <a:lnTo>
                    <a:pt x="505536" y="8131"/>
                  </a:lnTo>
                  <a:lnTo>
                    <a:pt x="453466" y="3289"/>
                  </a:lnTo>
                  <a:close/>
                </a:path>
              </a:pathLst>
            </a:custGeom>
            <a:solidFill>
              <a:srgbClr val="FFFFFF"/>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2" name="object 12">
              <a:extLst>
                <a:ext uri="{FF2B5EF4-FFF2-40B4-BE49-F238E27FC236}">
                  <a16:creationId xmlns:a16="http://schemas.microsoft.com/office/drawing/2014/main" id="{1C7D333E-797C-C04C-9806-F7E4DC923240}"/>
                </a:ext>
              </a:extLst>
            </p:cNvPr>
            <p:cNvSpPr/>
            <p:nvPr/>
          </p:nvSpPr>
          <p:spPr>
            <a:xfrm>
              <a:off x="8653119" y="4375568"/>
              <a:ext cx="74066" cy="89903"/>
            </a:xfrm>
            <a:prstGeom prst="rect">
              <a:avLst/>
            </a:prstGeom>
            <a:blipFill>
              <a:blip r:embed="rId3"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3" name="object 13">
              <a:extLst>
                <a:ext uri="{FF2B5EF4-FFF2-40B4-BE49-F238E27FC236}">
                  <a16:creationId xmlns:a16="http://schemas.microsoft.com/office/drawing/2014/main" id="{B8460AB8-C154-D749-B390-A993ADEEC4B8}"/>
                </a:ext>
              </a:extLst>
            </p:cNvPr>
            <p:cNvSpPr/>
            <p:nvPr/>
          </p:nvSpPr>
          <p:spPr>
            <a:xfrm>
              <a:off x="8669261" y="4300467"/>
              <a:ext cx="132473" cy="126771"/>
            </a:xfrm>
            <a:prstGeom prst="rect">
              <a:avLst/>
            </a:prstGeom>
            <a:blipFill>
              <a:blip r:embed="rId4"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4" name="object 14">
              <a:extLst>
                <a:ext uri="{FF2B5EF4-FFF2-40B4-BE49-F238E27FC236}">
                  <a16:creationId xmlns:a16="http://schemas.microsoft.com/office/drawing/2014/main" id="{BBE67937-7DA3-A548-93FE-F8D347B3412C}"/>
                </a:ext>
              </a:extLst>
            </p:cNvPr>
            <p:cNvSpPr/>
            <p:nvPr/>
          </p:nvSpPr>
          <p:spPr>
            <a:xfrm>
              <a:off x="7936141" y="3933812"/>
              <a:ext cx="990676" cy="1370342"/>
            </a:xfrm>
            <a:prstGeom prst="rect">
              <a:avLst/>
            </a:prstGeom>
            <a:blipFill>
              <a:blip r:embed="rId5"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5" name="object 15">
              <a:extLst>
                <a:ext uri="{FF2B5EF4-FFF2-40B4-BE49-F238E27FC236}">
                  <a16:creationId xmlns:a16="http://schemas.microsoft.com/office/drawing/2014/main" id="{D023364F-892D-F24D-ACEE-E91909795CD6}"/>
                </a:ext>
              </a:extLst>
            </p:cNvPr>
            <p:cNvSpPr/>
            <p:nvPr/>
          </p:nvSpPr>
          <p:spPr>
            <a:xfrm>
              <a:off x="7989039" y="3791654"/>
              <a:ext cx="119792" cy="158686"/>
            </a:xfrm>
            <a:prstGeom prst="rect">
              <a:avLst/>
            </a:prstGeom>
            <a:blipFill>
              <a:blip r:embed="rId6"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6" name="object 16">
              <a:extLst>
                <a:ext uri="{FF2B5EF4-FFF2-40B4-BE49-F238E27FC236}">
                  <a16:creationId xmlns:a16="http://schemas.microsoft.com/office/drawing/2014/main" id="{E67A6364-7429-4147-A8E8-817F722ED04C}"/>
                </a:ext>
              </a:extLst>
            </p:cNvPr>
            <p:cNvSpPr/>
            <p:nvPr/>
          </p:nvSpPr>
          <p:spPr>
            <a:xfrm>
              <a:off x="8138934" y="3775207"/>
              <a:ext cx="118293" cy="131559"/>
            </a:xfrm>
            <a:prstGeom prst="rect">
              <a:avLst/>
            </a:prstGeom>
            <a:blipFill>
              <a:blip r:embed="rId7"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7" name="object 17">
              <a:extLst>
                <a:ext uri="{FF2B5EF4-FFF2-40B4-BE49-F238E27FC236}">
                  <a16:creationId xmlns:a16="http://schemas.microsoft.com/office/drawing/2014/main" id="{C86C3FEA-F1BD-B048-AEFD-ED598EF7AE6E}"/>
                </a:ext>
              </a:extLst>
            </p:cNvPr>
            <p:cNvSpPr/>
            <p:nvPr/>
          </p:nvSpPr>
          <p:spPr>
            <a:xfrm>
              <a:off x="8286192" y="3769375"/>
              <a:ext cx="124371" cy="119849"/>
            </a:xfrm>
            <a:prstGeom prst="rect">
              <a:avLst/>
            </a:prstGeom>
            <a:blipFill>
              <a:blip r:embed="rId8"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8" name="object 18">
              <a:extLst>
                <a:ext uri="{FF2B5EF4-FFF2-40B4-BE49-F238E27FC236}">
                  <a16:creationId xmlns:a16="http://schemas.microsoft.com/office/drawing/2014/main" id="{DB2CEDC3-8575-6A49-86E9-56AA64E8B766}"/>
                </a:ext>
              </a:extLst>
            </p:cNvPr>
            <p:cNvSpPr/>
            <p:nvPr/>
          </p:nvSpPr>
          <p:spPr>
            <a:xfrm>
              <a:off x="8431765" y="3782336"/>
              <a:ext cx="129539" cy="115570"/>
            </a:xfrm>
            <a:custGeom>
              <a:avLst/>
              <a:gdLst/>
              <a:ahLst/>
              <a:cxnLst/>
              <a:rect l="l" t="t" r="r" b="b"/>
              <a:pathLst>
                <a:path w="129540" h="115570">
                  <a:moveTo>
                    <a:pt x="11950" y="18415"/>
                  </a:moveTo>
                  <a:lnTo>
                    <a:pt x="7086" y="21005"/>
                  </a:lnTo>
                  <a:lnTo>
                    <a:pt x="3517" y="38252"/>
                  </a:lnTo>
                  <a:lnTo>
                    <a:pt x="11112" y="40411"/>
                  </a:lnTo>
                  <a:lnTo>
                    <a:pt x="54851" y="49479"/>
                  </a:lnTo>
                  <a:lnTo>
                    <a:pt x="53858" y="54229"/>
                  </a:lnTo>
                  <a:lnTo>
                    <a:pt x="26827" y="88113"/>
                  </a:lnTo>
                  <a:lnTo>
                    <a:pt x="4584" y="93433"/>
                  </a:lnTo>
                  <a:lnTo>
                    <a:pt x="2171" y="93941"/>
                  </a:lnTo>
                  <a:lnTo>
                    <a:pt x="0" y="104432"/>
                  </a:lnTo>
                  <a:lnTo>
                    <a:pt x="1841" y="112864"/>
                  </a:lnTo>
                  <a:lnTo>
                    <a:pt x="13576" y="115303"/>
                  </a:lnTo>
                  <a:lnTo>
                    <a:pt x="55284" y="97393"/>
                  </a:lnTo>
                  <a:lnTo>
                    <a:pt x="75915" y="62209"/>
                  </a:lnTo>
                  <a:lnTo>
                    <a:pt x="77762" y="54229"/>
                  </a:lnTo>
                  <a:lnTo>
                    <a:pt x="127116" y="54229"/>
                  </a:lnTo>
                  <a:lnTo>
                    <a:pt x="129311" y="43624"/>
                  </a:lnTo>
                  <a:lnTo>
                    <a:pt x="122034" y="41262"/>
                  </a:lnTo>
                  <a:lnTo>
                    <a:pt x="82168" y="32981"/>
                  </a:lnTo>
                  <a:lnTo>
                    <a:pt x="83151" y="28232"/>
                  </a:lnTo>
                  <a:lnTo>
                    <a:pt x="59270" y="28232"/>
                  </a:lnTo>
                  <a:lnTo>
                    <a:pt x="11950" y="18415"/>
                  </a:lnTo>
                  <a:close/>
                </a:path>
                <a:path w="129540" h="115570">
                  <a:moveTo>
                    <a:pt x="127116" y="54229"/>
                  </a:moveTo>
                  <a:lnTo>
                    <a:pt x="77762" y="54229"/>
                  </a:lnTo>
                  <a:lnTo>
                    <a:pt x="120942" y="63195"/>
                  </a:lnTo>
                  <a:lnTo>
                    <a:pt x="125768" y="60744"/>
                  </a:lnTo>
                  <a:lnTo>
                    <a:pt x="127116" y="54229"/>
                  </a:lnTo>
                  <a:close/>
                </a:path>
                <a:path w="129540" h="115570">
                  <a:moveTo>
                    <a:pt x="66700" y="0"/>
                  </a:moveTo>
                  <a:lnTo>
                    <a:pt x="64046" y="5194"/>
                  </a:lnTo>
                  <a:lnTo>
                    <a:pt x="59270" y="28232"/>
                  </a:lnTo>
                  <a:lnTo>
                    <a:pt x="83151" y="28232"/>
                  </a:lnTo>
                  <a:lnTo>
                    <a:pt x="87477" y="7327"/>
                  </a:lnTo>
                  <a:lnTo>
                    <a:pt x="84086" y="3594"/>
                  </a:lnTo>
                  <a:lnTo>
                    <a:pt x="66700" y="0"/>
                  </a:lnTo>
                  <a:close/>
                </a:path>
              </a:pathLst>
            </a:custGeom>
            <a:solidFill>
              <a:srgbClr val="EC008C"/>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9" name="object 19">
              <a:extLst>
                <a:ext uri="{FF2B5EF4-FFF2-40B4-BE49-F238E27FC236}">
                  <a16:creationId xmlns:a16="http://schemas.microsoft.com/office/drawing/2014/main" id="{A8EB9D1D-ECE6-3C4C-9D50-941AD991DC64}"/>
                </a:ext>
              </a:extLst>
            </p:cNvPr>
            <p:cNvSpPr/>
            <p:nvPr/>
          </p:nvSpPr>
          <p:spPr>
            <a:xfrm>
              <a:off x="8576688" y="3839952"/>
              <a:ext cx="121285" cy="124460"/>
            </a:xfrm>
            <a:custGeom>
              <a:avLst/>
              <a:gdLst/>
              <a:ahLst/>
              <a:cxnLst/>
              <a:rect l="l" t="t" r="r" b="b"/>
              <a:pathLst>
                <a:path w="121284" h="124460">
                  <a:moveTo>
                    <a:pt x="106616" y="0"/>
                  </a:moveTo>
                  <a:lnTo>
                    <a:pt x="102844" y="1028"/>
                  </a:lnTo>
                  <a:lnTo>
                    <a:pt x="98806" y="2273"/>
                  </a:lnTo>
                  <a:lnTo>
                    <a:pt x="85883" y="5853"/>
                  </a:lnTo>
                  <a:lnTo>
                    <a:pt x="72167" y="8620"/>
                  </a:lnTo>
                  <a:lnTo>
                    <a:pt x="52089" y="11610"/>
                  </a:lnTo>
                  <a:lnTo>
                    <a:pt x="20078" y="15862"/>
                  </a:lnTo>
                  <a:lnTo>
                    <a:pt x="14935" y="16471"/>
                  </a:lnTo>
                  <a:lnTo>
                    <a:pt x="7175" y="17538"/>
                  </a:lnTo>
                  <a:lnTo>
                    <a:pt x="0" y="34848"/>
                  </a:lnTo>
                  <a:lnTo>
                    <a:pt x="5207" y="41440"/>
                  </a:lnTo>
                  <a:lnTo>
                    <a:pt x="7556" y="44234"/>
                  </a:lnTo>
                  <a:lnTo>
                    <a:pt x="9779" y="46990"/>
                  </a:lnTo>
                  <a:lnTo>
                    <a:pt x="34863" y="75821"/>
                  </a:lnTo>
                  <a:lnTo>
                    <a:pt x="62141" y="116471"/>
                  </a:lnTo>
                  <a:lnTo>
                    <a:pt x="64566" y="119468"/>
                  </a:lnTo>
                  <a:lnTo>
                    <a:pt x="75387" y="123952"/>
                  </a:lnTo>
                  <a:lnTo>
                    <a:pt x="82588" y="119443"/>
                  </a:lnTo>
                  <a:lnTo>
                    <a:pt x="87185" y="108381"/>
                  </a:lnTo>
                  <a:lnTo>
                    <a:pt x="79222" y="97002"/>
                  </a:lnTo>
                  <a:lnTo>
                    <a:pt x="54768" y="66086"/>
                  </a:lnTo>
                  <a:lnTo>
                    <a:pt x="30353" y="39662"/>
                  </a:lnTo>
                  <a:lnTo>
                    <a:pt x="29540" y="37947"/>
                  </a:lnTo>
                  <a:lnTo>
                    <a:pt x="31051" y="34302"/>
                  </a:lnTo>
                  <a:lnTo>
                    <a:pt x="33185" y="33959"/>
                  </a:lnTo>
                  <a:lnTo>
                    <a:pt x="56030" y="32144"/>
                  </a:lnTo>
                  <a:lnTo>
                    <a:pt x="71697" y="30533"/>
                  </a:lnTo>
                  <a:lnTo>
                    <a:pt x="114261" y="23164"/>
                  </a:lnTo>
                  <a:lnTo>
                    <a:pt x="121056" y="10109"/>
                  </a:lnTo>
                  <a:lnTo>
                    <a:pt x="116128" y="3949"/>
                  </a:lnTo>
                  <a:lnTo>
                    <a:pt x="106616" y="0"/>
                  </a:lnTo>
                  <a:close/>
                </a:path>
              </a:pathLst>
            </a:custGeom>
            <a:solidFill>
              <a:srgbClr val="EC008C"/>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0" name="object 20">
              <a:extLst>
                <a:ext uri="{FF2B5EF4-FFF2-40B4-BE49-F238E27FC236}">
                  <a16:creationId xmlns:a16="http://schemas.microsoft.com/office/drawing/2014/main" id="{3FD38DD3-15D3-0E49-A67E-8B42CBC90747}"/>
                </a:ext>
              </a:extLst>
            </p:cNvPr>
            <p:cNvSpPr/>
            <p:nvPr/>
          </p:nvSpPr>
          <p:spPr>
            <a:xfrm>
              <a:off x="8698324" y="3880585"/>
              <a:ext cx="130175" cy="142240"/>
            </a:xfrm>
            <a:custGeom>
              <a:avLst/>
              <a:gdLst/>
              <a:ahLst/>
              <a:cxnLst/>
              <a:rect l="l" t="t" r="r" b="b"/>
              <a:pathLst>
                <a:path w="130175" h="142239">
                  <a:moveTo>
                    <a:pt x="28368" y="74496"/>
                  </a:moveTo>
                  <a:lnTo>
                    <a:pt x="18289" y="77274"/>
                  </a:lnTo>
                  <a:lnTo>
                    <a:pt x="9944" y="85255"/>
                  </a:lnTo>
                  <a:lnTo>
                    <a:pt x="5918" y="91376"/>
                  </a:lnTo>
                  <a:lnTo>
                    <a:pt x="5257" y="99034"/>
                  </a:lnTo>
                  <a:lnTo>
                    <a:pt x="8267" y="105740"/>
                  </a:lnTo>
                  <a:lnTo>
                    <a:pt x="37831" y="133465"/>
                  </a:lnTo>
                  <a:lnTo>
                    <a:pt x="61264" y="142125"/>
                  </a:lnTo>
                  <a:lnTo>
                    <a:pt x="76699" y="142020"/>
                  </a:lnTo>
                  <a:lnTo>
                    <a:pt x="88760" y="137572"/>
                  </a:lnTo>
                  <a:lnTo>
                    <a:pt x="97658" y="130724"/>
                  </a:lnTo>
                  <a:lnTo>
                    <a:pt x="103606" y="123418"/>
                  </a:lnTo>
                  <a:lnTo>
                    <a:pt x="104289" y="122054"/>
                  </a:lnTo>
                  <a:lnTo>
                    <a:pt x="67070" y="122054"/>
                  </a:lnTo>
                  <a:lnTo>
                    <a:pt x="57061" y="120802"/>
                  </a:lnTo>
                  <a:lnTo>
                    <a:pt x="58508" y="119392"/>
                  </a:lnTo>
                  <a:lnTo>
                    <a:pt x="59512" y="118364"/>
                  </a:lnTo>
                  <a:lnTo>
                    <a:pt x="60515" y="116840"/>
                  </a:lnTo>
                  <a:lnTo>
                    <a:pt x="61628" y="113639"/>
                  </a:lnTo>
                  <a:lnTo>
                    <a:pt x="41046" y="113639"/>
                  </a:lnTo>
                  <a:lnTo>
                    <a:pt x="38798" y="112674"/>
                  </a:lnTo>
                  <a:lnTo>
                    <a:pt x="37445" y="112128"/>
                  </a:lnTo>
                  <a:lnTo>
                    <a:pt x="27457" y="105549"/>
                  </a:lnTo>
                  <a:lnTo>
                    <a:pt x="24180" y="99517"/>
                  </a:lnTo>
                  <a:lnTo>
                    <a:pt x="29222" y="91859"/>
                  </a:lnTo>
                  <a:lnTo>
                    <a:pt x="60521" y="91859"/>
                  </a:lnTo>
                  <a:lnTo>
                    <a:pt x="56186" y="86323"/>
                  </a:lnTo>
                  <a:lnTo>
                    <a:pt x="49707" y="81216"/>
                  </a:lnTo>
                  <a:lnTo>
                    <a:pt x="39176" y="76087"/>
                  </a:lnTo>
                  <a:lnTo>
                    <a:pt x="28368" y="74496"/>
                  </a:lnTo>
                  <a:close/>
                </a:path>
                <a:path w="130175" h="142239">
                  <a:moveTo>
                    <a:pt x="90843" y="68299"/>
                  </a:moveTo>
                  <a:lnTo>
                    <a:pt x="39751" y="68299"/>
                  </a:lnTo>
                  <a:lnTo>
                    <a:pt x="52817" y="70146"/>
                  </a:lnTo>
                  <a:lnTo>
                    <a:pt x="63214" y="73839"/>
                  </a:lnTo>
                  <a:lnTo>
                    <a:pt x="86477" y="102263"/>
                  </a:lnTo>
                  <a:lnTo>
                    <a:pt x="85098" y="107788"/>
                  </a:lnTo>
                  <a:lnTo>
                    <a:pt x="82844" y="112141"/>
                  </a:lnTo>
                  <a:lnTo>
                    <a:pt x="79917" y="115719"/>
                  </a:lnTo>
                  <a:lnTo>
                    <a:pt x="74672" y="119694"/>
                  </a:lnTo>
                  <a:lnTo>
                    <a:pt x="67070" y="122054"/>
                  </a:lnTo>
                  <a:lnTo>
                    <a:pt x="104289" y="122054"/>
                  </a:lnTo>
                  <a:lnTo>
                    <a:pt x="108316" y="114013"/>
                  </a:lnTo>
                  <a:lnTo>
                    <a:pt x="110412" y="104410"/>
                  </a:lnTo>
                  <a:lnTo>
                    <a:pt x="110413" y="102263"/>
                  </a:lnTo>
                  <a:lnTo>
                    <a:pt x="109778" y="93573"/>
                  </a:lnTo>
                  <a:lnTo>
                    <a:pt x="105587" y="83718"/>
                  </a:lnTo>
                  <a:lnTo>
                    <a:pt x="101206" y="76796"/>
                  </a:lnTo>
                  <a:lnTo>
                    <a:pt x="95389" y="71272"/>
                  </a:lnTo>
                  <a:lnTo>
                    <a:pt x="90843" y="68299"/>
                  </a:lnTo>
                  <a:close/>
                </a:path>
                <a:path w="130175" h="142239">
                  <a:moveTo>
                    <a:pt x="60521" y="91859"/>
                  </a:moveTo>
                  <a:lnTo>
                    <a:pt x="29222" y="91859"/>
                  </a:lnTo>
                  <a:lnTo>
                    <a:pt x="35001" y="92290"/>
                  </a:lnTo>
                  <a:lnTo>
                    <a:pt x="45135" y="98958"/>
                  </a:lnTo>
                  <a:lnTo>
                    <a:pt x="48450" y="103670"/>
                  </a:lnTo>
                  <a:lnTo>
                    <a:pt x="43256" y="111544"/>
                  </a:lnTo>
                  <a:lnTo>
                    <a:pt x="41046" y="113639"/>
                  </a:lnTo>
                  <a:lnTo>
                    <a:pt x="61628" y="113639"/>
                  </a:lnTo>
                  <a:lnTo>
                    <a:pt x="64838" y="104410"/>
                  </a:lnTo>
                  <a:lnTo>
                    <a:pt x="62312" y="94146"/>
                  </a:lnTo>
                  <a:lnTo>
                    <a:pt x="60521" y="91859"/>
                  </a:lnTo>
                  <a:close/>
                </a:path>
                <a:path w="130175" h="142239">
                  <a:moveTo>
                    <a:pt x="53708" y="0"/>
                  </a:moveTo>
                  <a:lnTo>
                    <a:pt x="42405" y="17195"/>
                  </a:lnTo>
                  <a:lnTo>
                    <a:pt x="48844" y="21767"/>
                  </a:lnTo>
                  <a:lnTo>
                    <a:pt x="51663" y="23622"/>
                  </a:lnTo>
                  <a:lnTo>
                    <a:pt x="57412" y="26985"/>
                  </a:lnTo>
                  <a:lnTo>
                    <a:pt x="78983" y="39250"/>
                  </a:lnTo>
                  <a:lnTo>
                    <a:pt x="86296" y="43535"/>
                  </a:lnTo>
                  <a:lnTo>
                    <a:pt x="83654" y="43980"/>
                  </a:lnTo>
                  <a:lnTo>
                    <a:pt x="82169" y="44196"/>
                  </a:lnTo>
                  <a:lnTo>
                    <a:pt x="80048" y="44323"/>
                  </a:lnTo>
                  <a:lnTo>
                    <a:pt x="65938" y="45506"/>
                  </a:lnTo>
                  <a:lnTo>
                    <a:pt x="51885" y="46502"/>
                  </a:lnTo>
                  <a:lnTo>
                    <a:pt x="8623" y="48780"/>
                  </a:lnTo>
                  <a:lnTo>
                    <a:pt x="6527" y="48920"/>
                  </a:lnTo>
                  <a:lnTo>
                    <a:pt x="0" y="58813"/>
                  </a:lnTo>
                  <a:lnTo>
                    <a:pt x="2476" y="66332"/>
                  </a:lnTo>
                  <a:lnTo>
                    <a:pt x="10134" y="71374"/>
                  </a:lnTo>
                  <a:lnTo>
                    <a:pt x="11150" y="71361"/>
                  </a:lnTo>
                  <a:lnTo>
                    <a:pt x="23647" y="69291"/>
                  </a:lnTo>
                  <a:lnTo>
                    <a:pt x="39751" y="68299"/>
                  </a:lnTo>
                  <a:lnTo>
                    <a:pt x="90843" y="68299"/>
                  </a:lnTo>
                  <a:lnTo>
                    <a:pt x="84543" y="64160"/>
                  </a:lnTo>
                  <a:lnTo>
                    <a:pt x="80683" y="62611"/>
                  </a:lnTo>
                  <a:lnTo>
                    <a:pt x="77228" y="61696"/>
                  </a:lnTo>
                  <a:lnTo>
                    <a:pt x="81762" y="61468"/>
                  </a:lnTo>
                  <a:lnTo>
                    <a:pt x="89585" y="60871"/>
                  </a:lnTo>
                  <a:lnTo>
                    <a:pt x="118239" y="60871"/>
                  </a:lnTo>
                  <a:lnTo>
                    <a:pt x="121616" y="59416"/>
                  </a:lnTo>
                  <a:lnTo>
                    <a:pt x="124574" y="55892"/>
                  </a:lnTo>
                  <a:lnTo>
                    <a:pt x="129921" y="47777"/>
                  </a:lnTo>
                  <a:lnTo>
                    <a:pt x="122580" y="42773"/>
                  </a:lnTo>
                  <a:lnTo>
                    <a:pt x="116573" y="38823"/>
                  </a:lnTo>
                  <a:lnTo>
                    <a:pt x="113893" y="37236"/>
                  </a:lnTo>
                  <a:lnTo>
                    <a:pt x="112725" y="36461"/>
                  </a:lnTo>
                  <a:lnTo>
                    <a:pt x="103083" y="30618"/>
                  </a:lnTo>
                  <a:lnTo>
                    <a:pt x="94297" y="25161"/>
                  </a:lnTo>
                  <a:lnTo>
                    <a:pt x="64096" y="5994"/>
                  </a:lnTo>
                  <a:lnTo>
                    <a:pt x="60261" y="3632"/>
                  </a:lnTo>
                  <a:lnTo>
                    <a:pt x="53708" y="0"/>
                  </a:lnTo>
                  <a:close/>
                </a:path>
                <a:path w="130175" h="142239">
                  <a:moveTo>
                    <a:pt x="118239" y="60871"/>
                  </a:moveTo>
                  <a:lnTo>
                    <a:pt x="89585" y="60871"/>
                  </a:lnTo>
                  <a:lnTo>
                    <a:pt x="110876" y="61571"/>
                  </a:lnTo>
                  <a:lnTo>
                    <a:pt x="117627" y="61134"/>
                  </a:lnTo>
                  <a:lnTo>
                    <a:pt x="118239" y="60871"/>
                  </a:lnTo>
                  <a:close/>
                </a:path>
              </a:pathLst>
            </a:custGeom>
            <a:solidFill>
              <a:srgbClr val="EC008C"/>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1" name="object 21">
              <a:extLst>
                <a:ext uri="{FF2B5EF4-FFF2-40B4-BE49-F238E27FC236}">
                  <a16:creationId xmlns:a16="http://schemas.microsoft.com/office/drawing/2014/main" id="{46009D48-72B3-3C4F-A544-A78A533C59D7}"/>
                </a:ext>
              </a:extLst>
            </p:cNvPr>
            <p:cNvSpPr/>
            <p:nvPr/>
          </p:nvSpPr>
          <p:spPr>
            <a:xfrm>
              <a:off x="8804629" y="3967177"/>
              <a:ext cx="133985" cy="141605"/>
            </a:xfrm>
            <a:custGeom>
              <a:avLst/>
              <a:gdLst/>
              <a:ahLst/>
              <a:cxnLst/>
              <a:rect l="l" t="t" r="r" b="b"/>
              <a:pathLst>
                <a:path w="133984" h="141604">
                  <a:moveTo>
                    <a:pt x="110644" y="126644"/>
                  </a:moveTo>
                  <a:lnTo>
                    <a:pt x="86913" y="126644"/>
                  </a:lnTo>
                  <a:lnTo>
                    <a:pt x="88691" y="132499"/>
                  </a:lnTo>
                  <a:lnTo>
                    <a:pt x="89224" y="134581"/>
                  </a:lnTo>
                  <a:lnTo>
                    <a:pt x="96425" y="141528"/>
                  </a:lnTo>
                  <a:lnTo>
                    <a:pt x="104744" y="138810"/>
                  </a:lnTo>
                  <a:lnTo>
                    <a:pt x="108071" y="135356"/>
                  </a:lnTo>
                  <a:lnTo>
                    <a:pt x="110535" y="131034"/>
                  </a:lnTo>
                  <a:lnTo>
                    <a:pt x="110644" y="126644"/>
                  </a:lnTo>
                  <a:close/>
                </a:path>
                <a:path w="133984" h="141604">
                  <a:moveTo>
                    <a:pt x="36189" y="109766"/>
                  </a:moveTo>
                  <a:lnTo>
                    <a:pt x="28150" y="118084"/>
                  </a:lnTo>
                  <a:lnTo>
                    <a:pt x="28391" y="125945"/>
                  </a:lnTo>
                  <a:lnTo>
                    <a:pt x="32443" y="129870"/>
                  </a:lnTo>
                  <a:lnTo>
                    <a:pt x="42152" y="134881"/>
                  </a:lnTo>
                  <a:lnTo>
                    <a:pt x="55806" y="136134"/>
                  </a:lnTo>
                  <a:lnTo>
                    <a:pt x="71396" y="133449"/>
                  </a:lnTo>
                  <a:lnTo>
                    <a:pt x="86913" y="126644"/>
                  </a:lnTo>
                  <a:lnTo>
                    <a:pt x="110644" y="126644"/>
                  </a:lnTo>
                  <a:lnTo>
                    <a:pt x="110664" y="125850"/>
                  </a:lnTo>
                  <a:lnTo>
                    <a:pt x="109052" y="119647"/>
                  </a:lnTo>
                  <a:lnTo>
                    <a:pt x="106765" y="113529"/>
                  </a:lnTo>
                  <a:lnTo>
                    <a:pt x="57378" y="113529"/>
                  </a:lnTo>
                  <a:lnTo>
                    <a:pt x="53474" y="113169"/>
                  </a:lnTo>
                  <a:lnTo>
                    <a:pt x="36189" y="109766"/>
                  </a:lnTo>
                  <a:close/>
                </a:path>
                <a:path w="133984" h="141604">
                  <a:moveTo>
                    <a:pt x="91336" y="82448"/>
                  </a:moveTo>
                  <a:lnTo>
                    <a:pt x="66517" y="82448"/>
                  </a:lnTo>
                  <a:lnTo>
                    <a:pt x="70170" y="87721"/>
                  </a:lnTo>
                  <a:lnTo>
                    <a:pt x="73257" y="92883"/>
                  </a:lnTo>
                  <a:lnTo>
                    <a:pt x="76111" y="98552"/>
                  </a:lnTo>
                  <a:lnTo>
                    <a:pt x="79064" y="105346"/>
                  </a:lnTo>
                  <a:lnTo>
                    <a:pt x="70496" y="110501"/>
                  </a:lnTo>
                  <a:lnTo>
                    <a:pt x="63159" y="112934"/>
                  </a:lnTo>
                  <a:lnTo>
                    <a:pt x="57378" y="113529"/>
                  </a:lnTo>
                  <a:lnTo>
                    <a:pt x="106765" y="113529"/>
                  </a:lnTo>
                  <a:lnTo>
                    <a:pt x="106293" y="112267"/>
                  </a:lnTo>
                  <a:lnTo>
                    <a:pt x="119450" y="100685"/>
                  </a:lnTo>
                  <a:lnTo>
                    <a:pt x="129174" y="90614"/>
                  </a:lnTo>
                  <a:lnTo>
                    <a:pt x="96057" y="90614"/>
                  </a:lnTo>
                  <a:lnTo>
                    <a:pt x="91336" y="82448"/>
                  </a:lnTo>
                  <a:close/>
                </a:path>
                <a:path w="133984" h="141604">
                  <a:moveTo>
                    <a:pt x="39653" y="41712"/>
                  </a:moveTo>
                  <a:lnTo>
                    <a:pt x="2072" y="64660"/>
                  </a:lnTo>
                  <a:lnTo>
                    <a:pt x="0" y="76936"/>
                  </a:lnTo>
                  <a:lnTo>
                    <a:pt x="2186" y="87312"/>
                  </a:lnTo>
                  <a:lnTo>
                    <a:pt x="7843" y="95707"/>
                  </a:lnTo>
                  <a:lnTo>
                    <a:pt x="14247" y="99850"/>
                  </a:lnTo>
                  <a:lnTo>
                    <a:pt x="21089" y="101091"/>
                  </a:lnTo>
                  <a:lnTo>
                    <a:pt x="28045" y="100275"/>
                  </a:lnTo>
                  <a:lnTo>
                    <a:pt x="66517" y="82448"/>
                  </a:lnTo>
                  <a:lnTo>
                    <a:pt x="91336" y="82448"/>
                  </a:lnTo>
                  <a:lnTo>
                    <a:pt x="90265" y="80594"/>
                  </a:lnTo>
                  <a:lnTo>
                    <a:pt x="23032" y="80594"/>
                  </a:lnTo>
                  <a:lnTo>
                    <a:pt x="19692" y="77368"/>
                  </a:lnTo>
                  <a:lnTo>
                    <a:pt x="17317" y="72326"/>
                  </a:lnTo>
                  <a:lnTo>
                    <a:pt x="29445" y="59753"/>
                  </a:lnTo>
                  <a:lnTo>
                    <a:pt x="37421" y="59423"/>
                  </a:lnTo>
                  <a:lnTo>
                    <a:pt x="102564" y="59423"/>
                  </a:lnTo>
                  <a:lnTo>
                    <a:pt x="107345" y="56184"/>
                  </a:lnTo>
                  <a:lnTo>
                    <a:pt x="69552" y="56184"/>
                  </a:lnTo>
                  <a:lnTo>
                    <a:pt x="67126" y="54025"/>
                  </a:lnTo>
                  <a:lnTo>
                    <a:pt x="61576" y="49237"/>
                  </a:lnTo>
                  <a:lnTo>
                    <a:pt x="53245" y="45491"/>
                  </a:lnTo>
                  <a:lnTo>
                    <a:pt x="39653" y="41712"/>
                  </a:lnTo>
                  <a:close/>
                </a:path>
                <a:path w="133984" h="141604">
                  <a:moveTo>
                    <a:pt x="119730" y="70383"/>
                  </a:moveTo>
                  <a:lnTo>
                    <a:pt x="115272" y="72351"/>
                  </a:lnTo>
                  <a:lnTo>
                    <a:pt x="112618" y="74091"/>
                  </a:lnTo>
                  <a:lnTo>
                    <a:pt x="109862" y="75933"/>
                  </a:lnTo>
                  <a:lnTo>
                    <a:pt x="98699" y="88074"/>
                  </a:lnTo>
                  <a:lnTo>
                    <a:pt x="96057" y="90614"/>
                  </a:lnTo>
                  <a:lnTo>
                    <a:pt x="129174" y="90614"/>
                  </a:lnTo>
                  <a:lnTo>
                    <a:pt x="130118" y="89636"/>
                  </a:lnTo>
                  <a:lnTo>
                    <a:pt x="133712" y="83896"/>
                  </a:lnTo>
                  <a:lnTo>
                    <a:pt x="119730" y="70383"/>
                  </a:lnTo>
                  <a:close/>
                </a:path>
                <a:path w="133984" h="141604">
                  <a:moveTo>
                    <a:pt x="102564" y="59423"/>
                  </a:moveTo>
                  <a:lnTo>
                    <a:pt x="37421" y="59423"/>
                  </a:lnTo>
                  <a:lnTo>
                    <a:pt x="44546" y="62191"/>
                  </a:lnTo>
                  <a:lnTo>
                    <a:pt x="47454" y="63436"/>
                  </a:lnTo>
                  <a:lnTo>
                    <a:pt x="49473" y="64795"/>
                  </a:lnTo>
                  <a:lnTo>
                    <a:pt x="52496" y="66738"/>
                  </a:lnTo>
                  <a:lnTo>
                    <a:pt x="49638" y="68681"/>
                  </a:lnTo>
                  <a:lnTo>
                    <a:pt x="44609" y="71856"/>
                  </a:lnTo>
                  <a:lnTo>
                    <a:pt x="27109" y="79628"/>
                  </a:lnTo>
                  <a:lnTo>
                    <a:pt x="23032" y="80594"/>
                  </a:lnTo>
                  <a:lnTo>
                    <a:pt x="90265" y="80594"/>
                  </a:lnTo>
                  <a:lnTo>
                    <a:pt x="89897" y="79959"/>
                  </a:lnTo>
                  <a:lnTo>
                    <a:pt x="83967" y="71488"/>
                  </a:lnTo>
                  <a:lnTo>
                    <a:pt x="86037" y="70154"/>
                  </a:lnTo>
                  <a:lnTo>
                    <a:pt x="96108" y="64007"/>
                  </a:lnTo>
                  <a:lnTo>
                    <a:pt x="98267" y="62382"/>
                  </a:lnTo>
                  <a:lnTo>
                    <a:pt x="100032" y="61137"/>
                  </a:lnTo>
                  <a:lnTo>
                    <a:pt x="102564" y="59423"/>
                  </a:lnTo>
                  <a:close/>
                </a:path>
                <a:path w="133984" h="141604">
                  <a:moveTo>
                    <a:pt x="74073" y="0"/>
                  </a:moveTo>
                  <a:lnTo>
                    <a:pt x="59100" y="15506"/>
                  </a:lnTo>
                  <a:lnTo>
                    <a:pt x="69730" y="25793"/>
                  </a:lnTo>
                  <a:lnTo>
                    <a:pt x="82874" y="36728"/>
                  </a:lnTo>
                  <a:lnTo>
                    <a:pt x="87332" y="41033"/>
                  </a:lnTo>
                  <a:lnTo>
                    <a:pt x="88361" y="42608"/>
                  </a:lnTo>
                  <a:lnTo>
                    <a:pt x="85516" y="45554"/>
                  </a:lnTo>
                  <a:lnTo>
                    <a:pt x="80690" y="48920"/>
                  </a:lnTo>
                  <a:lnTo>
                    <a:pt x="78137" y="50952"/>
                  </a:lnTo>
                  <a:lnTo>
                    <a:pt x="71140" y="55156"/>
                  </a:lnTo>
                  <a:lnTo>
                    <a:pt x="69552" y="56184"/>
                  </a:lnTo>
                  <a:lnTo>
                    <a:pt x="107345" y="56184"/>
                  </a:lnTo>
                  <a:lnTo>
                    <a:pt x="108020" y="55727"/>
                  </a:lnTo>
                  <a:lnTo>
                    <a:pt x="111449" y="52184"/>
                  </a:lnTo>
                  <a:lnTo>
                    <a:pt x="114979" y="45739"/>
                  </a:lnTo>
                  <a:lnTo>
                    <a:pt x="114235" y="39960"/>
                  </a:lnTo>
                  <a:lnTo>
                    <a:pt x="111365" y="35325"/>
                  </a:lnTo>
                  <a:lnTo>
                    <a:pt x="108516" y="32308"/>
                  </a:lnTo>
                  <a:lnTo>
                    <a:pt x="93462" y="18578"/>
                  </a:lnTo>
                  <a:lnTo>
                    <a:pt x="89275" y="14681"/>
                  </a:lnTo>
                  <a:lnTo>
                    <a:pt x="74073" y="0"/>
                  </a:lnTo>
                  <a:close/>
                </a:path>
              </a:pathLst>
            </a:custGeom>
            <a:solidFill>
              <a:srgbClr val="EC008C"/>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2" name="object 22">
              <a:extLst>
                <a:ext uri="{FF2B5EF4-FFF2-40B4-BE49-F238E27FC236}">
                  <a16:creationId xmlns:a16="http://schemas.microsoft.com/office/drawing/2014/main" id="{8381A407-DBC3-7C46-A262-61E34D664DFA}"/>
                </a:ext>
              </a:extLst>
            </p:cNvPr>
            <p:cNvSpPr/>
            <p:nvPr/>
          </p:nvSpPr>
          <p:spPr>
            <a:xfrm>
              <a:off x="8888892" y="4100921"/>
              <a:ext cx="129539" cy="127000"/>
            </a:xfrm>
            <a:custGeom>
              <a:avLst/>
              <a:gdLst/>
              <a:ahLst/>
              <a:cxnLst/>
              <a:rect l="l" t="t" r="r" b="b"/>
              <a:pathLst>
                <a:path w="129540" h="127000">
                  <a:moveTo>
                    <a:pt x="89775" y="44562"/>
                  </a:moveTo>
                  <a:lnTo>
                    <a:pt x="51453" y="44562"/>
                  </a:lnTo>
                  <a:lnTo>
                    <a:pt x="60540" y="45666"/>
                  </a:lnTo>
                  <a:lnTo>
                    <a:pt x="66075" y="48469"/>
                  </a:lnTo>
                  <a:lnTo>
                    <a:pt x="68745" y="51181"/>
                  </a:lnTo>
                  <a:lnTo>
                    <a:pt x="73469" y="57861"/>
                  </a:lnTo>
                  <a:lnTo>
                    <a:pt x="64033" y="64541"/>
                  </a:lnTo>
                  <a:lnTo>
                    <a:pt x="53733" y="70954"/>
                  </a:lnTo>
                  <a:lnTo>
                    <a:pt x="42697" y="78765"/>
                  </a:lnTo>
                  <a:lnTo>
                    <a:pt x="39573" y="86334"/>
                  </a:lnTo>
                  <a:lnTo>
                    <a:pt x="38218" y="93407"/>
                  </a:lnTo>
                  <a:lnTo>
                    <a:pt x="39273" y="100153"/>
                  </a:lnTo>
                  <a:lnTo>
                    <a:pt x="71747" y="126569"/>
                  </a:lnTo>
                  <a:lnTo>
                    <a:pt x="79874" y="126115"/>
                  </a:lnTo>
                  <a:lnTo>
                    <a:pt x="117348" y="109143"/>
                  </a:lnTo>
                  <a:lnTo>
                    <a:pt x="125531" y="103366"/>
                  </a:lnTo>
                  <a:lnTo>
                    <a:pt x="76452" y="103366"/>
                  </a:lnTo>
                  <a:lnTo>
                    <a:pt x="69520" y="103129"/>
                  </a:lnTo>
                  <a:lnTo>
                    <a:pt x="64058" y="99212"/>
                  </a:lnTo>
                  <a:lnTo>
                    <a:pt x="63500" y="98412"/>
                  </a:lnTo>
                  <a:lnTo>
                    <a:pt x="62636" y="96951"/>
                  </a:lnTo>
                  <a:lnTo>
                    <a:pt x="62623" y="91084"/>
                  </a:lnTo>
                  <a:lnTo>
                    <a:pt x="65532" y="88849"/>
                  </a:lnTo>
                  <a:lnTo>
                    <a:pt x="69557" y="86004"/>
                  </a:lnTo>
                  <a:lnTo>
                    <a:pt x="80937" y="79159"/>
                  </a:lnTo>
                  <a:lnTo>
                    <a:pt x="83350" y="77444"/>
                  </a:lnTo>
                  <a:lnTo>
                    <a:pt x="90628" y="70780"/>
                  </a:lnTo>
                  <a:lnTo>
                    <a:pt x="94627" y="63165"/>
                  </a:lnTo>
                  <a:lnTo>
                    <a:pt x="94740" y="54675"/>
                  </a:lnTo>
                  <a:lnTo>
                    <a:pt x="90360" y="45389"/>
                  </a:lnTo>
                  <a:lnTo>
                    <a:pt x="89775" y="44562"/>
                  </a:lnTo>
                  <a:close/>
                </a:path>
                <a:path w="129540" h="127000">
                  <a:moveTo>
                    <a:pt x="115252" y="84226"/>
                  </a:moveTo>
                  <a:lnTo>
                    <a:pt x="109816" y="87045"/>
                  </a:lnTo>
                  <a:lnTo>
                    <a:pt x="107734" y="87985"/>
                  </a:lnTo>
                  <a:lnTo>
                    <a:pt x="105194" y="89281"/>
                  </a:lnTo>
                  <a:lnTo>
                    <a:pt x="93586" y="96786"/>
                  </a:lnTo>
                  <a:lnTo>
                    <a:pt x="90817" y="98234"/>
                  </a:lnTo>
                  <a:lnTo>
                    <a:pt x="83877" y="101282"/>
                  </a:lnTo>
                  <a:lnTo>
                    <a:pt x="76452" y="103366"/>
                  </a:lnTo>
                  <a:lnTo>
                    <a:pt x="125531" y="103366"/>
                  </a:lnTo>
                  <a:lnTo>
                    <a:pt x="127711" y="101828"/>
                  </a:lnTo>
                  <a:lnTo>
                    <a:pt x="115252" y="84226"/>
                  </a:lnTo>
                  <a:close/>
                </a:path>
                <a:path w="129540" h="127000">
                  <a:moveTo>
                    <a:pt x="119862" y="0"/>
                  </a:moveTo>
                  <a:lnTo>
                    <a:pt x="115303" y="127"/>
                  </a:lnTo>
                  <a:lnTo>
                    <a:pt x="111252" y="749"/>
                  </a:lnTo>
                  <a:lnTo>
                    <a:pt x="97840" y="4724"/>
                  </a:lnTo>
                  <a:lnTo>
                    <a:pt x="94107" y="5791"/>
                  </a:lnTo>
                  <a:lnTo>
                    <a:pt x="54919" y="17922"/>
                  </a:lnTo>
                  <a:lnTo>
                    <a:pt x="9563" y="33159"/>
                  </a:lnTo>
                  <a:lnTo>
                    <a:pt x="0" y="39420"/>
                  </a:lnTo>
                  <a:lnTo>
                    <a:pt x="977" y="46659"/>
                  </a:lnTo>
                  <a:lnTo>
                    <a:pt x="9042" y="58051"/>
                  </a:lnTo>
                  <a:lnTo>
                    <a:pt x="14071" y="56388"/>
                  </a:lnTo>
                  <a:lnTo>
                    <a:pt x="21615" y="53124"/>
                  </a:lnTo>
                  <a:lnTo>
                    <a:pt x="30645" y="49314"/>
                  </a:lnTo>
                  <a:lnTo>
                    <a:pt x="35877" y="47688"/>
                  </a:lnTo>
                  <a:lnTo>
                    <a:pt x="38125" y="46951"/>
                  </a:lnTo>
                  <a:lnTo>
                    <a:pt x="51453" y="44562"/>
                  </a:lnTo>
                  <a:lnTo>
                    <a:pt x="89775" y="44562"/>
                  </a:lnTo>
                  <a:lnTo>
                    <a:pt x="85483" y="38493"/>
                  </a:lnTo>
                  <a:lnTo>
                    <a:pt x="74574" y="34290"/>
                  </a:lnTo>
                  <a:lnTo>
                    <a:pt x="77978" y="33261"/>
                  </a:lnTo>
                  <a:lnTo>
                    <a:pt x="79349" y="32981"/>
                  </a:lnTo>
                  <a:lnTo>
                    <a:pt x="80822" y="32626"/>
                  </a:lnTo>
                  <a:lnTo>
                    <a:pt x="84734" y="31584"/>
                  </a:lnTo>
                  <a:lnTo>
                    <a:pt x="86753" y="31026"/>
                  </a:lnTo>
                  <a:lnTo>
                    <a:pt x="117817" y="23202"/>
                  </a:lnTo>
                  <a:lnTo>
                    <a:pt x="120040" y="22669"/>
                  </a:lnTo>
                  <a:lnTo>
                    <a:pt x="129463" y="16002"/>
                  </a:lnTo>
                  <a:lnTo>
                    <a:pt x="124993" y="7239"/>
                  </a:lnTo>
                  <a:lnTo>
                    <a:pt x="119862" y="0"/>
                  </a:lnTo>
                  <a:close/>
                </a:path>
              </a:pathLst>
            </a:custGeom>
            <a:solidFill>
              <a:srgbClr val="EC008C"/>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3" name="object 23">
              <a:extLst>
                <a:ext uri="{FF2B5EF4-FFF2-40B4-BE49-F238E27FC236}">
                  <a16:creationId xmlns:a16="http://schemas.microsoft.com/office/drawing/2014/main" id="{FC6EC009-4439-BE4F-B38A-ABF59F734D35}"/>
                </a:ext>
              </a:extLst>
            </p:cNvPr>
            <p:cNvSpPr/>
            <p:nvPr/>
          </p:nvSpPr>
          <p:spPr>
            <a:xfrm>
              <a:off x="7572842" y="4878161"/>
              <a:ext cx="1293749" cy="558493"/>
            </a:xfrm>
            <a:prstGeom prst="rect">
              <a:avLst/>
            </a:prstGeom>
            <a:blipFill>
              <a:blip r:embed="rId9"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grpSp>
      <p:sp>
        <p:nvSpPr>
          <p:cNvPr id="24" name="object 24">
            <a:extLst>
              <a:ext uri="{FF2B5EF4-FFF2-40B4-BE49-F238E27FC236}">
                <a16:creationId xmlns:a16="http://schemas.microsoft.com/office/drawing/2014/main" id="{E0C62C4F-DD36-D241-98F6-943B2FFB0319}"/>
              </a:ext>
            </a:extLst>
          </p:cNvPr>
          <p:cNvSpPr txBox="1"/>
          <p:nvPr/>
        </p:nvSpPr>
        <p:spPr>
          <a:xfrm>
            <a:off x="2754094" y="5253096"/>
            <a:ext cx="2843435" cy="475870"/>
          </a:xfrm>
          <a:prstGeom prst="rect">
            <a:avLst/>
          </a:prstGeom>
          <a:ln w="15748">
            <a:solidFill>
              <a:srgbClr val="231F20"/>
            </a:solidFill>
          </a:ln>
        </p:spPr>
        <p:txBody>
          <a:bodyPr vert="horz" wrap="square" lIns="0" tIns="69127" rIns="0" bIns="97976" rtlCol="0">
            <a:spAutoFit/>
          </a:bodyPr>
          <a:lstStyle/>
          <a:p>
            <a:pPr marL="263841">
              <a:spcBef>
                <a:spcPts val="544"/>
              </a:spcBef>
            </a:pPr>
            <a:r>
              <a:rPr sz="1996" dirty="0">
                <a:solidFill>
                  <a:srgbClr val="231F20"/>
                </a:solidFill>
                <a:latin typeface="HGMaruGothicMPRO" panose="020F0600000000000000" pitchFamily="34" charset="-128"/>
                <a:ea typeface="HGMaruGothicMPRO" panose="020F0600000000000000" pitchFamily="34" charset="-128"/>
                <a:cs typeface="A-OTF Shin Maru Go Pro"/>
              </a:rPr>
              <a:t>「えるぼし」マーク</a:t>
            </a:r>
            <a:endParaRPr sz="1996" dirty="0">
              <a:latin typeface="HGMaruGothicMPRO" panose="020F0600000000000000" pitchFamily="34" charset="-128"/>
              <a:ea typeface="HGMaruGothicMPRO" panose="020F0600000000000000" pitchFamily="34" charset="-128"/>
              <a:cs typeface="A-OTF Shin Maru Go Pro"/>
            </a:endParaRPr>
          </a:p>
        </p:txBody>
      </p:sp>
      <p:sp>
        <p:nvSpPr>
          <p:cNvPr id="25" name="object 25">
            <a:extLst>
              <a:ext uri="{FF2B5EF4-FFF2-40B4-BE49-F238E27FC236}">
                <a16:creationId xmlns:a16="http://schemas.microsoft.com/office/drawing/2014/main" id="{7197CB3F-0003-204B-83F0-30E3A5AF34C0}"/>
              </a:ext>
            </a:extLst>
          </p:cNvPr>
          <p:cNvSpPr/>
          <p:nvPr/>
        </p:nvSpPr>
        <p:spPr>
          <a:xfrm>
            <a:off x="4743738" y="3688735"/>
            <a:ext cx="1201330" cy="1313104"/>
          </a:xfrm>
          <a:prstGeom prst="rect">
            <a:avLst/>
          </a:prstGeom>
          <a:blipFill>
            <a:blip r:embed="rId10"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7" name="正方形/長方形 26"/>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19336" y="17015"/>
            <a:ext cx="1415772" cy="461665"/>
          </a:xfrm>
          <a:prstGeom prst="rect">
            <a:avLst/>
          </a:prstGeom>
          <a:noFill/>
        </p:spPr>
        <p:txBody>
          <a:bodyPr wrap="non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認定制度</a:t>
            </a:r>
          </a:p>
        </p:txBody>
      </p:sp>
      <p:pic>
        <p:nvPicPr>
          <p:cNvPr id="29" name="図 28"/>
          <p:cNvPicPr>
            <a:picLocks noChangeAspect="1"/>
          </p:cNvPicPr>
          <p:nvPr/>
        </p:nvPicPr>
        <p:blipFill>
          <a:blip r:embed="rId11"/>
          <a:stretch>
            <a:fillRect/>
          </a:stretch>
        </p:blipFill>
        <p:spPr>
          <a:xfrm>
            <a:off x="3110222" y="3677862"/>
            <a:ext cx="1535329" cy="1427070"/>
          </a:xfrm>
          <a:prstGeom prst="rect">
            <a:avLst/>
          </a:prstGeom>
        </p:spPr>
      </p:pic>
      <p:pic>
        <p:nvPicPr>
          <p:cNvPr id="30" name="図 29"/>
          <p:cNvPicPr>
            <a:picLocks noChangeAspect="1"/>
          </p:cNvPicPr>
          <p:nvPr/>
        </p:nvPicPr>
        <p:blipFill>
          <a:blip r:embed="rId12"/>
          <a:stretch>
            <a:fillRect/>
          </a:stretch>
        </p:blipFill>
        <p:spPr>
          <a:xfrm>
            <a:off x="1709886" y="3688735"/>
            <a:ext cx="1447312" cy="1427070"/>
          </a:xfrm>
          <a:prstGeom prst="rect">
            <a:avLst/>
          </a:prstGeom>
        </p:spPr>
      </p:pic>
      <p:sp>
        <p:nvSpPr>
          <p:cNvPr id="31"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59</a:t>
            </a:r>
            <a:endParaRPr lang="ja-JP" altLang="en-US" sz="1200" b="1" dirty="0"/>
          </a:p>
        </p:txBody>
      </p:sp>
    </p:spTree>
    <p:extLst>
      <p:ext uri="{BB962C8B-B14F-4D97-AF65-F5344CB8AC3E}">
        <p14:creationId xmlns:p14="http://schemas.microsoft.com/office/powerpoint/2010/main" val="34096633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p:nvPr/>
        </p:nvGraphicFramePr>
        <p:xfrm>
          <a:off x="1524001" y="1856282"/>
          <a:ext cx="8560135" cy="4453039"/>
        </p:xfrm>
        <a:graphic>
          <a:graphicData uri="http://schemas.openxmlformats.org/drawingml/2006/chart">
            <c:chart xmlns:c="http://schemas.openxmlformats.org/drawingml/2006/chart" xmlns:r="http://schemas.openxmlformats.org/officeDocument/2006/relationships" r:id="rId3"/>
          </a:graphicData>
        </a:graphic>
      </p:graphicFrame>
      <p:sp>
        <p:nvSpPr>
          <p:cNvPr id="5" name="AutoShape 4"/>
          <p:cNvSpPr>
            <a:spLocks noChangeArrowheads="1"/>
          </p:cNvSpPr>
          <p:nvPr/>
        </p:nvSpPr>
        <p:spPr bwMode="auto">
          <a:xfrm>
            <a:off x="6894295" y="1628800"/>
            <a:ext cx="1460989" cy="465992"/>
          </a:xfrm>
          <a:prstGeom prst="rightArrow">
            <a:avLst>
              <a:gd name="adj1" fmla="val 65843"/>
              <a:gd name="adj2" fmla="val 80195"/>
            </a:avLst>
          </a:prstGeom>
          <a:solidFill>
            <a:schemeClr val="accent5">
              <a:lumMod val="20000"/>
              <a:lumOff val="80000"/>
            </a:schemeClr>
          </a:solidFill>
          <a:ln w="9525">
            <a:solidFill>
              <a:schemeClr val="tx1"/>
            </a:solidFill>
            <a:miter lim="800000"/>
            <a:headEnd/>
            <a:tailEnd/>
          </a:ln>
        </p:spPr>
        <p:txBody>
          <a:bodyPr wrap="none" lIns="84395" tIns="42198" rIns="84395" bIns="42198" anchor="ctr"/>
          <a:lstStyle/>
          <a:p>
            <a:pPr algn="ctr" defTabSz="842560" fontAlgn="base">
              <a:spcBef>
                <a:spcPct val="0"/>
              </a:spcBef>
              <a:spcAft>
                <a:spcPct val="0"/>
              </a:spcAft>
              <a:defRPr/>
            </a:pPr>
            <a:r>
              <a:rPr lang="en-US" altLang="ja-JP" sz="831" dirty="0">
                <a:solidFill>
                  <a:prstClr val="black"/>
                </a:solidFill>
                <a:latin typeface="Arial" charset="0"/>
                <a:ea typeface="ＭＳ Ｐゴシック" panose="020B0600070205080204" pitchFamily="50" charset="-128"/>
              </a:rPr>
              <a:t>2017</a:t>
            </a:r>
            <a:r>
              <a:rPr lang="ja-JP" altLang="en-US" sz="831" dirty="0">
                <a:solidFill>
                  <a:prstClr val="black"/>
                </a:solidFill>
                <a:latin typeface="Arial" charset="0"/>
                <a:ea typeface="ＭＳ Ｐゴシック" panose="020B0600070205080204" pitchFamily="50" charset="-128"/>
              </a:rPr>
              <a:t>年推計値</a:t>
            </a:r>
          </a:p>
          <a:p>
            <a:pPr algn="ctr" defTabSz="842560" fontAlgn="base">
              <a:spcBef>
                <a:spcPct val="0"/>
              </a:spcBef>
              <a:spcAft>
                <a:spcPct val="0"/>
              </a:spcAft>
              <a:defRPr/>
            </a:pPr>
            <a:r>
              <a:rPr lang="ja-JP" altLang="en-US" sz="831" dirty="0">
                <a:solidFill>
                  <a:prstClr val="black"/>
                </a:solidFill>
                <a:latin typeface="Arial" charset="0"/>
                <a:ea typeface="ＭＳ Ｐゴシック" panose="020B0600070205080204" pitchFamily="50" charset="-128"/>
              </a:rPr>
              <a:t>（日本の将来推計人口）</a:t>
            </a:r>
          </a:p>
        </p:txBody>
      </p:sp>
      <p:sp>
        <p:nvSpPr>
          <p:cNvPr id="6" name="AutoShape 5"/>
          <p:cNvSpPr>
            <a:spLocks noChangeArrowheads="1"/>
          </p:cNvSpPr>
          <p:nvPr/>
        </p:nvSpPr>
        <p:spPr bwMode="auto">
          <a:xfrm flipH="1">
            <a:off x="5299701" y="1628800"/>
            <a:ext cx="1460989" cy="465992"/>
          </a:xfrm>
          <a:prstGeom prst="rightArrow">
            <a:avLst>
              <a:gd name="adj1" fmla="val 65843"/>
              <a:gd name="adj2" fmla="val 80195"/>
            </a:avLst>
          </a:prstGeom>
          <a:solidFill>
            <a:schemeClr val="accent5">
              <a:lumMod val="20000"/>
              <a:lumOff val="80000"/>
            </a:schemeClr>
          </a:solidFill>
          <a:ln w="9525">
            <a:solidFill>
              <a:schemeClr val="tx1"/>
            </a:solidFill>
            <a:miter lim="800000"/>
            <a:headEnd/>
            <a:tailEnd/>
          </a:ln>
        </p:spPr>
        <p:txBody>
          <a:bodyPr wrap="none" lIns="84395" tIns="42198" rIns="84395" bIns="42198" anchor="ctr"/>
          <a:lstStyle/>
          <a:p>
            <a:pPr algn="ctr" defTabSz="842560" fontAlgn="base">
              <a:spcBef>
                <a:spcPct val="0"/>
              </a:spcBef>
              <a:spcAft>
                <a:spcPct val="0"/>
              </a:spcAft>
              <a:defRPr/>
            </a:pPr>
            <a:r>
              <a:rPr lang="ja-JP" altLang="en-US" sz="831" dirty="0">
                <a:solidFill>
                  <a:prstClr val="black"/>
                </a:solidFill>
                <a:latin typeface="Arial" charset="0"/>
                <a:ea typeface="ＭＳ Ｐゴシック" panose="020B0600070205080204" pitchFamily="50" charset="-128"/>
              </a:rPr>
              <a:t>実績値</a:t>
            </a:r>
          </a:p>
          <a:p>
            <a:pPr algn="ctr" defTabSz="842560" fontAlgn="base">
              <a:spcBef>
                <a:spcPct val="0"/>
              </a:spcBef>
              <a:spcAft>
                <a:spcPct val="0"/>
              </a:spcAft>
              <a:defRPr/>
            </a:pPr>
            <a:r>
              <a:rPr lang="ja-JP" altLang="en-US" sz="831" dirty="0">
                <a:solidFill>
                  <a:prstClr val="black"/>
                </a:solidFill>
                <a:latin typeface="Arial" charset="0"/>
                <a:ea typeface="ＭＳ Ｐゴシック" panose="020B0600070205080204" pitchFamily="50" charset="-128"/>
              </a:rPr>
              <a:t>（国勢調査等）</a:t>
            </a:r>
          </a:p>
        </p:txBody>
      </p:sp>
      <p:sp>
        <p:nvSpPr>
          <p:cNvPr id="9" name="テキスト ボックス 8"/>
          <p:cNvSpPr txBox="1"/>
          <p:nvPr/>
        </p:nvSpPr>
        <p:spPr>
          <a:xfrm>
            <a:off x="1474387" y="1689269"/>
            <a:ext cx="930565" cy="241476"/>
          </a:xfrm>
          <a:prstGeom prst="rect">
            <a:avLst/>
          </a:prstGeom>
          <a:noFill/>
        </p:spPr>
        <p:txBody>
          <a:bodyPr wrap="square" rtlCol="0">
            <a:spAutoFit/>
          </a:bodyPr>
          <a:lstStyle/>
          <a:p>
            <a:pPr defTabSz="842560" fontAlgn="base">
              <a:spcBef>
                <a:spcPct val="0"/>
              </a:spcBef>
              <a:spcAft>
                <a:spcPct val="0"/>
              </a:spcAft>
              <a:defRPr/>
            </a:pPr>
            <a:r>
              <a:rPr lang="ja-JP" altLang="en-US" sz="969" dirty="0">
                <a:solidFill>
                  <a:prstClr val="black"/>
                </a:solidFill>
                <a:latin typeface="Arial" charset="0"/>
                <a:ea typeface="ＭＳ Ｐゴシック" panose="020B0600070205080204" pitchFamily="50" charset="-128"/>
              </a:rPr>
              <a:t>人口（万人）</a:t>
            </a:r>
          </a:p>
        </p:txBody>
      </p:sp>
      <p:sp>
        <p:nvSpPr>
          <p:cNvPr id="10" name="テキスト ボックス 9"/>
          <p:cNvSpPr txBox="1"/>
          <p:nvPr/>
        </p:nvSpPr>
        <p:spPr>
          <a:xfrm>
            <a:off x="9947105" y="2604701"/>
            <a:ext cx="716802" cy="539763"/>
          </a:xfrm>
          <a:prstGeom prst="rect">
            <a:avLst/>
          </a:prstGeom>
          <a:noFill/>
        </p:spPr>
        <p:txBody>
          <a:bodyPr wrap="square" rtlCol="0">
            <a:spAutoFit/>
          </a:bodyPr>
          <a:lstStyle/>
          <a:p>
            <a:pPr algn="ctr" defTabSz="842560" fontAlgn="base">
              <a:spcBef>
                <a:spcPct val="0"/>
              </a:spcBef>
              <a:spcAft>
                <a:spcPct val="0"/>
              </a:spcAft>
              <a:defRPr/>
            </a:pPr>
            <a:r>
              <a:rPr lang="ja-JP" altLang="en-US" sz="969" dirty="0">
                <a:solidFill>
                  <a:prstClr val="black"/>
                </a:solidFill>
                <a:latin typeface="ＭＳ Ｐゴシック" panose="020B0600070205080204" pitchFamily="50" charset="-128"/>
                <a:ea typeface="ＭＳ Ｐゴシック" panose="020B0600070205080204" pitchFamily="50" charset="-128"/>
              </a:rPr>
              <a:t>生産年齢人口割合</a:t>
            </a:r>
            <a:endParaRPr lang="en-US" altLang="ja-JP" sz="969" dirty="0">
              <a:solidFill>
                <a:prstClr val="black"/>
              </a:solidFill>
              <a:latin typeface="ＭＳ Ｐゴシック" panose="020B0600070205080204" pitchFamily="50" charset="-128"/>
              <a:ea typeface="ＭＳ Ｐゴシック" panose="020B0600070205080204" pitchFamily="50" charset="-128"/>
            </a:endParaRPr>
          </a:p>
          <a:p>
            <a:pPr algn="ctr" defTabSz="842560" fontAlgn="base">
              <a:spcBef>
                <a:spcPct val="0"/>
              </a:spcBef>
              <a:spcAft>
                <a:spcPct val="0"/>
              </a:spcAft>
              <a:defRPr/>
            </a:pPr>
            <a:r>
              <a:rPr lang="en-US" altLang="ja-JP" sz="969" dirty="0">
                <a:solidFill>
                  <a:prstClr val="black"/>
                </a:solidFill>
                <a:latin typeface="ＭＳ Ｐゴシック" panose="020B0600070205080204" pitchFamily="50" charset="-128"/>
                <a:ea typeface="ＭＳ Ｐゴシック" panose="020B0600070205080204" pitchFamily="50" charset="-128"/>
              </a:rPr>
              <a:t>51.4%</a:t>
            </a:r>
            <a:endParaRPr lang="ja-JP" altLang="en-US" sz="1662" dirty="0">
              <a:solidFill>
                <a:prstClr val="black"/>
              </a:solidFill>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9958376" y="3494409"/>
            <a:ext cx="716802" cy="390620"/>
          </a:xfrm>
          <a:prstGeom prst="rect">
            <a:avLst/>
          </a:prstGeom>
          <a:noFill/>
        </p:spPr>
        <p:txBody>
          <a:bodyPr wrap="square" rtlCol="0">
            <a:spAutoFit/>
          </a:bodyPr>
          <a:lstStyle/>
          <a:p>
            <a:pPr algn="ctr" defTabSz="842560" fontAlgn="base">
              <a:spcBef>
                <a:spcPct val="0"/>
              </a:spcBef>
              <a:spcAft>
                <a:spcPct val="0"/>
              </a:spcAft>
              <a:defRPr/>
            </a:pPr>
            <a:r>
              <a:rPr lang="ja-JP" altLang="en-US" sz="969" dirty="0">
                <a:solidFill>
                  <a:prstClr val="black"/>
                </a:solidFill>
                <a:latin typeface="HG丸ｺﾞｼｯｸM-PRO" panose="020F0600000000000000" pitchFamily="50" charset="-128"/>
                <a:ea typeface="HG丸ｺﾞｼｯｸM-PRO" panose="020F0600000000000000" pitchFamily="50" charset="-128"/>
              </a:rPr>
              <a:t>高齢化率</a:t>
            </a:r>
            <a:endParaRPr lang="en-US" altLang="ja-JP" sz="969" dirty="0">
              <a:solidFill>
                <a:prstClr val="black"/>
              </a:solidFill>
              <a:latin typeface="HG丸ｺﾞｼｯｸM-PRO" panose="020F0600000000000000" pitchFamily="50" charset="-128"/>
              <a:ea typeface="HG丸ｺﾞｼｯｸM-PRO" panose="020F0600000000000000" pitchFamily="50" charset="-128"/>
            </a:endParaRPr>
          </a:p>
          <a:p>
            <a:pPr algn="ctr" defTabSz="842560" fontAlgn="base">
              <a:spcBef>
                <a:spcPct val="0"/>
              </a:spcBef>
              <a:spcAft>
                <a:spcPct val="0"/>
              </a:spcAft>
              <a:defRPr/>
            </a:pPr>
            <a:r>
              <a:rPr lang="en-US" altLang="ja-JP" sz="969" dirty="0">
                <a:solidFill>
                  <a:prstClr val="black"/>
                </a:solidFill>
                <a:latin typeface="HG丸ｺﾞｼｯｸM-PRO" panose="020F0600000000000000" pitchFamily="50" charset="-128"/>
                <a:ea typeface="HG丸ｺﾞｼｯｸM-PRO" panose="020F0600000000000000" pitchFamily="50" charset="-128"/>
              </a:rPr>
              <a:t>38.4%</a:t>
            </a:r>
            <a:endParaRPr lang="ja-JP" altLang="en-US" sz="1662" dirty="0">
              <a:solidFill>
                <a:prstClr val="black"/>
              </a:solidFill>
              <a:latin typeface="HG丸ｺﾞｼｯｸM-PRO" panose="020F0600000000000000" pitchFamily="50" charset="-128"/>
              <a:ea typeface="HG丸ｺﾞｼｯｸM-PRO" panose="020F0600000000000000" pitchFamily="50" charset="-128"/>
            </a:endParaRPr>
          </a:p>
        </p:txBody>
      </p:sp>
      <p:cxnSp>
        <p:nvCxnSpPr>
          <p:cNvPr id="18" name="直線コネクタ 17"/>
          <p:cNvCxnSpPr>
            <a:cxnSpLocks/>
          </p:cNvCxnSpPr>
          <p:nvPr/>
        </p:nvCxnSpPr>
        <p:spPr>
          <a:xfrm flipV="1">
            <a:off x="6827158" y="1562332"/>
            <a:ext cx="0" cy="4326021"/>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4" name="テキスト ボックス 33"/>
          <p:cNvSpPr txBox="1"/>
          <p:nvPr/>
        </p:nvSpPr>
        <p:spPr>
          <a:xfrm>
            <a:off x="4361024" y="4177617"/>
            <a:ext cx="1008000" cy="187487"/>
          </a:xfrm>
          <a:prstGeom prst="rect">
            <a:avLst/>
          </a:prstGeom>
          <a:solidFill>
            <a:schemeClr val="accent2">
              <a:lumMod val="75000"/>
            </a:schemeClr>
          </a:solidFill>
          <a:ln w="25400" cmpd="sng">
            <a:solidFill>
              <a:schemeClr val="bg1"/>
            </a:solidFill>
          </a:ln>
        </p:spPr>
        <p:txBody>
          <a:bodyPr wrap="square" lIns="0" tIns="0" rIns="0" bIns="0" rtlCol="0" anchor="ctr" anchorCtr="0">
            <a:spAutoFit/>
          </a:bodyPr>
          <a:lstStyle/>
          <a:p>
            <a:pPr algn="ctr" defTabSz="842560" fontAlgn="base">
              <a:lnSpc>
                <a:spcPts val="1662"/>
              </a:lnSpc>
              <a:spcBef>
                <a:spcPct val="0"/>
              </a:spcBef>
              <a:spcAft>
                <a:spcPct val="0"/>
              </a:spcAft>
              <a:defRPr/>
            </a:pPr>
            <a:r>
              <a:rPr lang="en-US" altLang="ja-JP" sz="1108" dirty="0">
                <a:solidFill>
                  <a:prstClr val="white"/>
                </a:solidFill>
                <a:latin typeface="HG丸ｺﾞｼｯｸM-PRO" panose="020F0600000000000000" pitchFamily="50" charset="-128"/>
                <a:ea typeface="HG丸ｺﾞｼｯｸM-PRO" panose="020F0600000000000000" pitchFamily="50" charset="-128"/>
              </a:rPr>
              <a:t>15</a:t>
            </a:r>
            <a:r>
              <a:rPr lang="ja-JP" altLang="en-US" sz="1108" dirty="0">
                <a:solidFill>
                  <a:prstClr val="white"/>
                </a:solidFill>
                <a:latin typeface="HG丸ｺﾞｼｯｸM-PRO" panose="020F0600000000000000" pitchFamily="50" charset="-128"/>
                <a:ea typeface="HG丸ｺﾞｼｯｸM-PRO" panose="020F0600000000000000" pitchFamily="50" charset="-128"/>
              </a:rPr>
              <a:t>～</a:t>
            </a:r>
            <a:r>
              <a:rPr lang="en-US" altLang="ja-JP" sz="1108" dirty="0">
                <a:solidFill>
                  <a:prstClr val="white"/>
                </a:solidFill>
                <a:latin typeface="HG丸ｺﾞｼｯｸM-PRO" panose="020F0600000000000000" pitchFamily="50" charset="-128"/>
                <a:ea typeface="HG丸ｺﾞｼｯｸM-PRO" panose="020F0600000000000000" pitchFamily="50" charset="-128"/>
              </a:rPr>
              <a:t>64</a:t>
            </a:r>
            <a:r>
              <a:rPr lang="ja-JP" altLang="en-US" sz="1108" dirty="0">
                <a:solidFill>
                  <a:prstClr val="white"/>
                </a:solidFill>
                <a:latin typeface="HG丸ｺﾞｼｯｸM-PRO" panose="020F0600000000000000" pitchFamily="50" charset="-128"/>
                <a:ea typeface="HG丸ｺﾞｼｯｸM-PRO" panose="020F0600000000000000" pitchFamily="50" charset="-128"/>
              </a:rPr>
              <a:t>歳人口</a:t>
            </a:r>
          </a:p>
        </p:txBody>
      </p:sp>
      <p:sp>
        <p:nvSpPr>
          <p:cNvPr id="35" name="テキスト ボックス 34"/>
          <p:cNvSpPr txBox="1"/>
          <p:nvPr/>
        </p:nvSpPr>
        <p:spPr>
          <a:xfrm>
            <a:off x="4394814" y="5565739"/>
            <a:ext cx="1008000" cy="187487"/>
          </a:xfrm>
          <a:prstGeom prst="rect">
            <a:avLst/>
          </a:prstGeom>
          <a:solidFill>
            <a:schemeClr val="accent2">
              <a:lumMod val="75000"/>
            </a:schemeClr>
          </a:solidFill>
          <a:ln w="25400" cmpd="sng">
            <a:solidFill>
              <a:schemeClr val="bg1"/>
            </a:solidFill>
          </a:ln>
        </p:spPr>
        <p:txBody>
          <a:bodyPr wrap="square" lIns="0" tIns="0" rIns="0" bIns="0" rtlCol="0" anchor="ctr" anchorCtr="0">
            <a:spAutoFit/>
          </a:bodyPr>
          <a:lstStyle/>
          <a:p>
            <a:pPr algn="ctr" defTabSz="842560" fontAlgn="base">
              <a:lnSpc>
                <a:spcPts val="1662"/>
              </a:lnSpc>
              <a:spcBef>
                <a:spcPct val="0"/>
              </a:spcBef>
              <a:spcAft>
                <a:spcPct val="0"/>
              </a:spcAft>
              <a:defRPr/>
            </a:pPr>
            <a:r>
              <a:rPr lang="en-US" altLang="ja-JP" sz="1108" dirty="0">
                <a:solidFill>
                  <a:prstClr val="white"/>
                </a:solidFill>
                <a:latin typeface="HG丸ｺﾞｼｯｸM-PRO" panose="020F0600000000000000" pitchFamily="50" charset="-128"/>
                <a:ea typeface="HG丸ｺﾞｼｯｸM-PRO" panose="020F0600000000000000" pitchFamily="50" charset="-128"/>
              </a:rPr>
              <a:t>14</a:t>
            </a:r>
            <a:r>
              <a:rPr lang="ja-JP" altLang="en-US" sz="1108" dirty="0">
                <a:solidFill>
                  <a:prstClr val="white"/>
                </a:solidFill>
                <a:latin typeface="HG丸ｺﾞｼｯｸM-PRO" panose="020F0600000000000000" pitchFamily="50" charset="-128"/>
                <a:ea typeface="HG丸ｺﾞｼｯｸM-PRO" panose="020F0600000000000000" pitchFamily="50" charset="-128"/>
              </a:rPr>
              <a:t>歳以下人口</a:t>
            </a:r>
          </a:p>
        </p:txBody>
      </p:sp>
      <p:sp>
        <p:nvSpPr>
          <p:cNvPr id="36" name="テキスト ボックス 35"/>
          <p:cNvSpPr txBox="1"/>
          <p:nvPr/>
        </p:nvSpPr>
        <p:spPr>
          <a:xfrm>
            <a:off x="4367920" y="2708920"/>
            <a:ext cx="1008000" cy="187487"/>
          </a:xfrm>
          <a:prstGeom prst="rect">
            <a:avLst/>
          </a:prstGeom>
          <a:solidFill>
            <a:schemeClr val="accent2">
              <a:lumMod val="75000"/>
            </a:schemeClr>
          </a:solidFill>
          <a:ln w="25400" cmpd="sng">
            <a:solidFill>
              <a:schemeClr val="bg1"/>
            </a:solidFill>
          </a:ln>
        </p:spPr>
        <p:txBody>
          <a:bodyPr wrap="square" lIns="0" tIns="0" rIns="0" bIns="0" rtlCol="0" anchor="ctr" anchorCtr="0">
            <a:spAutoFit/>
          </a:bodyPr>
          <a:lstStyle/>
          <a:p>
            <a:pPr algn="ctr" defTabSz="842560" fontAlgn="base">
              <a:lnSpc>
                <a:spcPts val="1662"/>
              </a:lnSpc>
              <a:spcBef>
                <a:spcPct val="0"/>
              </a:spcBef>
              <a:spcAft>
                <a:spcPct val="0"/>
              </a:spcAft>
              <a:defRPr/>
            </a:pPr>
            <a:r>
              <a:rPr lang="en-US" altLang="ja-JP" sz="1108" dirty="0">
                <a:solidFill>
                  <a:prstClr val="white"/>
                </a:solidFill>
                <a:latin typeface="HG丸ｺﾞｼｯｸM-PRO" panose="020F0600000000000000" pitchFamily="50" charset="-128"/>
                <a:ea typeface="HG丸ｺﾞｼｯｸM-PRO" panose="020F0600000000000000" pitchFamily="50" charset="-128"/>
              </a:rPr>
              <a:t>65</a:t>
            </a:r>
            <a:r>
              <a:rPr lang="ja-JP" altLang="en-US" sz="1108" dirty="0">
                <a:solidFill>
                  <a:prstClr val="white"/>
                </a:solidFill>
                <a:latin typeface="HG丸ｺﾞｼｯｸM-PRO" panose="020F0600000000000000" pitchFamily="50" charset="-128"/>
                <a:ea typeface="HG丸ｺﾞｼｯｸM-PRO" panose="020F0600000000000000" pitchFamily="50" charset="-128"/>
              </a:rPr>
              <a:t>歳以上人口</a:t>
            </a:r>
          </a:p>
        </p:txBody>
      </p:sp>
      <p:sp>
        <p:nvSpPr>
          <p:cNvPr id="28" name="テキスト ボックス 27"/>
          <p:cNvSpPr txBox="1"/>
          <p:nvPr/>
        </p:nvSpPr>
        <p:spPr>
          <a:xfrm>
            <a:off x="5539053" y="2060848"/>
            <a:ext cx="955761" cy="220188"/>
          </a:xfrm>
          <a:prstGeom prst="rect">
            <a:avLst/>
          </a:prstGeom>
          <a:noFill/>
          <a:ln w="9525">
            <a:noFill/>
          </a:ln>
        </p:spPr>
        <p:txBody>
          <a:bodyPr wrap="square" rtlCol="0">
            <a:spAutoFit/>
          </a:bodyPr>
          <a:lstStyle/>
          <a:p>
            <a:pPr algn="ctr" defTabSz="842560" fontAlgn="base">
              <a:spcBef>
                <a:spcPct val="0"/>
              </a:spcBef>
              <a:spcAft>
                <a:spcPct val="0"/>
              </a:spcAft>
              <a:defRPr/>
            </a:pPr>
            <a:r>
              <a:rPr lang="en-US" altLang="ja-JP" sz="831" b="1" dirty="0">
                <a:solidFill>
                  <a:srgbClr val="FF0000"/>
                </a:solidFill>
                <a:latin typeface="Arial" charset="0"/>
                <a:ea typeface="ＭＳ Ｐゴシック" panose="020B0600070205080204" pitchFamily="50" charset="-128"/>
              </a:rPr>
              <a:t>12,806</a:t>
            </a:r>
          </a:p>
        </p:txBody>
      </p:sp>
      <p:sp>
        <p:nvSpPr>
          <p:cNvPr id="51" name="テキスト ボックス 50"/>
          <p:cNvSpPr txBox="1"/>
          <p:nvPr/>
        </p:nvSpPr>
        <p:spPr>
          <a:xfrm>
            <a:off x="1543069" y="6269138"/>
            <a:ext cx="9382538" cy="518412"/>
          </a:xfrm>
          <a:prstGeom prst="rect">
            <a:avLst/>
          </a:prstGeom>
          <a:noFill/>
        </p:spPr>
        <p:txBody>
          <a:bodyPr wrap="square" rtlCol="0">
            <a:spAutoFit/>
          </a:bodyPr>
          <a:lstStyle/>
          <a:p>
            <a:pPr marL="666767" indent="-666767" defTabSz="842560" fontAlgn="base">
              <a:spcBef>
                <a:spcPct val="0"/>
              </a:spcBef>
              <a:spcAft>
                <a:spcPct val="0"/>
              </a:spcAft>
              <a:defRPr/>
            </a:pPr>
            <a:r>
              <a:rPr lang="ja-JP" altLang="en-US" sz="923" dirty="0">
                <a:solidFill>
                  <a:prstClr val="black"/>
                </a:solidFill>
                <a:latin typeface="Meiryo UI" panose="020B0604030504040204" pitchFamily="50" charset="-128"/>
                <a:ea typeface="Meiryo UI" panose="020B0604030504040204" pitchFamily="50" charset="-128"/>
              </a:rPr>
              <a:t>（資料出所）</a:t>
            </a:r>
            <a:r>
              <a:rPr lang="en-US" altLang="ja-JP" sz="923" dirty="0">
                <a:solidFill>
                  <a:prstClr val="black"/>
                </a:solidFill>
                <a:latin typeface="Meiryo UI" panose="020B0604030504040204" pitchFamily="50" charset="-128"/>
                <a:ea typeface="Meiryo UI" panose="020B0604030504040204" pitchFamily="50" charset="-128"/>
              </a:rPr>
              <a:t>2017</a:t>
            </a:r>
            <a:r>
              <a:rPr lang="ja-JP" altLang="en-US" sz="923" dirty="0">
                <a:solidFill>
                  <a:prstClr val="black"/>
                </a:solidFill>
                <a:latin typeface="Meiryo UI" panose="020B0604030504040204" pitchFamily="50" charset="-128"/>
                <a:ea typeface="Meiryo UI" panose="020B0604030504040204" pitchFamily="50" charset="-128"/>
              </a:rPr>
              <a:t>年までの人口は総務省「人口推計」（各年</a:t>
            </a:r>
            <a:r>
              <a:rPr lang="en-US" altLang="ja-JP" sz="923" dirty="0">
                <a:solidFill>
                  <a:prstClr val="black"/>
                </a:solidFill>
                <a:latin typeface="Meiryo UI" panose="020B0604030504040204" pitchFamily="50" charset="-128"/>
                <a:ea typeface="Meiryo UI" panose="020B0604030504040204" pitchFamily="50" charset="-128"/>
              </a:rPr>
              <a:t>10</a:t>
            </a:r>
            <a:r>
              <a:rPr lang="ja-JP" altLang="en-US" sz="923" dirty="0">
                <a:solidFill>
                  <a:prstClr val="black"/>
                </a:solidFill>
                <a:latin typeface="Meiryo UI" panose="020B0604030504040204" pitchFamily="50" charset="-128"/>
                <a:ea typeface="Meiryo UI" panose="020B0604030504040204" pitchFamily="50" charset="-128"/>
              </a:rPr>
              <a:t>月</a:t>
            </a:r>
            <a:r>
              <a:rPr lang="en-US" altLang="ja-JP" sz="923" dirty="0">
                <a:solidFill>
                  <a:prstClr val="black"/>
                </a:solidFill>
                <a:latin typeface="Meiryo UI" panose="020B0604030504040204" pitchFamily="50" charset="-128"/>
                <a:ea typeface="Meiryo UI" panose="020B0604030504040204" pitchFamily="50" charset="-128"/>
              </a:rPr>
              <a:t>1</a:t>
            </a:r>
            <a:r>
              <a:rPr lang="ja-JP" altLang="en-US" sz="923" dirty="0">
                <a:solidFill>
                  <a:prstClr val="black"/>
                </a:solidFill>
                <a:latin typeface="Meiryo UI" panose="020B0604030504040204" pitchFamily="50" charset="-128"/>
                <a:ea typeface="Meiryo UI" panose="020B0604030504040204" pitchFamily="50" charset="-128"/>
              </a:rPr>
              <a:t>日現在）、高齢化率および生産年齢人口割合は</a:t>
            </a:r>
            <a:r>
              <a:rPr lang="en-US" altLang="ja-JP" sz="923" dirty="0">
                <a:solidFill>
                  <a:prstClr val="black"/>
                </a:solidFill>
                <a:latin typeface="Meiryo UI" panose="020B0604030504040204" pitchFamily="50" charset="-128"/>
                <a:ea typeface="Meiryo UI" panose="020B0604030504040204" pitchFamily="50" charset="-128"/>
              </a:rPr>
              <a:t>2015</a:t>
            </a:r>
            <a:r>
              <a:rPr lang="ja-JP" altLang="en-US" sz="923" dirty="0">
                <a:solidFill>
                  <a:prstClr val="black"/>
                </a:solidFill>
                <a:latin typeface="Meiryo UI" panose="020B0604030504040204" pitchFamily="50" charset="-128"/>
                <a:ea typeface="Meiryo UI" panose="020B0604030504040204" pitchFamily="50" charset="-128"/>
              </a:rPr>
              <a:t>年までは総務省「国勢調査」、</a:t>
            </a:r>
            <a:r>
              <a:rPr lang="en-US" altLang="ja-JP" sz="923" dirty="0">
                <a:solidFill>
                  <a:prstClr val="black"/>
                </a:solidFill>
                <a:latin typeface="Meiryo UI" panose="020B0604030504040204" pitchFamily="50" charset="-128"/>
                <a:ea typeface="Meiryo UI" panose="020B0604030504040204" pitchFamily="50" charset="-128"/>
              </a:rPr>
              <a:t> 2017</a:t>
            </a:r>
            <a:r>
              <a:rPr lang="ja-JP" altLang="en-US" sz="923" dirty="0">
                <a:solidFill>
                  <a:prstClr val="black"/>
                </a:solidFill>
                <a:latin typeface="Meiryo UI" panose="020B0604030504040204" pitchFamily="50" charset="-128"/>
                <a:ea typeface="Meiryo UI" panose="020B0604030504040204" pitchFamily="50" charset="-128"/>
              </a:rPr>
              <a:t>年は総務省「人口推計」 、</a:t>
            </a:r>
            <a:endParaRPr lang="en-US" altLang="ja-JP" sz="923" dirty="0">
              <a:solidFill>
                <a:prstClr val="black"/>
              </a:solidFill>
              <a:latin typeface="Meiryo UI" panose="020B0604030504040204" pitchFamily="50" charset="-128"/>
              <a:ea typeface="Meiryo UI" panose="020B0604030504040204" pitchFamily="50" charset="-128"/>
            </a:endParaRPr>
          </a:p>
          <a:p>
            <a:pPr marL="666767" defTabSz="842560" fontAlgn="base">
              <a:spcBef>
                <a:spcPct val="0"/>
              </a:spcBef>
              <a:spcAft>
                <a:spcPct val="0"/>
              </a:spcAft>
              <a:defRPr/>
            </a:pPr>
            <a:r>
              <a:rPr lang="en-US" altLang="ja-JP" sz="923" dirty="0">
                <a:solidFill>
                  <a:prstClr val="black"/>
                </a:solidFill>
                <a:latin typeface="Meiryo UI" panose="020B0604030504040204" pitchFamily="50" charset="-128"/>
                <a:ea typeface="Meiryo UI" panose="020B0604030504040204" pitchFamily="50" charset="-128"/>
              </a:rPr>
              <a:t>2017</a:t>
            </a:r>
            <a:r>
              <a:rPr lang="ja-JP" altLang="en-US" sz="923" dirty="0">
                <a:solidFill>
                  <a:prstClr val="black"/>
                </a:solidFill>
                <a:latin typeface="Meiryo UI" panose="020B0604030504040204" pitchFamily="50" charset="-128"/>
                <a:ea typeface="Meiryo UI" panose="020B0604030504040204" pitchFamily="50" charset="-128"/>
              </a:rPr>
              <a:t>年までの合計特殊出生率は厚生労働省「人口動態統計」、</a:t>
            </a:r>
            <a:endParaRPr lang="en-US" altLang="ja-JP" sz="923" dirty="0">
              <a:solidFill>
                <a:prstClr val="black"/>
              </a:solidFill>
              <a:latin typeface="Meiryo UI" panose="020B0604030504040204" pitchFamily="50" charset="-128"/>
              <a:ea typeface="Meiryo UI" panose="020B0604030504040204" pitchFamily="50" charset="-128"/>
            </a:endParaRPr>
          </a:p>
          <a:p>
            <a:pPr marL="666767" defTabSz="842560" fontAlgn="base">
              <a:spcBef>
                <a:spcPct val="0"/>
              </a:spcBef>
              <a:spcAft>
                <a:spcPct val="0"/>
              </a:spcAft>
              <a:defRPr/>
            </a:pPr>
            <a:r>
              <a:rPr lang="en-US" altLang="ja-JP" sz="923" dirty="0">
                <a:solidFill>
                  <a:prstClr val="black"/>
                </a:solidFill>
                <a:latin typeface="Meiryo UI" panose="020B0604030504040204" pitchFamily="50" charset="-128"/>
                <a:ea typeface="Meiryo UI" panose="020B0604030504040204" pitchFamily="50" charset="-128"/>
              </a:rPr>
              <a:t>2018</a:t>
            </a:r>
            <a:r>
              <a:rPr lang="ja-JP" altLang="en-US" sz="923" dirty="0">
                <a:solidFill>
                  <a:prstClr val="black"/>
                </a:solidFill>
                <a:latin typeface="Meiryo UI" panose="020B0604030504040204" pitchFamily="50" charset="-128"/>
                <a:ea typeface="Meiryo UI" panose="020B0604030504040204" pitchFamily="50" charset="-128"/>
              </a:rPr>
              <a:t>年以降は国立社会保障・人口問題研究所「日本の将来推計人口（</a:t>
            </a:r>
            <a:r>
              <a:rPr lang="en-US" altLang="ja-JP" sz="923" dirty="0">
                <a:solidFill>
                  <a:prstClr val="black"/>
                </a:solidFill>
                <a:latin typeface="Meiryo UI" panose="020B0604030504040204" pitchFamily="50" charset="-128"/>
                <a:ea typeface="Meiryo UI" panose="020B0604030504040204" pitchFamily="50" charset="-128"/>
              </a:rPr>
              <a:t>2017</a:t>
            </a:r>
            <a:r>
              <a:rPr lang="ja-JP" altLang="en-US" sz="923" dirty="0">
                <a:solidFill>
                  <a:prstClr val="black"/>
                </a:solidFill>
                <a:latin typeface="Meiryo UI" panose="020B0604030504040204" pitchFamily="50" charset="-128"/>
                <a:ea typeface="Meiryo UI" panose="020B0604030504040204" pitchFamily="50" charset="-128"/>
              </a:rPr>
              <a:t>年推計）：出生中位・死亡中位推計」</a:t>
            </a:r>
            <a:endParaRPr lang="en-US" altLang="ja-JP" sz="923" dirty="0">
              <a:solidFill>
                <a:prstClr val="black"/>
              </a:solidFill>
              <a:latin typeface="Meiryo UI" panose="020B0604030504040204" pitchFamily="50" charset="-128"/>
              <a:ea typeface="Meiryo UI" panose="020B0604030504040204" pitchFamily="50" charset="-128"/>
            </a:endParaRPr>
          </a:p>
        </p:txBody>
      </p:sp>
      <p:sp>
        <p:nvSpPr>
          <p:cNvPr id="54" name="Rectangle 15" descr="25%"/>
          <p:cNvSpPr>
            <a:spLocks noChangeArrowheads="1"/>
          </p:cNvSpPr>
          <p:nvPr/>
        </p:nvSpPr>
        <p:spPr bwMode="auto">
          <a:xfrm>
            <a:off x="1276535" y="741461"/>
            <a:ext cx="9649072" cy="820871"/>
          </a:xfrm>
          <a:prstGeom prst="rect">
            <a:avLst/>
          </a:prstGeom>
          <a:noFill/>
          <a:ln w="12700">
            <a:noFill/>
            <a:miter lim="800000"/>
            <a:headEnd/>
            <a:tailEnd/>
          </a:ln>
        </p:spPr>
        <p:txBody>
          <a:bodyPr wrap="square" lIns="84395" tIns="42198" rIns="84395" bIns="42198" anchor="ctr">
            <a:spAutoFit/>
          </a:bodyPr>
          <a:lstStyle/>
          <a:p>
            <a:pPr defTabSz="843778" fontAlgn="base">
              <a:lnSpc>
                <a:spcPts val="2000"/>
              </a:lnSpc>
              <a:spcBef>
                <a:spcPct val="0"/>
              </a:spcBef>
              <a:spcAft>
                <a:spcPct val="0"/>
              </a:spcAft>
              <a:defRPr/>
            </a:pPr>
            <a:r>
              <a:rPr lang="ja-JP" altLang="en-US" sz="1400" dirty="0">
                <a:solidFill>
                  <a:prstClr val="black"/>
                </a:solidFill>
                <a:latin typeface="HG丸ｺﾞｼｯｸM-PRO" panose="020F0600000000000000" pitchFamily="50" charset="-128"/>
                <a:ea typeface="HG丸ｺﾞｼｯｸM-PRO" panose="020F0600000000000000" pitchFamily="50" charset="-128"/>
              </a:rPr>
              <a:t>日本の人口は、少子・高齢化が進み減少している。ちなみに</a:t>
            </a:r>
            <a:r>
              <a:rPr lang="en-US" altLang="ja-JP" sz="1400" dirty="0">
                <a:solidFill>
                  <a:prstClr val="black"/>
                </a:solidFill>
                <a:latin typeface="HG丸ｺﾞｼｯｸM-PRO" panose="020F0600000000000000" pitchFamily="50" charset="-128"/>
                <a:ea typeface="HG丸ｺﾞｼｯｸM-PRO" panose="020F0600000000000000" pitchFamily="50" charset="-128"/>
              </a:rPr>
              <a:t>14</a:t>
            </a:r>
            <a:r>
              <a:rPr lang="ja-JP" altLang="en-US" sz="1400" dirty="0">
                <a:solidFill>
                  <a:prstClr val="black"/>
                </a:solidFill>
                <a:latin typeface="HG丸ｺﾞｼｯｸM-PRO" panose="020F0600000000000000" pitchFamily="50" charset="-128"/>
                <a:ea typeface="HG丸ｺﾞｼｯｸM-PRO" panose="020F0600000000000000" pitchFamily="50" charset="-128"/>
              </a:rPr>
              <a:t>歳以下は</a:t>
            </a:r>
            <a:r>
              <a:rPr lang="en-US" altLang="ja-JP" sz="1400" dirty="0">
                <a:solidFill>
                  <a:prstClr val="black"/>
                </a:solidFill>
                <a:latin typeface="HG丸ｺﾞｼｯｸM-PRO" panose="020F0600000000000000" pitchFamily="50" charset="-128"/>
                <a:ea typeface="HG丸ｺﾞｼｯｸM-PRO" panose="020F0600000000000000" pitchFamily="50" charset="-128"/>
              </a:rPr>
              <a:t>1955</a:t>
            </a:r>
            <a:r>
              <a:rPr lang="ja-JP" altLang="en-US" sz="1400" dirty="0">
                <a:solidFill>
                  <a:prstClr val="black"/>
                </a:solidFill>
                <a:latin typeface="HG丸ｺﾞｼｯｸM-PRO" panose="020F0600000000000000" pitchFamily="50" charset="-128"/>
                <a:ea typeface="HG丸ｺﾞｼｯｸM-PRO" panose="020F0600000000000000" pitchFamily="50" charset="-128"/>
              </a:rPr>
              <a:t>年、</a:t>
            </a:r>
            <a:r>
              <a:rPr lang="en-US" altLang="ja-JP" sz="1400" dirty="0">
                <a:solidFill>
                  <a:prstClr val="black"/>
                </a:solidFill>
                <a:latin typeface="HG丸ｺﾞｼｯｸM-PRO" panose="020F0600000000000000" pitchFamily="50" charset="-128"/>
                <a:ea typeface="HG丸ｺﾞｼｯｸM-PRO" panose="020F0600000000000000" pitchFamily="50" charset="-128"/>
              </a:rPr>
              <a:t>15</a:t>
            </a:r>
            <a:r>
              <a:rPr lang="ja-JP" altLang="en-US" sz="1400" dirty="0">
                <a:solidFill>
                  <a:prstClr val="black"/>
                </a:solidFill>
                <a:latin typeface="HG丸ｺﾞｼｯｸM-PRO" panose="020F0600000000000000" pitchFamily="50" charset="-128"/>
                <a:ea typeface="HG丸ｺﾞｼｯｸM-PRO" panose="020F0600000000000000" pitchFamily="50" charset="-128"/>
              </a:rPr>
              <a:t>～</a:t>
            </a:r>
            <a:r>
              <a:rPr lang="en-US" altLang="ja-JP" sz="1400" dirty="0">
                <a:solidFill>
                  <a:prstClr val="black"/>
                </a:solidFill>
                <a:latin typeface="HG丸ｺﾞｼｯｸM-PRO" panose="020F0600000000000000" pitchFamily="50" charset="-128"/>
                <a:ea typeface="HG丸ｺﾞｼｯｸM-PRO" panose="020F0600000000000000" pitchFamily="50" charset="-128"/>
              </a:rPr>
              <a:t>64</a:t>
            </a:r>
            <a:r>
              <a:rPr lang="ja-JP" altLang="en-US" sz="1400" dirty="0">
                <a:solidFill>
                  <a:prstClr val="black"/>
                </a:solidFill>
                <a:latin typeface="HG丸ｺﾞｼｯｸM-PRO" panose="020F0600000000000000" pitchFamily="50" charset="-128"/>
                <a:ea typeface="HG丸ｺﾞｼｯｸM-PRO" panose="020F0600000000000000" pitchFamily="50" charset="-128"/>
              </a:rPr>
              <a:t>歳は</a:t>
            </a:r>
            <a:r>
              <a:rPr lang="en-US" altLang="ja-JP" sz="1400" dirty="0">
                <a:solidFill>
                  <a:prstClr val="black"/>
                </a:solidFill>
                <a:latin typeface="HG丸ｺﾞｼｯｸM-PRO" panose="020F0600000000000000" pitchFamily="50" charset="-128"/>
                <a:ea typeface="HG丸ｺﾞｼｯｸM-PRO" panose="020F0600000000000000" pitchFamily="50" charset="-128"/>
              </a:rPr>
              <a:t>1995</a:t>
            </a:r>
            <a:r>
              <a:rPr lang="ja-JP" altLang="en-US" sz="1400" dirty="0">
                <a:solidFill>
                  <a:prstClr val="black"/>
                </a:solidFill>
                <a:latin typeface="HG丸ｺﾞｼｯｸM-PRO" panose="020F0600000000000000" pitchFamily="50" charset="-128"/>
                <a:ea typeface="HG丸ｺﾞｼｯｸM-PRO" panose="020F0600000000000000" pitchFamily="50" charset="-128"/>
              </a:rPr>
              <a:t>年、人口は</a:t>
            </a:r>
            <a:r>
              <a:rPr lang="en-US" altLang="ja-JP" sz="1400" dirty="0">
                <a:solidFill>
                  <a:prstClr val="black"/>
                </a:solidFill>
                <a:latin typeface="HG丸ｺﾞｼｯｸM-PRO" panose="020F0600000000000000" pitchFamily="50" charset="-128"/>
                <a:ea typeface="HG丸ｺﾞｼｯｸM-PRO" panose="020F0600000000000000" pitchFamily="50" charset="-128"/>
              </a:rPr>
              <a:t>2010</a:t>
            </a:r>
            <a:r>
              <a:rPr lang="ja-JP" altLang="en-US" sz="1400" dirty="0">
                <a:solidFill>
                  <a:prstClr val="black"/>
                </a:solidFill>
                <a:latin typeface="HG丸ｺﾞｼｯｸM-PRO" panose="020F0600000000000000" pitchFamily="50" charset="-128"/>
                <a:ea typeface="HG丸ｺﾞｼｯｸM-PRO" panose="020F0600000000000000" pitchFamily="50" charset="-128"/>
              </a:rPr>
              <a:t>年をピークに減少し続け、一方、</a:t>
            </a:r>
            <a:r>
              <a:rPr lang="en-US" altLang="ja-JP" sz="1400" dirty="0">
                <a:solidFill>
                  <a:prstClr val="black"/>
                </a:solidFill>
                <a:latin typeface="HG丸ｺﾞｼｯｸM-PRO" panose="020F0600000000000000" pitchFamily="50" charset="-128"/>
                <a:ea typeface="HG丸ｺﾞｼｯｸM-PRO" panose="020F0600000000000000" pitchFamily="50" charset="-128"/>
              </a:rPr>
              <a:t>65</a:t>
            </a:r>
            <a:r>
              <a:rPr lang="ja-JP" altLang="en-US" sz="1400" dirty="0">
                <a:solidFill>
                  <a:prstClr val="black"/>
                </a:solidFill>
                <a:latin typeface="HG丸ｺﾞｼｯｸM-PRO" panose="020F0600000000000000" pitchFamily="50" charset="-128"/>
                <a:ea typeface="HG丸ｺﾞｼｯｸM-PRO" panose="020F0600000000000000" pitchFamily="50" charset="-128"/>
              </a:rPr>
              <a:t>歳以上は</a:t>
            </a:r>
            <a:r>
              <a:rPr lang="en-US" altLang="ja-JP" sz="1400" dirty="0">
                <a:solidFill>
                  <a:prstClr val="black"/>
                </a:solidFill>
                <a:latin typeface="HG丸ｺﾞｼｯｸM-PRO" panose="020F0600000000000000" pitchFamily="50" charset="-128"/>
                <a:ea typeface="HG丸ｺﾞｼｯｸM-PRO" panose="020F0600000000000000" pitchFamily="50" charset="-128"/>
              </a:rPr>
              <a:t>2040</a:t>
            </a:r>
            <a:r>
              <a:rPr lang="ja-JP" altLang="en-US" sz="1400" dirty="0">
                <a:solidFill>
                  <a:prstClr val="black"/>
                </a:solidFill>
                <a:latin typeface="HG丸ｺﾞｼｯｸM-PRO" panose="020F0600000000000000" pitchFamily="50" charset="-128"/>
                <a:ea typeface="HG丸ｺﾞｼｯｸM-PRO" panose="020F0600000000000000" pitchFamily="50" charset="-128"/>
              </a:rPr>
              <a:t>年まで増加を続けることから、</a:t>
            </a:r>
            <a:r>
              <a:rPr lang="en-US" altLang="ja-JP" sz="1400" dirty="0">
                <a:solidFill>
                  <a:prstClr val="black"/>
                </a:solidFill>
                <a:latin typeface="HG丸ｺﾞｼｯｸM-PRO" panose="020F0600000000000000" pitchFamily="50" charset="-128"/>
                <a:ea typeface="HG丸ｺﾞｼｯｸM-PRO" panose="020F0600000000000000" pitchFamily="50" charset="-128"/>
              </a:rPr>
              <a:t>2,065</a:t>
            </a:r>
            <a:r>
              <a:rPr lang="ja-JP" altLang="en-US" sz="1400" dirty="0">
                <a:solidFill>
                  <a:prstClr val="black"/>
                </a:solidFill>
                <a:latin typeface="HG丸ｺﾞｼｯｸM-PRO" panose="020F0600000000000000" pitchFamily="50" charset="-128"/>
                <a:ea typeface="HG丸ｺﾞｼｯｸM-PRO" panose="020F0600000000000000" pitchFamily="50" charset="-128"/>
              </a:rPr>
              <a:t>年には総人口は</a:t>
            </a:r>
            <a:r>
              <a:rPr lang="en-US" altLang="ja-JP" sz="1400" dirty="0">
                <a:solidFill>
                  <a:prstClr val="black"/>
                </a:solidFill>
                <a:latin typeface="HG丸ｺﾞｼｯｸM-PRO" panose="020F0600000000000000" pitchFamily="50" charset="-128"/>
                <a:ea typeface="HG丸ｺﾞｼｯｸM-PRO" panose="020F0600000000000000" pitchFamily="50" charset="-128"/>
              </a:rPr>
              <a:t>9,000</a:t>
            </a:r>
            <a:r>
              <a:rPr lang="ja-JP" altLang="en-US" sz="1400" dirty="0">
                <a:solidFill>
                  <a:prstClr val="black"/>
                </a:solidFill>
                <a:latin typeface="HG丸ｺﾞｼｯｸM-PRO" panose="020F0600000000000000" pitchFamily="50" charset="-128"/>
                <a:ea typeface="HG丸ｺﾞｼｯｸM-PRO" panose="020F0600000000000000" pitchFamily="50" charset="-128"/>
              </a:rPr>
              <a:t>万人を割り込み、高齢化率は</a:t>
            </a:r>
            <a:r>
              <a:rPr lang="en-US" altLang="ja-JP" sz="1400" dirty="0">
                <a:solidFill>
                  <a:prstClr val="black"/>
                </a:solidFill>
                <a:latin typeface="HG丸ｺﾞｼｯｸM-PRO" panose="020F0600000000000000" pitchFamily="50" charset="-128"/>
                <a:ea typeface="HG丸ｺﾞｼｯｸM-PRO" panose="020F0600000000000000" pitchFamily="50" charset="-128"/>
              </a:rPr>
              <a:t>38</a:t>
            </a:r>
            <a:r>
              <a:rPr lang="ja-JP" altLang="en-US" sz="1400" dirty="0">
                <a:solidFill>
                  <a:prstClr val="black"/>
                </a:solidFill>
                <a:latin typeface="HG丸ｺﾞｼｯｸM-PRO" panose="020F0600000000000000" pitchFamily="50" charset="-128"/>
                <a:ea typeface="HG丸ｺﾞｼｯｸM-PRO" panose="020F0600000000000000" pitchFamily="50" charset="-128"/>
              </a:rPr>
              <a:t>％台になると推計されている。</a:t>
            </a:r>
          </a:p>
        </p:txBody>
      </p:sp>
      <p:cxnSp>
        <p:nvCxnSpPr>
          <p:cNvPr id="57" name="直線コネクタ 56"/>
          <p:cNvCxnSpPr/>
          <p:nvPr/>
        </p:nvCxnSpPr>
        <p:spPr>
          <a:xfrm flipV="1">
            <a:off x="1557191" y="1562546"/>
            <a:ext cx="9038769" cy="0"/>
          </a:xfrm>
          <a:prstGeom prst="line">
            <a:avLst/>
          </a:prstGeom>
          <a:ln w="28575"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592F547B-0787-47E9-A030-813DA9E1FCE8}"/>
              </a:ext>
            </a:extLst>
          </p:cNvPr>
          <p:cNvSpPr txBox="1"/>
          <p:nvPr/>
        </p:nvSpPr>
        <p:spPr>
          <a:xfrm>
            <a:off x="4917832" y="3306041"/>
            <a:ext cx="332308" cy="194967"/>
          </a:xfrm>
          <a:prstGeom prst="rect">
            <a:avLst/>
          </a:prstGeom>
          <a:solidFill>
            <a:schemeClr val="bg1"/>
          </a:solidFill>
          <a:ln w="9525">
            <a:noFill/>
          </a:ln>
        </p:spPr>
        <p:txBody>
          <a:bodyPr wrap="square" lIns="33231" tIns="33231" rIns="33231" bIns="33231" rtlCol="0">
            <a:spAutoFit/>
          </a:bodyPr>
          <a:lstStyle/>
          <a:p>
            <a:pPr algn="ctr" defTabSz="842560" fontAlgn="base">
              <a:spcBef>
                <a:spcPct val="0"/>
              </a:spcBef>
              <a:spcAft>
                <a:spcPct val="0"/>
              </a:spcAft>
              <a:defRPr/>
            </a:pPr>
            <a:r>
              <a:rPr lang="en-US" altLang="ja-JP" sz="831" b="1" dirty="0">
                <a:solidFill>
                  <a:srgbClr val="FF0000"/>
                </a:solidFill>
                <a:latin typeface="Arial" charset="0"/>
                <a:ea typeface="ＭＳ Ｐゴシック" panose="020B0600070205080204" pitchFamily="50" charset="-128"/>
              </a:rPr>
              <a:t>8,726</a:t>
            </a:r>
          </a:p>
        </p:txBody>
      </p:sp>
      <p:sp>
        <p:nvSpPr>
          <p:cNvPr id="59" name="テキスト ボックス 58">
            <a:extLst>
              <a:ext uri="{FF2B5EF4-FFF2-40B4-BE49-F238E27FC236}">
                <a16:creationId xmlns:a16="http://schemas.microsoft.com/office/drawing/2014/main" id="{4713285D-03F5-4589-88AF-F01D53B00203}"/>
              </a:ext>
            </a:extLst>
          </p:cNvPr>
          <p:cNvSpPr txBox="1"/>
          <p:nvPr/>
        </p:nvSpPr>
        <p:spPr>
          <a:xfrm>
            <a:off x="2416130" y="4974295"/>
            <a:ext cx="332308" cy="194967"/>
          </a:xfrm>
          <a:prstGeom prst="rect">
            <a:avLst/>
          </a:prstGeom>
          <a:solidFill>
            <a:schemeClr val="bg1"/>
          </a:solidFill>
          <a:ln w="9525">
            <a:noFill/>
          </a:ln>
        </p:spPr>
        <p:txBody>
          <a:bodyPr wrap="square" lIns="33231" tIns="33231" rIns="33231" bIns="33231" rtlCol="0">
            <a:spAutoFit/>
          </a:bodyPr>
          <a:lstStyle/>
          <a:p>
            <a:pPr algn="ctr" defTabSz="842560" fontAlgn="base">
              <a:spcBef>
                <a:spcPct val="0"/>
              </a:spcBef>
              <a:spcAft>
                <a:spcPct val="0"/>
              </a:spcAft>
              <a:defRPr/>
            </a:pPr>
            <a:r>
              <a:rPr lang="en-US" altLang="ja-JP" sz="831" b="1" dirty="0">
                <a:solidFill>
                  <a:srgbClr val="FF0000"/>
                </a:solidFill>
                <a:latin typeface="Arial" charset="0"/>
                <a:ea typeface="ＭＳ Ｐゴシック" panose="020B0600070205080204" pitchFamily="50" charset="-128"/>
              </a:rPr>
              <a:t>2,980</a:t>
            </a:r>
          </a:p>
        </p:txBody>
      </p:sp>
      <p:sp>
        <p:nvSpPr>
          <p:cNvPr id="60" name="テキスト ボックス 59">
            <a:extLst>
              <a:ext uri="{FF2B5EF4-FFF2-40B4-BE49-F238E27FC236}">
                <a16:creationId xmlns:a16="http://schemas.microsoft.com/office/drawing/2014/main" id="{8BD533B6-B05E-4539-8FCF-015BFB9B02C5}"/>
              </a:ext>
            </a:extLst>
          </p:cNvPr>
          <p:cNvSpPr txBox="1"/>
          <p:nvPr/>
        </p:nvSpPr>
        <p:spPr>
          <a:xfrm>
            <a:off x="8059773" y="3522065"/>
            <a:ext cx="332308" cy="194967"/>
          </a:xfrm>
          <a:prstGeom prst="rect">
            <a:avLst/>
          </a:prstGeom>
          <a:solidFill>
            <a:schemeClr val="bg1"/>
          </a:solidFill>
          <a:ln w="9525">
            <a:noFill/>
          </a:ln>
        </p:spPr>
        <p:txBody>
          <a:bodyPr wrap="square" lIns="33231" tIns="33231" rIns="33231" bIns="33231" rtlCol="0">
            <a:spAutoFit/>
          </a:bodyPr>
          <a:lstStyle/>
          <a:p>
            <a:pPr algn="ctr" defTabSz="842560" fontAlgn="base">
              <a:spcBef>
                <a:spcPct val="0"/>
              </a:spcBef>
              <a:spcAft>
                <a:spcPct val="0"/>
              </a:spcAft>
              <a:defRPr/>
            </a:pPr>
            <a:r>
              <a:rPr lang="en-US" altLang="ja-JP" sz="831" b="1" dirty="0">
                <a:solidFill>
                  <a:srgbClr val="FF0000"/>
                </a:solidFill>
                <a:latin typeface="Arial" charset="0"/>
                <a:ea typeface="ＭＳ Ｐゴシック" panose="020B0600070205080204" pitchFamily="50" charset="-128"/>
              </a:rPr>
              <a:t>3,921</a:t>
            </a:r>
          </a:p>
        </p:txBody>
      </p:sp>
      <p:sp>
        <p:nvSpPr>
          <p:cNvPr id="61" name="テキスト ボックス 60">
            <a:extLst>
              <a:ext uri="{FF2B5EF4-FFF2-40B4-BE49-F238E27FC236}">
                <a16:creationId xmlns:a16="http://schemas.microsoft.com/office/drawing/2014/main" id="{F9A7DE1F-75B1-4704-AC7D-BDEACED0F084}"/>
              </a:ext>
            </a:extLst>
          </p:cNvPr>
          <p:cNvSpPr txBox="1"/>
          <p:nvPr/>
        </p:nvSpPr>
        <p:spPr>
          <a:xfrm>
            <a:off x="9638386" y="2783670"/>
            <a:ext cx="332308" cy="194967"/>
          </a:xfrm>
          <a:prstGeom prst="rect">
            <a:avLst/>
          </a:prstGeom>
          <a:solidFill>
            <a:schemeClr val="bg1"/>
          </a:solidFill>
          <a:ln w="9525">
            <a:noFill/>
          </a:ln>
        </p:spPr>
        <p:txBody>
          <a:bodyPr wrap="square" lIns="33231" tIns="33231" rIns="33231" bIns="33231" rtlCol="0">
            <a:spAutoFit/>
          </a:bodyPr>
          <a:lstStyle/>
          <a:p>
            <a:pPr algn="ctr" defTabSz="842560" fontAlgn="base">
              <a:spcBef>
                <a:spcPct val="0"/>
              </a:spcBef>
              <a:spcAft>
                <a:spcPct val="0"/>
              </a:spcAft>
              <a:defRPr/>
            </a:pPr>
            <a:r>
              <a:rPr lang="en-US" altLang="ja-JP" sz="831" b="1" dirty="0">
                <a:solidFill>
                  <a:srgbClr val="7030A0"/>
                </a:solidFill>
                <a:latin typeface="Arial" charset="0"/>
                <a:ea typeface="ＭＳ Ｐゴシック" panose="020B0600070205080204" pitchFamily="50" charset="-128"/>
              </a:rPr>
              <a:t>8,808</a:t>
            </a:r>
          </a:p>
        </p:txBody>
      </p:sp>
      <p:sp>
        <p:nvSpPr>
          <p:cNvPr id="62" name="テキスト ボックス 61">
            <a:extLst>
              <a:ext uri="{FF2B5EF4-FFF2-40B4-BE49-F238E27FC236}">
                <a16:creationId xmlns:a16="http://schemas.microsoft.com/office/drawing/2014/main" id="{CBBE4244-602E-4DE1-A9B0-962B020FE9D1}"/>
              </a:ext>
            </a:extLst>
          </p:cNvPr>
          <p:cNvSpPr txBox="1"/>
          <p:nvPr/>
        </p:nvSpPr>
        <p:spPr>
          <a:xfrm>
            <a:off x="9647255" y="3666081"/>
            <a:ext cx="332308" cy="194967"/>
          </a:xfrm>
          <a:prstGeom prst="rect">
            <a:avLst/>
          </a:prstGeom>
          <a:solidFill>
            <a:schemeClr val="bg1"/>
          </a:solidFill>
          <a:ln w="9525">
            <a:noFill/>
          </a:ln>
        </p:spPr>
        <p:txBody>
          <a:bodyPr wrap="square" lIns="33231" tIns="33231" rIns="33231" bIns="33231" rtlCol="0">
            <a:spAutoFit/>
          </a:bodyPr>
          <a:lstStyle/>
          <a:p>
            <a:pPr algn="ctr" defTabSz="842560" fontAlgn="base">
              <a:spcBef>
                <a:spcPct val="0"/>
              </a:spcBef>
              <a:spcAft>
                <a:spcPct val="0"/>
              </a:spcAft>
              <a:defRPr/>
            </a:pPr>
            <a:r>
              <a:rPr lang="en-US" altLang="ja-JP" sz="831" b="1" dirty="0">
                <a:solidFill>
                  <a:srgbClr val="7030A0"/>
                </a:solidFill>
                <a:latin typeface="Arial" charset="0"/>
                <a:ea typeface="ＭＳ Ｐゴシック" panose="020B0600070205080204" pitchFamily="50" charset="-128"/>
              </a:rPr>
              <a:t>3,381</a:t>
            </a:r>
          </a:p>
        </p:txBody>
      </p:sp>
      <p:sp>
        <p:nvSpPr>
          <p:cNvPr id="63" name="テキスト ボックス 62">
            <a:extLst>
              <a:ext uri="{FF2B5EF4-FFF2-40B4-BE49-F238E27FC236}">
                <a16:creationId xmlns:a16="http://schemas.microsoft.com/office/drawing/2014/main" id="{4B25CF8C-B9C5-40F8-890B-2AAD2474F10C}"/>
              </a:ext>
            </a:extLst>
          </p:cNvPr>
          <p:cNvSpPr txBox="1"/>
          <p:nvPr/>
        </p:nvSpPr>
        <p:spPr>
          <a:xfrm>
            <a:off x="9647255" y="4839623"/>
            <a:ext cx="332308" cy="194967"/>
          </a:xfrm>
          <a:prstGeom prst="rect">
            <a:avLst/>
          </a:prstGeom>
          <a:solidFill>
            <a:schemeClr val="bg1"/>
          </a:solidFill>
          <a:ln w="9525">
            <a:noFill/>
          </a:ln>
        </p:spPr>
        <p:txBody>
          <a:bodyPr wrap="square" lIns="33231" tIns="33231" rIns="33231" bIns="33231" rtlCol="0">
            <a:spAutoFit/>
          </a:bodyPr>
          <a:lstStyle/>
          <a:p>
            <a:pPr algn="ctr" defTabSz="842560" fontAlgn="base">
              <a:spcBef>
                <a:spcPct val="0"/>
              </a:spcBef>
              <a:spcAft>
                <a:spcPct val="0"/>
              </a:spcAft>
              <a:defRPr/>
            </a:pPr>
            <a:r>
              <a:rPr lang="en-US" altLang="ja-JP" sz="831" b="1" dirty="0">
                <a:solidFill>
                  <a:srgbClr val="7030A0"/>
                </a:solidFill>
                <a:latin typeface="Arial" charset="0"/>
                <a:ea typeface="ＭＳ Ｐゴシック" panose="020B0600070205080204" pitchFamily="50" charset="-128"/>
              </a:rPr>
              <a:t>4,529</a:t>
            </a:r>
          </a:p>
        </p:txBody>
      </p:sp>
      <p:sp>
        <p:nvSpPr>
          <p:cNvPr id="64" name="テキスト ボックス 63">
            <a:extLst>
              <a:ext uri="{FF2B5EF4-FFF2-40B4-BE49-F238E27FC236}">
                <a16:creationId xmlns:a16="http://schemas.microsoft.com/office/drawing/2014/main" id="{B5356BE0-E3AE-4CEF-B541-EA8363400AA8}"/>
              </a:ext>
            </a:extLst>
          </p:cNvPr>
          <p:cNvSpPr txBox="1"/>
          <p:nvPr/>
        </p:nvSpPr>
        <p:spPr>
          <a:xfrm>
            <a:off x="9638386" y="5663256"/>
            <a:ext cx="332308" cy="194967"/>
          </a:xfrm>
          <a:prstGeom prst="rect">
            <a:avLst/>
          </a:prstGeom>
          <a:solidFill>
            <a:schemeClr val="bg1"/>
          </a:solidFill>
          <a:ln w="9525">
            <a:noFill/>
          </a:ln>
        </p:spPr>
        <p:txBody>
          <a:bodyPr wrap="square" lIns="33231" tIns="33231" rIns="33231" bIns="33231" rtlCol="0">
            <a:spAutoFit/>
          </a:bodyPr>
          <a:lstStyle/>
          <a:p>
            <a:pPr algn="ctr" defTabSz="842560" fontAlgn="base">
              <a:spcBef>
                <a:spcPct val="0"/>
              </a:spcBef>
              <a:spcAft>
                <a:spcPct val="0"/>
              </a:spcAft>
              <a:defRPr/>
            </a:pPr>
            <a:r>
              <a:rPr lang="en-US" altLang="ja-JP" sz="831" b="1" dirty="0">
                <a:solidFill>
                  <a:srgbClr val="7030A0"/>
                </a:solidFill>
                <a:latin typeface="Arial" charset="0"/>
                <a:ea typeface="ＭＳ Ｐゴシック" panose="020B0600070205080204" pitchFamily="50" charset="-128"/>
              </a:rPr>
              <a:t>898</a:t>
            </a:r>
          </a:p>
        </p:txBody>
      </p:sp>
      <p:sp>
        <p:nvSpPr>
          <p:cNvPr id="65" name="テキスト ボックス 64">
            <a:extLst>
              <a:ext uri="{FF2B5EF4-FFF2-40B4-BE49-F238E27FC236}">
                <a16:creationId xmlns:a16="http://schemas.microsoft.com/office/drawing/2014/main" id="{BDC449D9-DFFB-4BA7-968D-CFE7AA4D8E0B}"/>
              </a:ext>
            </a:extLst>
          </p:cNvPr>
          <p:cNvSpPr txBox="1"/>
          <p:nvPr/>
        </p:nvSpPr>
        <p:spPr>
          <a:xfrm>
            <a:off x="6760690" y="2227731"/>
            <a:ext cx="398769" cy="194967"/>
          </a:xfrm>
          <a:prstGeom prst="rect">
            <a:avLst/>
          </a:prstGeom>
          <a:solidFill>
            <a:schemeClr val="bg1"/>
          </a:solidFill>
          <a:ln w="9525">
            <a:noFill/>
          </a:ln>
        </p:spPr>
        <p:txBody>
          <a:bodyPr wrap="square" lIns="33231" tIns="33231" rIns="33231" bIns="33231" rtlCol="0">
            <a:spAutoFit/>
          </a:bodyPr>
          <a:lstStyle/>
          <a:p>
            <a:pPr algn="ctr" defTabSz="842560" fontAlgn="base">
              <a:spcBef>
                <a:spcPct val="0"/>
              </a:spcBef>
              <a:spcAft>
                <a:spcPct val="0"/>
              </a:spcAft>
              <a:defRPr/>
            </a:pPr>
            <a:r>
              <a:rPr lang="en-US" altLang="ja-JP" sz="831" b="1" dirty="0">
                <a:solidFill>
                  <a:srgbClr val="008000"/>
                </a:solidFill>
                <a:latin typeface="Arial" charset="0"/>
                <a:ea typeface="ＭＳ Ｐゴシック" panose="020B0600070205080204" pitchFamily="50" charset="-128"/>
              </a:rPr>
              <a:t>12,532</a:t>
            </a:r>
          </a:p>
        </p:txBody>
      </p:sp>
      <p:sp>
        <p:nvSpPr>
          <p:cNvPr id="66" name="テキスト ボックス 65">
            <a:extLst>
              <a:ext uri="{FF2B5EF4-FFF2-40B4-BE49-F238E27FC236}">
                <a16:creationId xmlns:a16="http://schemas.microsoft.com/office/drawing/2014/main" id="{B4EFBC95-57F0-4DEC-B4B1-3E2A92072841}"/>
              </a:ext>
            </a:extLst>
          </p:cNvPr>
          <p:cNvSpPr txBox="1"/>
          <p:nvPr/>
        </p:nvSpPr>
        <p:spPr>
          <a:xfrm>
            <a:off x="6803079" y="2825951"/>
            <a:ext cx="332308" cy="194967"/>
          </a:xfrm>
          <a:prstGeom prst="rect">
            <a:avLst/>
          </a:prstGeom>
          <a:solidFill>
            <a:schemeClr val="bg1"/>
          </a:solidFill>
          <a:ln w="9525">
            <a:noFill/>
          </a:ln>
        </p:spPr>
        <p:txBody>
          <a:bodyPr wrap="square" lIns="33231" tIns="33231" rIns="33231" bIns="33231" rtlCol="0">
            <a:spAutoFit/>
          </a:bodyPr>
          <a:lstStyle/>
          <a:p>
            <a:pPr algn="ctr" defTabSz="842560" fontAlgn="base">
              <a:spcBef>
                <a:spcPct val="0"/>
              </a:spcBef>
              <a:spcAft>
                <a:spcPct val="0"/>
              </a:spcAft>
              <a:defRPr/>
            </a:pPr>
            <a:r>
              <a:rPr lang="en-US" altLang="ja-JP" sz="831" b="1" dirty="0">
                <a:solidFill>
                  <a:srgbClr val="008000"/>
                </a:solidFill>
                <a:latin typeface="Arial" charset="0"/>
                <a:ea typeface="ＭＳ Ｐゴシック" panose="020B0600070205080204" pitchFamily="50" charset="-128"/>
              </a:rPr>
              <a:t>3,619</a:t>
            </a:r>
          </a:p>
        </p:txBody>
      </p:sp>
      <p:sp>
        <p:nvSpPr>
          <p:cNvPr id="68" name="テキスト ボックス 67">
            <a:extLst>
              <a:ext uri="{FF2B5EF4-FFF2-40B4-BE49-F238E27FC236}">
                <a16:creationId xmlns:a16="http://schemas.microsoft.com/office/drawing/2014/main" id="{8E376055-E7EC-4635-A770-5364F6B361F2}"/>
              </a:ext>
            </a:extLst>
          </p:cNvPr>
          <p:cNvSpPr txBox="1"/>
          <p:nvPr/>
        </p:nvSpPr>
        <p:spPr>
          <a:xfrm>
            <a:off x="6803079" y="4098129"/>
            <a:ext cx="332308" cy="194967"/>
          </a:xfrm>
          <a:prstGeom prst="rect">
            <a:avLst/>
          </a:prstGeom>
          <a:solidFill>
            <a:schemeClr val="bg1"/>
          </a:solidFill>
          <a:ln w="9525">
            <a:noFill/>
          </a:ln>
        </p:spPr>
        <p:txBody>
          <a:bodyPr wrap="square" lIns="33231" tIns="33231" rIns="33231" bIns="33231" rtlCol="0">
            <a:spAutoFit/>
          </a:bodyPr>
          <a:lstStyle/>
          <a:p>
            <a:pPr algn="ctr" defTabSz="842560" fontAlgn="base">
              <a:spcBef>
                <a:spcPct val="0"/>
              </a:spcBef>
              <a:spcAft>
                <a:spcPct val="0"/>
              </a:spcAft>
              <a:defRPr/>
            </a:pPr>
            <a:r>
              <a:rPr lang="en-US" altLang="ja-JP" sz="831" b="1" dirty="0">
                <a:solidFill>
                  <a:srgbClr val="008000"/>
                </a:solidFill>
                <a:latin typeface="Arial" charset="0"/>
                <a:ea typeface="ＭＳ Ｐゴシック" panose="020B0600070205080204" pitchFamily="50" charset="-128"/>
              </a:rPr>
              <a:t>7,406</a:t>
            </a:r>
          </a:p>
        </p:txBody>
      </p:sp>
      <p:sp>
        <p:nvSpPr>
          <p:cNvPr id="69" name="テキスト ボックス 68">
            <a:extLst>
              <a:ext uri="{FF2B5EF4-FFF2-40B4-BE49-F238E27FC236}">
                <a16:creationId xmlns:a16="http://schemas.microsoft.com/office/drawing/2014/main" id="{5BE20A19-14D0-4D58-AABC-1F3C0EA74703}"/>
              </a:ext>
            </a:extLst>
          </p:cNvPr>
          <p:cNvSpPr txBox="1"/>
          <p:nvPr/>
        </p:nvSpPr>
        <p:spPr>
          <a:xfrm>
            <a:off x="6796864" y="5572516"/>
            <a:ext cx="332308" cy="194967"/>
          </a:xfrm>
          <a:prstGeom prst="rect">
            <a:avLst/>
          </a:prstGeom>
          <a:solidFill>
            <a:schemeClr val="bg1"/>
          </a:solidFill>
          <a:ln w="9525">
            <a:noFill/>
          </a:ln>
        </p:spPr>
        <p:txBody>
          <a:bodyPr wrap="square" lIns="33231" tIns="33231" rIns="33231" bIns="33231" rtlCol="0">
            <a:spAutoFit/>
          </a:bodyPr>
          <a:lstStyle/>
          <a:p>
            <a:pPr algn="ctr" defTabSz="842560" fontAlgn="base">
              <a:spcBef>
                <a:spcPct val="0"/>
              </a:spcBef>
              <a:spcAft>
                <a:spcPct val="0"/>
              </a:spcAft>
              <a:defRPr/>
            </a:pPr>
            <a:r>
              <a:rPr lang="en-US" altLang="ja-JP" sz="831" b="1" dirty="0">
                <a:solidFill>
                  <a:srgbClr val="008000"/>
                </a:solidFill>
                <a:latin typeface="Arial" charset="0"/>
                <a:ea typeface="ＭＳ Ｐゴシック" panose="020B0600070205080204" pitchFamily="50" charset="-128"/>
              </a:rPr>
              <a:t>1,507</a:t>
            </a:r>
          </a:p>
        </p:txBody>
      </p:sp>
      <p:sp>
        <p:nvSpPr>
          <p:cNvPr id="70" name="テキスト ボックス 69">
            <a:extLst>
              <a:ext uri="{FF2B5EF4-FFF2-40B4-BE49-F238E27FC236}">
                <a16:creationId xmlns:a16="http://schemas.microsoft.com/office/drawing/2014/main" id="{808B0E7E-B78B-4C29-BE99-4700604EC6D1}"/>
              </a:ext>
            </a:extLst>
          </p:cNvPr>
          <p:cNvSpPr txBox="1"/>
          <p:nvPr/>
        </p:nvSpPr>
        <p:spPr>
          <a:xfrm>
            <a:off x="2212851" y="1705406"/>
            <a:ext cx="1927583" cy="450678"/>
          </a:xfrm>
          <a:prstGeom prst="rect">
            <a:avLst/>
          </a:prstGeom>
          <a:solidFill>
            <a:schemeClr val="bg1"/>
          </a:solidFill>
          <a:ln w="9525">
            <a:noFill/>
          </a:ln>
        </p:spPr>
        <p:txBody>
          <a:bodyPr wrap="square" lIns="33231" tIns="33231" rIns="33231" bIns="33231" rtlCol="0">
            <a:spAutoFit/>
          </a:bodyPr>
          <a:lstStyle/>
          <a:p>
            <a:pPr defTabSz="842560" fontAlgn="base">
              <a:spcBef>
                <a:spcPct val="0"/>
              </a:spcBef>
              <a:spcAft>
                <a:spcPct val="0"/>
              </a:spcAft>
              <a:defRPr/>
            </a:pPr>
            <a:r>
              <a:rPr lang="en-US" altLang="ja-JP" sz="831" b="1" dirty="0">
                <a:solidFill>
                  <a:srgbClr val="FF0000"/>
                </a:solidFill>
                <a:latin typeface="Arial" charset="0"/>
                <a:ea typeface="ＭＳ Ｐゴシック" panose="020B0600070205080204" pitchFamily="50" charset="-128"/>
              </a:rPr>
              <a:t>0000</a:t>
            </a:r>
            <a:r>
              <a:rPr lang="ja-JP" altLang="en-US" sz="831" b="1" dirty="0">
                <a:solidFill>
                  <a:srgbClr val="FF0000"/>
                </a:solidFill>
                <a:latin typeface="Arial" charset="0"/>
                <a:ea typeface="ＭＳ Ｐゴシック" panose="020B0600070205080204" pitchFamily="50" charset="-128"/>
              </a:rPr>
              <a:t>は各項目のピーク</a:t>
            </a:r>
            <a:endParaRPr lang="en-US" altLang="ja-JP" sz="831" b="1" dirty="0">
              <a:solidFill>
                <a:srgbClr val="FF0000"/>
              </a:solidFill>
              <a:latin typeface="Arial" charset="0"/>
              <a:ea typeface="ＭＳ Ｐゴシック" panose="020B0600070205080204" pitchFamily="50" charset="-128"/>
            </a:endParaRPr>
          </a:p>
          <a:p>
            <a:pPr defTabSz="842560" fontAlgn="base">
              <a:spcBef>
                <a:spcPct val="0"/>
              </a:spcBef>
              <a:spcAft>
                <a:spcPct val="0"/>
              </a:spcAft>
              <a:defRPr/>
            </a:pPr>
            <a:r>
              <a:rPr lang="en-US" altLang="ja-JP" sz="831" b="1" dirty="0">
                <a:solidFill>
                  <a:srgbClr val="009900"/>
                </a:solidFill>
                <a:latin typeface="Arial" charset="0"/>
                <a:ea typeface="ＭＳ Ｐゴシック" panose="020B0600070205080204" pitchFamily="50" charset="-128"/>
              </a:rPr>
              <a:t>0000</a:t>
            </a:r>
            <a:r>
              <a:rPr lang="ja-JP" altLang="en-US" sz="831" b="1" dirty="0">
                <a:solidFill>
                  <a:srgbClr val="009900"/>
                </a:solidFill>
                <a:latin typeface="Arial" charset="0"/>
                <a:ea typeface="ＭＳ Ｐゴシック" panose="020B0600070205080204" pitchFamily="50" charset="-128"/>
              </a:rPr>
              <a:t>は</a:t>
            </a:r>
            <a:r>
              <a:rPr lang="en-US" altLang="ja-JP" sz="831" b="1" dirty="0">
                <a:solidFill>
                  <a:srgbClr val="009900"/>
                </a:solidFill>
                <a:latin typeface="Arial" charset="0"/>
                <a:ea typeface="ＭＳ Ｐゴシック" panose="020B0600070205080204" pitchFamily="50" charset="-128"/>
              </a:rPr>
              <a:t>2,020</a:t>
            </a:r>
            <a:r>
              <a:rPr lang="ja-JP" altLang="en-US" sz="831" b="1" dirty="0">
                <a:solidFill>
                  <a:srgbClr val="009900"/>
                </a:solidFill>
                <a:latin typeface="Arial" charset="0"/>
                <a:ea typeface="ＭＳ Ｐゴシック" panose="020B0600070205080204" pitchFamily="50" charset="-128"/>
              </a:rPr>
              <a:t>時点の推計値</a:t>
            </a:r>
            <a:endParaRPr lang="en-US" altLang="ja-JP" sz="831" b="1" dirty="0">
              <a:solidFill>
                <a:srgbClr val="009900"/>
              </a:solidFill>
              <a:latin typeface="Arial" charset="0"/>
              <a:ea typeface="ＭＳ Ｐゴシック" panose="020B0600070205080204" pitchFamily="50" charset="-128"/>
            </a:endParaRPr>
          </a:p>
          <a:p>
            <a:pPr defTabSz="842560" fontAlgn="base">
              <a:spcBef>
                <a:spcPct val="0"/>
              </a:spcBef>
              <a:spcAft>
                <a:spcPct val="0"/>
              </a:spcAft>
              <a:defRPr/>
            </a:pPr>
            <a:r>
              <a:rPr lang="en-US" altLang="ja-JP" sz="831" b="1" dirty="0">
                <a:solidFill>
                  <a:srgbClr val="7030A0"/>
                </a:solidFill>
                <a:latin typeface="Arial" charset="0"/>
                <a:ea typeface="ＭＳ Ｐゴシック" panose="020B0600070205080204" pitchFamily="50" charset="-128"/>
              </a:rPr>
              <a:t>0000</a:t>
            </a:r>
            <a:r>
              <a:rPr lang="ja-JP" altLang="en-US" sz="831" b="1" dirty="0">
                <a:solidFill>
                  <a:srgbClr val="7030A0"/>
                </a:solidFill>
                <a:latin typeface="Arial" charset="0"/>
                <a:ea typeface="ＭＳ Ｐゴシック" panose="020B0600070205080204" pitchFamily="50" charset="-128"/>
              </a:rPr>
              <a:t>は</a:t>
            </a:r>
            <a:r>
              <a:rPr lang="en-US" altLang="ja-JP" sz="831" b="1" dirty="0">
                <a:solidFill>
                  <a:srgbClr val="7030A0"/>
                </a:solidFill>
                <a:latin typeface="Arial" charset="0"/>
                <a:ea typeface="ＭＳ Ｐゴシック" panose="020B0600070205080204" pitchFamily="50" charset="-128"/>
              </a:rPr>
              <a:t>2,065</a:t>
            </a:r>
            <a:r>
              <a:rPr lang="ja-JP" altLang="en-US" sz="831" b="1" dirty="0">
                <a:solidFill>
                  <a:srgbClr val="7030A0"/>
                </a:solidFill>
                <a:latin typeface="Arial" charset="0"/>
                <a:ea typeface="ＭＳ Ｐゴシック" panose="020B0600070205080204" pitchFamily="50" charset="-128"/>
              </a:rPr>
              <a:t>時点の推計値</a:t>
            </a:r>
            <a:endParaRPr lang="en-US" altLang="ja-JP" sz="831" b="1" dirty="0">
              <a:solidFill>
                <a:srgbClr val="7030A0"/>
              </a:solidFill>
              <a:latin typeface="Arial" charset="0"/>
              <a:ea typeface="ＭＳ Ｐゴシック" panose="020B0600070205080204" pitchFamily="50" charset="-128"/>
            </a:endParaRPr>
          </a:p>
        </p:txBody>
      </p:sp>
      <p:sp>
        <p:nvSpPr>
          <p:cNvPr id="30" name="正方形/長方形 29"/>
          <p:cNvSpPr/>
          <p:nvPr/>
        </p:nvSpPr>
        <p:spPr>
          <a:xfrm>
            <a:off x="0" y="552190"/>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119336" y="17015"/>
            <a:ext cx="2646878" cy="461665"/>
          </a:xfrm>
          <a:prstGeom prst="rect">
            <a:avLst/>
          </a:prstGeom>
          <a:noFill/>
        </p:spPr>
        <p:txBody>
          <a:bodyPr wrap="non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日本の人口の推移</a:t>
            </a:r>
          </a:p>
        </p:txBody>
      </p:sp>
      <p:sp>
        <p:nvSpPr>
          <p:cNvPr id="2" name="スライド番号プレースホルダー 1">
            <a:extLst>
              <a:ext uri="{FF2B5EF4-FFF2-40B4-BE49-F238E27FC236}">
                <a16:creationId xmlns:a16="http://schemas.microsoft.com/office/drawing/2014/main" id="{41FC15F2-B699-07FF-A1C0-7AF8A4E60415}"/>
              </a:ext>
            </a:extLst>
          </p:cNvPr>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48</a:t>
            </a:fld>
            <a:endParaRPr lang="ja-JP" altLang="en-US">
              <a:solidFill>
                <a:prstClr val="black">
                  <a:tint val="75000"/>
                </a:prstClr>
              </a:solidFill>
            </a:endParaRPr>
          </a:p>
        </p:txBody>
      </p:sp>
    </p:spTree>
    <p:extLst>
      <p:ext uri="{BB962C8B-B14F-4D97-AF65-F5344CB8AC3E}">
        <p14:creationId xmlns:p14="http://schemas.microsoft.com/office/powerpoint/2010/main" val="25172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wipe(left)">
                                      <p:cBhvr>
                                        <p:cTn id="7" dur="500"/>
                                        <p:tgtEl>
                                          <p:spTgt spid="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fade">
                                      <p:cBhvr>
                                        <p:cTn id="12" dur="500"/>
                                        <p:tgtEl>
                                          <p:spTgt spid="15">
                                            <p:graphicEl>
                                              <a:chart seriesIdx="-3" categoryIdx="-3" bldStep="gridLegen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graphicEl>
                                              <a:chart seriesIdx="-4" categoryIdx="0" bldStep="category"/>
                                            </p:graphicEl>
                                          </p:spTgt>
                                        </p:tgtEl>
                                        <p:attrNameLst>
                                          <p:attrName>style.visibility</p:attrName>
                                        </p:attrNameLst>
                                      </p:cBhvr>
                                      <p:to>
                                        <p:strVal val="visible"/>
                                      </p:to>
                                    </p:set>
                                    <p:animEffect transition="in" filter="fade">
                                      <p:cBhvr>
                                        <p:cTn id="17" dur="500"/>
                                        <p:tgtEl>
                                          <p:spTgt spid="15">
                                            <p:graphicEl>
                                              <a:chart seriesIdx="-4" categoryIdx="0"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graphicEl>
                                              <a:chart seriesIdx="-4" categoryIdx="1" bldStep="category"/>
                                            </p:graphicEl>
                                          </p:spTgt>
                                        </p:tgtEl>
                                        <p:attrNameLst>
                                          <p:attrName>style.visibility</p:attrName>
                                        </p:attrNameLst>
                                      </p:cBhvr>
                                      <p:to>
                                        <p:strVal val="visible"/>
                                      </p:to>
                                    </p:set>
                                    <p:animEffect transition="in" filter="fade">
                                      <p:cBhvr>
                                        <p:cTn id="22" dur="500"/>
                                        <p:tgtEl>
                                          <p:spTgt spid="15">
                                            <p:graphicEl>
                                              <a:chart seriesIdx="-4" categoryIdx="1"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graphicEl>
                                              <a:chart seriesIdx="-4" categoryIdx="2" bldStep="category"/>
                                            </p:graphicEl>
                                          </p:spTgt>
                                        </p:tgtEl>
                                        <p:attrNameLst>
                                          <p:attrName>style.visibility</p:attrName>
                                        </p:attrNameLst>
                                      </p:cBhvr>
                                      <p:to>
                                        <p:strVal val="visible"/>
                                      </p:to>
                                    </p:set>
                                    <p:animEffect transition="in" filter="fade">
                                      <p:cBhvr>
                                        <p:cTn id="27" dur="500"/>
                                        <p:tgtEl>
                                          <p:spTgt spid="15">
                                            <p:graphicEl>
                                              <a:chart seriesIdx="-4" categoryIdx="2"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graphicEl>
                                              <a:chart seriesIdx="-4" categoryIdx="3" bldStep="category"/>
                                            </p:graphicEl>
                                          </p:spTgt>
                                        </p:tgtEl>
                                        <p:attrNameLst>
                                          <p:attrName>style.visibility</p:attrName>
                                        </p:attrNameLst>
                                      </p:cBhvr>
                                      <p:to>
                                        <p:strVal val="visible"/>
                                      </p:to>
                                    </p:set>
                                    <p:animEffect transition="in" filter="fade">
                                      <p:cBhvr>
                                        <p:cTn id="32" dur="500"/>
                                        <p:tgtEl>
                                          <p:spTgt spid="15">
                                            <p:graphicEl>
                                              <a:chart seriesIdx="-4" categoryIdx="3" bldStep="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graphicEl>
                                              <a:chart seriesIdx="-4" categoryIdx="4" bldStep="category"/>
                                            </p:graphicEl>
                                          </p:spTgt>
                                        </p:tgtEl>
                                        <p:attrNameLst>
                                          <p:attrName>style.visibility</p:attrName>
                                        </p:attrNameLst>
                                      </p:cBhvr>
                                      <p:to>
                                        <p:strVal val="visible"/>
                                      </p:to>
                                    </p:set>
                                    <p:animEffect transition="in" filter="fade">
                                      <p:cBhvr>
                                        <p:cTn id="37" dur="500"/>
                                        <p:tgtEl>
                                          <p:spTgt spid="15">
                                            <p:graphicEl>
                                              <a:chart seriesIdx="-4" categoryIdx="4" bldStep="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graphicEl>
                                              <a:chart seriesIdx="-4" categoryIdx="5" bldStep="category"/>
                                            </p:graphicEl>
                                          </p:spTgt>
                                        </p:tgtEl>
                                        <p:attrNameLst>
                                          <p:attrName>style.visibility</p:attrName>
                                        </p:attrNameLst>
                                      </p:cBhvr>
                                      <p:to>
                                        <p:strVal val="visible"/>
                                      </p:to>
                                    </p:set>
                                    <p:animEffect transition="in" filter="fade">
                                      <p:cBhvr>
                                        <p:cTn id="42" dur="500"/>
                                        <p:tgtEl>
                                          <p:spTgt spid="15">
                                            <p:graphicEl>
                                              <a:chart seriesIdx="-4" categoryIdx="5" bldStep="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graphicEl>
                                              <a:chart seriesIdx="-4" categoryIdx="6" bldStep="category"/>
                                            </p:graphicEl>
                                          </p:spTgt>
                                        </p:tgtEl>
                                        <p:attrNameLst>
                                          <p:attrName>style.visibility</p:attrName>
                                        </p:attrNameLst>
                                      </p:cBhvr>
                                      <p:to>
                                        <p:strVal val="visible"/>
                                      </p:to>
                                    </p:set>
                                    <p:animEffect transition="in" filter="fade">
                                      <p:cBhvr>
                                        <p:cTn id="47" dur="500"/>
                                        <p:tgtEl>
                                          <p:spTgt spid="15">
                                            <p:graphicEl>
                                              <a:chart seriesIdx="-4" categoryIdx="6" bldStep="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graphicEl>
                                              <a:chart seriesIdx="-4" categoryIdx="7" bldStep="category"/>
                                            </p:graphicEl>
                                          </p:spTgt>
                                        </p:tgtEl>
                                        <p:attrNameLst>
                                          <p:attrName>style.visibility</p:attrName>
                                        </p:attrNameLst>
                                      </p:cBhvr>
                                      <p:to>
                                        <p:strVal val="visible"/>
                                      </p:to>
                                    </p:set>
                                    <p:animEffect transition="in" filter="fade">
                                      <p:cBhvr>
                                        <p:cTn id="52" dur="500"/>
                                        <p:tgtEl>
                                          <p:spTgt spid="15">
                                            <p:graphicEl>
                                              <a:chart seriesIdx="-4" categoryIdx="7" bldStep="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graphicEl>
                                              <a:chart seriesIdx="-4" categoryIdx="8" bldStep="category"/>
                                            </p:graphicEl>
                                          </p:spTgt>
                                        </p:tgtEl>
                                        <p:attrNameLst>
                                          <p:attrName>style.visibility</p:attrName>
                                        </p:attrNameLst>
                                      </p:cBhvr>
                                      <p:to>
                                        <p:strVal val="visible"/>
                                      </p:to>
                                    </p:set>
                                    <p:animEffect transition="in" filter="fade">
                                      <p:cBhvr>
                                        <p:cTn id="57" dur="500"/>
                                        <p:tgtEl>
                                          <p:spTgt spid="15">
                                            <p:graphicEl>
                                              <a:chart seriesIdx="-4" categoryIdx="8" bldStep="category"/>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graphicEl>
                                              <a:chart seriesIdx="-4" categoryIdx="9" bldStep="category"/>
                                            </p:graphicEl>
                                          </p:spTgt>
                                        </p:tgtEl>
                                        <p:attrNameLst>
                                          <p:attrName>style.visibility</p:attrName>
                                        </p:attrNameLst>
                                      </p:cBhvr>
                                      <p:to>
                                        <p:strVal val="visible"/>
                                      </p:to>
                                    </p:set>
                                    <p:animEffect transition="in" filter="fade">
                                      <p:cBhvr>
                                        <p:cTn id="62" dur="500"/>
                                        <p:tgtEl>
                                          <p:spTgt spid="15">
                                            <p:graphicEl>
                                              <a:chart seriesIdx="-4" categoryIdx="9" bldStep="category"/>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graphicEl>
                                              <a:chart seriesIdx="-4" categoryIdx="10" bldStep="category"/>
                                            </p:graphicEl>
                                          </p:spTgt>
                                        </p:tgtEl>
                                        <p:attrNameLst>
                                          <p:attrName>style.visibility</p:attrName>
                                        </p:attrNameLst>
                                      </p:cBhvr>
                                      <p:to>
                                        <p:strVal val="visible"/>
                                      </p:to>
                                    </p:set>
                                    <p:animEffect transition="in" filter="fade">
                                      <p:cBhvr>
                                        <p:cTn id="67" dur="500"/>
                                        <p:tgtEl>
                                          <p:spTgt spid="15">
                                            <p:graphicEl>
                                              <a:chart seriesIdx="-4" categoryIdx="10" bldStep="category"/>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graphicEl>
                                              <a:chart seriesIdx="-4" categoryIdx="11" bldStep="category"/>
                                            </p:graphicEl>
                                          </p:spTgt>
                                        </p:tgtEl>
                                        <p:attrNameLst>
                                          <p:attrName>style.visibility</p:attrName>
                                        </p:attrNameLst>
                                      </p:cBhvr>
                                      <p:to>
                                        <p:strVal val="visible"/>
                                      </p:to>
                                    </p:set>
                                    <p:animEffect transition="in" filter="fade">
                                      <p:cBhvr>
                                        <p:cTn id="72" dur="500"/>
                                        <p:tgtEl>
                                          <p:spTgt spid="15">
                                            <p:graphicEl>
                                              <a:chart seriesIdx="-4" categoryIdx="11" bldStep="category"/>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graphicEl>
                                              <a:chart seriesIdx="-4" categoryIdx="12" bldStep="category"/>
                                            </p:graphicEl>
                                          </p:spTgt>
                                        </p:tgtEl>
                                        <p:attrNameLst>
                                          <p:attrName>style.visibility</p:attrName>
                                        </p:attrNameLst>
                                      </p:cBhvr>
                                      <p:to>
                                        <p:strVal val="visible"/>
                                      </p:to>
                                    </p:set>
                                    <p:animEffect transition="in" filter="fade">
                                      <p:cBhvr>
                                        <p:cTn id="77" dur="500"/>
                                        <p:tgtEl>
                                          <p:spTgt spid="15">
                                            <p:graphicEl>
                                              <a:chart seriesIdx="-4" categoryIdx="12" bldStep="category"/>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
                                            <p:graphicEl>
                                              <a:chart seriesIdx="-4" categoryIdx="13" bldStep="category"/>
                                            </p:graphicEl>
                                          </p:spTgt>
                                        </p:tgtEl>
                                        <p:attrNameLst>
                                          <p:attrName>style.visibility</p:attrName>
                                        </p:attrNameLst>
                                      </p:cBhvr>
                                      <p:to>
                                        <p:strVal val="visible"/>
                                      </p:to>
                                    </p:set>
                                    <p:animEffect transition="in" filter="fade">
                                      <p:cBhvr>
                                        <p:cTn id="82" dur="500"/>
                                        <p:tgtEl>
                                          <p:spTgt spid="15">
                                            <p:graphicEl>
                                              <a:chart seriesIdx="-4" categoryIdx="13" bldStep="category"/>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5">
                                            <p:graphicEl>
                                              <a:chart seriesIdx="-4" categoryIdx="14" bldStep="category"/>
                                            </p:graphicEl>
                                          </p:spTgt>
                                        </p:tgtEl>
                                        <p:attrNameLst>
                                          <p:attrName>style.visibility</p:attrName>
                                        </p:attrNameLst>
                                      </p:cBhvr>
                                      <p:to>
                                        <p:strVal val="visible"/>
                                      </p:to>
                                    </p:set>
                                    <p:animEffect transition="in" filter="fade">
                                      <p:cBhvr>
                                        <p:cTn id="87" dur="500"/>
                                        <p:tgtEl>
                                          <p:spTgt spid="15">
                                            <p:graphicEl>
                                              <a:chart seriesIdx="-4" categoryIdx="14" bldStep="category"/>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5">
                                            <p:graphicEl>
                                              <a:chart seriesIdx="-4" categoryIdx="15" bldStep="category"/>
                                            </p:graphicEl>
                                          </p:spTgt>
                                        </p:tgtEl>
                                        <p:attrNameLst>
                                          <p:attrName>style.visibility</p:attrName>
                                        </p:attrNameLst>
                                      </p:cBhvr>
                                      <p:to>
                                        <p:strVal val="visible"/>
                                      </p:to>
                                    </p:set>
                                    <p:animEffect transition="in" filter="fade">
                                      <p:cBhvr>
                                        <p:cTn id="92" dur="500"/>
                                        <p:tgtEl>
                                          <p:spTgt spid="15">
                                            <p:graphicEl>
                                              <a:chart seriesIdx="-4" categoryIdx="15" bldStep="category"/>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5">
                                            <p:graphicEl>
                                              <a:chart seriesIdx="-4" categoryIdx="16" bldStep="category"/>
                                            </p:graphicEl>
                                          </p:spTgt>
                                        </p:tgtEl>
                                        <p:attrNameLst>
                                          <p:attrName>style.visibility</p:attrName>
                                        </p:attrNameLst>
                                      </p:cBhvr>
                                      <p:to>
                                        <p:strVal val="visible"/>
                                      </p:to>
                                    </p:set>
                                    <p:animEffect transition="in" filter="fade">
                                      <p:cBhvr>
                                        <p:cTn id="97" dur="500"/>
                                        <p:tgtEl>
                                          <p:spTgt spid="15">
                                            <p:graphicEl>
                                              <a:chart seriesIdx="-4" categoryIdx="16" bldStep="category"/>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5">
                                            <p:graphicEl>
                                              <a:chart seriesIdx="-4" categoryIdx="17" bldStep="category"/>
                                            </p:graphicEl>
                                          </p:spTgt>
                                        </p:tgtEl>
                                        <p:attrNameLst>
                                          <p:attrName>style.visibility</p:attrName>
                                        </p:attrNameLst>
                                      </p:cBhvr>
                                      <p:to>
                                        <p:strVal val="visible"/>
                                      </p:to>
                                    </p:set>
                                    <p:animEffect transition="in" filter="fade">
                                      <p:cBhvr>
                                        <p:cTn id="102" dur="500"/>
                                        <p:tgtEl>
                                          <p:spTgt spid="15">
                                            <p:graphicEl>
                                              <a:chart seriesIdx="-4" categoryIdx="17" bldStep="category"/>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5">
                                            <p:graphicEl>
                                              <a:chart seriesIdx="-4" categoryIdx="18" bldStep="category"/>
                                            </p:graphicEl>
                                          </p:spTgt>
                                        </p:tgtEl>
                                        <p:attrNameLst>
                                          <p:attrName>style.visibility</p:attrName>
                                        </p:attrNameLst>
                                      </p:cBhvr>
                                      <p:to>
                                        <p:strVal val="visible"/>
                                      </p:to>
                                    </p:set>
                                    <p:animEffect transition="in" filter="fade">
                                      <p:cBhvr>
                                        <p:cTn id="107" dur="500"/>
                                        <p:tgtEl>
                                          <p:spTgt spid="15">
                                            <p:graphicEl>
                                              <a:chart seriesIdx="-4" categoryIdx="18" bldStep="category"/>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5">
                                            <p:graphicEl>
                                              <a:chart seriesIdx="-4" categoryIdx="19" bldStep="category"/>
                                            </p:graphicEl>
                                          </p:spTgt>
                                        </p:tgtEl>
                                        <p:attrNameLst>
                                          <p:attrName>style.visibility</p:attrName>
                                        </p:attrNameLst>
                                      </p:cBhvr>
                                      <p:to>
                                        <p:strVal val="visible"/>
                                      </p:to>
                                    </p:set>
                                    <p:animEffect transition="in" filter="fade">
                                      <p:cBhvr>
                                        <p:cTn id="112" dur="500"/>
                                        <p:tgtEl>
                                          <p:spTgt spid="15">
                                            <p:graphicEl>
                                              <a:chart seriesIdx="-4" categoryIdx="19" bldStep="category"/>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5">
                                            <p:graphicEl>
                                              <a:chart seriesIdx="-4" categoryIdx="20" bldStep="category"/>
                                            </p:graphicEl>
                                          </p:spTgt>
                                        </p:tgtEl>
                                        <p:attrNameLst>
                                          <p:attrName>style.visibility</p:attrName>
                                        </p:attrNameLst>
                                      </p:cBhvr>
                                      <p:to>
                                        <p:strVal val="visible"/>
                                      </p:to>
                                    </p:set>
                                    <p:animEffect transition="in" filter="fade">
                                      <p:cBhvr>
                                        <p:cTn id="117" dur="500"/>
                                        <p:tgtEl>
                                          <p:spTgt spid="15">
                                            <p:graphicEl>
                                              <a:chart seriesIdx="-4" categoryIdx="20" bldStep="category"/>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5">
                                            <p:graphicEl>
                                              <a:chart seriesIdx="-4" categoryIdx="21" bldStep="category"/>
                                            </p:graphicEl>
                                          </p:spTgt>
                                        </p:tgtEl>
                                        <p:attrNameLst>
                                          <p:attrName>style.visibility</p:attrName>
                                        </p:attrNameLst>
                                      </p:cBhvr>
                                      <p:to>
                                        <p:strVal val="visible"/>
                                      </p:to>
                                    </p:set>
                                    <p:animEffect transition="in" filter="fade">
                                      <p:cBhvr>
                                        <p:cTn id="122" dur="500"/>
                                        <p:tgtEl>
                                          <p:spTgt spid="15">
                                            <p:graphicEl>
                                              <a:chart seriesIdx="-4" categoryIdx="21" bldStep="category"/>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15">
                                            <p:graphicEl>
                                              <a:chart seriesIdx="-4" categoryIdx="22" bldStep="category"/>
                                            </p:graphicEl>
                                          </p:spTgt>
                                        </p:tgtEl>
                                        <p:attrNameLst>
                                          <p:attrName>style.visibility</p:attrName>
                                        </p:attrNameLst>
                                      </p:cBhvr>
                                      <p:to>
                                        <p:strVal val="visible"/>
                                      </p:to>
                                    </p:set>
                                    <p:animEffect transition="in" filter="fade">
                                      <p:cBhvr>
                                        <p:cTn id="127" dur="500"/>
                                        <p:tgtEl>
                                          <p:spTgt spid="15">
                                            <p:graphicEl>
                                              <a:chart seriesIdx="-4" categoryIdx="22" bldStep="category"/>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5">
                                            <p:graphicEl>
                                              <a:chart seriesIdx="-4" categoryIdx="23" bldStep="category"/>
                                            </p:graphicEl>
                                          </p:spTgt>
                                        </p:tgtEl>
                                        <p:attrNameLst>
                                          <p:attrName>style.visibility</p:attrName>
                                        </p:attrNameLst>
                                      </p:cBhvr>
                                      <p:to>
                                        <p:strVal val="visible"/>
                                      </p:to>
                                    </p:set>
                                    <p:animEffect transition="in" filter="fade">
                                      <p:cBhvr>
                                        <p:cTn id="132" dur="500"/>
                                        <p:tgtEl>
                                          <p:spTgt spid="15">
                                            <p:graphicEl>
                                              <a:chart seriesIdx="-4" categoryIdx="23" bldStep="category"/>
                                            </p:graphic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5">
                                            <p:graphicEl>
                                              <a:chart seriesIdx="-4" categoryIdx="24" bldStep="category"/>
                                            </p:graphicEl>
                                          </p:spTgt>
                                        </p:tgtEl>
                                        <p:attrNameLst>
                                          <p:attrName>style.visibility</p:attrName>
                                        </p:attrNameLst>
                                      </p:cBhvr>
                                      <p:to>
                                        <p:strVal val="visible"/>
                                      </p:to>
                                    </p:set>
                                    <p:animEffect transition="in" filter="fade">
                                      <p:cBhvr>
                                        <p:cTn id="137" dur="500"/>
                                        <p:tgtEl>
                                          <p:spTgt spid="15">
                                            <p:graphicEl>
                                              <a:chart seriesIdx="-4" categoryIdx="24" bldStep="category"/>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fade">
                                      <p:cBhvr>
                                        <p:cTn id="142" dur="500"/>
                                        <p:tgtEl>
                                          <p:spTgt spid="36"/>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fade">
                                      <p:cBhvr>
                                        <p:cTn id="147" dur="500"/>
                                        <p:tgtEl>
                                          <p:spTgt spid="34"/>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35"/>
                                        </p:tgtEl>
                                        <p:attrNameLst>
                                          <p:attrName>style.visibility</p:attrName>
                                        </p:attrNameLst>
                                      </p:cBhvr>
                                      <p:to>
                                        <p:strVal val="visible"/>
                                      </p:to>
                                    </p:set>
                                    <p:animEffect transition="in" filter="fade">
                                      <p:cBhvr>
                                        <p:cTn id="152" dur="500"/>
                                        <p:tgtEl>
                                          <p:spTgt spid="35"/>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2" fill="hold" grpId="0" nodeType="clickEffect">
                                  <p:stCondLst>
                                    <p:cond delay="0"/>
                                  </p:stCondLst>
                                  <p:childTnLst>
                                    <p:set>
                                      <p:cBhvr>
                                        <p:cTn id="156" dur="1" fill="hold">
                                          <p:stCondLst>
                                            <p:cond delay="0"/>
                                          </p:stCondLst>
                                        </p:cTn>
                                        <p:tgtEl>
                                          <p:spTgt spid="6"/>
                                        </p:tgtEl>
                                        <p:attrNameLst>
                                          <p:attrName>style.visibility</p:attrName>
                                        </p:attrNameLst>
                                      </p:cBhvr>
                                      <p:to>
                                        <p:strVal val="visible"/>
                                      </p:to>
                                    </p:set>
                                    <p:animEffect transition="in" filter="wipe(right)">
                                      <p:cBhvr>
                                        <p:cTn id="157" dur="500"/>
                                        <p:tgtEl>
                                          <p:spTgt spid="6"/>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5"/>
                                        </p:tgtEl>
                                        <p:attrNameLst>
                                          <p:attrName>style.visibility</p:attrName>
                                        </p:attrNameLst>
                                      </p:cBhvr>
                                      <p:to>
                                        <p:strVal val="visible"/>
                                      </p:to>
                                    </p:set>
                                    <p:animEffect transition="in" filter="wipe(left)">
                                      <p:cBhvr>
                                        <p:cTn id="162" dur="500"/>
                                        <p:tgtEl>
                                          <p:spTgt spid="5"/>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70">
                                            <p:bg/>
                                          </p:spTgt>
                                        </p:tgtEl>
                                        <p:attrNameLst>
                                          <p:attrName>style.visibility</p:attrName>
                                        </p:attrNameLst>
                                      </p:cBhvr>
                                      <p:to>
                                        <p:strVal val="visible"/>
                                      </p:to>
                                    </p:set>
                                    <p:animEffect transition="in" filter="wipe(left)">
                                      <p:cBhvr>
                                        <p:cTn id="167" dur="500"/>
                                        <p:tgtEl>
                                          <p:spTgt spid="70">
                                            <p:bg/>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70">
                                            <p:txEl>
                                              <p:pRg st="0" end="0"/>
                                            </p:txEl>
                                          </p:spTgt>
                                        </p:tgtEl>
                                        <p:attrNameLst>
                                          <p:attrName>style.visibility</p:attrName>
                                        </p:attrNameLst>
                                      </p:cBhvr>
                                      <p:to>
                                        <p:strVal val="visible"/>
                                      </p:to>
                                    </p:set>
                                    <p:animEffect transition="in" filter="wipe(left)">
                                      <p:cBhvr>
                                        <p:cTn id="172" dur="500"/>
                                        <p:tgtEl>
                                          <p:spTgt spid="70">
                                            <p:txEl>
                                              <p:pRg st="0" end="0"/>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70">
                                            <p:txEl>
                                              <p:pRg st="1" end="1"/>
                                            </p:txEl>
                                          </p:spTgt>
                                        </p:tgtEl>
                                        <p:attrNameLst>
                                          <p:attrName>style.visibility</p:attrName>
                                        </p:attrNameLst>
                                      </p:cBhvr>
                                      <p:to>
                                        <p:strVal val="visible"/>
                                      </p:to>
                                    </p:set>
                                    <p:animEffect transition="in" filter="wipe(left)">
                                      <p:cBhvr>
                                        <p:cTn id="177" dur="500"/>
                                        <p:tgtEl>
                                          <p:spTgt spid="70">
                                            <p:txEl>
                                              <p:pRg st="1" end="1"/>
                                            </p:txEl>
                                          </p:spTgt>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grpId="0" nodeType="clickEffect">
                                  <p:stCondLst>
                                    <p:cond delay="0"/>
                                  </p:stCondLst>
                                  <p:childTnLst>
                                    <p:set>
                                      <p:cBhvr>
                                        <p:cTn id="181" dur="1" fill="hold">
                                          <p:stCondLst>
                                            <p:cond delay="0"/>
                                          </p:stCondLst>
                                        </p:cTn>
                                        <p:tgtEl>
                                          <p:spTgt spid="70">
                                            <p:txEl>
                                              <p:pRg st="2" end="2"/>
                                            </p:txEl>
                                          </p:spTgt>
                                        </p:tgtEl>
                                        <p:attrNameLst>
                                          <p:attrName>style.visibility</p:attrName>
                                        </p:attrNameLst>
                                      </p:cBhvr>
                                      <p:to>
                                        <p:strVal val="visible"/>
                                      </p:to>
                                    </p:set>
                                    <p:animEffect transition="in" filter="wipe(left)">
                                      <p:cBhvr>
                                        <p:cTn id="182" dur="500"/>
                                        <p:tgtEl>
                                          <p:spTgt spid="70">
                                            <p:txEl>
                                              <p:pRg st="2" end="2"/>
                                            </p:txEl>
                                          </p:spTgt>
                                        </p:tgtEl>
                                      </p:cBhvr>
                                    </p:animEffect>
                                  </p:childTnLst>
                                </p:cTn>
                              </p:par>
                            </p:childTnLst>
                          </p:cTn>
                        </p:par>
                      </p:childTnLst>
                    </p:cTn>
                  </p:par>
                  <p:par>
                    <p:cTn id="183" fill="hold">
                      <p:stCondLst>
                        <p:cond delay="indefinite"/>
                      </p:stCondLst>
                      <p:childTnLst>
                        <p:par>
                          <p:cTn id="184" fill="hold">
                            <p:stCondLst>
                              <p:cond delay="0"/>
                            </p:stCondLst>
                            <p:childTnLst>
                              <p:par>
                                <p:cTn id="185" presetID="2" presetClass="entr" presetSubtype="4" fill="hold" grpId="0" nodeType="clickEffect">
                                  <p:stCondLst>
                                    <p:cond delay="0"/>
                                  </p:stCondLst>
                                  <p:childTnLst>
                                    <p:set>
                                      <p:cBhvr>
                                        <p:cTn id="186" dur="1" fill="hold">
                                          <p:stCondLst>
                                            <p:cond delay="0"/>
                                          </p:stCondLst>
                                        </p:cTn>
                                        <p:tgtEl>
                                          <p:spTgt spid="59"/>
                                        </p:tgtEl>
                                        <p:attrNameLst>
                                          <p:attrName>style.visibility</p:attrName>
                                        </p:attrNameLst>
                                      </p:cBhvr>
                                      <p:to>
                                        <p:strVal val="visible"/>
                                      </p:to>
                                    </p:set>
                                    <p:anim calcmode="lin" valueType="num">
                                      <p:cBhvr additive="base">
                                        <p:cTn id="187" dur="500" fill="hold"/>
                                        <p:tgtEl>
                                          <p:spTgt spid="59"/>
                                        </p:tgtEl>
                                        <p:attrNameLst>
                                          <p:attrName>ppt_x</p:attrName>
                                        </p:attrNameLst>
                                      </p:cBhvr>
                                      <p:tavLst>
                                        <p:tav tm="0">
                                          <p:val>
                                            <p:strVal val="#ppt_x"/>
                                          </p:val>
                                        </p:tav>
                                        <p:tav tm="100000">
                                          <p:val>
                                            <p:strVal val="#ppt_x"/>
                                          </p:val>
                                        </p:tav>
                                      </p:tavLst>
                                    </p:anim>
                                    <p:anim calcmode="lin" valueType="num">
                                      <p:cBhvr additive="base">
                                        <p:cTn id="188" dur="500" fill="hold"/>
                                        <p:tgtEl>
                                          <p:spTgt spid="59"/>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58"/>
                                        </p:tgtEl>
                                        <p:attrNameLst>
                                          <p:attrName>style.visibility</p:attrName>
                                        </p:attrNameLst>
                                      </p:cBhvr>
                                      <p:to>
                                        <p:strVal val="visible"/>
                                      </p:to>
                                    </p:set>
                                    <p:anim calcmode="lin" valueType="num">
                                      <p:cBhvr additive="base">
                                        <p:cTn id="191" dur="500" fill="hold"/>
                                        <p:tgtEl>
                                          <p:spTgt spid="58"/>
                                        </p:tgtEl>
                                        <p:attrNameLst>
                                          <p:attrName>ppt_x</p:attrName>
                                        </p:attrNameLst>
                                      </p:cBhvr>
                                      <p:tavLst>
                                        <p:tav tm="0">
                                          <p:val>
                                            <p:strVal val="#ppt_x"/>
                                          </p:val>
                                        </p:tav>
                                        <p:tav tm="100000">
                                          <p:val>
                                            <p:strVal val="#ppt_x"/>
                                          </p:val>
                                        </p:tav>
                                      </p:tavLst>
                                    </p:anim>
                                    <p:anim calcmode="lin" valueType="num">
                                      <p:cBhvr additive="base">
                                        <p:cTn id="192" dur="500" fill="hold"/>
                                        <p:tgtEl>
                                          <p:spTgt spid="58"/>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28"/>
                                        </p:tgtEl>
                                        <p:attrNameLst>
                                          <p:attrName>style.visibility</p:attrName>
                                        </p:attrNameLst>
                                      </p:cBhvr>
                                      <p:to>
                                        <p:strVal val="visible"/>
                                      </p:to>
                                    </p:set>
                                    <p:anim calcmode="lin" valueType="num">
                                      <p:cBhvr additive="base">
                                        <p:cTn id="195" dur="500" fill="hold"/>
                                        <p:tgtEl>
                                          <p:spTgt spid="28"/>
                                        </p:tgtEl>
                                        <p:attrNameLst>
                                          <p:attrName>ppt_x</p:attrName>
                                        </p:attrNameLst>
                                      </p:cBhvr>
                                      <p:tavLst>
                                        <p:tav tm="0">
                                          <p:val>
                                            <p:strVal val="#ppt_x"/>
                                          </p:val>
                                        </p:tav>
                                        <p:tav tm="100000">
                                          <p:val>
                                            <p:strVal val="#ppt_x"/>
                                          </p:val>
                                        </p:tav>
                                      </p:tavLst>
                                    </p:anim>
                                    <p:anim calcmode="lin" valueType="num">
                                      <p:cBhvr additive="base">
                                        <p:cTn id="196" dur="500" fill="hold"/>
                                        <p:tgtEl>
                                          <p:spTgt spid="28"/>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60"/>
                                        </p:tgtEl>
                                        <p:attrNameLst>
                                          <p:attrName>style.visibility</p:attrName>
                                        </p:attrNameLst>
                                      </p:cBhvr>
                                      <p:to>
                                        <p:strVal val="visible"/>
                                      </p:to>
                                    </p:set>
                                    <p:anim calcmode="lin" valueType="num">
                                      <p:cBhvr additive="base">
                                        <p:cTn id="199" dur="500" fill="hold"/>
                                        <p:tgtEl>
                                          <p:spTgt spid="60"/>
                                        </p:tgtEl>
                                        <p:attrNameLst>
                                          <p:attrName>ppt_x</p:attrName>
                                        </p:attrNameLst>
                                      </p:cBhvr>
                                      <p:tavLst>
                                        <p:tav tm="0">
                                          <p:val>
                                            <p:strVal val="#ppt_x"/>
                                          </p:val>
                                        </p:tav>
                                        <p:tav tm="100000">
                                          <p:val>
                                            <p:strVal val="#ppt_x"/>
                                          </p:val>
                                        </p:tav>
                                      </p:tavLst>
                                    </p:anim>
                                    <p:anim calcmode="lin" valueType="num">
                                      <p:cBhvr additive="base">
                                        <p:cTn id="20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8" fill="hold" grpId="0" nodeType="clickEffect">
                                  <p:stCondLst>
                                    <p:cond delay="0"/>
                                  </p:stCondLst>
                                  <p:childTnLst>
                                    <p:set>
                                      <p:cBhvr>
                                        <p:cTn id="204" dur="1" fill="hold">
                                          <p:stCondLst>
                                            <p:cond delay="0"/>
                                          </p:stCondLst>
                                        </p:cTn>
                                        <p:tgtEl>
                                          <p:spTgt spid="65"/>
                                        </p:tgtEl>
                                        <p:attrNameLst>
                                          <p:attrName>style.visibility</p:attrName>
                                        </p:attrNameLst>
                                      </p:cBhvr>
                                      <p:to>
                                        <p:strVal val="visible"/>
                                      </p:to>
                                    </p:set>
                                    <p:anim calcmode="lin" valueType="num">
                                      <p:cBhvr additive="base">
                                        <p:cTn id="205" dur="500" fill="hold"/>
                                        <p:tgtEl>
                                          <p:spTgt spid="65"/>
                                        </p:tgtEl>
                                        <p:attrNameLst>
                                          <p:attrName>ppt_x</p:attrName>
                                        </p:attrNameLst>
                                      </p:cBhvr>
                                      <p:tavLst>
                                        <p:tav tm="0">
                                          <p:val>
                                            <p:strVal val="0-#ppt_w/2"/>
                                          </p:val>
                                        </p:tav>
                                        <p:tav tm="100000">
                                          <p:val>
                                            <p:strVal val="#ppt_x"/>
                                          </p:val>
                                        </p:tav>
                                      </p:tavLst>
                                    </p:anim>
                                    <p:anim calcmode="lin" valueType="num">
                                      <p:cBhvr additive="base">
                                        <p:cTn id="206" dur="500" fill="hold"/>
                                        <p:tgtEl>
                                          <p:spTgt spid="65"/>
                                        </p:tgtEl>
                                        <p:attrNameLst>
                                          <p:attrName>ppt_y</p:attrName>
                                        </p:attrNameLst>
                                      </p:cBhvr>
                                      <p:tavLst>
                                        <p:tav tm="0">
                                          <p:val>
                                            <p:strVal val="#ppt_y"/>
                                          </p:val>
                                        </p:tav>
                                        <p:tav tm="100000">
                                          <p:val>
                                            <p:strVal val="#ppt_y"/>
                                          </p:val>
                                        </p:tav>
                                      </p:tavLst>
                                    </p:anim>
                                  </p:childTnLst>
                                </p:cTn>
                              </p:par>
                              <p:par>
                                <p:cTn id="207" presetID="2" presetClass="entr" presetSubtype="8" fill="hold" grpId="0" nodeType="withEffect">
                                  <p:stCondLst>
                                    <p:cond delay="0"/>
                                  </p:stCondLst>
                                  <p:childTnLst>
                                    <p:set>
                                      <p:cBhvr>
                                        <p:cTn id="208" dur="1" fill="hold">
                                          <p:stCondLst>
                                            <p:cond delay="0"/>
                                          </p:stCondLst>
                                        </p:cTn>
                                        <p:tgtEl>
                                          <p:spTgt spid="66"/>
                                        </p:tgtEl>
                                        <p:attrNameLst>
                                          <p:attrName>style.visibility</p:attrName>
                                        </p:attrNameLst>
                                      </p:cBhvr>
                                      <p:to>
                                        <p:strVal val="visible"/>
                                      </p:to>
                                    </p:set>
                                    <p:anim calcmode="lin" valueType="num">
                                      <p:cBhvr additive="base">
                                        <p:cTn id="209" dur="500" fill="hold"/>
                                        <p:tgtEl>
                                          <p:spTgt spid="66"/>
                                        </p:tgtEl>
                                        <p:attrNameLst>
                                          <p:attrName>ppt_x</p:attrName>
                                        </p:attrNameLst>
                                      </p:cBhvr>
                                      <p:tavLst>
                                        <p:tav tm="0">
                                          <p:val>
                                            <p:strVal val="0-#ppt_w/2"/>
                                          </p:val>
                                        </p:tav>
                                        <p:tav tm="100000">
                                          <p:val>
                                            <p:strVal val="#ppt_x"/>
                                          </p:val>
                                        </p:tav>
                                      </p:tavLst>
                                    </p:anim>
                                    <p:anim calcmode="lin" valueType="num">
                                      <p:cBhvr additive="base">
                                        <p:cTn id="210" dur="500" fill="hold"/>
                                        <p:tgtEl>
                                          <p:spTgt spid="66"/>
                                        </p:tgtEl>
                                        <p:attrNameLst>
                                          <p:attrName>ppt_y</p:attrName>
                                        </p:attrNameLst>
                                      </p:cBhvr>
                                      <p:tavLst>
                                        <p:tav tm="0">
                                          <p:val>
                                            <p:strVal val="#ppt_y"/>
                                          </p:val>
                                        </p:tav>
                                        <p:tav tm="100000">
                                          <p:val>
                                            <p:strVal val="#ppt_y"/>
                                          </p:val>
                                        </p:tav>
                                      </p:tavLst>
                                    </p:anim>
                                  </p:childTnLst>
                                </p:cTn>
                              </p:par>
                              <p:par>
                                <p:cTn id="211" presetID="2" presetClass="entr" presetSubtype="8" fill="hold" grpId="0" nodeType="withEffect">
                                  <p:stCondLst>
                                    <p:cond delay="0"/>
                                  </p:stCondLst>
                                  <p:childTnLst>
                                    <p:set>
                                      <p:cBhvr>
                                        <p:cTn id="212" dur="1" fill="hold">
                                          <p:stCondLst>
                                            <p:cond delay="0"/>
                                          </p:stCondLst>
                                        </p:cTn>
                                        <p:tgtEl>
                                          <p:spTgt spid="68"/>
                                        </p:tgtEl>
                                        <p:attrNameLst>
                                          <p:attrName>style.visibility</p:attrName>
                                        </p:attrNameLst>
                                      </p:cBhvr>
                                      <p:to>
                                        <p:strVal val="visible"/>
                                      </p:to>
                                    </p:set>
                                    <p:anim calcmode="lin" valueType="num">
                                      <p:cBhvr additive="base">
                                        <p:cTn id="213" dur="500" fill="hold"/>
                                        <p:tgtEl>
                                          <p:spTgt spid="68"/>
                                        </p:tgtEl>
                                        <p:attrNameLst>
                                          <p:attrName>ppt_x</p:attrName>
                                        </p:attrNameLst>
                                      </p:cBhvr>
                                      <p:tavLst>
                                        <p:tav tm="0">
                                          <p:val>
                                            <p:strVal val="0-#ppt_w/2"/>
                                          </p:val>
                                        </p:tav>
                                        <p:tav tm="100000">
                                          <p:val>
                                            <p:strVal val="#ppt_x"/>
                                          </p:val>
                                        </p:tav>
                                      </p:tavLst>
                                    </p:anim>
                                    <p:anim calcmode="lin" valueType="num">
                                      <p:cBhvr additive="base">
                                        <p:cTn id="214" dur="500" fill="hold"/>
                                        <p:tgtEl>
                                          <p:spTgt spid="68"/>
                                        </p:tgtEl>
                                        <p:attrNameLst>
                                          <p:attrName>ppt_y</p:attrName>
                                        </p:attrNameLst>
                                      </p:cBhvr>
                                      <p:tavLst>
                                        <p:tav tm="0">
                                          <p:val>
                                            <p:strVal val="#ppt_y"/>
                                          </p:val>
                                        </p:tav>
                                        <p:tav tm="100000">
                                          <p:val>
                                            <p:strVal val="#ppt_y"/>
                                          </p:val>
                                        </p:tav>
                                      </p:tavLst>
                                    </p:anim>
                                  </p:childTnLst>
                                </p:cTn>
                              </p:par>
                              <p:par>
                                <p:cTn id="215" presetID="2" presetClass="entr" presetSubtype="8" fill="hold" grpId="0" nodeType="withEffect">
                                  <p:stCondLst>
                                    <p:cond delay="0"/>
                                  </p:stCondLst>
                                  <p:childTnLst>
                                    <p:set>
                                      <p:cBhvr>
                                        <p:cTn id="216" dur="1" fill="hold">
                                          <p:stCondLst>
                                            <p:cond delay="0"/>
                                          </p:stCondLst>
                                        </p:cTn>
                                        <p:tgtEl>
                                          <p:spTgt spid="69"/>
                                        </p:tgtEl>
                                        <p:attrNameLst>
                                          <p:attrName>style.visibility</p:attrName>
                                        </p:attrNameLst>
                                      </p:cBhvr>
                                      <p:to>
                                        <p:strVal val="visible"/>
                                      </p:to>
                                    </p:set>
                                    <p:anim calcmode="lin" valueType="num">
                                      <p:cBhvr additive="base">
                                        <p:cTn id="217" dur="500" fill="hold"/>
                                        <p:tgtEl>
                                          <p:spTgt spid="69"/>
                                        </p:tgtEl>
                                        <p:attrNameLst>
                                          <p:attrName>ppt_x</p:attrName>
                                        </p:attrNameLst>
                                      </p:cBhvr>
                                      <p:tavLst>
                                        <p:tav tm="0">
                                          <p:val>
                                            <p:strVal val="0-#ppt_w/2"/>
                                          </p:val>
                                        </p:tav>
                                        <p:tav tm="100000">
                                          <p:val>
                                            <p:strVal val="#ppt_x"/>
                                          </p:val>
                                        </p:tav>
                                      </p:tavLst>
                                    </p:anim>
                                    <p:anim calcmode="lin" valueType="num">
                                      <p:cBhvr additive="base">
                                        <p:cTn id="218"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 presetClass="entr" presetSubtype="8" fill="hold" grpId="0" nodeType="clickEffect">
                                  <p:stCondLst>
                                    <p:cond delay="0"/>
                                  </p:stCondLst>
                                  <p:childTnLst>
                                    <p:set>
                                      <p:cBhvr>
                                        <p:cTn id="222" dur="1" fill="hold">
                                          <p:stCondLst>
                                            <p:cond delay="0"/>
                                          </p:stCondLst>
                                        </p:cTn>
                                        <p:tgtEl>
                                          <p:spTgt spid="61"/>
                                        </p:tgtEl>
                                        <p:attrNameLst>
                                          <p:attrName>style.visibility</p:attrName>
                                        </p:attrNameLst>
                                      </p:cBhvr>
                                      <p:to>
                                        <p:strVal val="visible"/>
                                      </p:to>
                                    </p:set>
                                    <p:anim calcmode="lin" valueType="num">
                                      <p:cBhvr additive="base">
                                        <p:cTn id="223" dur="500" fill="hold"/>
                                        <p:tgtEl>
                                          <p:spTgt spid="61"/>
                                        </p:tgtEl>
                                        <p:attrNameLst>
                                          <p:attrName>ppt_x</p:attrName>
                                        </p:attrNameLst>
                                      </p:cBhvr>
                                      <p:tavLst>
                                        <p:tav tm="0">
                                          <p:val>
                                            <p:strVal val="0-#ppt_w/2"/>
                                          </p:val>
                                        </p:tav>
                                        <p:tav tm="100000">
                                          <p:val>
                                            <p:strVal val="#ppt_x"/>
                                          </p:val>
                                        </p:tav>
                                      </p:tavLst>
                                    </p:anim>
                                    <p:anim calcmode="lin" valueType="num">
                                      <p:cBhvr additive="base">
                                        <p:cTn id="224" dur="500" fill="hold"/>
                                        <p:tgtEl>
                                          <p:spTgt spid="61"/>
                                        </p:tgtEl>
                                        <p:attrNameLst>
                                          <p:attrName>ppt_y</p:attrName>
                                        </p:attrNameLst>
                                      </p:cBhvr>
                                      <p:tavLst>
                                        <p:tav tm="0">
                                          <p:val>
                                            <p:strVal val="#ppt_y"/>
                                          </p:val>
                                        </p:tav>
                                        <p:tav tm="100000">
                                          <p:val>
                                            <p:strVal val="#ppt_y"/>
                                          </p:val>
                                        </p:tav>
                                      </p:tavLst>
                                    </p:anim>
                                  </p:childTnLst>
                                </p:cTn>
                              </p:par>
                              <p:par>
                                <p:cTn id="225" presetID="2" presetClass="entr" presetSubtype="8" fill="hold" grpId="0" nodeType="withEffect">
                                  <p:stCondLst>
                                    <p:cond delay="0"/>
                                  </p:stCondLst>
                                  <p:childTnLst>
                                    <p:set>
                                      <p:cBhvr>
                                        <p:cTn id="226" dur="1" fill="hold">
                                          <p:stCondLst>
                                            <p:cond delay="0"/>
                                          </p:stCondLst>
                                        </p:cTn>
                                        <p:tgtEl>
                                          <p:spTgt spid="62"/>
                                        </p:tgtEl>
                                        <p:attrNameLst>
                                          <p:attrName>style.visibility</p:attrName>
                                        </p:attrNameLst>
                                      </p:cBhvr>
                                      <p:to>
                                        <p:strVal val="visible"/>
                                      </p:to>
                                    </p:set>
                                    <p:anim calcmode="lin" valueType="num">
                                      <p:cBhvr additive="base">
                                        <p:cTn id="227" dur="500" fill="hold"/>
                                        <p:tgtEl>
                                          <p:spTgt spid="62"/>
                                        </p:tgtEl>
                                        <p:attrNameLst>
                                          <p:attrName>ppt_x</p:attrName>
                                        </p:attrNameLst>
                                      </p:cBhvr>
                                      <p:tavLst>
                                        <p:tav tm="0">
                                          <p:val>
                                            <p:strVal val="0-#ppt_w/2"/>
                                          </p:val>
                                        </p:tav>
                                        <p:tav tm="100000">
                                          <p:val>
                                            <p:strVal val="#ppt_x"/>
                                          </p:val>
                                        </p:tav>
                                      </p:tavLst>
                                    </p:anim>
                                    <p:anim calcmode="lin" valueType="num">
                                      <p:cBhvr additive="base">
                                        <p:cTn id="228" dur="500" fill="hold"/>
                                        <p:tgtEl>
                                          <p:spTgt spid="62"/>
                                        </p:tgtEl>
                                        <p:attrNameLst>
                                          <p:attrName>ppt_y</p:attrName>
                                        </p:attrNameLst>
                                      </p:cBhvr>
                                      <p:tavLst>
                                        <p:tav tm="0">
                                          <p:val>
                                            <p:strVal val="#ppt_y"/>
                                          </p:val>
                                        </p:tav>
                                        <p:tav tm="100000">
                                          <p:val>
                                            <p:strVal val="#ppt_y"/>
                                          </p:val>
                                        </p:tav>
                                      </p:tavLst>
                                    </p:anim>
                                  </p:childTnLst>
                                </p:cTn>
                              </p:par>
                              <p:par>
                                <p:cTn id="229" presetID="2" presetClass="entr" presetSubtype="8" fill="hold" grpId="0" nodeType="withEffect">
                                  <p:stCondLst>
                                    <p:cond delay="0"/>
                                  </p:stCondLst>
                                  <p:childTnLst>
                                    <p:set>
                                      <p:cBhvr>
                                        <p:cTn id="230" dur="1" fill="hold">
                                          <p:stCondLst>
                                            <p:cond delay="0"/>
                                          </p:stCondLst>
                                        </p:cTn>
                                        <p:tgtEl>
                                          <p:spTgt spid="63"/>
                                        </p:tgtEl>
                                        <p:attrNameLst>
                                          <p:attrName>style.visibility</p:attrName>
                                        </p:attrNameLst>
                                      </p:cBhvr>
                                      <p:to>
                                        <p:strVal val="visible"/>
                                      </p:to>
                                    </p:set>
                                    <p:anim calcmode="lin" valueType="num">
                                      <p:cBhvr additive="base">
                                        <p:cTn id="231" dur="500" fill="hold"/>
                                        <p:tgtEl>
                                          <p:spTgt spid="63"/>
                                        </p:tgtEl>
                                        <p:attrNameLst>
                                          <p:attrName>ppt_x</p:attrName>
                                        </p:attrNameLst>
                                      </p:cBhvr>
                                      <p:tavLst>
                                        <p:tav tm="0">
                                          <p:val>
                                            <p:strVal val="0-#ppt_w/2"/>
                                          </p:val>
                                        </p:tav>
                                        <p:tav tm="100000">
                                          <p:val>
                                            <p:strVal val="#ppt_x"/>
                                          </p:val>
                                        </p:tav>
                                      </p:tavLst>
                                    </p:anim>
                                    <p:anim calcmode="lin" valueType="num">
                                      <p:cBhvr additive="base">
                                        <p:cTn id="232" dur="500" fill="hold"/>
                                        <p:tgtEl>
                                          <p:spTgt spid="63"/>
                                        </p:tgtEl>
                                        <p:attrNameLst>
                                          <p:attrName>ppt_y</p:attrName>
                                        </p:attrNameLst>
                                      </p:cBhvr>
                                      <p:tavLst>
                                        <p:tav tm="0">
                                          <p:val>
                                            <p:strVal val="#ppt_y"/>
                                          </p:val>
                                        </p:tav>
                                        <p:tav tm="100000">
                                          <p:val>
                                            <p:strVal val="#ppt_y"/>
                                          </p:val>
                                        </p:tav>
                                      </p:tavLst>
                                    </p:anim>
                                  </p:childTnLst>
                                </p:cTn>
                              </p:par>
                              <p:par>
                                <p:cTn id="233" presetID="2" presetClass="entr" presetSubtype="8" fill="hold" grpId="0" nodeType="withEffect">
                                  <p:stCondLst>
                                    <p:cond delay="0"/>
                                  </p:stCondLst>
                                  <p:childTnLst>
                                    <p:set>
                                      <p:cBhvr>
                                        <p:cTn id="234" dur="1" fill="hold">
                                          <p:stCondLst>
                                            <p:cond delay="0"/>
                                          </p:stCondLst>
                                        </p:cTn>
                                        <p:tgtEl>
                                          <p:spTgt spid="64"/>
                                        </p:tgtEl>
                                        <p:attrNameLst>
                                          <p:attrName>style.visibility</p:attrName>
                                        </p:attrNameLst>
                                      </p:cBhvr>
                                      <p:to>
                                        <p:strVal val="visible"/>
                                      </p:to>
                                    </p:set>
                                    <p:anim calcmode="lin" valueType="num">
                                      <p:cBhvr additive="base">
                                        <p:cTn id="235" dur="500" fill="hold"/>
                                        <p:tgtEl>
                                          <p:spTgt spid="64"/>
                                        </p:tgtEl>
                                        <p:attrNameLst>
                                          <p:attrName>ppt_x</p:attrName>
                                        </p:attrNameLst>
                                      </p:cBhvr>
                                      <p:tavLst>
                                        <p:tav tm="0">
                                          <p:val>
                                            <p:strVal val="0-#ppt_w/2"/>
                                          </p:val>
                                        </p:tav>
                                        <p:tav tm="100000">
                                          <p:val>
                                            <p:strVal val="#ppt_x"/>
                                          </p:val>
                                        </p:tav>
                                      </p:tavLst>
                                    </p:anim>
                                    <p:anim calcmode="lin" valueType="num">
                                      <p:cBhvr additive="base">
                                        <p:cTn id="236"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11"/>
                                        </p:tgtEl>
                                        <p:attrNameLst>
                                          <p:attrName>style.visibility</p:attrName>
                                        </p:attrNameLst>
                                      </p:cBhvr>
                                      <p:to>
                                        <p:strVal val="visible"/>
                                      </p:to>
                                    </p:set>
                                    <p:animEffect transition="in" filter="fade">
                                      <p:cBhvr>
                                        <p:cTn id="241" dur="500"/>
                                        <p:tgtEl>
                                          <p:spTgt spid="11"/>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10"/>
                                        </p:tgtEl>
                                        <p:attrNameLst>
                                          <p:attrName>style.visibility</p:attrName>
                                        </p:attrNameLst>
                                      </p:cBhvr>
                                      <p:to>
                                        <p:strVal val="visible"/>
                                      </p:to>
                                    </p:set>
                                    <p:animEffect transition="in" filter="fade">
                                      <p:cBhvr>
                                        <p:cTn id="2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category"/>
        </p:bldSub>
      </p:bldGraphic>
      <p:bldP spid="5" grpId="0" animBg="1"/>
      <p:bldP spid="6" grpId="0" animBg="1"/>
      <p:bldP spid="10" grpId="0"/>
      <p:bldP spid="11" grpId="0"/>
      <p:bldP spid="34" grpId="0" animBg="1"/>
      <p:bldP spid="35" grpId="0" animBg="1"/>
      <p:bldP spid="36" grpId="0" animBg="1"/>
      <p:bldP spid="28" grpId="0"/>
      <p:bldP spid="54" grpId="0" build="p"/>
      <p:bldP spid="58" grpId="0" animBg="1"/>
      <p:bldP spid="59" grpId="0" animBg="1"/>
      <p:bldP spid="60" grpId="0" animBg="1"/>
      <p:bldP spid="61" grpId="0" animBg="1"/>
      <p:bldP spid="62" grpId="0" animBg="1"/>
      <p:bldP spid="63" grpId="0" animBg="1"/>
      <p:bldP spid="64" grpId="0" animBg="1"/>
      <p:bldP spid="65" grpId="0" animBg="1"/>
      <p:bldP spid="66" grpId="0" animBg="1"/>
      <p:bldP spid="68" grpId="0" animBg="1"/>
      <p:bldP spid="69" grpId="0" animBg="1"/>
      <p:bldP spid="70"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グループ化 58"/>
          <p:cNvGrpSpPr/>
          <p:nvPr/>
        </p:nvGrpSpPr>
        <p:grpSpPr>
          <a:xfrm>
            <a:off x="1055440" y="908720"/>
            <a:ext cx="9433048" cy="5688647"/>
            <a:chOff x="2063552" y="116632"/>
            <a:chExt cx="8208912" cy="6624751"/>
          </a:xfrm>
        </p:grpSpPr>
        <p:sp>
          <p:nvSpPr>
            <p:cNvPr id="131" name="角丸四角形 5">
              <a:extLst>
                <a:ext uri="{FF2B5EF4-FFF2-40B4-BE49-F238E27FC236}">
                  <a16:creationId xmlns:a16="http://schemas.microsoft.com/office/drawing/2014/main" id="{9F96431B-2F39-46B6-A955-E3BABE6B91B5}"/>
                </a:ext>
              </a:extLst>
            </p:cNvPr>
            <p:cNvSpPr/>
            <p:nvPr/>
          </p:nvSpPr>
          <p:spPr>
            <a:xfrm>
              <a:off x="2063552" y="116632"/>
              <a:ext cx="8208912" cy="6624751"/>
            </a:xfrm>
            <a:prstGeom prst="roundRect">
              <a:avLst>
                <a:gd name="adj" fmla="val 894"/>
              </a:avLst>
            </a:prstGeom>
            <a:solidFill>
              <a:schemeClr val="accent3">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32" name="グループ化 31">
              <a:extLst>
                <a:ext uri="{FF2B5EF4-FFF2-40B4-BE49-F238E27FC236}">
                  <a16:creationId xmlns:a16="http://schemas.microsoft.com/office/drawing/2014/main" id="{67F7F7FA-90FF-4B17-8E59-DA54C02B66AE}"/>
                </a:ext>
              </a:extLst>
            </p:cNvPr>
            <p:cNvGrpSpPr/>
            <p:nvPr/>
          </p:nvGrpSpPr>
          <p:grpSpPr>
            <a:xfrm>
              <a:off x="2279936" y="188640"/>
              <a:ext cx="1980096" cy="1728160"/>
              <a:chOff x="179512" y="188640"/>
              <a:chExt cx="1980096" cy="1728160"/>
            </a:xfrm>
          </p:grpSpPr>
          <p:sp>
            <p:nvSpPr>
              <p:cNvPr id="3" name="角丸四角形 2"/>
              <p:cNvSpPr/>
              <p:nvPr/>
            </p:nvSpPr>
            <p:spPr>
              <a:xfrm>
                <a:off x="179512" y="188640"/>
                <a:ext cx="864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支払日</a:t>
                </a:r>
              </a:p>
            </p:txBody>
          </p:sp>
          <p:sp>
            <p:nvSpPr>
              <p:cNvPr id="4" name="角丸四角形 3"/>
              <p:cNvSpPr/>
              <p:nvPr/>
            </p:nvSpPr>
            <p:spPr>
              <a:xfrm>
                <a:off x="179512" y="476672"/>
                <a:ext cx="864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社員番号</a:t>
                </a:r>
              </a:p>
            </p:txBody>
          </p:sp>
          <p:sp>
            <p:nvSpPr>
              <p:cNvPr id="5" name="角丸四角形 4"/>
              <p:cNvSpPr/>
              <p:nvPr/>
            </p:nvSpPr>
            <p:spPr>
              <a:xfrm>
                <a:off x="179512" y="764704"/>
                <a:ext cx="864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氏名</a:t>
                </a:r>
              </a:p>
            </p:txBody>
          </p:sp>
          <p:sp>
            <p:nvSpPr>
              <p:cNvPr id="6" name="角丸四角形 5"/>
              <p:cNvSpPr/>
              <p:nvPr/>
            </p:nvSpPr>
            <p:spPr>
              <a:xfrm>
                <a:off x="1043608" y="188640"/>
                <a:ext cx="1116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US" altLang="ja-JP" sz="1200" dirty="0">
                    <a:solidFill>
                      <a:prstClr val="black"/>
                    </a:solidFill>
                    <a:latin typeface="HG丸ｺﾞｼｯｸM-PRO" panose="020F0600000000000000" pitchFamily="50" charset="-128"/>
                    <a:ea typeface="HG丸ｺﾞｼｯｸM-PRO" panose="020F0600000000000000" pitchFamily="50" charset="-128"/>
                  </a:rPr>
                  <a:t>2019.04.25</a:t>
                </a:r>
                <a:endParaRPr lang="ja-JP" altLang="en-US"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 name="角丸四角形 6"/>
              <p:cNvSpPr/>
              <p:nvPr/>
            </p:nvSpPr>
            <p:spPr>
              <a:xfrm>
                <a:off x="1043608" y="476672"/>
                <a:ext cx="1116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US" altLang="ja-JP" sz="1400" dirty="0">
                    <a:solidFill>
                      <a:prstClr val="black"/>
                    </a:solidFill>
                    <a:latin typeface="HG丸ｺﾞｼｯｸM-PRO" panose="020F0600000000000000" pitchFamily="50" charset="-128"/>
                    <a:ea typeface="HG丸ｺﾞｼｯｸM-PRO" panose="020F0600000000000000" pitchFamily="50" charset="-128"/>
                  </a:rPr>
                  <a:t>No</a:t>
                </a:r>
                <a:r>
                  <a:rPr lang="ja-JP" altLang="en-US" sz="1400" dirty="0">
                    <a:solidFill>
                      <a:prstClr val="black"/>
                    </a:solidFill>
                    <a:latin typeface="HG丸ｺﾞｼｯｸM-PRO" panose="020F0600000000000000" pitchFamily="50" charset="-128"/>
                    <a:ea typeface="HG丸ｺﾞｼｯｸM-PRO" panose="020F0600000000000000" pitchFamily="50" charset="-128"/>
                  </a:rPr>
                  <a:t> </a:t>
                </a:r>
                <a:r>
                  <a:rPr lang="en-US" altLang="ja-JP" sz="1400" dirty="0">
                    <a:solidFill>
                      <a:prstClr val="black"/>
                    </a:solidFill>
                    <a:latin typeface="HG丸ｺﾞｼｯｸM-PRO" panose="020F0600000000000000" pitchFamily="50" charset="-128"/>
                    <a:ea typeface="HG丸ｺﾞｼｯｸM-PRO" panose="020F0600000000000000" pitchFamily="50" charset="-128"/>
                  </a:rPr>
                  <a:t>1234</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角丸四角形 7"/>
              <p:cNvSpPr/>
              <p:nvPr/>
            </p:nvSpPr>
            <p:spPr>
              <a:xfrm>
                <a:off x="1043608" y="764704"/>
                <a:ext cx="1116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甲野太郎</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4" name="角丸四角形 2">
                <a:extLst>
                  <a:ext uri="{FF2B5EF4-FFF2-40B4-BE49-F238E27FC236}">
                    <a16:creationId xmlns:a16="http://schemas.microsoft.com/office/drawing/2014/main" id="{D8BF55F5-8EF2-4F00-AE0F-2C7977392886}"/>
                  </a:ext>
                </a:extLst>
              </p:cNvPr>
              <p:cNvSpPr/>
              <p:nvPr/>
            </p:nvSpPr>
            <p:spPr>
              <a:xfrm>
                <a:off x="179512" y="1052736"/>
                <a:ext cx="864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所属</a:t>
                </a:r>
              </a:p>
            </p:txBody>
          </p:sp>
          <p:sp>
            <p:nvSpPr>
              <p:cNvPr id="25" name="角丸四角形 3">
                <a:extLst>
                  <a:ext uri="{FF2B5EF4-FFF2-40B4-BE49-F238E27FC236}">
                    <a16:creationId xmlns:a16="http://schemas.microsoft.com/office/drawing/2014/main" id="{77147452-EA84-4F8A-95E2-3C135C8C98AB}"/>
                  </a:ext>
                </a:extLst>
              </p:cNvPr>
              <p:cNvSpPr/>
              <p:nvPr/>
            </p:nvSpPr>
            <p:spPr>
              <a:xfrm>
                <a:off x="179512" y="1340768"/>
                <a:ext cx="864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役職</a:t>
                </a:r>
              </a:p>
            </p:txBody>
          </p:sp>
          <p:sp>
            <p:nvSpPr>
              <p:cNvPr id="26" name="角丸四角形 4">
                <a:extLst>
                  <a:ext uri="{FF2B5EF4-FFF2-40B4-BE49-F238E27FC236}">
                    <a16:creationId xmlns:a16="http://schemas.microsoft.com/office/drawing/2014/main" id="{69FD495D-BF24-4918-98A1-8ACCC6EB6BF1}"/>
                  </a:ext>
                </a:extLst>
              </p:cNvPr>
              <p:cNvSpPr/>
              <p:nvPr/>
            </p:nvSpPr>
            <p:spPr>
              <a:xfrm>
                <a:off x="179512" y="1628800"/>
                <a:ext cx="864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等級号俸</a:t>
                </a:r>
              </a:p>
            </p:txBody>
          </p:sp>
          <p:sp>
            <p:nvSpPr>
              <p:cNvPr id="27" name="角丸四角形 5">
                <a:extLst>
                  <a:ext uri="{FF2B5EF4-FFF2-40B4-BE49-F238E27FC236}">
                    <a16:creationId xmlns:a16="http://schemas.microsoft.com/office/drawing/2014/main" id="{F3F93210-F84C-4754-9E33-BF791E275683}"/>
                  </a:ext>
                </a:extLst>
              </p:cNvPr>
              <p:cNvSpPr/>
              <p:nvPr/>
            </p:nvSpPr>
            <p:spPr>
              <a:xfrm>
                <a:off x="1043608" y="1052736"/>
                <a:ext cx="1116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総務部</a:t>
                </a:r>
              </a:p>
            </p:txBody>
          </p:sp>
          <p:sp>
            <p:nvSpPr>
              <p:cNvPr id="28" name="角丸四角形 6">
                <a:extLst>
                  <a:ext uri="{FF2B5EF4-FFF2-40B4-BE49-F238E27FC236}">
                    <a16:creationId xmlns:a16="http://schemas.microsoft.com/office/drawing/2014/main" id="{BD59574F-535D-4B12-8066-3E8CCB21E768}"/>
                  </a:ext>
                </a:extLst>
              </p:cNvPr>
              <p:cNvSpPr/>
              <p:nvPr/>
            </p:nvSpPr>
            <p:spPr>
              <a:xfrm>
                <a:off x="1043608" y="1340768"/>
                <a:ext cx="1116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総務係長</a:t>
                </a:r>
              </a:p>
            </p:txBody>
          </p:sp>
          <p:sp>
            <p:nvSpPr>
              <p:cNvPr id="29" name="角丸四角形 7">
                <a:extLst>
                  <a:ext uri="{FF2B5EF4-FFF2-40B4-BE49-F238E27FC236}">
                    <a16:creationId xmlns:a16="http://schemas.microsoft.com/office/drawing/2014/main" id="{62A37EB3-3E45-4011-AE9A-D13C2955F29F}"/>
                  </a:ext>
                </a:extLst>
              </p:cNvPr>
              <p:cNvSpPr/>
              <p:nvPr/>
            </p:nvSpPr>
            <p:spPr>
              <a:xfrm>
                <a:off x="1043608" y="1628800"/>
                <a:ext cx="1116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US" altLang="ja-JP" sz="1400" dirty="0">
                    <a:solidFill>
                      <a:prstClr val="black"/>
                    </a:solidFill>
                    <a:latin typeface="HG丸ｺﾞｼｯｸM-PRO" panose="020F0600000000000000" pitchFamily="50" charset="-128"/>
                    <a:ea typeface="HG丸ｺﾞｼｯｸM-PRO" panose="020F0600000000000000" pitchFamily="50" charset="-128"/>
                  </a:rPr>
                  <a:t>3</a:t>
                </a:r>
                <a:r>
                  <a:rPr lang="ja-JP" altLang="en-US" sz="1400" dirty="0">
                    <a:solidFill>
                      <a:prstClr val="black"/>
                    </a:solidFill>
                    <a:latin typeface="HG丸ｺﾞｼｯｸM-PRO" panose="020F0600000000000000" pitchFamily="50" charset="-128"/>
                    <a:ea typeface="HG丸ｺﾞｼｯｸM-PRO" panose="020F0600000000000000" pitchFamily="50" charset="-128"/>
                  </a:rPr>
                  <a:t>級</a:t>
                </a:r>
                <a:r>
                  <a:rPr lang="en-US" altLang="ja-JP" sz="1400" dirty="0">
                    <a:solidFill>
                      <a:prstClr val="black"/>
                    </a:solidFill>
                    <a:latin typeface="HG丸ｺﾞｼｯｸM-PRO" panose="020F0600000000000000" pitchFamily="50" charset="-128"/>
                    <a:ea typeface="HG丸ｺﾞｼｯｸM-PRO" panose="020F0600000000000000" pitchFamily="50" charset="-128"/>
                  </a:rPr>
                  <a:t>10</a:t>
                </a:r>
                <a:r>
                  <a:rPr lang="ja-JP" altLang="en-US" sz="1400" dirty="0">
                    <a:solidFill>
                      <a:prstClr val="black"/>
                    </a:solidFill>
                    <a:latin typeface="HG丸ｺﾞｼｯｸM-PRO" panose="020F0600000000000000" pitchFamily="50" charset="-128"/>
                    <a:ea typeface="HG丸ｺﾞｼｯｸM-PRO" panose="020F0600000000000000" pitchFamily="50" charset="-128"/>
                  </a:rPr>
                  <a:t>号俸</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grpSp>
        <p:grpSp>
          <p:nvGrpSpPr>
            <p:cNvPr id="22" name="グループ化 21">
              <a:extLst>
                <a:ext uri="{FF2B5EF4-FFF2-40B4-BE49-F238E27FC236}">
                  <a16:creationId xmlns:a16="http://schemas.microsoft.com/office/drawing/2014/main" id="{7661CE54-D5FF-4838-A8DB-399440F0CAAB}"/>
                </a:ext>
              </a:extLst>
            </p:cNvPr>
            <p:cNvGrpSpPr/>
            <p:nvPr/>
          </p:nvGrpSpPr>
          <p:grpSpPr>
            <a:xfrm>
              <a:off x="4332280" y="188640"/>
              <a:ext cx="5498664" cy="1732468"/>
              <a:chOff x="2231856" y="188640"/>
              <a:chExt cx="5498664" cy="1732468"/>
            </a:xfrm>
          </p:grpSpPr>
          <p:sp>
            <p:nvSpPr>
              <p:cNvPr id="9" name="角丸四角形 2">
                <a:extLst>
                  <a:ext uri="{FF2B5EF4-FFF2-40B4-BE49-F238E27FC236}">
                    <a16:creationId xmlns:a16="http://schemas.microsoft.com/office/drawing/2014/main" id="{AA0C3951-EBA9-4E88-A863-4AF4A616E91C}"/>
                  </a:ext>
                </a:extLst>
              </p:cNvPr>
              <p:cNvSpPr/>
              <p:nvPr/>
            </p:nvSpPr>
            <p:spPr>
              <a:xfrm>
                <a:off x="2582072" y="188640"/>
                <a:ext cx="1116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出勤日数</a:t>
                </a:r>
              </a:p>
            </p:txBody>
          </p:sp>
          <p:sp>
            <p:nvSpPr>
              <p:cNvPr id="10" name="角丸四角形 3">
                <a:extLst>
                  <a:ext uri="{FF2B5EF4-FFF2-40B4-BE49-F238E27FC236}">
                    <a16:creationId xmlns:a16="http://schemas.microsoft.com/office/drawing/2014/main" id="{D92E6DB9-01AD-4FD5-850C-3028677531FF}"/>
                  </a:ext>
                </a:extLst>
              </p:cNvPr>
              <p:cNvSpPr/>
              <p:nvPr/>
            </p:nvSpPr>
            <p:spPr>
              <a:xfrm>
                <a:off x="2582072" y="476672"/>
                <a:ext cx="1116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欠勤日数</a:t>
                </a:r>
              </a:p>
            </p:txBody>
          </p:sp>
          <p:sp>
            <p:nvSpPr>
              <p:cNvPr id="11" name="角丸四角形 4">
                <a:extLst>
                  <a:ext uri="{FF2B5EF4-FFF2-40B4-BE49-F238E27FC236}">
                    <a16:creationId xmlns:a16="http://schemas.microsoft.com/office/drawing/2014/main" id="{38C7E095-9DDE-4B46-93B6-F8EF89B290A4}"/>
                  </a:ext>
                </a:extLst>
              </p:cNvPr>
              <p:cNvSpPr/>
              <p:nvPr/>
            </p:nvSpPr>
            <p:spPr>
              <a:xfrm>
                <a:off x="2582072" y="764704"/>
                <a:ext cx="539936" cy="57606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有給</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日数</a:t>
                </a:r>
              </a:p>
            </p:txBody>
          </p:sp>
          <p:sp>
            <p:nvSpPr>
              <p:cNvPr id="12" name="角丸四角形 5">
                <a:extLst>
                  <a:ext uri="{FF2B5EF4-FFF2-40B4-BE49-F238E27FC236}">
                    <a16:creationId xmlns:a16="http://schemas.microsoft.com/office/drawing/2014/main" id="{113F5B3F-B668-436A-9E14-C387B9F7FC9E}"/>
                  </a:ext>
                </a:extLst>
              </p:cNvPr>
              <p:cNvSpPr/>
              <p:nvPr/>
            </p:nvSpPr>
            <p:spPr>
              <a:xfrm>
                <a:off x="3698072" y="188640"/>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22</a:t>
                </a:r>
                <a:r>
                  <a:rPr lang="ja-JP" altLang="en-US" sz="14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13" name="角丸四角形 6">
                <a:extLst>
                  <a:ext uri="{FF2B5EF4-FFF2-40B4-BE49-F238E27FC236}">
                    <a16:creationId xmlns:a16="http://schemas.microsoft.com/office/drawing/2014/main" id="{B85CA781-A523-45A1-80E2-A4DDF72E5F5E}"/>
                  </a:ext>
                </a:extLst>
              </p:cNvPr>
              <p:cNvSpPr/>
              <p:nvPr/>
            </p:nvSpPr>
            <p:spPr>
              <a:xfrm>
                <a:off x="3698072" y="476672"/>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0</a:t>
                </a:r>
                <a:r>
                  <a:rPr lang="ja-JP" altLang="en-US" sz="14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14" name="角丸四角形 7">
                <a:extLst>
                  <a:ext uri="{FF2B5EF4-FFF2-40B4-BE49-F238E27FC236}">
                    <a16:creationId xmlns:a16="http://schemas.microsoft.com/office/drawing/2014/main" id="{7394108F-E03B-43EC-A5ED-4D4133CDBF8B}"/>
                  </a:ext>
                </a:extLst>
              </p:cNvPr>
              <p:cNvSpPr/>
              <p:nvPr/>
            </p:nvSpPr>
            <p:spPr>
              <a:xfrm>
                <a:off x="3698072" y="764704"/>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US" altLang="ja-JP" sz="1400" dirty="0">
                    <a:solidFill>
                      <a:prstClr val="black"/>
                    </a:solidFill>
                    <a:latin typeface="HG丸ｺﾞｼｯｸM-PRO" panose="020F0600000000000000" pitchFamily="50" charset="-128"/>
                    <a:ea typeface="HG丸ｺﾞｼｯｸM-PRO" panose="020F0600000000000000" pitchFamily="50" charset="-128"/>
                  </a:rPr>
                  <a:t>25</a:t>
                </a:r>
                <a:r>
                  <a:rPr lang="ja-JP" altLang="en-US" sz="1400" dirty="0">
                    <a:solidFill>
                      <a:prstClr val="black"/>
                    </a:solidFill>
                    <a:latin typeface="HG丸ｺﾞｼｯｸM-PRO" panose="020F0600000000000000" pitchFamily="50" charset="-128"/>
                    <a:ea typeface="HG丸ｺﾞｼｯｸM-PRO" panose="020F0600000000000000" pitchFamily="50" charset="-128"/>
                  </a:rPr>
                  <a:t>日</a:t>
                </a:r>
                <a:r>
                  <a:rPr lang="en-US" altLang="ja-JP" sz="1400" dirty="0">
                    <a:solidFill>
                      <a:prstClr val="black"/>
                    </a:solidFill>
                    <a:latin typeface="HG丸ｺﾞｼｯｸM-PRO" panose="020F0600000000000000" pitchFamily="50" charset="-128"/>
                    <a:ea typeface="HG丸ｺﾞｼｯｸM-PRO" panose="020F0600000000000000" pitchFamily="50" charset="-128"/>
                  </a:rPr>
                  <a:t>2/8</a:t>
                </a:r>
              </a:p>
            </p:txBody>
          </p:sp>
          <p:sp>
            <p:nvSpPr>
              <p:cNvPr id="15" name="角丸四角形 4">
                <a:extLst>
                  <a:ext uri="{FF2B5EF4-FFF2-40B4-BE49-F238E27FC236}">
                    <a16:creationId xmlns:a16="http://schemas.microsoft.com/office/drawing/2014/main" id="{7FC1692F-CB5F-4DB1-B60D-A8F918868356}"/>
                  </a:ext>
                </a:extLst>
              </p:cNvPr>
              <p:cNvSpPr/>
              <p:nvPr/>
            </p:nvSpPr>
            <p:spPr>
              <a:xfrm>
                <a:off x="2231856" y="188640"/>
                <a:ext cx="358709" cy="172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勤　怠</a:t>
                </a:r>
              </a:p>
            </p:txBody>
          </p:sp>
          <p:sp>
            <p:nvSpPr>
              <p:cNvPr id="16" name="角丸四角形 4">
                <a:extLst>
                  <a:ext uri="{FF2B5EF4-FFF2-40B4-BE49-F238E27FC236}">
                    <a16:creationId xmlns:a16="http://schemas.microsoft.com/office/drawing/2014/main" id="{098009D9-B7AA-4DA8-86FD-C0366AEE3095}"/>
                  </a:ext>
                </a:extLst>
              </p:cNvPr>
              <p:cNvSpPr/>
              <p:nvPr/>
            </p:nvSpPr>
            <p:spPr>
              <a:xfrm>
                <a:off x="3120669" y="764704"/>
                <a:ext cx="577403"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期首</a:t>
                </a:r>
              </a:p>
            </p:txBody>
          </p:sp>
          <p:sp>
            <p:nvSpPr>
              <p:cNvPr id="17" name="角丸四角形 4">
                <a:extLst>
                  <a:ext uri="{FF2B5EF4-FFF2-40B4-BE49-F238E27FC236}">
                    <a16:creationId xmlns:a16="http://schemas.microsoft.com/office/drawing/2014/main" id="{C9D322DC-6AF7-4510-A592-E3D223742C7F}"/>
                  </a:ext>
                </a:extLst>
              </p:cNvPr>
              <p:cNvSpPr/>
              <p:nvPr/>
            </p:nvSpPr>
            <p:spPr>
              <a:xfrm>
                <a:off x="3122008" y="1052768"/>
                <a:ext cx="577403"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期末</a:t>
                </a:r>
              </a:p>
            </p:txBody>
          </p:sp>
          <p:sp>
            <p:nvSpPr>
              <p:cNvPr id="18" name="角丸四角形 7">
                <a:extLst>
                  <a:ext uri="{FF2B5EF4-FFF2-40B4-BE49-F238E27FC236}">
                    <a16:creationId xmlns:a16="http://schemas.microsoft.com/office/drawing/2014/main" id="{C2CB2C11-0CBD-44B9-BF2D-7B37F75A24E1}"/>
                  </a:ext>
                </a:extLst>
              </p:cNvPr>
              <p:cNvSpPr/>
              <p:nvPr/>
            </p:nvSpPr>
            <p:spPr>
              <a:xfrm>
                <a:off x="3698072" y="1052768"/>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US" altLang="ja-JP" sz="1400" dirty="0">
                    <a:solidFill>
                      <a:prstClr val="black"/>
                    </a:solidFill>
                    <a:latin typeface="HG丸ｺﾞｼｯｸM-PRO" panose="020F0600000000000000" pitchFamily="50" charset="-128"/>
                    <a:ea typeface="HG丸ｺﾞｼｯｸM-PRO" panose="020F0600000000000000" pitchFamily="50" charset="-128"/>
                  </a:rPr>
                  <a:t>24</a:t>
                </a:r>
                <a:r>
                  <a:rPr lang="ja-JP" altLang="en-US" sz="1400" dirty="0">
                    <a:solidFill>
                      <a:prstClr val="black"/>
                    </a:solidFill>
                    <a:latin typeface="HG丸ｺﾞｼｯｸM-PRO" panose="020F0600000000000000" pitchFamily="50" charset="-128"/>
                    <a:ea typeface="HG丸ｺﾞｼｯｸM-PRO" panose="020F0600000000000000" pitchFamily="50" charset="-128"/>
                  </a:rPr>
                  <a:t>日</a:t>
                </a:r>
                <a:r>
                  <a:rPr lang="en-US" altLang="ja-JP" sz="1400" dirty="0">
                    <a:solidFill>
                      <a:prstClr val="black"/>
                    </a:solidFill>
                    <a:latin typeface="HG丸ｺﾞｼｯｸM-PRO" panose="020F0600000000000000" pitchFamily="50" charset="-128"/>
                    <a:ea typeface="HG丸ｺﾞｼｯｸM-PRO" panose="020F0600000000000000" pitchFamily="50" charset="-128"/>
                  </a:rPr>
                  <a:t>5/8</a:t>
                </a:r>
              </a:p>
            </p:txBody>
          </p:sp>
          <p:sp>
            <p:nvSpPr>
              <p:cNvPr id="19" name="角丸四角形 2">
                <a:extLst>
                  <a:ext uri="{FF2B5EF4-FFF2-40B4-BE49-F238E27FC236}">
                    <a16:creationId xmlns:a16="http://schemas.microsoft.com/office/drawing/2014/main" id="{BBFC45B3-A36A-4BD5-8B0C-169960470F21}"/>
                  </a:ext>
                </a:extLst>
              </p:cNvPr>
              <p:cNvSpPr/>
              <p:nvPr/>
            </p:nvSpPr>
            <p:spPr>
              <a:xfrm>
                <a:off x="2582040" y="1340704"/>
                <a:ext cx="1116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遅刻</a:t>
                </a:r>
              </a:p>
            </p:txBody>
          </p:sp>
          <p:sp>
            <p:nvSpPr>
              <p:cNvPr id="20" name="角丸四角形 3">
                <a:extLst>
                  <a:ext uri="{FF2B5EF4-FFF2-40B4-BE49-F238E27FC236}">
                    <a16:creationId xmlns:a16="http://schemas.microsoft.com/office/drawing/2014/main" id="{56F2E07B-05B3-498E-B1E9-D06F2BBA809B}"/>
                  </a:ext>
                </a:extLst>
              </p:cNvPr>
              <p:cNvSpPr/>
              <p:nvPr/>
            </p:nvSpPr>
            <p:spPr>
              <a:xfrm>
                <a:off x="2582040" y="1628736"/>
                <a:ext cx="1116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早退</a:t>
                </a:r>
              </a:p>
            </p:txBody>
          </p:sp>
          <p:sp>
            <p:nvSpPr>
              <p:cNvPr id="21" name="角丸四角形 5">
                <a:extLst>
                  <a:ext uri="{FF2B5EF4-FFF2-40B4-BE49-F238E27FC236}">
                    <a16:creationId xmlns:a16="http://schemas.microsoft.com/office/drawing/2014/main" id="{F6B56C66-EEE2-4866-B51F-81960C74FBE6}"/>
                  </a:ext>
                </a:extLst>
              </p:cNvPr>
              <p:cNvSpPr/>
              <p:nvPr/>
            </p:nvSpPr>
            <p:spPr>
              <a:xfrm>
                <a:off x="3698040" y="1340704"/>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ja-JP" altLang="en-US" sz="1400" dirty="0">
                    <a:solidFill>
                      <a:prstClr val="black"/>
                    </a:solidFill>
                    <a:latin typeface="HG丸ｺﾞｼｯｸM-PRO" panose="020F0600000000000000" pitchFamily="50" charset="-128"/>
                    <a:ea typeface="HG丸ｺﾞｼｯｸM-PRO" panose="020F0600000000000000" pitchFamily="50" charset="-128"/>
                  </a:rPr>
                  <a:t>０回  </a:t>
                </a:r>
                <a:r>
                  <a:rPr lang="en-US" altLang="ja-JP" sz="1400" dirty="0">
                    <a:solidFill>
                      <a:prstClr val="black"/>
                    </a:solidFill>
                    <a:latin typeface="HG丸ｺﾞｼｯｸM-PRO" panose="020F0600000000000000" pitchFamily="50" charset="-128"/>
                    <a:ea typeface="HG丸ｺﾞｼｯｸM-PRO" panose="020F0600000000000000" pitchFamily="50" charset="-128"/>
                  </a:rPr>
                  <a:t>h</a:t>
                </a:r>
                <a:r>
                  <a:rPr lang="ja-JP" altLang="en-US" sz="1400" dirty="0">
                    <a:solidFill>
                      <a:prstClr val="black"/>
                    </a:solidFill>
                    <a:latin typeface="HG丸ｺﾞｼｯｸM-PRO" panose="020F0600000000000000" pitchFamily="50" charset="-128"/>
                    <a:ea typeface="HG丸ｺﾞｼｯｸM-PRO" panose="020F0600000000000000" pitchFamily="50" charset="-128"/>
                  </a:rPr>
                  <a:t>  </a:t>
                </a:r>
                <a:r>
                  <a:rPr lang="en-US" altLang="ja-JP" sz="1400" dirty="0">
                    <a:solidFill>
                      <a:prstClr val="black"/>
                    </a:solidFill>
                    <a:latin typeface="HG丸ｺﾞｼｯｸM-PRO" panose="020F0600000000000000" pitchFamily="50" charset="-128"/>
                    <a:ea typeface="HG丸ｺﾞｼｯｸM-PRO" panose="020F0600000000000000" pitchFamily="50" charset="-128"/>
                  </a:rPr>
                  <a:t>ⅿ</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3" name="角丸四角形 5">
                <a:extLst>
                  <a:ext uri="{FF2B5EF4-FFF2-40B4-BE49-F238E27FC236}">
                    <a16:creationId xmlns:a16="http://schemas.microsoft.com/office/drawing/2014/main" id="{86CC9FE8-D914-4259-9673-E2C27F9B74B7}"/>
                  </a:ext>
                </a:extLst>
              </p:cNvPr>
              <p:cNvSpPr/>
              <p:nvPr/>
            </p:nvSpPr>
            <p:spPr>
              <a:xfrm>
                <a:off x="3698072" y="1628768"/>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ja-JP" altLang="en-US" sz="1400" dirty="0">
                    <a:solidFill>
                      <a:prstClr val="black"/>
                    </a:solidFill>
                    <a:latin typeface="HG丸ｺﾞｼｯｸM-PRO" panose="020F0600000000000000" pitchFamily="50" charset="-128"/>
                    <a:ea typeface="HG丸ｺﾞｼｯｸM-PRO" panose="020F0600000000000000" pitchFamily="50" charset="-128"/>
                  </a:rPr>
                  <a:t>０回  </a:t>
                </a:r>
                <a:r>
                  <a:rPr lang="en-US" altLang="ja-JP" sz="1400" dirty="0">
                    <a:solidFill>
                      <a:prstClr val="black"/>
                    </a:solidFill>
                    <a:latin typeface="HG丸ｺﾞｼｯｸM-PRO" panose="020F0600000000000000" pitchFamily="50" charset="-128"/>
                    <a:ea typeface="HG丸ｺﾞｼｯｸM-PRO" panose="020F0600000000000000" pitchFamily="50" charset="-128"/>
                  </a:rPr>
                  <a:t>h</a:t>
                </a:r>
                <a:r>
                  <a:rPr lang="ja-JP" altLang="en-US" sz="1400" dirty="0">
                    <a:solidFill>
                      <a:prstClr val="black"/>
                    </a:solidFill>
                    <a:latin typeface="HG丸ｺﾞｼｯｸM-PRO" panose="020F0600000000000000" pitchFamily="50" charset="-128"/>
                    <a:ea typeface="HG丸ｺﾞｼｯｸM-PRO" panose="020F0600000000000000" pitchFamily="50" charset="-128"/>
                  </a:rPr>
                  <a:t>  </a:t>
                </a:r>
                <a:r>
                  <a:rPr lang="en-US" altLang="ja-JP" sz="1400" dirty="0">
                    <a:solidFill>
                      <a:prstClr val="black"/>
                    </a:solidFill>
                    <a:latin typeface="HG丸ｺﾞｼｯｸM-PRO" panose="020F0600000000000000" pitchFamily="50" charset="-128"/>
                    <a:ea typeface="HG丸ｺﾞｼｯｸM-PRO" panose="020F0600000000000000" pitchFamily="50" charset="-128"/>
                  </a:rPr>
                  <a:t>ⅿ</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0" name="角丸四角形 2">
                <a:extLst>
                  <a:ext uri="{FF2B5EF4-FFF2-40B4-BE49-F238E27FC236}">
                    <a16:creationId xmlns:a16="http://schemas.microsoft.com/office/drawing/2014/main" id="{526F5F8F-A809-41A0-BD80-35368F33C1B3}"/>
                  </a:ext>
                </a:extLst>
              </p:cNvPr>
              <p:cNvSpPr/>
              <p:nvPr/>
            </p:nvSpPr>
            <p:spPr>
              <a:xfrm>
                <a:off x="4888598" y="192980"/>
                <a:ext cx="1656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200" dirty="0">
                    <a:solidFill>
                      <a:prstClr val="black"/>
                    </a:solidFill>
                    <a:latin typeface="HG丸ｺﾞｼｯｸM-PRO" panose="020F0600000000000000" pitchFamily="50" charset="-128"/>
                    <a:ea typeface="HG丸ｺﾞｼｯｸM-PRO" panose="020F0600000000000000" pitchFamily="50" charset="-128"/>
                  </a:rPr>
                  <a:t>法定内時間外労働時間数</a:t>
                </a:r>
              </a:p>
            </p:txBody>
          </p:sp>
          <p:sp>
            <p:nvSpPr>
              <p:cNvPr id="31" name="角丸四角形 3">
                <a:extLst>
                  <a:ext uri="{FF2B5EF4-FFF2-40B4-BE49-F238E27FC236}">
                    <a16:creationId xmlns:a16="http://schemas.microsoft.com/office/drawing/2014/main" id="{6DB7AD19-0307-41D3-95AC-5D9525DDA8AC}"/>
                  </a:ext>
                </a:extLst>
              </p:cNvPr>
              <p:cNvSpPr/>
              <p:nvPr/>
            </p:nvSpPr>
            <p:spPr>
              <a:xfrm>
                <a:off x="4888598" y="481012"/>
                <a:ext cx="1656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200" dirty="0">
                    <a:solidFill>
                      <a:prstClr val="black"/>
                    </a:solidFill>
                    <a:latin typeface="HG丸ｺﾞｼｯｸM-PRO" panose="020F0600000000000000" pitchFamily="50" charset="-128"/>
                    <a:ea typeface="HG丸ｺﾞｼｯｸM-PRO" panose="020F0600000000000000" pitchFamily="50" charset="-128"/>
                  </a:rPr>
                  <a:t>法定外時間外労働時間数</a:t>
                </a:r>
              </a:p>
            </p:txBody>
          </p:sp>
          <p:sp>
            <p:nvSpPr>
              <p:cNvPr id="33" name="角丸四角形 5">
                <a:extLst>
                  <a:ext uri="{FF2B5EF4-FFF2-40B4-BE49-F238E27FC236}">
                    <a16:creationId xmlns:a16="http://schemas.microsoft.com/office/drawing/2014/main" id="{61CE5F45-9DC0-4D94-A833-BB31B16AD69F}"/>
                  </a:ext>
                </a:extLst>
              </p:cNvPr>
              <p:cNvSpPr/>
              <p:nvPr/>
            </p:nvSpPr>
            <p:spPr>
              <a:xfrm>
                <a:off x="6540066" y="197320"/>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6h00ⅿ</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4" name="角丸四角形 6">
                <a:extLst>
                  <a:ext uri="{FF2B5EF4-FFF2-40B4-BE49-F238E27FC236}">
                    <a16:creationId xmlns:a16="http://schemas.microsoft.com/office/drawing/2014/main" id="{7AB58B6D-68D3-4B18-9C4D-A2F558A0CD1D}"/>
                  </a:ext>
                </a:extLst>
              </p:cNvPr>
              <p:cNvSpPr/>
              <p:nvPr/>
            </p:nvSpPr>
            <p:spPr>
              <a:xfrm>
                <a:off x="6542520" y="481012"/>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27h00ⅿ</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5" name="角丸四角形 7">
                <a:extLst>
                  <a:ext uri="{FF2B5EF4-FFF2-40B4-BE49-F238E27FC236}">
                    <a16:creationId xmlns:a16="http://schemas.microsoft.com/office/drawing/2014/main" id="{3EFAE424-A78D-4B1C-A740-76B8854AFAE2}"/>
                  </a:ext>
                </a:extLst>
              </p:cNvPr>
              <p:cNvSpPr/>
              <p:nvPr/>
            </p:nvSpPr>
            <p:spPr>
              <a:xfrm>
                <a:off x="6542520" y="769044"/>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3h00ⅿ</a:t>
                </a:r>
              </a:p>
            </p:txBody>
          </p:sp>
          <p:sp>
            <p:nvSpPr>
              <p:cNvPr id="36" name="角丸四角形 4">
                <a:extLst>
                  <a:ext uri="{FF2B5EF4-FFF2-40B4-BE49-F238E27FC236}">
                    <a16:creationId xmlns:a16="http://schemas.microsoft.com/office/drawing/2014/main" id="{77D90246-3636-4154-ACCA-C028F5FB2EE1}"/>
                  </a:ext>
                </a:extLst>
              </p:cNvPr>
              <p:cNvSpPr/>
              <p:nvPr/>
            </p:nvSpPr>
            <p:spPr>
              <a:xfrm>
                <a:off x="4884066" y="769044"/>
                <a:ext cx="1656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深夜労働時間数</a:t>
                </a:r>
              </a:p>
            </p:txBody>
          </p:sp>
          <p:sp>
            <p:nvSpPr>
              <p:cNvPr id="37" name="角丸四角形 4">
                <a:extLst>
                  <a:ext uri="{FF2B5EF4-FFF2-40B4-BE49-F238E27FC236}">
                    <a16:creationId xmlns:a16="http://schemas.microsoft.com/office/drawing/2014/main" id="{DB941471-00E9-4455-B62F-87598D385CD2}"/>
                  </a:ext>
                </a:extLst>
              </p:cNvPr>
              <p:cNvSpPr/>
              <p:nvPr/>
            </p:nvSpPr>
            <p:spPr>
              <a:xfrm>
                <a:off x="4888526" y="1057108"/>
                <a:ext cx="1656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US" altLang="ja-JP" sz="1400" dirty="0">
                    <a:solidFill>
                      <a:prstClr val="black"/>
                    </a:solidFill>
                    <a:latin typeface="HG丸ｺﾞｼｯｸM-PRO" panose="020F0600000000000000" pitchFamily="50" charset="-128"/>
                    <a:ea typeface="HG丸ｺﾞｼｯｸM-PRO" panose="020F0600000000000000" pitchFamily="50" charset="-128"/>
                  </a:rPr>
                  <a:t>45</a:t>
                </a:r>
                <a:r>
                  <a:rPr lang="ja-JP" altLang="en-US" sz="1400" dirty="0">
                    <a:solidFill>
                      <a:prstClr val="black"/>
                    </a:solidFill>
                    <a:latin typeface="HG丸ｺﾞｼｯｸM-PRO" panose="020F0600000000000000" pitchFamily="50" charset="-128"/>
                    <a:ea typeface="HG丸ｺﾞｼｯｸM-PRO" panose="020F0600000000000000" pitchFamily="50" charset="-128"/>
                  </a:rPr>
                  <a:t>時間超時間外</a:t>
                </a:r>
              </a:p>
            </p:txBody>
          </p:sp>
          <p:sp>
            <p:nvSpPr>
              <p:cNvPr id="38" name="角丸四角形 7">
                <a:extLst>
                  <a:ext uri="{FF2B5EF4-FFF2-40B4-BE49-F238E27FC236}">
                    <a16:creationId xmlns:a16="http://schemas.microsoft.com/office/drawing/2014/main" id="{38A7C784-2F12-4A3E-AF11-8A4F2544E957}"/>
                  </a:ext>
                </a:extLst>
              </p:cNvPr>
              <p:cNvSpPr/>
              <p:nvPr/>
            </p:nvSpPr>
            <p:spPr>
              <a:xfrm>
                <a:off x="6542520" y="1057108"/>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0h00ⅿ</a:t>
                </a:r>
              </a:p>
            </p:txBody>
          </p:sp>
          <p:sp>
            <p:nvSpPr>
              <p:cNvPr id="39" name="角丸四角形 2">
                <a:extLst>
                  <a:ext uri="{FF2B5EF4-FFF2-40B4-BE49-F238E27FC236}">
                    <a16:creationId xmlns:a16="http://schemas.microsoft.com/office/drawing/2014/main" id="{53AD602B-77FC-425D-B0C5-A6ADDAC2C0D3}"/>
                  </a:ext>
                </a:extLst>
              </p:cNvPr>
              <p:cNvSpPr/>
              <p:nvPr/>
            </p:nvSpPr>
            <p:spPr>
              <a:xfrm>
                <a:off x="4888566" y="1345044"/>
                <a:ext cx="1656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US" altLang="ja-JP" sz="1400" dirty="0">
                    <a:solidFill>
                      <a:prstClr val="black"/>
                    </a:solidFill>
                    <a:latin typeface="HG丸ｺﾞｼｯｸM-PRO" panose="020F0600000000000000" pitchFamily="50" charset="-128"/>
                    <a:ea typeface="HG丸ｺﾞｼｯｸM-PRO" panose="020F0600000000000000" pitchFamily="50" charset="-128"/>
                  </a:rPr>
                  <a:t>60</a:t>
                </a:r>
                <a:r>
                  <a:rPr lang="ja-JP" altLang="en-US" sz="1400" dirty="0">
                    <a:solidFill>
                      <a:prstClr val="black"/>
                    </a:solidFill>
                    <a:latin typeface="HG丸ｺﾞｼｯｸM-PRO" panose="020F0600000000000000" pitchFamily="50" charset="-128"/>
                    <a:ea typeface="HG丸ｺﾞｼｯｸM-PRO" panose="020F0600000000000000" pitchFamily="50" charset="-128"/>
                  </a:rPr>
                  <a:t>時間超時間外</a:t>
                </a:r>
              </a:p>
            </p:txBody>
          </p:sp>
          <p:sp>
            <p:nvSpPr>
              <p:cNvPr id="40" name="角丸四角形 3">
                <a:extLst>
                  <a:ext uri="{FF2B5EF4-FFF2-40B4-BE49-F238E27FC236}">
                    <a16:creationId xmlns:a16="http://schemas.microsoft.com/office/drawing/2014/main" id="{9F775B90-BBE0-4C3D-AA40-065B6BC5006A}"/>
                  </a:ext>
                </a:extLst>
              </p:cNvPr>
              <p:cNvSpPr/>
              <p:nvPr/>
            </p:nvSpPr>
            <p:spPr>
              <a:xfrm>
                <a:off x="4888566" y="1633076"/>
                <a:ext cx="1656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休日労働</a:t>
                </a:r>
              </a:p>
            </p:txBody>
          </p:sp>
          <p:sp>
            <p:nvSpPr>
              <p:cNvPr id="41" name="角丸四角形 5">
                <a:extLst>
                  <a:ext uri="{FF2B5EF4-FFF2-40B4-BE49-F238E27FC236}">
                    <a16:creationId xmlns:a16="http://schemas.microsoft.com/office/drawing/2014/main" id="{0A70E7CF-0D3B-4137-9878-8C573D01FFA4}"/>
                  </a:ext>
                </a:extLst>
              </p:cNvPr>
              <p:cNvSpPr/>
              <p:nvPr/>
            </p:nvSpPr>
            <p:spPr>
              <a:xfrm>
                <a:off x="6542488" y="1345044"/>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0h00ⅿ</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42" name="角丸四角形 5">
                <a:extLst>
                  <a:ext uri="{FF2B5EF4-FFF2-40B4-BE49-F238E27FC236}">
                    <a16:creationId xmlns:a16="http://schemas.microsoft.com/office/drawing/2014/main" id="{6A4BB069-E7B2-4C9A-8FC2-45CE33F86651}"/>
                  </a:ext>
                </a:extLst>
              </p:cNvPr>
              <p:cNvSpPr/>
              <p:nvPr/>
            </p:nvSpPr>
            <p:spPr>
              <a:xfrm>
                <a:off x="6542520" y="1633108"/>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0h00ⅿ</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grpSp>
        <p:grpSp>
          <p:nvGrpSpPr>
            <p:cNvPr id="2" name="グループ化 1">
              <a:extLst>
                <a:ext uri="{FF2B5EF4-FFF2-40B4-BE49-F238E27FC236}">
                  <a16:creationId xmlns:a16="http://schemas.microsoft.com/office/drawing/2014/main" id="{339D9DF6-65C6-4024-8C61-1851CF055276}"/>
                </a:ext>
              </a:extLst>
            </p:cNvPr>
            <p:cNvGrpSpPr/>
            <p:nvPr/>
          </p:nvGrpSpPr>
          <p:grpSpPr>
            <a:xfrm>
              <a:off x="2279936" y="2060848"/>
              <a:ext cx="2808312" cy="4608512"/>
              <a:chOff x="179512" y="2132856"/>
              <a:chExt cx="2808312" cy="4608512"/>
            </a:xfrm>
          </p:grpSpPr>
          <p:sp>
            <p:nvSpPr>
              <p:cNvPr id="43" name="角丸四角形 2">
                <a:extLst>
                  <a:ext uri="{FF2B5EF4-FFF2-40B4-BE49-F238E27FC236}">
                    <a16:creationId xmlns:a16="http://schemas.microsoft.com/office/drawing/2014/main" id="{84153535-957B-4D1F-BD18-48ACED0DCFDC}"/>
                  </a:ext>
                </a:extLst>
              </p:cNvPr>
              <p:cNvSpPr/>
              <p:nvPr/>
            </p:nvSpPr>
            <p:spPr>
              <a:xfrm>
                <a:off x="539560" y="2132856"/>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基本給</a:t>
                </a:r>
              </a:p>
            </p:txBody>
          </p:sp>
          <p:sp>
            <p:nvSpPr>
              <p:cNvPr id="44" name="角丸四角形 3">
                <a:extLst>
                  <a:ext uri="{FF2B5EF4-FFF2-40B4-BE49-F238E27FC236}">
                    <a16:creationId xmlns:a16="http://schemas.microsoft.com/office/drawing/2014/main" id="{C28028B4-D7A5-41CD-B862-CA9C652B5351}"/>
                  </a:ext>
                </a:extLst>
              </p:cNvPr>
              <p:cNvSpPr/>
              <p:nvPr/>
            </p:nvSpPr>
            <p:spPr>
              <a:xfrm>
                <a:off x="539560" y="2420888"/>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役職手当</a:t>
                </a:r>
              </a:p>
            </p:txBody>
          </p:sp>
          <p:sp>
            <p:nvSpPr>
              <p:cNvPr id="45" name="角丸四角形 4">
                <a:extLst>
                  <a:ext uri="{FF2B5EF4-FFF2-40B4-BE49-F238E27FC236}">
                    <a16:creationId xmlns:a16="http://schemas.microsoft.com/office/drawing/2014/main" id="{4118D754-4BF1-458B-8FED-93E54D6AB2E4}"/>
                  </a:ext>
                </a:extLst>
              </p:cNvPr>
              <p:cNvSpPr/>
              <p:nvPr/>
            </p:nvSpPr>
            <p:spPr>
              <a:xfrm>
                <a:off x="539559" y="2708920"/>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資格手当</a:t>
                </a:r>
              </a:p>
            </p:txBody>
          </p:sp>
          <p:sp>
            <p:nvSpPr>
              <p:cNvPr id="46" name="角丸四角形 5">
                <a:extLst>
                  <a:ext uri="{FF2B5EF4-FFF2-40B4-BE49-F238E27FC236}">
                    <a16:creationId xmlns:a16="http://schemas.microsoft.com/office/drawing/2014/main" id="{BC1024FA-621C-4B91-AA5A-AB2FEBE44ECA}"/>
                  </a:ext>
                </a:extLst>
              </p:cNvPr>
              <p:cNvSpPr/>
              <p:nvPr/>
            </p:nvSpPr>
            <p:spPr>
              <a:xfrm>
                <a:off x="1799800" y="2132856"/>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205,000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47" name="角丸四角形 6">
                <a:extLst>
                  <a:ext uri="{FF2B5EF4-FFF2-40B4-BE49-F238E27FC236}">
                    <a16:creationId xmlns:a16="http://schemas.microsoft.com/office/drawing/2014/main" id="{E6583CC9-495B-4E2B-BC90-1223412E218B}"/>
                  </a:ext>
                </a:extLst>
              </p:cNvPr>
              <p:cNvSpPr/>
              <p:nvPr/>
            </p:nvSpPr>
            <p:spPr>
              <a:xfrm>
                <a:off x="1799800" y="2420888"/>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3,000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48" name="角丸四角形 7">
                <a:extLst>
                  <a:ext uri="{FF2B5EF4-FFF2-40B4-BE49-F238E27FC236}">
                    <a16:creationId xmlns:a16="http://schemas.microsoft.com/office/drawing/2014/main" id="{799C91CA-27C8-486C-99D2-102301185C08}"/>
                  </a:ext>
                </a:extLst>
              </p:cNvPr>
              <p:cNvSpPr/>
              <p:nvPr/>
            </p:nvSpPr>
            <p:spPr>
              <a:xfrm>
                <a:off x="1799800" y="2708920"/>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2,000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49" name="角丸四角形 4">
                <a:extLst>
                  <a:ext uri="{FF2B5EF4-FFF2-40B4-BE49-F238E27FC236}">
                    <a16:creationId xmlns:a16="http://schemas.microsoft.com/office/drawing/2014/main" id="{892FE1E2-979B-49E4-967A-CE35808AEBEC}"/>
                  </a:ext>
                </a:extLst>
              </p:cNvPr>
              <p:cNvSpPr/>
              <p:nvPr/>
            </p:nvSpPr>
            <p:spPr>
              <a:xfrm>
                <a:off x="179512" y="2132856"/>
                <a:ext cx="358709" cy="460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支　給</a:t>
                </a:r>
              </a:p>
            </p:txBody>
          </p:sp>
          <p:sp>
            <p:nvSpPr>
              <p:cNvPr id="52" name="角丸四角形 7">
                <a:extLst>
                  <a:ext uri="{FF2B5EF4-FFF2-40B4-BE49-F238E27FC236}">
                    <a16:creationId xmlns:a16="http://schemas.microsoft.com/office/drawing/2014/main" id="{A61D4E84-E2DF-4BDF-AA11-8CB486FB22AC}"/>
                  </a:ext>
                </a:extLst>
              </p:cNvPr>
              <p:cNvSpPr/>
              <p:nvPr/>
            </p:nvSpPr>
            <p:spPr>
              <a:xfrm>
                <a:off x="1799800" y="2996984"/>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7,500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53" name="角丸四角形 2">
                <a:extLst>
                  <a:ext uri="{FF2B5EF4-FFF2-40B4-BE49-F238E27FC236}">
                    <a16:creationId xmlns:a16="http://schemas.microsoft.com/office/drawing/2014/main" id="{A996AF60-DBC4-4628-91D1-8ABA1EAE61AC}"/>
                  </a:ext>
                </a:extLst>
              </p:cNvPr>
              <p:cNvSpPr/>
              <p:nvPr/>
            </p:nvSpPr>
            <p:spPr>
              <a:xfrm>
                <a:off x="539528" y="3284920"/>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遅刻</a:t>
                </a:r>
              </a:p>
            </p:txBody>
          </p:sp>
          <p:sp>
            <p:nvSpPr>
              <p:cNvPr id="54" name="角丸四角形 3">
                <a:extLst>
                  <a:ext uri="{FF2B5EF4-FFF2-40B4-BE49-F238E27FC236}">
                    <a16:creationId xmlns:a16="http://schemas.microsoft.com/office/drawing/2014/main" id="{54A2E247-356A-4887-A4E1-CF61DFF76869}"/>
                  </a:ext>
                </a:extLst>
              </p:cNvPr>
              <p:cNvSpPr/>
              <p:nvPr/>
            </p:nvSpPr>
            <p:spPr>
              <a:xfrm>
                <a:off x="539528" y="3572952"/>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通勤手当</a:t>
                </a:r>
              </a:p>
            </p:txBody>
          </p:sp>
          <p:sp>
            <p:nvSpPr>
              <p:cNvPr id="55" name="角丸四角形 5">
                <a:extLst>
                  <a:ext uri="{FF2B5EF4-FFF2-40B4-BE49-F238E27FC236}">
                    <a16:creationId xmlns:a16="http://schemas.microsoft.com/office/drawing/2014/main" id="{B3516882-1BC4-4408-9208-0BEDF7BF2080}"/>
                  </a:ext>
                </a:extLst>
              </p:cNvPr>
              <p:cNvSpPr/>
              <p:nvPr/>
            </p:nvSpPr>
            <p:spPr>
              <a:xfrm>
                <a:off x="1799768" y="3284920"/>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3,000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56" name="角丸四角形 5">
                <a:extLst>
                  <a:ext uri="{FF2B5EF4-FFF2-40B4-BE49-F238E27FC236}">
                    <a16:creationId xmlns:a16="http://schemas.microsoft.com/office/drawing/2014/main" id="{14C90B2C-68F5-4C6A-BCDD-17E0A86B73FA}"/>
                  </a:ext>
                </a:extLst>
              </p:cNvPr>
              <p:cNvSpPr/>
              <p:nvPr/>
            </p:nvSpPr>
            <p:spPr>
              <a:xfrm>
                <a:off x="1799800" y="3572984"/>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4,500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57" name="角丸四角形 4">
                <a:extLst>
                  <a:ext uri="{FF2B5EF4-FFF2-40B4-BE49-F238E27FC236}">
                    <a16:creationId xmlns:a16="http://schemas.microsoft.com/office/drawing/2014/main" id="{6201F14D-7AD1-4989-9D30-3DC2C7EA1117}"/>
                  </a:ext>
                </a:extLst>
              </p:cNvPr>
              <p:cNvSpPr/>
              <p:nvPr/>
            </p:nvSpPr>
            <p:spPr>
              <a:xfrm>
                <a:off x="540867" y="3285112"/>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家族手当</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58" name="角丸四角形 4">
                <a:extLst>
                  <a:ext uri="{FF2B5EF4-FFF2-40B4-BE49-F238E27FC236}">
                    <a16:creationId xmlns:a16="http://schemas.microsoft.com/office/drawing/2014/main" id="{7BC6C7BC-4919-4B35-8499-22986B7FC6A0}"/>
                  </a:ext>
                </a:extLst>
              </p:cNvPr>
              <p:cNvSpPr/>
              <p:nvPr/>
            </p:nvSpPr>
            <p:spPr>
              <a:xfrm>
                <a:off x="539560" y="2708920"/>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資格手当</a:t>
                </a:r>
              </a:p>
            </p:txBody>
          </p:sp>
          <p:sp>
            <p:nvSpPr>
              <p:cNvPr id="72" name="角丸四角形 4">
                <a:extLst>
                  <a:ext uri="{FF2B5EF4-FFF2-40B4-BE49-F238E27FC236}">
                    <a16:creationId xmlns:a16="http://schemas.microsoft.com/office/drawing/2014/main" id="{23A35A42-6E55-4C1B-8025-A667FE07ADB1}"/>
                  </a:ext>
                </a:extLst>
              </p:cNvPr>
              <p:cNvSpPr/>
              <p:nvPr/>
            </p:nvSpPr>
            <p:spPr>
              <a:xfrm>
                <a:off x="539552" y="2997080"/>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住居手当</a:t>
                </a:r>
              </a:p>
            </p:txBody>
          </p:sp>
          <p:sp>
            <p:nvSpPr>
              <p:cNvPr id="73" name="角丸四角形 7">
                <a:extLst>
                  <a:ext uri="{FF2B5EF4-FFF2-40B4-BE49-F238E27FC236}">
                    <a16:creationId xmlns:a16="http://schemas.microsoft.com/office/drawing/2014/main" id="{97B1B122-925F-44B0-9634-0D402F4EC5FD}"/>
                  </a:ext>
                </a:extLst>
              </p:cNvPr>
              <p:cNvSpPr/>
              <p:nvPr/>
            </p:nvSpPr>
            <p:spPr>
              <a:xfrm>
                <a:off x="1799824" y="3861048"/>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20,500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4" name="角丸四角形 2">
                <a:extLst>
                  <a:ext uri="{FF2B5EF4-FFF2-40B4-BE49-F238E27FC236}">
                    <a16:creationId xmlns:a16="http://schemas.microsoft.com/office/drawing/2014/main" id="{E067B9DD-147B-4083-8615-3448ADF996DF}"/>
                  </a:ext>
                </a:extLst>
              </p:cNvPr>
              <p:cNvSpPr/>
              <p:nvPr/>
            </p:nvSpPr>
            <p:spPr>
              <a:xfrm>
                <a:off x="539552" y="4148984"/>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遅刻</a:t>
                </a:r>
              </a:p>
            </p:txBody>
          </p:sp>
          <p:sp>
            <p:nvSpPr>
              <p:cNvPr id="75" name="角丸四角形 3">
                <a:extLst>
                  <a:ext uri="{FF2B5EF4-FFF2-40B4-BE49-F238E27FC236}">
                    <a16:creationId xmlns:a16="http://schemas.microsoft.com/office/drawing/2014/main" id="{B302F11D-52C6-45E0-84D1-CA84069BDDFC}"/>
                  </a:ext>
                </a:extLst>
              </p:cNvPr>
              <p:cNvSpPr/>
              <p:nvPr/>
            </p:nvSpPr>
            <p:spPr>
              <a:xfrm>
                <a:off x="539552" y="4437016"/>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法定外時間外</a:t>
                </a:r>
              </a:p>
            </p:txBody>
          </p:sp>
          <p:sp>
            <p:nvSpPr>
              <p:cNvPr id="76" name="角丸四角形 5">
                <a:extLst>
                  <a:ext uri="{FF2B5EF4-FFF2-40B4-BE49-F238E27FC236}">
                    <a16:creationId xmlns:a16="http://schemas.microsoft.com/office/drawing/2014/main" id="{82863554-32C8-4249-9221-2356224ADF90}"/>
                  </a:ext>
                </a:extLst>
              </p:cNvPr>
              <p:cNvSpPr/>
              <p:nvPr/>
            </p:nvSpPr>
            <p:spPr>
              <a:xfrm>
                <a:off x="1799792" y="4148984"/>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8,381</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77" name="角丸四角形 5">
                <a:extLst>
                  <a:ext uri="{FF2B5EF4-FFF2-40B4-BE49-F238E27FC236}">
                    <a16:creationId xmlns:a16="http://schemas.microsoft.com/office/drawing/2014/main" id="{37CDE207-06BA-453A-BD63-941771F306E7}"/>
                  </a:ext>
                </a:extLst>
              </p:cNvPr>
              <p:cNvSpPr/>
              <p:nvPr/>
            </p:nvSpPr>
            <p:spPr>
              <a:xfrm>
                <a:off x="1799824" y="4437048"/>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47,148</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78" name="角丸四角形 4">
                <a:extLst>
                  <a:ext uri="{FF2B5EF4-FFF2-40B4-BE49-F238E27FC236}">
                    <a16:creationId xmlns:a16="http://schemas.microsoft.com/office/drawing/2014/main" id="{717D31C6-27DE-4446-9F52-6F8E7BAF70D9}"/>
                  </a:ext>
                </a:extLst>
              </p:cNvPr>
              <p:cNvSpPr/>
              <p:nvPr/>
            </p:nvSpPr>
            <p:spPr>
              <a:xfrm>
                <a:off x="540891" y="4149176"/>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法定内時間外</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9" name="角丸四角形 4">
                <a:extLst>
                  <a:ext uri="{FF2B5EF4-FFF2-40B4-BE49-F238E27FC236}">
                    <a16:creationId xmlns:a16="http://schemas.microsoft.com/office/drawing/2014/main" id="{1C2A5BD8-2329-4058-9C76-1E3E582E524E}"/>
                  </a:ext>
                </a:extLst>
              </p:cNvPr>
              <p:cNvSpPr/>
              <p:nvPr/>
            </p:nvSpPr>
            <p:spPr>
              <a:xfrm>
                <a:off x="539576" y="3861144"/>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地域手当</a:t>
                </a:r>
              </a:p>
            </p:txBody>
          </p:sp>
          <p:sp>
            <p:nvSpPr>
              <p:cNvPr id="80" name="角丸四角形 7">
                <a:extLst>
                  <a:ext uri="{FF2B5EF4-FFF2-40B4-BE49-F238E27FC236}">
                    <a16:creationId xmlns:a16="http://schemas.microsoft.com/office/drawing/2014/main" id="{4B63A9D5-6F78-4E9F-9E56-D23EF7755594}"/>
                  </a:ext>
                </a:extLst>
              </p:cNvPr>
              <p:cNvSpPr/>
              <p:nvPr/>
            </p:nvSpPr>
            <p:spPr>
              <a:xfrm>
                <a:off x="1799824" y="4725240"/>
                <a:ext cx="1188000" cy="287999"/>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1,048</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1" name="角丸四角形 2">
                <a:extLst>
                  <a:ext uri="{FF2B5EF4-FFF2-40B4-BE49-F238E27FC236}">
                    <a16:creationId xmlns:a16="http://schemas.microsoft.com/office/drawing/2014/main" id="{4A5D82DB-A406-48FA-B0D5-40C10714FBF7}"/>
                  </a:ext>
                </a:extLst>
              </p:cNvPr>
              <p:cNvSpPr/>
              <p:nvPr/>
            </p:nvSpPr>
            <p:spPr>
              <a:xfrm>
                <a:off x="539552" y="5013176"/>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遅刻</a:t>
                </a:r>
              </a:p>
            </p:txBody>
          </p:sp>
          <p:sp>
            <p:nvSpPr>
              <p:cNvPr id="82" name="角丸四角形 3">
                <a:extLst>
                  <a:ext uri="{FF2B5EF4-FFF2-40B4-BE49-F238E27FC236}">
                    <a16:creationId xmlns:a16="http://schemas.microsoft.com/office/drawing/2014/main" id="{D7AFD555-813E-4EF9-B188-5E061E237AAC}"/>
                  </a:ext>
                </a:extLst>
              </p:cNvPr>
              <p:cNvSpPr/>
              <p:nvPr/>
            </p:nvSpPr>
            <p:spPr>
              <a:xfrm>
                <a:off x="539552" y="5301208"/>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US" altLang="ja-JP" sz="1400" dirty="0">
                    <a:solidFill>
                      <a:prstClr val="black"/>
                    </a:solidFill>
                    <a:latin typeface="HG丸ｺﾞｼｯｸM-PRO" panose="020F0600000000000000" pitchFamily="50" charset="-128"/>
                    <a:ea typeface="HG丸ｺﾞｼｯｸM-PRO" panose="020F0600000000000000" pitchFamily="50" charset="-128"/>
                  </a:rPr>
                  <a:t>60</a:t>
                </a:r>
                <a:r>
                  <a:rPr lang="ja-JP" altLang="en-US" sz="1400" dirty="0">
                    <a:solidFill>
                      <a:prstClr val="black"/>
                    </a:solidFill>
                    <a:latin typeface="HG丸ｺﾞｼｯｸM-PRO" panose="020F0600000000000000" pitchFamily="50" charset="-128"/>
                    <a:ea typeface="HG丸ｺﾞｼｯｸM-PRO" panose="020F0600000000000000" pitchFamily="50" charset="-128"/>
                  </a:rPr>
                  <a:t>超時間外</a:t>
                </a:r>
              </a:p>
            </p:txBody>
          </p:sp>
          <p:sp>
            <p:nvSpPr>
              <p:cNvPr id="83" name="角丸四角形 5">
                <a:extLst>
                  <a:ext uri="{FF2B5EF4-FFF2-40B4-BE49-F238E27FC236}">
                    <a16:creationId xmlns:a16="http://schemas.microsoft.com/office/drawing/2014/main" id="{EDA1093A-7393-42CB-9D5D-EBE5A814649C}"/>
                  </a:ext>
                </a:extLst>
              </p:cNvPr>
              <p:cNvSpPr/>
              <p:nvPr/>
            </p:nvSpPr>
            <p:spPr>
              <a:xfrm>
                <a:off x="1799792" y="5013176"/>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84" name="角丸四角形 5">
                <a:extLst>
                  <a:ext uri="{FF2B5EF4-FFF2-40B4-BE49-F238E27FC236}">
                    <a16:creationId xmlns:a16="http://schemas.microsoft.com/office/drawing/2014/main" id="{B3A240A3-6B27-4DA1-BF30-B5E3B6CC227E}"/>
                  </a:ext>
                </a:extLst>
              </p:cNvPr>
              <p:cNvSpPr/>
              <p:nvPr/>
            </p:nvSpPr>
            <p:spPr>
              <a:xfrm>
                <a:off x="1799824" y="5301240"/>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85" name="角丸四角形 4">
                <a:extLst>
                  <a:ext uri="{FF2B5EF4-FFF2-40B4-BE49-F238E27FC236}">
                    <a16:creationId xmlns:a16="http://schemas.microsoft.com/office/drawing/2014/main" id="{84260835-F4E4-4EF8-A4D0-71A737D02A73}"/>
                  </a:ext>
                </a:extLst>
              </p:cNvPr>
              <p:cNvSpPr/>
              <p:nvPr/>
            </p:nvSpPr>
            <p:spPr>
              <a:xfrm>
                <a:off x="540891" y="5013368"/>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en-US" altLang="ja-JP" sz="1400" dirty="0">
                    <a:solidFill>
                      <a:prstClr val="black"/>
                    </a:solidFill>
                    <a:latin typeface="HG丸ｺﾞｼｯｸM-PRO" panose="020F0600000000000000" pitchFamily="50" charset="-128"/>
                    <a:ea typeface="HG丸ｺﾞｼｯｸM-PRO" panose="020F0600000000000000" pitchFamily="50" charset="-128"/>
                  </a:rPr>
                  <a:t>45</a:t>
                </a:r>
                <a:r>
                  <a:rPr lang="ja-JP" altLang="en-US" sz="1400" dirty="0">
                    <a:solidFill>
                      <a:prstClr val="black"/>
                    </a:solidFill>
                    <a:latin typeface="HG丸ｺﾞｼｯｸM-PRO" panose="020F0600000000000000" pitchFamily="50" charset="-128"/>
                    <a:ea typeface="HG丸ｺﾞｼｯｸM-PRO" panose="020F0600000000000000" pitchFamily="50" charset="-128"/>
                  </a:rPr>
                  <a:t>超時間外</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6" name="角丸四角形 4">
                <a:extLst>
                  <a:ext uri="{FF2B5EF4-FFF2-40B4-BE49-F238E27FC236}">
                    <a16:creationId xmlns:a16="http://schemas.microsoft.com/office/drawing/2014/main" id="{72C5235E-3B9C-4C2A-96A7-496DE3F8EEAA}"/>
                  </a:ext>
                </a:extLst>
              </p:cNvPr>
              <p:cNvSpPr/>
              <p:nvPr/>
            </p:nvSpPr>
            <p:spPr>
              <a:xfrm>
                <a:off x="539576" y="4725336"/>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深夜労働</a:t>
                </a:r>
              </a:p>
            </p:txBody>
          </p:sp>
          <p:sp>
            <p:nvSpPr>
              <p:cNvPr id="87" name="角丸四角形 3">
                <a:extLst>
                  <a:ext uri="{FF2B5EF4-FFF2-40B4-BE49-F238E27FC236}">
                    <a16:creationId xmlns:a16="http://schemas.microsoft.com/office/drawing/2014/main" id="{C1FBDD01-C47A-4752-BEE4-D53B5D485047}"/>
                  </a:ext>
                </a:extLst>
              </p:cNvPr>
              <p:cNvSpPr/>
              <p:nvPr/>
            </p:nvSpPr>
            <p:spPr>
              <a:xfrm>
                <a:off x="539528" y="5589240"/>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休日労働</a:t>
                </a:r>
              </a:p>
            </p:txBody>
          </p:sp>
          <p:sp>
            <p:nvSpPr>
              <p:cNvPr id="88" name="角丸四角形 5">
                <a:extLst>
                  <a:ext uri="{FF2B5EF4-FFF2-40B4-BE49-F238E27FC236}">
                    <a16:creationId xmlns:a16="http://schemas.microsoft.com/office/drawing/2014/main" id="{FFC1F02D-F06F-4996-AC5C-5E4625A91899}"/>
                  </a:ext>
                </a:extLst>
              </p:cNvPr>
              <p:cNvSpPr/>
              <p:nvPr/>
            </p:nvSpPr>
            <p:spPr>
              <a:xfrm>
                <a:off x="1799800" y="5589272"/>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89" name="角丸四角形 2">
                <a:extLst>
                  <a:ext uri="{FF2B5EF4-FFF2-40B4-BE49-F238E27FC236}">
                    <a16:creationId xmlns:a16="http://schemas.microsoft.com/office/drawing/2014/main" id="{9C032319-1F56-4155-971A-583620115A84}"/>
                  </a:ext>
                </a:extLst>
              </p:cNvPr>
              <p:cNvSpPr/>
              <p:nvPr/>
            </p:nvSpPr>
            <p:spPr>
              <a:xfrm>
                <a:off x="539496" y="5877272"/>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遅刻</a:t>
                </a:r>
              </a:p>
            </p:txBody>
          </p:sp>
          <p:sp>
            <p:nvSpPr>
              <p:cNvPr id="90" name="角丸四角形 3">
                <a:extLst>
                  <a:ext uri="{FF2B5EF4-FFF2-40B4-BE49-F238E27FC236}">
                    <a16:creationId xmlns:a16="http://schemas.microsoft.com/office/drawing/2014/main" id="{83812CDB-C7D5-4EDC-8348-F5C0E07F27F4}"/>
                  </a:ext>
                </a:extLst>
              </p:cNvPr>
              <p:cNvSpPr/>
              <p:nvPr/>
            </p:nvSpPr>
            <p:spPr>
              <a:xfrm>
                <a:off x="539496" y="6165304"/>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非課税額</a:t>
                </a:r>
              </a:p>
            </p:txBody>
          </p:sp>
          <p:sp>
            <p:nvSpPr>
              <p:cNvPr id="91" name="角丸四角形 5">
                <a:extLst>
                  <a:ext uri="{FF2B5EF4-FFF2-40B4-BE49-F238E27FC236}">
                    <a16:creationId xmlns:a16="http://schemas.microsoft.com/office/drawing/2014/main" id="{76C04497-E390-44EE-9319-02881D2CE435}"/>
                  </a:ext>
                </a:extLst>
              </p:cNvPr>
              <p:cNvSpPr/>
              <p:nvPr/>
            </p:nvSpPr>
            <p:spPr>
              <a:xfrm>
                <a:off x="1799736" y="5877272"/>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251,782</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92" name="角丸四角形 5">
                <a:extLst>
                  <a:ext uri="{FF2B5EF4-FFF2-40B4-BE49-F238E27FC236}">
                    <a16:creationId xmlns:a16="http://schemas.microsoft.com/office/drawing/2014/main" id="{2254ABB3-02E7-466C-8A46-B6143ABF0AAF}"/>
                  </a:ext>
                </a:extLst>
              </p:cNvPr>
              <p:cNvSpPr/>
              <p:nvPr/>
            </p:nvSpPr>
            <p:spPr>
              <a:xfrm>
                <a:off x="1799768" y="6165336"/>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50,295</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93" name="角丸四角形 4">
                <a:extLst>
                  <a:ext uri="{FF2B5EF4-FFF2-40B4-BE49-F238E27FC236}">
                    <a16:creationId xmlns:a16="http://schemas.microsoft.com/office/drawing/2014/main" id="{34ED8133-C777-4A00-A31D-4A7792AD3657}"/>
                  </a:ext>
                </a:extLst>
              </p:cNvPr>
              <p:cNvSpPr/>
              <p:nvPr/>
            </p:nvSpPr>
            <p:spPr>
              <a:xfrm>
                <a:off x="540835" y="5877464"/>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課税額</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94" name="角丸四角形 3">
                <a:extLst>
                  <a:ext uri="{FF2B5EF4-FFF2-40B4-BE49-F238E27FC236}">
                    <a16:creationId xmlns:a16="http://schemas.microsoft.com/office/drawing/2014/main" id="{4BFE075E-802B-467B-8A09-C7D78D068522}"/>
                  </a:ext>
                </a:extLst>
              </p:cNvPr>
              <p:cNvSpPr/>
              <p:nvPr/>
            </p:nvSpPr>
            <p:spPr>
              <a:xfrm>
                <a:off x="539472" y="6453336"/>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総支給額</a:t>
                </a:r>
              </a:p>
            </p:txBody>
          </p:sp>
          <p:sp>
            <p:nvSpPr>
              <p:cNvPr id="95" name="角丸四角形 5">
                <a:extLst>
                  <a:ext uri="{FF2B5EF4-FFF2-40B4-BE49-F238E27FC236}">
                    <a16:creationId xmlns:a16="http://schemas.microsoft.com/office/drawing/2014/main" id="{3BA8DDEE-5910-4D36-A476-0D31F1B025C5}"/>
                  </a:ext>
                </a:extLst>
              </p:cNvPr>
              <p:cNvSpPr/>
              <p:nvPr/>
            </p:nvSpPr>
            <p:spPr>
              <a:xfrm>
                <a:off x="1799744" y="6453369"/>
                <a:ext cx="1188000" cy="287999"/>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302,077</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grpSp>
        <p:grpSp>
          <p:nvGrpSpPr>
            <p:cNvPr id="51" name="グループ化 50">
              <a:extLst>
                <a:ext uri="{FF2B5EF4-FFF2-40B4-BE49-F238E27FC236}">
                  <a16:creationId xmlns:a16="http://schemas.microsoft.com/office/drawing/2014/main" id="{BC71A0AB-B6DE-4276-87F8-C4E5A9F846BB}"/>
                </a:ext>
              </a:extLst>
            </p:cNvPr>
            <p:cNvGrpSpPr/>
            <p:nvPr/>
          </p:nvGrpSpPr>
          <p:grpSpPr>
            <a:xfrm>
              <a:off x="8256640" y="2060847"/>
              <a:ext cx="1587017" cy="1291835"/>
              <a:chOff x="6156176" y="2132855"/>
              <a:chExt cx="1587017" cy="1291835"/>
            </a:xfrm>
          </p:grpSpPr>
          <p:sp>
            <p:nvSpPr>
              <p:cNvPr id="138" name="角丸四角形 5">
                <a:extLst>
                  <a:ext uri="{FF2B5EF4-FFF2-40B4-BE49-F238E27FC236}">
                    <a16:creationId xmlns:a16="http://schemas.microsoft.com/office/drawing/2014/main" id="{6020EB46-26BE-40FC-8CAD-CE5D6B102447}"/>
                  </a:ext>
                </a:extLst>
              </p:cNvPr>
              <p:cNvSpPr/>
              <p:nvPr/>
            </p:nvSpPr>
            <p:spPr>
              <a:xfrm>
                <a:off x="6520180" y="2132975"/>
                <a:ext cx="1223013" cy="1291715"/>
              </a:xfrm>
              <a:prstGeom prst="roundRect">
                <a:avLst>
                  <a:gd name="adj" fmla="val 2869"/>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221,762</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41" name="角丸四角形 4">
                <a:extLst>
                  <a:ext uri="{FF2B5EF4-FFF2-40B4-BE49-F238E27FC236}">
                    <a16:creationId xmlns:a16="http://schemas.microsoft.com/office/drawing/2014/main" id="{DAC672E3-12A3-4177-BBB3-6B419F0C3221}"/>
                  </a:ext>
                </a:extLst>
              </p:cNvPr>
              <p:cNvSpPr/>
              <p:nvPr/>
            </p:nvSpPr>
            <p:spPr>
              <a:xfrm>
                <a:off x="6156176" y="2132855"/>
                <a:ext cx="358709" cy="1291715"/>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差引支給額</a:t>
                </a:r>
              </a:p>
            </p:txBody>
          </p:sp>
        </p:grpSp>
        <p:grpSp>
          <p:nvGrpSpPr>
            <p:cNvPr id="50" name="グループ化 49">
              <a:extLst>
                <a:ext uri="{FF2B5EF4-FFF2-40B4-BE49-F238E27FC236}">
                  <a16:creationId xmlns:a16="http://schemas.microsoft.com/office/drawing/2014/main" id="{5B94AB57-2774-4945-9DCF-CEA12C3510D6}"/>
                </a:ext>
              </a:extLst>
            </p:cNvPr>
            <p:cNvGrpSpPr/>
            <p:nvPr/>
          </p:nvGrpSpPr>
          <p:grpSpPr>
            <a:xfrm>
              <a:off x="5304185" y="2060848"/>
              <a:ext cx="2791467" cy="4608512"/>
              <a:chOff x="3203760" y="2132856"/>
              <a:chExt cx="2791467" cy="4608512"/>
            </a:xfrm>
          </p:grpSpPr>
          <p:sp>
            <p:nvSpPr>
              <p:cNvPr id="96" name="角丸四角形 2">
                <a:extLst>
                  <a:ext uri="{FF2B5EF4-FFF2-40B4-BE49-F238E27FC236}">
                    <a16:creationId xmlns:a16="http://schemas.microsoft.com/office/drawing/2014/main" id="{44BCE9BB-54A5-4EA4-9B10-FE6DB624036A}"/>
                  </a:ext>
                </a:extLst>
              </p:cNvPr>
              <p:cNvSpPr/>
              <p:nvPr/>
            </p:nvSpPr>
            <p:spPr>
              <a:xfrm>
                <a:off x="3563896" y="2132856"/>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健康保険</a:t>
                </a:r>
              </a:p>
            </p:txBody>
          </p:sp>
          <p:sp>
            <p:nvSpPr>
              <p:cNvPr id="97" name="角丸四角形 3">
                <a:extLst>
                  <a:ext uri="{FF2B5EF4-FFF2-40B4-BE49-F238E27FC236}">
                    <a16:creationId xmlns:a16="http://schemas.microsoft.com/office/drawing/2014/main" id="{817491C6-7E49-4FD9-8902-0892CA3F6FD8}"/>
                  </a:ext>
                </a:extLst>
              </p:cNvPr>
              <p:cNvSpPr/>
              <p:nvPr/>
            </p:nvSpPr>
            <p:spPr>
              <a:xfrm>
                <a:off x="3563896" y="2420888"/>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介護保険</a:t>
                </a:r>
              </a:p>
            </p:txBody>
          </p:sp>
          <p:sp>
            <p:nvSpPr>
              <p:cNvPr id="98" name="角丸四角形 4">
                <a:extLst>
                  <a:ext uri="{FF2B5EF4-FFF2-40B4-BE49-F238E27FC236}">
                    <a16:creationId xmlns:a16="http://schemas.microsoft.com/office/drawing/2014/main" id="{76BA9347-7058-427F-B099-7E1138DB346A}"/>
                  </a:ext>
                </a:extLst>
              </p:cNvPr>
              <p:cNvSpPr/>
              <p:nvPr/>
            </p:nvSpPr>
            <p:spPr>
              <a:xfrm>
                <a:off x="3563895" y="2708920"/>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資格手当</a:t>
                </a:r>
              </a:p>
            </p:txBody>
          </p:sp>
          <p:sp>
            <p:nvSpPr>
              <p:cNvPr id="105" name="角丸四角形 3">
                <a:extLst>
                  <a:ext uri="{FF2B5EF4-FFF2-40B4-BE49-F238E27FC236}">
                    <a16:creationId xmlns:a16="http://schemas.microsoft.com/office/drawing/2014/main" id="{BB5DF858-F4FD-4D3C-8B00-C2C2A68210D4}"/>
                  </a:ext>
                </a:extLst>
              </p:cNvPr>
              <p:cNvSpPr/>
              <p:nvPr/>
            </p:nvSpPr>
            <p:spPr>
              <a:xfrm>
                <a:off x="3563864" y="3291364"/>
                <a:ext cx="1260000" cy="287999"/>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所得税</a:t>
                </a:r>
              </a:p>
            </p:txBody>
          </p:sp>
          <p:sp>
            <p:nvSpPr>
              <p:cNvPr id="108" name="角丸四角形 4">
                <a:extLst>
                  <a:ext uri="{FF2B5EF4-FFF2-40B4-BE49-F238E27FC236}">
                    <a16:creationId xmlns:a16="http://schemas.microsoft.com/office/drawing/2014/main" id="{8E1599A9-BFBA-42B6-8556-3DC4B9942CE3}"/>
                  </a:ext>
                </a:extLst>
              </p:cNvPr>
              <p:cNvSpPr/>
              <p:nvPr/>
            </p:nvSpPr>
            <p:spPr>
              <a:xfrm>
                <a:off x="3555371" y="3003460"/>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雇用保険</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9" name="角丸四角形 4">
                <a:extLst>
                  <a:ext uri="{FF2B5EF4-FFF2-40B4-BE49-F238E27FC236}">
                    <a16:creationId xmlns:a16="http://schemas.microsoft.com/office/drawing/2014/main" id="{320917AA-F2F5-4225-8BCE-ABB215FD1E69}"/>
                  </a:ext>
                </a:extLst>
              </p:cNvPr>
              <p:cNvSpPr/>
              <p:nvPr/>
            </p:nvSpPr>
            <p:spPr>
              <a:xfrm>
                <a:off x="3563896" y="2708920"/>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厚生年金保険</a:t>
                </a:r>
              </a:p>
            </p:txBody>
          </p:sp>
          <p:sp>
            <p:nvSpPr>
              <p:cNvPr id="113" name="角丸四角形 3">
                <a:extLst>
                  <a:ext uri="{FF2B5EF4-FFF2-40B4-BE49-F238E27FC236}">
                    <a16:creationId xmlns:a16="http://schemas.microsoft.com/office/drawing/2014/main" id="{3186597C-7422-4331-846E-27A2CD233F85}"/>
                  </a:ext>
                </a:extLst>
              </p:cNvPr>
              <p:cNvSpPr/>
              <p:nvPr/>
            </p:nvSpPr>
            <p:spPr>
              <a:xfrm>
                <a:off x="3563888" y="4177368"/>
                <a:ext cx="1260000" cy="287999"/>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団体生命保険</a:t>
                </a:r>
              </a:p>
            </p:txBody>
          </p:sp>
          <p:sp>
            <p:nvSpPr>
              <p:cNvPr id="116" name="角丸四角形 4">
                <a:extLst>
                  <a:ext uri="{FF2B5EF4-FFF2-40B4-BE49-F238E27FC236}">
                    <a16:creationId xmlns:a16="http://schemas.microsoft.com/office/drawing/2014/main" id="{8E965419-EC4F-4842-8C8E-781B9C49E0CC}"/>
                  </a:ext>
                </a:extLst>
              </p:cNvPr>
              <p:cNvSpPr/>
              <p:nvPr/>
            </p:nvSpPr>
            <p:spPr>
              <a:xfrm>
                <a:off x="3548294" y="3878365"/>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財形貯蓄</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17" name="角丸四角形 4">
                <a:extLst>
                  <a:ext uri="{FF2B5EF4-FFF2-40B4-BE49-F238E27FC236}">
                    <a16:creationId xmlns:a16="http://schemas.microsoft.com/office/drawing/2014/main" id="{A07250FD-7E25-489B-9B44-7D17AA7D6E7A}"/>
                  </a:ext>
                </a:extLst>
              </p:cNvPr>
              <p:cNvSpPr/>
              <p:nvPr/>
            </p:nvSpPr>
            <p:spPr>
              <a:xfrm>
                <a:off x="3563912" y="3590461"/>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住民税</a:t>
                </a:r>
              </a:p>
            </p:txBody>
          </p:sp>
          <p:sp>
            <p:nvSpPr>
              <p:cNvPr id="120" name="角丸四角形 3">
                <a:extLst>
                  <a:ext uri="{FF2B5EF4-FFF2-40B4-BE49-F238E27FC236}">
                    <a16:creationId xmlns:a16="http://schemas.microsoft.com/office/drawing/2014/main" id="{B59DAB5F-9FDB-400D-8FA9-CCFA4FBB6BFA}"/>
                  </a:ext>
                </a:extLst>
              </p:cNvPr>
              <p:cNvSpPr/>
              <p:nvPr/>
            </p:nvSpPr>
            <p:spPr>
              <a:xfrm>
                <a:off x="3563888" y="5052369"/>
                <a:ext cx="1260000" cy="287999"/>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旅行積立て</a:t>
                </a:r>
              </a:p>
            </p:txBody>
          </p:sp>
          <p:sp>
            <p:nvSpPr>
              <p:cNvPr id="123" name="角丸四角形 4">
                <a:extLst>
                  <a:ext uri="{FF2B5EF4-FFF2-40B4-BE49-F238E27FC236}">
                    <a16:creationId xmlns:a16="http://schemas.microsoft.com/office/drawing/2014/main" id="{481E6547-874C-4E35-81E5-0A930D55A081}"/>
                  </a:ext>
                </a:extLst>
              </p:cNvPr>
              <p:cNvSpPr/>
              <p:nvPr/>
            </p:nvSpPr>
            <p:spPr>
              <a:xfrm>
                <a:off x="3548294" y="4764465"/>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労働組合費</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4" name="角丸四角形 4">
                <a:extLst>
                  <a:ext uri="{FF2B5EF4-FFF2-40B4-BE49-F238E27FC236}">
                    <a16:creationId xmlns:a16="http://schemas.microsoft.com/office/drawing/2014/main" id="{ADDA92FE-BF00-473A-AEBD-5D5BE778E8D2}"/>
                  </a:ext>
                </a:extLst>
              </p:cNvPr>
              <p:cNvSpPr/>
              <p:nvPr/>
            </p:nvSpPr>
            <p:spPr>
              <a:xfrm>
                <a:off x="3563912" y="4465367"/>
                <a:ext cx="1260000" cy="28790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社宅費</a:t>
                </a:r>
              </a:p>
            </p:txBody>
          </p:sp>
          <p:sp>
            <p:nvSpPr>
              <p:cNvPr id="125" name="角丸四角形 3">
                <a:extLst>
                  <a:ext uri="{FF2B5EF4-FFF2-40B4-BE49-F238E27FC236}">
                    <a16:creationId xmlns:a16="http://schemas.microsoft.com/office/drawing/2014/main" id="{56D3E211-9E48-43D8-83EE-D82FDFB44B8C}"/>
                  </a:ext>
                </a:extLst>
              </p:cNvPr>
              <p:cNvSpPr/>
              <p:nvPr/>
            </p:nvSpPr>
            <p:spPr>
              <a:xfrm>
                <a:off x="3563864" y="5351371"/>
                <a:ext cx="1260000" cy="287999"/>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食堂費</a:t>
                </a:r>
              </a:p>
            </p:txBody>
          </p:sp>
          <p:sp>
            <p:nvSpPr>
              <p:cNvPr id="127" name="角丸四角形 2">
                <a:extLst>
                  <a:ext uri="{FF2B5EF4-FFF2-40B4-BE49-F238E27FC236}">
                    <a16:creationId xmlns:a16="http://schemas.microsoft.com/office/drawing/2014/main" id="{636DE343-4C0E-4273-B05D-C1927EA8E77D}"/>
                  </a:ext>
                </a:extLst>
              </p:cNvPr>
              <p:cNvSpPr/>
              <p:nvPr/>
            </p:nvSpPr>
            <p:spPr>
              <a:xfrm>
                <a:off x="3548294" y="5639370"/>
                <a:ext cx="1260000" cy="28258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その他控除</a:t>
                </a:r>
              </a:p>
            </p:txBody>
          </p:sp>
          <p:sp>
            <p:nvSpPr>
              <p:cNvPr id="128" name="角丸四角形 3">
                <a:extLst>
                  <a:ext uri="{FF2B5EF4-FFF2-40B4-BE49-F238E27FC236}">
                    <a16:creationId xmlns:a16="http://schemas.microsoft.com/office/drawing/2014/main" id="{8F801303-928D-491D-8E7B-198C269E75C7}"/>
                  </a:ext>
                </a:extLst>
              </p:cNvPr>
              <p:cNvSpPr/>
              <p:nvPr/>
            </p:nvSpPr>
            <p:spPr>
              <a:xfrm>
                <a:off x="3563832" y="6165304"/>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32" name="角丸四角形 3">
                <a:extLst>
                  <a:ext uri="{FF2B5EF4-FFF2-40B4-BE49-F238E27FC236}">
                    <a16:creationId xmlns:a16="http://schemas.microsoft.com/office/drawing/2014/main" id="{5A8F1C03-5705-4A00-8104-32E68AEC2DCE}"/>
                  </a:ext>
                </a:extLst>
              </p:cNvPr>
              <p:cNvSpPr/>
              <p:nvPr/>
            </p:nvSpPr>
            <p:spPr>
              <a:xfrm>
                <a:off x="3563808" y="6453336"/>
                <a:ext cx="1260000" cy="28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99" name="角丸四角形 5">
                <a:extLst>
                  <a:ext uri="{FF2B5EF4-FFF2-40B4-BE49-F238E27FC236}">
                    <a16:creationId xmlns:a16="http://schemas.microsoft.com/office/drawing/2014/main" id="{D1664065-0219-4821-844D-45195619C630}"/>
                  </a:ext>
                </a:extLst>
              </p:cNvPr>
              <p:cNvSpPr/>
              <p:nvPr/>
            </p:nvSpPr>
            <p:spPr>
              <a:xfrm>
                <a:off x="4807203" y="2132856"/>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14,850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00" name="角丸四角形 6">
                <a:extLst>
                  <a:ext uri="{FF2B5EF4-FFF2-40B4-BE49-F238E27FC236}">
                    <a16:creationId xmlns:a16="http://schemas.microsoft.com/office/drawing/2014/main" id="{A3D6BD6A-E903-48CD-8FDC-8BE7952C91A0}"/>
                  </a:ext>
                </a:extLst>
              </p:cNvPr>
              <p:cNvSpPr/>
              <p:nvPr/>
            </p:nvSpPr>
            <p:spPr>
              <a:xfrm>
                <a:off x="4807203" y="2420888"/>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2,595</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01" name="角丸四角形 7">
                <a:extLst>
                  <a:ext uri="{FF2B5EF4-FFF2-40B4-BE49-F238E27FC236}">
                    <a16:creationId xmlns:a16="http://schemas.microsoft.com/office/drawing/2014/main" id="{EA821626-4C94-4C62-A330-3FABD2C6E3AA}"/>
                  </a:ext>
                </a:extLst>
              </p:cNvPr>
              <p:cNvSpPr/>
              <p:nvPr/>
            </p:nvSpPr>
            <p:spPr>
              <a:xfrm>
                <a:off x="4807203" y="2708920"/>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27,450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6" name="角丸四角形 5">
                <a:extLst>
                  <a:ext uri="{FF2B5EF4-FFF2-40B4-BE49-F238E27FC236}">
                    <a16:creationId xmlns:a16="http://schemas.microsoft.com/office/drawing/2014/main" id="{F5796BC4-96A9-4AF4-A19F-D0FE54EBF064}"/>
                  </a:ext>
                </a:extLst>
              </p:cNvPr>
              <p:cNvSpPr/>
              <p:nvPr/>
            </p:nvSpPr>
            <p:spPr>
              <a:xfrm>
                <a:off x="4807171" y="3003364"/>
                <a:ext cx="1188000" cy="287999"/>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900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07" name="角丸四角形 5">
                <a:extLst>
                  <a:ext uri="{FF2B5EF4-FFF2-40B4-BE49-F238E27FC236}">
                    <a16:creationId xmlns:a16="http://schemas.microsoft.com/office/drawing/2014/main" id="{5F80D88C-B44A-498E-944D-85678A5A7AE2}"/>
                  </a:ext>
                </a:extLst>
              </p:cNvPr>
              <p:cNvSpPr/>
              <p:nvPr/>
            </p:nvSpPr>
            <p:spPr>
              <a:xfrm>
                <a:off x="4807203" y="3291364"/>
                <a:ext cx="1188000" cy="287999"/>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5,020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11" name="角丸四角形 7">
                <a:extLst>
                  <a:ext uri="{FF2B5EF4-FFF2-40B4-BE49-F238E27FC236}">
                    <a16:creationId xmlns:a16="http://schemas.microsoft.com/office/drawing/2014/main" id="{C9FFDEFD-C231-486A-9875-8170FE754E35}"/>
                  </a:ext>
                </a:extLst>
              </p:cNvPr>
              <p:cNvSpPr/>
              <p:nvPr/>
            </p:nvSpPr>
            <p:spPr>
              <a:xfrm>
                <a:off x="4807227" y="3590366"/>
                <a:ext cx="1188000" cy="287999"/>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7,500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14" name="角丸四角形 5">
                <a:extLst>
                  <a:ext uri="{FF2B5EF4-FFF2-40B4-BE49-F238E27FC236}">
                    <a16:creationId xmlns:a16="http://schemas.microsoft.com/office/drawing/2014/main" id="{6C3D3C97-36CB-43DF-A802-C17E105F68B2}"/>
                  </a:ext>
                </a:extLst>
              </p:cNvPr>
              <p:cNvSpPr/>
              <p:nvPr/>
            </p:nvSpPr>
            <p:spPr>
              <a:xfrm>
                <a:off x="4807195" y="3878365"/>
                <a:ext cx="1188000" cy="287999"/>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10,000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15" name="角丸四角形 5">
                <a:extLst>
                  <a:ext uri="{FF2B5EF4-FFF2-40B4-BE49-F238E27FC236}">
                    <a16:creationId xmlns:a16="http://schemas.microsoft.com/office/drawing/2014/main" id="{A1158B86-7632-42B6-9585-358967489566}"/>
                  </a:ext>
                </a:extLst>
              </p:cNvPr>
              <p:cNvSpPr/>
              <p:nvPr/>
            </p:nvSpPr>
            <p:spPr>
              <a:xfrm>
                <a:off x="4807227" y="4177368"/>
                <a:ext cx="1188000" cy="287999"/>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10,000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18" name="角丸四角形 7">
                <a:extLst>
                  <a:ext uri="{FF2B5EF4-FFF2-40B4-BE49-F238E27FC236}">
                    <a16:creationId xmlns:a16="http://schemas.microsoft.com/office/drawing/2014/main" id="{1B0E57CC-F189-4EAC-9411-A00B66B737DB}"/>
                  </a:ext>
                </a:extLst>
              </p:cNvPr>
              <p:cNvSpPr/>
              <p:nvPr/>
            </p:nvSpPr>
            <p:spPr>
              <a:xfrm>
                <a:off x="4807227" y="4465367"/>
                <a:ext cx="1188000" cy="287999"/>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1" name="角丸四角形 5">
                <a:extLst>
                  <a:ext uri="{FF2B5EF4-FFF2-40B4-BE49-F238E27FC236}">
                    <a16:creationId xmlns:a16="http://schemas.microsoft.com/office/drawing/2014/main" id="{36B18830-0C12-4D76-AF85-85ED51F3825E}"/>
                  </a:ext>
                </a:extLst>
              </p:cNvPr>
              <p:cNvSpPr/>
              <p:nvPr/>
            </p:nvSpPr>
            <p:spPr>
              <a:xfrm>
                <a:off x="4807195" y="4764369"/>
                <a:ext cx="1188000" cy="287999"/>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en-US" altLang="ja-JP" sz="1400" dirty="0">
                    <a:solidFill>
                      <a:prstClr val="black"/>
                    </a:solidFill>
                    <a:latin typeface="HG丸ｺﾞｼｯｸM-PRO" panose="020F0600000000000000" pitchFamily="50" charset="-128"/>
                    <a:ea typeface="HG丸ｺﾞｼｯｸM-PRO" panose="020F0600000000000000" pitchFamily="50" charset="-128"/>
                  </a:rPr>
                  <a:t>2,000</a:t>
                </a: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22" name="角丸四角形 5">
                <a:extLst>
                  <a:ext uri="{FF2B5EF4-FFF2-40B4-BE49-F238E27FC236}">
                    <a16:creationId xmlns:a16="http://schemas.microsoft.com/office/drawing/2014/main" id="{456B2CF8-7974-4C11-8275-B0E6C9DC84DD}"/>
                  </a:ext>
                </a:extLst>
              </p:cNvPr>
              <p:cNvSpPr/>
              <p:nvPr/>
            </p:nvSpPr>
            <p:spPr>
              <a:xfrm>
                <a:off x="4807227" y="5052369"/>
                <a:ext cx="1188000" cy="287999"/>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26" name="角丸四角形 5">
                <a:extLst>
                  <a:ext uri="{FF2B5EF4-FFF2-40B4-BE49-F238E27FC236}">
                    <a16:creationId xmlns:a16="http://schemas.microsoft.com/office/drawing/2014/main" id="{2FC6E725-7042-4C78-971C-D2191ABCAEA5}"/>
                  </a:ext>
                </a:extLst>
              </p:cNvPr>
              <p:cNvSpPr/>
              <p:nvPr/>
            </p:nvSpPr>
            <p:spPr>
              <a:xfrm>
                <a:off x="4807203" y="5351371"/>
                <a:ext cx="1188000" cy="287999"/>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29" name="角丸四角形 5">
                <a:extLst>
                  <a:ext uri="{FF2B5EF4-FFF2-40B4-BE49-F238E27FC236}">
                    <a16:creationId xmlns:a16="http://schemas.microsoft.com/office/drawing/2014/main" id="{7C84E8F3-2020-4962-9D92-AB89FF673D87}"/>
                  </a:ext>
                </a:extLst>
              </p:cNvPr>
              <p:cNvSpPr/>
              <p:nvPr/>
            </p:nvSpPr>
            <p:spPr>
              <a:xfrm>
                <a:off x="4807139" y="5639370"/>
                <a:ext cx="1188000" cy="287999"/>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ja-JP" altLang="en-US" sz="1400" dirty="0">
                    <a:solidFill>
                      <a:prstClr val="black"/>
                    </a:solidFill>
                    <a:latin typeface="HG丸ｺﾞｼｯｸM-PRO" panose="020F0600000000000000" pitchFamily="50" charset="-128"/>
                    <a:ea typeface="HG丸ｺﾞｼｯｸM-PRO" panose="020F0600000000000000" pitchFamily="50" charset="-128"/>
                  </a:rPr>
                  <a:t>円</a:t>
                </a:r>
              </a:p>
            </p:txBody>
          </p:sp>
          <p:sp>
            <p:nvSpPr>
              <p:cNvPr id="130" name="角丸四角形 5">
                <a:extLst>
                  <a:ext uri="{FF2B5EF4-FFF2-40B4-BE49-F238E27FC236}">
                    <a16:creationId xmlns:a16="http://schemas.microsoft.com/office/drawing/2014/main" id="{0FD0D8F8-603F-4815-A0E3-817B17C9F903}"/>
                  </a:ext>
                </a:extLst>
              </p:cNvPr>
              <p:cNvSpPr/>
              <p:nvPr/>
            </p:nvSpPr>
            <p:spPr>
              <a:xfrm>
                <a:off x="4807171" y="6165336"/>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33" name="角丸四角形 5">
                <a:extLst>
                  <a:ext uri="{FF2B5EF4-FFF2-40B4-BE49-F238E27FC236}">
                    <a16:creationId xmlns:a16="http://schemas.microsoft.com/office/drawing/2014/main" id="{60F544C2-9ACD-45AC-AC7A-119CC97FEEBB}"/>
                  </a:ext>
                </a:extLst>
              </p:cNvPr>
              <p:cNvSpPr/>
              <p:nvPr/>
            </p:nvSpPr>
            <p:spPr>
              <a:xfrm>
                <a:off x="4807147" y="6453368"/>
                <a:ext cx="1188000" cy="288000"/>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2" name="角丸四角形 4">
                <a:extLst>
                  <a:ext uri="{FF2B5EF4-FFF2-40B4-BE49-F238E27FC236}">
                    <a16:creationId xmlns:a16="http://schemas.microsoft.com/office/drawing/2014/main" id="{9323BF61-4648-4A04-9E3C-80526FA2AA82}"/>
                  </a:ext>
                </a:extLst>
              </p:cNvPr>
              <p:cNvSpPr/>
              <p:nvPr/>
            </p:nvSpPr>
            <p:spPr>
              <a:xfrm>
                <a:off x="3203760" y="2132856"/>
                <a:ext cx="358709" cy="4608000"/>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lIns="72000" tIns="36000" rIns="36000" bIns="36000" rtlCol="0" anchor="ct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控　除</a:t>
                </a:r>
              </a:p>
            </p:txBody>
          </p:sp>
        </p:grpSp>
        <p:sp>
          <p:nvSpPr>
            <p:cNvPr id="134" name="角丸四角形 5">
              <a:extLst>
                <a:ext uri="{FF2B5EF4-FFF2-40B4-BE49-F238E27FC236}">
                  <a16:creationId xmlns:a16="http://schemas.microsoft.com/office/drawing/2014/main" id="{365D4C11-EC4E-439F-98E8-4EAABDD072A7}"/>
                </a:ext>
              </a:extLst>
            </p:cNvPr>
            <p:cNvSpPr/>
            <p:nvPr/>
          </p:nvSpPr>
          <p:spPr>
            <a:xfrm>
              <a:off x="8221650" y="6169348"/>
              <a:ext cx="1606879" cy="500012"/>
            </a:xfrm>
            <a:prstGeom prst="roundRect">
              <a:avLst>
                <a:gd name="adj" fmla="val 2869"/>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r>
                <a:rPr lang="ja-JP" altLang="en-US" sz="1400" dirty="0">
                  <a:solidFill>
                    <a:prstClr val="black"/>
                  </a:solidFill>
                  <a:latin typeface="HG丸ｺﾞｼｯｸM-PRO" panose="020F0600000000000000" pitchFamily="50" charset="-128"/>
                  <a:ea typeface="HG丸ｺﾞｼｯｸM-PRO" panose="020F0600000000000000" pitchFamily="50" charset="-128"/>
                </a:rPr>
                <a:t>株式会社</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r"/>
              <a:r>
                <a:rPr lang="ja-JP" altLang="en-US" sz="1400" dirty="0">
                  <a:solidFill>
                    <a:prstClr val="black"/>
                  </a:solidFill>
                  <a:latin typeface="HG丸ｺﾞｼｯｸM-PRO" panose="020F0600000000000000" pitchFamily="50" charset="-128"/>
                  <a:ea typeface="HG丸ｺﾞｼｯｸM-PRO" panose="020F0600000000000000" pitchFamily="50" charset="-128"/>
                </a:rPr>
                <a:t>●●商事</a:t>
              </a:r>
            </a:p>
          </p:txBody>
        </p:sp>
      </p:grpSp>
      <p:sp>
        <p:nvSpPr>
          <p:cNvPr id="136" name="正方形/長方形 135"/>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テキスト ボックス 136"/>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給与明細書の例</a:t>
            </a:r>
          </a:p>
        </p:txBody>
      </p:sp>
      <p:sp>
        <p:nvSpPr>
          <p:cNvPr id="135" name="角丸四角形 3">
            <a:extLst>
              <a:ext uri="{FF2B5EF4-FFF2-40B4-BE49-F238E27FC236}">
                <a16:creationId xmlns:a16="http://schemas.microsoft.com/office/drawing/2014/main" id="{8F801303-928D-491D-8E7B-198C269E75C7}"/>
              </a:ext>
            </a:extLst>
          </p:cNvPr>
          <p:cNvSpPr/>
          <p:nvPr/>
        </p:nvSpPr>
        <p:spPr>
          <a:xfrm>
            <a:off x="5191525" y="5820842"/>
            <a:ext cx="1480539" cy="242654"/>
          </a:xfrm>
          <a:prstGeom prst="roundRect">
            <a:avLst>
              <a:gd name="adj" fmla="val 9141"/>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39" name="角丸四角形 5">
            <a:extLst>
              <a:ext uri="{FF2B5EF4-FFF2-40B4-BE49-F238E27FC236}">
                <a16:creationId xmlns:a16="http://schemas.microsoft.com/office/drawing/2014/main" id="{0FD0D8F8-603F-4815-A0E3-817B17C9F903}"/>
              </a:ext>
            </a:extLst>
          </p:cNvPr>
          <p:cNvSpPr/>
          <p:nvPr/>
        </p:nvSpPr>
        <p:spPr>
          <a:xfrm>
            <a:off x="6623773" y="5825826"/>
            <a:ext cx="1365158" cy="247304"/>
          </a:xfrm>
          <a:prstGeom prst="roundRect">
            <a:avLst>
              <a:gd name="adj" fmla="val 9141"/>
            </a:avLst>
          </a:prstGeom>
          <a:solidFill>
            <a:schemeClr val="bg1"/>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1" name="スライド番号プレースホルダー 60">
            <a:extLst>
              <a:ext uri="{FF2B5EF4-FFF2-40B4-BE49-F238E27FC236}">
                <a16:creationId xmlns:a16="http://schemas.microsoft.com/office/drawing/2014/main" id="{22150F15-872E-5575-BFD0-D2D9B2593CAC}"/>
              </a:ext>
            </a:extLst>
          </p:cNvPr>
          <p:cNvSpPr>
            <a:spLocks noGrp="1"/>
          </p:cNvSpPr>
          <p:nvPr>
            <p:ph type="sldNum" sz="quarter" idx="12"/>
          </p:nvPr>
        </p:nvSpPr>
        <p:spPr/>
        <p:txBody>
          <a:bodyPr/>
          <a:lstStyle/>
          <a:p>
            <a:fld id="{E3C52A74-6BB8-425A-81FA-95938EE2CA9E}" type="slidenum">
              <a:rPr lang="ja-JP" altLang="en-US" smtClean="0"/>
              <a:pPr/>
              <a:t>4</a:t>
            </a:fld>
            <a:endParaRPr lang="ja-JP" altLang="en-US" dirty="0"/>
          </a:p>
        </p:txBody>
      </p:sp>
    </p:spTree>
    <p:extLst>
      <p:ext uri="{BB962C8B-B14F-4D97-AF65-F5344CB8AC3E}">
        <p14:creationId xmlns:p14="http://schemas.microsoft.com/office/powerpoint/2010/main" val="3250197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正方形/長方形 56"/>
          <p:cNvSpPr/>
          <p:nvPr/>
        </p:nvSpPr>
        <p:spPr>
          <a:xfrm>
            <a:off x="7428305" y="2555898"/>
            <a:ext cx="1448745" cy="1254018"/>
          </a:xfrm>
          <a:prstGeom prst="rect">
            <a:avLst/>
          </a:prstGeom>
          <a:noFill/>
          <a:ln>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graphicFrame>
        <p:nvGraphicFramePr>
          <p:cNvPr id="29" name="コンテンツ プレースホルダー 4"/>
          <p:cNvGraphicFramePr>
            <a:graphicFrameLocks/>
          </p:cNvGraphicFramePr>
          <p:nvPr/>
        </p:nvGraphicFramePr>
        <p:xfrm>
          <a:off x="6517740" y="1991395"/>
          <a:ext cx="4402304"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
          <p:cNvGraphicFramePr>
            <a:graphicFrameLocks/>
          </p:cNvGraphicFramePr>
          <p:nvPr/>
        </p:nvGraphicFramePr>
        <p:xfrm>
          <a:off x="1478057" y="1942549"/>
          <a:ext cx="4795200" cy="4312800"/>
        </p:xfrm>
        <a:graphic>
          <a:graphicData uri="http://schemas.openxmlformats.org/drawingml/2006/chart">
            <c:chart xmlns:c="http://schemas.openxmlformats.org/drawingml/2006/chart" xmlns:r="http://schemas.openxmlformats.org/officeDocument/2006/relationships" r:id="rId4"/>
          </a:graphicData>
        </a:graphic>
      </p:graphicFrame>
      <p:sp>
        <p:nvSpPr>
          <p:cNvPr id="2060" name="テキスト ボックス 13"/>
          <p:cNvSpPr txBox="1">
            <a:spLocks noChangeArrowheads="1"/>
          </p:cNvSpPr>
          <p:nvPr/>
        </p:nvSpPr>
        <p:spPr bwMode="auto">
          <a:xfrm>
            <a:off x="8040828" y="5805190"/>
            <a:ext cx="2141878" cy="245365"/>
          </a:xfrm>
          <a:prstGeom prst="rect">
            <a:avLst/>
          </a:prstGeom>
          <a:noFill/>
          <a:ln w="9525">
            <a:noFill/>
            <a:miter lim="800000"/>
            <a:headEnd/>
            <a:tailEnd/>
          </a:ln>
        </p:spPr>
        <p:txBody>
          <a:bodyPr wrap="square" lIns="90575" tIns="45296" rIns="90575" bIns="45296">
            <a:spAutoFit/>
          </a:bodyPr>
          <a:lstStyle/>
          <a:p>
            <a:pPr algn="ctr" fontAlgn="base">
              <a:spcBef>
                <a:spcPct val="0"/>
              </a:spcBef>
              <a:spcAft>
                <a:spcPct val="0"/>
              </a:spcAft>
            </a:pPr>
            <a:r>
              <a:rPr lang="ja-JP" altLang="en-US" sz="1000" dirty="0">
                <a:solidFill>
                  <a:srgbClr val="000000"/>
                </a:solidFill>
              </a:rPr>
              <a:t>就業者＋失業者＋就業希望者　　　　　　　　　</a:t>
            </a:r>
          </a:p>
        </p:txBody>
      </p:sp>
      <p:sp>
        <p:nvSpPr>
          <p:cNvPr id="2050" name="テキスト ボックス 5"/>
          <p:cNvSpPr txBox="1">
            <a:spLocks noChangeArrowheads="1"/>
          </p:cNvSpPr>
          <p:nvPr/>
        </p:nvSpPr>
        <p:spPr bwMode="auto">
          <a:xfrm>
            <a:off x="1530801" y="705672"/>
            <a:ext cx="9205023" cy="737789"/>
          </a:xfrm>
          <a:prstGeom prst="rect">
            <a:avLst/>
          </a:prstGeom>
          <a:noFill/>
          <a:ln w="9525">
            <a:noFill/>
            <a:miter lim="800000"/>
            <a:headEnd/>
            <a:tailEnd/>
          </a:ln>
        </p:spPr>
        <p:txBody>
          <a:bodyPr wrap="square" lIns="90557" tIns="45287" rIns="90557" bIns="45287">
            <a:spAutoFit/>
          </a:bodyPr>
          <a:lstStyle/>
          <a:p>
            <a:pPr fontAlgn="base">
              <a:spcBef>
                <a:spcPct val="0"/>
              </a:spcBef>
              <a:spcAft>
                <a:spcPct val="0"/>
              </a:spcAft>
            </a:pPr>
            <a:r>
              <a:rPr lang="ja-JP" altLang="en-US" sz="1400" dirty="0">
                <a:solidFill>
                  <a:srgbClr val="000000"/>
                </a:solidFill>
                <a:latin typeface="メイリオ" panose="020B0604030504040204" pitchFamily="50" charset="-128"/>
                <a:ea typeface="メイリオ" panose="020B0604030504040204" pitchFamily="50" charset="-128"/>
              </a:rPr>
              <a:t>○日本では、出産・育児を機に労働市場から退出する女性が多い。（Ｍ字カーブ）</a:t>
            </a:r>
            <a:endParaRPr lang="en-US" altLang="ja-JP" sz="1400" dirty="0">
              <a:solidFill>
                <a:srgbClr val="000000"/>
              </a:solidFill>
              <a:latin typeface="メイリオ" panose="020B0604030504040204" pitchFamily="50" charset="-128"/>
              <a:ea typeface="メイリオ" panose="020B0604030504040204" pitchFamily="50" charset="-128"/>
            </a:endParaRPr>
          </a:p>
          <a:p>
            <a:pPr fontAlgn="base">
              <a:spcBef>
                <a:spcPct val="0"/>
              </a:spcBef>
              <a:spcAft>
                <a:spcPct val="0"/>
              </a:spcAft>
            </a:pPr>
            <a:r>
              <a:rPr lang="ja-JP" altLang="en-US" sz="1400" dirty="0">
                <a:solidFill>
                  <a:srgbClr val="000000"/>
                </a:solidFill>
                <a:latin typeface="メイリオ" panose="020B0604030504040204" pitchFamily="50" charset="-128"/>
                <a:ea typeface="メイリオ" panose="020B0604030504040204" pitchFamily="50" charset="-128"/>
              </a:rPr>
              <a:t>　特に、子育て期の女性において、就業率と潜在的な労働力率の差が大きい。</a:t>
            </a:r>
            <a:endParaRPr lang="en-US" altLang="ja-JP" sz="1400" dirty="0">
              <a:solidFill>
                <a:srgbClr val="000000"/>
              </a:solidFill>
              <a:latin typeface="メイリオ" panose="020B0604030504040204" pitchFamily="50" charset="-128"/>
              <a:ea typeface="メイリオ" panose="020B0604030504040204" pitchFamily="50" charset="-128"/>
            </a:endParaRPr>
          </a:p>
          <a:p>
            <a:pPr fontAlgn="base">
              <a:spcBef>
                <a:spcPct val="0"/>
              </a:spcBef>
              <a:spcAft>
                <a:spcPct val="0"/>
              </a:spcAft>
            </a:pPr>
            <a:r>
              <a:rPr lang="ja-JP" altLang="en-US" sz="1400" dirty="0">
                <a:solidFill>
                  <a:srgbClr val="000000"/>
                </a:solidFill>
                <a:latin typeface="メイリオ" panose="020B0604030504040204" pitchFamily="50" charset="-128"/>
                <a:ea typeface="メイリオ" panose="020B0604030504040204" pitchFamily="50" charset="-128"/>
              </a:rPr>
              <a:t>○一方、アメリカやスウェーデン等の欧米先進諸国では子育て期における就業率の低下はみられない。　</a:t>
            </a:r>
            <a:endParaRPr lang="en-US" altLang="ja-JP" sz="1400" dirty="0">
              <a:solidFill>
                <a:srgbClr val="000000"/>
              </a:solidFill>
              <a:latin typeface="メイリオ" panose="020B0604030504040204" pitchFamily="50" charset="-128"/>
              <a:ea typeface="メイリオ" panose="020B0604030504040204" pitchFamily="50" charset="-128"/>
            </a:endParaRPr>
          </a:p>
        </p:txBody>
      </p:sp>
      <p:sp>
        <p:nvSpPr>
          <p:cNvPr id="2056" name="Text Box 2"/>
          <p:cNvSpPr txBox="1">
            <a:spLocks noChangeArrowheads="1"/>
          </p:cNvSpPr>
          <p:nvPr/>
        </p:nvSpPr>
        <p:spPr bwMode="auto">
          <a:xfrm>
            <a:off x="2063526" y="1916858"/>
            <a:ext cx="3456410" cy="337540"/>
          </a:xfrm>
          <a:prstGeom prst="rect">
            <a:avLst/>
          </a:prstGeom>
          <a:noFill/>
          <a:ln w="9525">
            <a:noFill/>
            <a:miter lim="800000"/>
            <a:headEnd/>
            <a:tailEnd/>
          </a:ln>
        </p:spPr>
        <p:txBody>
          <a:bodyPr wrap="square" lIns="90416" tIns="45218" rIns="90416" bIns="45218">
            <a:spAutoFit/>
          </a:bodyPr>
          <a:lstStyle/>
          <a:p>
            <a:pPr algn="ctr" fontAlgn="base">
              <a:spcBef>
                <a:spcPct val="50000"/>
              </a:spcBef>
              <a:spcAft>
                <a:spcPct val="0"/>
              </a:spcAft>
            </a:pPr>
            <a:r>
              <a:rPr lang="ja-JP" altLang="en-US" sz="1600" dirty="0">
                <a:solidFill>
                  <a:srgbClr val="000000"/>
                </a:solidFill>
              </a:rPr>
              <a:t>　女性の就業率の国際比較</a:t>
            </a:r>
            <a:r>
              <a:rPr lang="ja-JP" altLang="en-US" sz="1200" dirty="0">
                <a:solidFill>
                  <a:srgbClr val="000000"/>
                </a:solidFill>
              </a:rPr>
              <a:t>（２０１６年）</a:t>
            </a:r>
            <a:endParaRPr lang="ja-JP" altLang="en-US" sz="1600" dirty="0">
              <a:solidFill>
                <a:srgbClr val="000000"/>
              </a:solidFill>
            </a:endParaRPr>
          </a:p>
        </p:txBody>
      </p:sp>
      <p:sp>
        <p:nvSpPr>
          <p:cNvPr id="2057" name="Text Box 2"/>
          <p:cNvSpPr txBox="1">
            <a:spLocks noChangeArrowheads="1"/>
          </p:cNvSpPr>
          <p:nvPr/>
        </p:nvSpPr>
        <p:spPr bwMode="auto">
          <a:xfrm>
            <a:off x="6581007" y="1867324"/>
            <a:ext cx="4156376" cy="337540"/>
          </a:xfrm>
          <a:prstGeom prst="rect">
            <a:avLst/>
          </a:prstGeom>
          <a:noFill/>
          <a:ln w="9525">
            <a:noFill/>
            <a:miter lim="800000"/>
            <a:headEnd/>
            <a:tailEnd/>
          </a:ln>
        </p:spPr>
        <p:txBody>
          <a:bodyPr wrap="square" lIns="90416" tIns="45218" rIns="90416" bIns="45218">
            <a:spAutoFit/>
          </a:bodyPr>
          <a:lstStyle/>
          <a:p>
            <a:pPr algn="ctr" fontAlgn="base">
              <a:spcBef>
                <a:spcPct val="50000"/>
              </a:spcBef>
              <a:spcAft>
                <a:spcPct val="0"/>
              </a:spcAft>
            </a:pPr>
            <a:r>
              <a:rPr lang="ja-JP" altLang="en-US" sz="1600" dirty="0">
                <a:solidFill>
                  <a:srgbClr val="000000"/>
                </a:solidFill>
              </a:rPr>
              <a:t>　女性の労働力率と潜在的労働力率</a:t>
            </a:r>
            <a:r>
              <a:rPr lang="ja-JP" altLang="en-US" sz="1200" dirty="0">
                <a:solidFill>
                  <a:srgbClr val="000000"/>
                </a:solidFill>
              </a:rPr>
              <a:t>（２０１７年）</a:t>
            </a:r>
            <a:endParaRPr lang="ja-JP" altLang="en-US" sz="1600" dirty="0">
              <a:solidFill>
                <a:srgbClr val="000000"/>
              </a:solidFill>
            </a:endParaRPr>
          </a:p>
        </p:txBody>
      </p:sp>
      <p:sp>
        <p:nvSpPr>
          <p:cNvPr id="2058" name="テキスト ボックス 11"/>
          <p:cNvSpPr txBox="1">
            <a:spLocks noChangeArrowheads="1"/>
          </p:cNvSpPr>
          <p:nvPr/>
        </p:nvSpPr>
        <p:spPr bwMode="auto">
          <a:xfrm>
            <a:off x="6820825" y="5919940"/>
            <a:ext cx="1655762" cy="245365"/>
          </a:xfrm>
          <a:prstGeom prst="rect">
            <a:avLst/>
          </a:prstGeom>
          <a:noFill/>
          <a:ln w="9525">
            <a:noFill/>
            <a:miter lim="800000"/>
            <a:headEnd/>
            <a:tailEnd/>
          </a:ln>
        </p:spPr>
        <p:txBody>
          <a:bodyPr lIns="90575" tIns="45296" rIns="90575" bIns="45296">
            <a:spAutoFit/>
          </a:bodyPr>
          <a:lstStyle/>
          <a:p>
            <a:pPr fontAlgn="base">
              <a:spcBef>
                <a:spcPct val="0"/>
              </a:spcBef>
              <a:spcAft>
                <a:spcPct val="0"/>
              </a:spcAft>
            </a:pPr>
            <a:r>
              <a:rPr lang="ja-JP" altLang="en-US" sz="1000" dirty="0">
                <a:solidFill>
                  <a:srgbClr val="000000"/>
                </a:solidFill>
              </a:rPr>
              <a:t>注）潜在的労働力率＝　　　　　　　　　　</a:t>
            </a:r>
          </a:p>
        </p:txBody>
      </p:sp>
      <p:sp>
        <p:nvSpPr>
          <p:cNvPr id="2059" name="テキスト ボックス 12"/>
          <p:cNvSpPr txBox="1">
            <a:spLocks noChangeArrowheads="1"/>
          </p:cNvSpPr>
          <p:nvPr/>
        </p:nvSpPr>
        <p:spPr bwMode="auto">
          <a:xfrm>
            <a:off x="8406921" y="6021289"/>
            <a:ext cx="1368427" cy="245365"/>
          </a:xfrm>
          <a:prstGeom prst="rect">
            <a:avLst/>
          </a:prstGeom>
          <a:noFill/>
          <a:ln w="9525">
            <a:noFill/>
            <a:miter lim="800000"/>
            <a:headEnd/>
            <a:tailEnd/>
          </a:ln>
        </p:spPr>
        <p:txBody>
          <a:bodyPr lIns="90575" tIns="45296" rIns="90575" bIns="45296">
            <a:spAutoFit/>
          </a:bodyPr>
          <a:lstStyle/>
          <a:p>
            <a:pPr algn="ctr" fontAlgn="base">
              <a:spcBef>
                <a:spcPct val="0"/>
              </a:spcBef>
              <a:spcAft>
                <a:spcPct val="0"/>
              </a:spcAft>
            </a:pPr>
            <a:r>
              <a:rPr lang="ja-JP" altLang="en-US" sz="1000" dirty="0">
                <a:solidFill>
                  <a:srgbClr val="000000"/>
                </a:solidFill>
              </a:rPr>
              <a:t>人口（</a:t>
            </a:r>
            <a:r>
              <a:rPr lang="en-US" altLang="ja-JP" sz="1000" dirty="0">
                <a:solidFill>
                  <a:srgbClr val="000000"/>
                </a:solidFill>
              </a:rPr>
              <a:t>15</a:t>
            </a:r>
            <a:r>
              <a:rPr lang="ja-JP" altLang="en-US" sz="1000" dirty="0">
                <a:solidFill>
                  <a:srgbClr val="000000"/>
                </a:solidFill>
              </a:rPr>
              <a:t>歳以上）　　</a:t>
            </a:r>
          </a:p>
        </p:txBody>
      </p:sp>
      <p:cxnSp>
        <p:nvCxnSpPr>
          <p:cNvPr id="16" name="直線コネクタ 15"/>
          <p:cNvCxnSpPr/>
          <p:nvPr/>
        </p:nvCxnSpPr>
        <p:spPr>
          <a:xfrm flipV="1">
            <a:off x="8149684" y="6031077"/>
            <a:ext cx="19392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7" name="表 16"/>
          <p:cNvGraphicFramePr>
            <a:graphicFrameLocks noGrp="1"/>
          </p:cNvGraphicFramePr>
          <p:nvPr/>
        </p:nvGraphicFramePr>
        <p:xfrm>
          <a:off x="6581007" y="6408712"/>
          <a:ext cx="4896173" cy="548680"/>
        </p:xfrm>
        <a:graphic>
          <a:graphicData uri="http://schemas.openxmlformats.org/drawingml/2006/table">
            <a:tbl>
              <a:tblPr/>
              <a:tblGrid>
                <a:gridCol w="4896173">
                  <a:extLst>
                    <a:ext uri="{9D8B030D-6E8A-4147-A177-3AD203B41FA5}">
                      <a16:colId xmlns:a16="http://schemas.microsoft.com/office/drawing/2014/main" val="20000"/>
                    </a:ext>
                  </a:extLst>
                </a:gridCol>
              </a:tblGrid>
              <a:tr h="327272">
                <a:tc>
                  <a:txBody>
                    <a:bodyPr/>
                    <a:lstStyle/>
                    <a:p>
                      <a:pPr algn="l" fontAlgn="b"/>
                      <a:r>
                        <a:rPr lang="ja-JP" altLang="en-US" sz="1000" b="0" i="0" u="none" strike="noStrike" dirty="0">
                          <a:latin typeface="ＭＳ Ｐゴシック"/>
                        </a:rPr>
                        <a:t>資料出所</a:t>
                      </a:r>
                      <a:r>
                        <a:rPr lang="en-US" sz="1000" b="0" i="0" u="none" strike="noStrike" dirty="0">
                          <a:latin typeface="ＭＳ Ｐゴシック"/>
                        </a:rPr>
                        <a:t>：</a:t>
                      </a:r>
                      <a:r>
                        <a:rPr lang="ja-JP" altLang="en-US" sz="1000" b="0" i="0" u="none" strike="noStrike" dirty="0">
                          <a:latin typeface="ＭＳ Ｐゴシック"/>
                        </a:rPr>
                        <a:t>総務省統計局「労働力調査」、「労働力調査（詳細集計）」（平成</a:t>
                      </a:r>
                      <a:r>
                        <a:rPr lang="en-US" altLang="ja-JP" sz="1000" b="0" i="0" u="none" strike="noStrike" dirty="0">
                          <a:latin typeface="ＭＳ Ｐゴシック"/>
                        </a:rPr>
                        <a:t>29</a:t>
                      </a:r>
                      <a:r>
                        <a:rPr lang="ja-JP" altLang="en-US" sz="1000" b="0" i="0" u="none" strike="noStrike" dirty="0">
                          <a:latin typeface="ＭＳ Ｐゴシック"/>
                        </a:rPr>
                        <a:t>年）</a:t>
                      </a:r>
                      <a:endParaRPr lang="en-US" altLang="ja-JP" sz="1000" b="0" i="0" u="none" strike="noStrike" dirty="0">
                        <a:latin typeface="ＭＳ Ｐゴシック"/>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r h="221408">
                <a:tc>
                  <a:txBody>
                    <a:bodyPr/>
                    <a:lstStyle/>
                    <a:p>
                      <a:pPr algn="l" fontAlgn="b"/>
                      <a:endParaRPr lang="ja-JP" altLang="en-US" sz="1000" b="0" i="0" u="none" strike="noStrike" dirty="0">
                        <a:latin typeface="ＭＳ Ｐゴシック"/>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58" name="円/楕円 57"/>
          <p:cNvSpPr/>
          <p:nvPr/>
        </p:nvSpPr>
        <p:spPr>
          <a:xfrm>
            <a:off x="7297729" y="2997621"/>
            <a:ext cx="2357716" cy="409761"/>
          </a:xfrm>
          <a:prstGeom prst="ellipse">
            <a:avLst/>
          </a:prstGeom>
          <a:noFill/>
          <a:ln>
            <a:solidFill>
              <a:srgbClr val="FF0000"/>
            </a:solidFill>
          </a:ln>
          <a:effectLst>
            <a:glow rad="101600">
              <a:schemeClr val="accent6">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t"/>
          <a:lstStyle/>
          <a:p>
            <a:pPr algn="ctr" fontAlgn="base">
              <a:spcBef>
                <a:spcPct val="0"/>
              </a:spcBef>
              <a:spcAft>
                <a:spcPct val="0"/>
              </a:spcAft>
            </a:pPr>
            <a:endParaRPr lang="ja-JP" altLang="en-US" sz="2000" b="1" spc="-150" dirty="0">
              <a:solidFill>
                <a:srgbClr val="26968B"/>
              </a:solidFill>
              <a:latin typeface="メイリオ" pitchFamily="50" charset="-128"/>
              <a:ea typeface="メイリオ" pitchFamily="50" charset="-128"/>
              <a:cs typeface="メイリオ" pitchFamily="50" charset="-128"/>
            </a:endParaRPr>
          </a:p>
        </p:txBody>
      </p:sp>
      <p:sp>
        <p:nvSpPr>
          <p:cNvPr id="18" name="テキスト ボックス 15"/>
          <p:cNvSpPr txBox="1">
            <a:spLocks noChangeArrowheads="1"/>
          </p:cNvSpPr>
          <p:nvPr/>
        </p:nvSpPr>
        <p:spPr bwMode="auto">
          <a:xfrm>
            <a:off x="1199456" y="1547510"/>
            <a:ext cx="2262136" cy="369322"/>
          </a:xfrm>
          <a:prstGeom prst="rect">
            <a:avLst/>
          </a:prstGeom>
          <a:noFill/>
          <a:ln>
            <a:solidFill>
              <a:schemeClr val="tx1"/>
            </a:solidFill>
          </a:ln>
        </p:spPr>
        <p:txBody>
          <a:bodyPr wrap="none" lIns="91429" tIns="45715" rIns="91429" bIns="45715">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fontAlgn="base">
              <a:spcBef>
                <a:spcPct val="50000"/>
              </a:spcBef>
              <a:spcAft>
                <a:spcPct val="0"/>
              </a:spcAft>
            </a:pPr>
            <a:r>
              <a:rPr lang="ja-JP" altLang="en-US" dirty="0">
                <a:solidFill>
                  <a:prstClr val="black"/>
                </a:solidFill>
                <a:latin typeface="メイリオ" panose="020B0604030504040204" pitchFamily="50" charset="-128"/>
                <a:ea typeface="メイリオ" panose="020B0604030504040204" pitchFamily="50" charset="-128"/>
              </a:rPr>
              <a:t>女性の年齢別就業率</a:t>
            </a:r>
          </a:p>
        </p:txBody>
      </p:sp>
      <p:sp>
        <p:nvSpPr>
          <p:cNvPr id="22" name="Rectangle 15" descr="25%"/>
          <p:cNvSpPr>
            <a:spLocks noChangeArrowheads="1"/>
          </p:cNvSpPr>
          <p:nvPr/>
        </p:nvSpPr>
        <p:spPr bwMode="auto">
          <a:xfrm>
            <a:off x="0" y="22949"/>
            <a:ext cx="9817149" cy="461655"/>
          </a:xfrm>
          <a:prstGeom prst="rect">
            <a:avLst/>
          </a:prstGeom>
          <a:noFill/>
          <a:ln w="12700">
            <a:noFill/>
            <a:miter lim="800000"/>
            <a:headEnd/>
            <a:tailEnd/>
          </a:ln>
        </p:spPr>
        <p:txBody>
          <a:bodyPr wrap="square" lIns="91428" tIns="45715" rIns="91428" bIns="45715" anchor="ctr">
            <a:spAutoFit/>
          </a:bodyPr>
          <a:lstStyle/>
          <a:p>
            <a:pPr fontAlgn="base">
              <a:spcBef>
                <a:spcPct val="0"/>
              </a:spcBef>
              <a:spcAft>
                <a:spcPct val="0"/>
              </a:spcAft>
            </a:pPr>
            <a:r>
              <a:rPr lang="ja-JP" altLang="en-US" sz="2400" dirty="0">
                <a:solidFill>
                  <a:prstClr val="black"/>
                </a:solidFill>
                <a:latin typeface="メイリオ" panose="020B0604030504040204" pitchFamily="50" charset="-128"/>
                <a:ea typeface="メイリオ" panose="020B0604030504040204" pitchFamily="50" charset="-128"/>
              </a:rPr>
              <a:t>日本では子育て期の女性の労働参加が欧米と比べて低い</a:t>
            </a:r>
          </a:p>
        </p:txBody>
      </p:sp>
      <p:sp>
        <p:nvSpPr>
          <p:cNvPr id="24" name="Rectangle 5"/>
          <p:cNvSpPr>
            <a:spLocks noChangeArrowheads="1"/>
          </p:cNvSpPr>
          <p:nvPr/>
        </p:nvSpPr>
        <p:spPr bwMode="auto">
          <a:xfrm>
            <a:off x="1991544" y="6093297"/>
            <a:ext cx="4244828" cy="675075"/>
          </a:xfrm>
          <a:prstGeom prst="rect">
            <a:avLst/>
          </a:prstGeom>
          <a:noFill/>
          <a:ln w="9525">
            <a:noFill/>
            <a:miter lim="800000"/>
            <a:headEnd/>
            <a:tailEnd/>
          </a:ln>
        </p:spPr>
        <p:txBody>
          <a:bodyPr/>
          <a:lstStyle/>
          <a:p>
            <a:pPr>
              <a:lnSpc>
                <a:spcPct val="95000"/>
              </a:lnSpc>
            </a:pPr>
            <a:r>
              <a:rPr lang="ja-JP" altLang="en-US" sz="900" dirty="0">
                <a:latin typeface="Times New Roman" pitchFamily="18" charset="0"/>
                <a:ea typeface="ＭＳ Ｐゴシック" charset="-128"/>
              </a:rPr>
              <a:t>資料出所：日本　総務省「労働力調査」（平成</a:t>
            </a:r>
            <a:r>
              <a:rPr lang="en-US" altLang="ja-JP" sz="900" dirty="0">
                <a:latin typeface="+mn-ea"/>
              </a:rPr>
              <a:t>28</a:t>
            </a:r>
            <a:r>
              <a:rPr lang="ja-JP" altLang="en-US" sz="900" dirty="0">
                <a:latin typeface="+mn-ea"/>
              </a:rPr>
              <a:t>年）</a:t>
            </a:r>
            <a:endParaRPr lang="en-US" altLang="ja-JP" sz="900" dirty="0">
              <a:latin typeface="+mn-ea"/>
            </a:endParaRPr>
          </a:p>
          <a:p>
            <a:pPr>
              <a:lnSpc>
                <a:spcPct val="95000"/>
              </a:lnSpc>
            </a:pPr>
            <a:r>
              <a:rPr lang="ja-JP" altLang="en-US" sz="900" dirty="0">
                <a:latin typeface="+mn-ea"/>
              </a:rPr>
              <a:t>　　　　　　 その他　（独）労働政策研究・研修機構「データブック国際労働比較</a:t>
            </a:r>
            <a:r>
              <a:rPr lang="en-US" altLang="ja-JP" sz="900" dirty="0">
                <a:latin typeface="+mn-ea"/>
              </a:rPr>
              <a:t>2018</a:t>
            </a:r>
            <a:r>
              <a:rPr lang="ja-JP" altLang="en-US" sz="900" dirty="0">
                <a:latin typeface="+mn-ea"/>
              </a:rPr>
              <a:t>」</a:t>
            </a:r>
            <a:r>
              <a:rPr lang="ja-JP" altLang="ja-JP" sz="900" dirty="0">
                <a:latin typeface="ＭＳ ゴシック"/>
                <a:ea typeface="ＭＳ ゴシック"/>
              </a:rPr>
              <a:t>　　　　　</a:t>
            </a:r>
            <a:endParaRPr lang="ja-JP" altLang="ja-JP" sz="900" dirty="0"/>
          </a:p>
          <a:p>
            <a:r>
              <a:rPr lang="ja-JP" altLang="ja-JP" sz="900" dirty="0">
                <a:latin typeface="ＭＳ ゴシック"/>
                <a:ea typeface="ＭＳ ゴシック"/>
              </a:rPr>
              <a:t>注）</a:t>
            </a:r>
            <a:r>
              <a:rPr lang="ja-JP" altLang="en-US" sz="900" dirty="0">
                <a:latin typeface="ＭＳ ゴシック"/>
                <a:ea typeface="ＭＳ ゴシック"/>
              </a:rPr>
              <a:t>アメリカ、イギリス</a:t>
            </a:r>
            <a:r>
              <a:rPr lang="ja-JP" altLang="en-US" sz="900" dirty="0">
                <a:latin typeface="Times New Roman" pitchFamily="18" charset="0"/>
                <a:ea typeface="ＭＳ Ｐゴシック" charset="-128"/>
              </a:rPr>
              <a:t>、</a:t>
            </a:r>
            <a:r>
              <a:rPr lang="ja-JP" altLang="en-US" sz="900" dirty="0">
                <a:latin typeface="ＭＳ ゴシック"/>
                <a:ea typeface="ＭＳ ゴシック"/>
              </a:rPr>
              <a:t>イタリアの「</a:t>
            </a:r>
            <a:r>
              <a:rPr lang="en-US" altLang="ja-JP" sz="900" dirty="0">
                <a:latin typeface="ＭＳ ゴシック"/>
                <a:ea typeface="ＭＳ ゴシック"/>
              </a:rPr>
              <a:t>15</a:t>
            </a:r>
            <a:r>
              <a:rPr lang="ja-JP" altLang="en-US" sz="900" dirty="0">
                <a:latin typeface="ＭＳ ゴシック"/>
                <a:ea typeface="ＭＳ ゴシック"/>
              </a:rPr>
              <a:t>～</a:t>
            </a:r>
            <a:r>
              <a:rPr lang="en-US" altLang="ja-JP" sz="900" dirty="0">
                <a:latin typeface="ＭＳ ゴシック"/>
                <a:ea typeface="ＭＳ ゴシック"/>
              </a:rPr>
              <a:t>19</a:t>
            </a:r>
            <a:r>
              <a:rPr lang="ja-JP" altLang="en-US" sz="900" dirty="0">
                <a:latin typeface="ＭＳ ゴシック"/>
                <a:ea typeface="ＭＳ ゴシック"/>
              </a:rPr>
              <a:t>」は「</a:t>
            </a:r>
            <a:r>
              <a:rPr lang="en-US" altLang="ja-JP" sz="900" dirty="0">
                <a:latin typeface="ＭＳ ゴシック"/>
                <a:ea typeface="ＭＳ ゴシック"/>
              </a:rPr>
              <a:t>16</a:t>
            </a:r>
            <a:r>
              <a:rPr lang="ja-JP" altLang="en-US" sz="900" dirty="0">
                <a:latin typeface="ＭＳ ゴシック"/>
                <a:ea typeface="ＭＳ ゴシック"/>
              </a:rPr>
              <a:t>～</a:t>
            </a:r>
            <a:r>
              <a:rPr lang="en-US" altLang="ja-JP" sz="900" dirty="0">
                <a:latin typeface="ＭＳ ゴシック"/>
                <a:ea typeface="ＭＳ ゴシック"/>
              </a:rPr>
              <a:t>19</a:t>
            </a:r>
            <a:r>
              <a:rPr lang="ja-JP" altLang="en-US" sz="900" dirty="0">
                <a:latin typeface="ＭＳ ゴシック"/>
                <a:ea typeface="ＭＳ ゴシック"/>
              </a:rPr>
              <a:t>」のデータ、　</a:t>
            </a:r>
            <a:endParaRPr lang="en-US" altLang="ja-JP" sz="900" dirty="0">
              <a:latin typeface="ＭＳ ゴシック"/>
              <a:ea typeface="ＭＳ ゴシック"/>
            </a:endParaRPr>
          </a:p>
          <a:p>
            <a:r>
              <a:rPr lang="ja-JP" altLang="en-US" sz="900" dirty="0">
                <a:latin typeface="ＭＳ ゴシック"/>
                <a:ea typeface="ＭＳ ゴシック"/>
              </a:rPr>
              <a:t>　　スウェーデンの「</a:t>
            </a:r>
            <a:r>
              <a:rPr lang="en-US" altLang="ja-JP" sz="900" dirty="0">
                <a:latin typeface="ＭＳ ゴシック"/>
                <a:ea typeface="ＭＳ ゴシック"/>
              </a:rPr>
              <a:t>65</a:t>
            </a:r>
            <a:r>
              <a:rPr lang="ja-JP" altLang="en-US" sz="900" dirty="0">
                <a:latin typeface="ＭＳ ゴシック"/>
                <a:ea typeface="ＭＳ ゴシック"/>
              </a:rPr>
              <a:t>～」は「</a:t>
            </a:r>
            <a:r>
              <a:rPr lang="en-US" altLang="ja-JP" sz="900" dirty="0">
                <a:latin typeface="ＭＳ ゴシック"/>
                <a:ea typeface="ＭＳ ゴシック"/>
              </a:rPr>
              <a:t>65</a:t>
            </a:r>
            <a:r>
              <a:rPr lang="ja-JP" altLang="en-US" sz="900" dirty="0">
                <a:latin typeface="ＭＳ ゴシック"/>
                <a:ea typeface="ＭＳ ゴシック"/>
              </a:rPr>
              <a:t>～</a:t>
            </a:r>
            <a:r>
              <a:rPr lang="en-US" altLang="ja-JP" sz="900" dirty="0">
                <a:latin typeface="ＭＳ ゴシック"/>
                <a:ea typeface="ＭＳ ゴシック"/>
              </a:rPr>
              <a:t>74</a:t>
            </a:r>
            <a:r>
              <a:rPr lang="ja-JP" altLang="en-US" sz="900" dirty="0">
                <a:latin typeface="ＭＳ ゴシック"/>
                <a:ea typeface="ＭＳ ゴシック"/>
              </a:rPr>
              <a:t>」のデータである。</a:t>
            </a:r>
            <a:endParaRPr lang="en-US" altLang="ja-JP" sz="900" dirty="0">
              <a:latin typeface="Times New Roman" pitchFamily="18" charset="0"/>
              <a:ea typeface="ＭＳ Ｐゴシック" charset="-128"/>
            </a:endParaRPr>
          </a:p>
        </p:txBody>
      </p:sp>
      <p:sp>
        <p:nvSpPr>
          <p:cNvPr id="28" name="線吹き出し 2 (枠付き) 27"/>
          <p:cNvSpPr/>
          <p:nvPr/>
        </p:nvSpPr>
        <p:spPr>
          <a:xfrm>
            <a:off x="9787613" y="2555898"/>
            <a:ext cx="1080000" cy="432000"/>
          </a:xfrm>
          <a:prstGeom prst="borderCallout2">
            <a:avLst>
              <a:gd name="adj1" fmla="val 39562"/>
              <a:gd name="adj2" fmla="val 796"/>
              <a:gd name="adj3" fmla="val 49968"/>
              <a:gd name="adj4" fmla="val -16667"/>
              <a:gd name="adj5" fmla="val 119934"/>
              <a:gd name="adj6" fmla="val -38073"/>
            </a:avLst>
          </a:prstGeom>
          <a:solidFill>
            <a:schemeClr val="accent2">
              <a:lumMod val="20000"/>
              <a:lumOff val="80000"/>
            </a:schemeClr>
          </a:solidFill>
          <a:ln>
            <a:solidFill>
              <a:srgbClr val="FF0000"/>
            </a:solidFill>
          </a:ln>
          <a:effectLst>
            <a:glow rad="101600">
              <a:schemeClr val="accent6">
                <a:satMod val="175000"/>
                <a:alpha val="40000"/>
              </a:schemeClr>
            </a:glow>
          </a:effectLst>
        </p:spPr>
        <p:style>
          <a:lnRef idx="2">
            <a:schemeClr val="accent3"/>
          </a:lnRef>
          <a:fillRef idx="1">
            <a:schemeClr val="lt1"/>
          </a:fillRef>
          <a:effectRef idx="0">
            <a:schemeClr val="accent3"/>
          </a:effectRef>
          <a:fontRef idx="minor">
            <a:schemeClr val="dk1"/>
          </a:fontRef>
        </p:style>
        <p:txBody>
          <a:bodyPr lIns="72000" r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dirty="0"/>
              <a:t>就業希望者数</a:t>
            </a:r>
            <a:r>
              <a:rPr lang="en-US" altLang="ja-JP" dirty="0"/>
              <a:t>(</a:t>
            </a:r>
            <a:r>
              <a:rPr lang="ja-JP" altLang="en-US" dirty="0"/>
              <a:t>女性</a:t>
            </a:r>
            <a:r>
              <a:rPr lang="en-US" altLang="ja-JP" dirty="0"/>
              <a:t>)</a:t>
            </a:r>
            <a:r>
              <a:rPr lang="ja-JP" altLang="en-US" dirty="0"/>
              <a:t>：</a:t>
            </a:r>
            <a:r>
              <a:rPr lang="en-US" altLang="ja-JP" dirty="0"/>
              <a:t>262</a:t>
            </a:r>
            <a:r>
              <a:rPr lang="ja-JP" altLang="en-US" dirty="0"/>
              <a:t>万人</a:t>
            </a:r>
          </a:p>
        </p:txBody>
      </p:sp>
      <p:sp>
        <p:nvSpPr>
          <p:cNvPr id="19" name="正方形/長方形 18"/>
          <p:cNvSpPr/>
          <p:nvPr/>
        </p:nvSpPr>
        <p:spPr>
          <a:xfrm>
            <a:off x="0" y="499508"/>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3E789770-59F9-C27D-9B07-6E9B85B33540}"/>
              </a:ext>
            </a:extLst>
          </p:cNvPr>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49</a:t>
            </a:fld>
            <a:endParaRPr lang="ja-JP" altLang="en-US">
              <a:solidFill>
                <a:prstClr val="black">
                  <a:tint val="75000"/>
                </a:prstClr>
              </a:solidFill>
            </a:endParaRPr>
          </a:p>
        </p:txBody>
      </p:sp>
    </p:spTree>
    <p:extLst>
      <p:ext uri="{BB962C8B-B14F-4D97-AF65-F5344CB8AC3E}">
        <p14:creationId xmlns:p14="http://schemas.microsoft.com/office/powerpoint/2010/main" val="4236857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13520" y="1556793"/>
            <a:ext cx="4996575" cy="307777"/>
          </a:xfrm>
          <a:prstGeom prst="rect">
            <a:avLst/>
          </a:prstGeom>
          <a:noFill/>
        </p:spPr>
        <p:txBody>
          <a:bodyPr wrap="square" rtlCol="0">
            <a:spAutoFit/>
          </a:bodyPr>
          <a:lstStyle/>
          <a:p>
            <a:r>
              <a:rPr lang="en-US" altLang="ja-JP" sz="1400" b="1" u="sng" dirty="0">
                <a:latin typeface="メイリオ" panose="020B0604030504040204" pitchFamily="50" charset="-128"/>
                <a:ea typeface="メイリオ" panose="020B0604030504040204" pitchFamily="50" charset="-128"/>
              </a:rPr>
              <a:t>【60</a:t>
            </a:r>
            <a:r>
              <a:rPr lang="ja-JP" altLang="en-US" sz="1400" b="1" u="sng" dirty="0">
                <a:latin typeface="メイリオ" panose="020B0604030504040204" pitchFamily="50" charset="-128"/>
                <a:ea typeface="メイリオ" panose="020B0604030504040204" pitchFamily="50" charset="-128"/>
              </a:rPr>
              <a:t>歳以降の収入を伴う就労の意向と就労希望年齢</a:t>
            </a:r>
            <a:r>
              <a:rPr lang="en-US" altLang="ja-JP" sz="1400" b="1" u="sng" dirty="0">
                <a:latin typeface="メイリオ" panose="020B0604030504040204" pitchFamily="50" charset="-128"/>
                <a:ea typeface="メイリオ" panose="020B0604030504040204" pitchFamily="50" charset="-128"/>
              </a:rPr>
              <a:t>】</a:t>
            </a:r>
            <a:endParaRPr lang="ja-JP" altLang="en-US" sz="1400" b="1" u="sng" dirty="0">
              <a:latin typeface="メイリオ" panose="020B0604030504040204" pitchFamily="50" charset="-128"/>
              <a:ea typeface="メイリオ" panose="020B0604030504040204" pitchFamily="50" charset="-128"/>
            </a:endParaRPr>
          </a:p>
        </p:txBody>
      </p:sp>
      <p:graphicFrame>
        <p:nvGraphicFramePr>
          <p:cNvPr id="40" name="コンテンツ プレースホルダー 4"/>
          <p:cNvGraphicFramePr>
            <a:graphicFrameLocks/>
          </p:cNvGraphicFramePr>
          <p:nvPr/>
        </p:nvGraphicFramePr>
        <p:xfrm>
          <a:off x="1143017" y="1691958"/>
          <a:ext cx="9849927" cy="2114780"/>
        </p:xfrm>
        <a:graphic>
          <a:graphicData uri="http://schemas.openxmlformats.org/drawingml/2006/chart">
            <c:chart xmlns:c="http://schemas.openxmlformats.org/drawingml/2006/chart" xmlns:r="http://schemas.openxmlformats.org/officeDocument/2006/relationships" r:id="rId2"/>
          </a:graphicData>
        </a:graphic>
      </p:graphicFrame>
      <p:sp>
        <p:nvSpPr>
          <p:cNvPr id="41" name="正方形/長方形 40"/>
          <p:cNvSpPr/>
          <p:nvPr/>
        </p:nvSpPr>
        <p:spPr>
          <a:xfrm>
            <a:off x="1309503" y="2431521"/>
            <a:ext cx="1169346" cy="357544"/>
          </a:xfrm>
          <a:prstGeom prst="rect">
            <a:avLst/>
          </a:prstGeom>
          <a:solidFill>
            <a:sysClr val="window" lastClr="FFFFFF"/>
          </a:solidFill>
          <a:ln w="12700" cap="flat" cmpd="sng" algn="ctr">
            <a:solidFill>
              <a:srgbClr val="4F81BD">
                <a:shade val="50000"/>
              </a:srgbClr>
            </a:solidFill>
            <a:prstDash val="solid"/>
          </a:ln>
          <a:effectLst/>
        </p:spPr>
        <p:txBody>
          <a:bodyPr lIns="36000" tIns="45696" rIns="36000" bIns="45696" rtlCol="0" anchor="ctr"/>
          <a:lstStyle/>
          <a:p>
            <a:pPr algn="ctr">
              <a:defRPr/>
            </a:pPr>
            <a:r>
              <a:rPr lang="en-US" altLang="ja-JP"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歳くらいまで</a:t>
            </a:r>
            <a:endParaRPr lang="en-US" altLang="ja-JP"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en-US" altLang="ja-JP"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11.8</a:t>
            </a:r>
            <a:endParaRPr lang="ja-JP" altLang="en-US"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2801514" y="2407038"/>
            <a:ext cx="1368910" cy="388234"/>
          </a:xfrm>
          <a:prstGeom prst="rect">
            <a:avLst/>
          </a:prstGeom>
          <a:solidFill>
            <a:sysClr val="window" lastClr="FFFFFF"/>
          </a:solidFill>
          <a:ln w="12700" cap="flat" cmpd="sng" algn="ctr">
            <a:solidFill>
              <a:srgbClr val="4F81BD">
                <a:shade val="50000"/>
              </a:srgbClr>
            </a:solidFill>
            <a:prstDash val="solid"/>
          </a:ln>
          <a:effectLst/>
        </p:spPr>
        <p:txBody>
          <a:bodyPr lIns="36000" tIns="45696" rIns="36000" bIns="45696" rtlCol="0" anchor="ctr"/>
          <a:lstStyle/>
          <a:p>
            <a:pPr algn="ctr">
              <a:defRPr/>
            </a:pPr>
            <a:r>
              <a:rPr lang="en-US" altLang="ja-JP"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歳くらいまで</a:t>
            </a:r>
            <a:endParaRPr lang="en-US" altLang="ja-JP"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en-US" altLang="ja-JP"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21.4</a:t>
            </a:r>
            <a:endParaRPr lang="ja-JP" altLang="en-US"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4936401" y="2425035"/>
            <a:ext cx="1273691" cy="388171"/>
          </a:xfrm>
          <a:prstGeom prst="rect">
            <a:avLst/>
          </a:prstGeom>
          <a:solidFill>
            <a:sysClr val="window" lastClr="FFFFFF"/>
          </a:solidFill>
          <a:ln w="12700" cap="flat" cmpd="sng" algn="ctr">
            <a:solidFill>
              <a:srgbClr val="4F81BD">
                <a:shade val="50000"/>
              </a:srgbClr>
            </a:solidFill>
            <a:prstDash val="solid"/>
          </a:ln>
          <a:effectLst/>
        </p:spPr>
        <p:txBody>
          <a:bodyPr lIns="36000" tIns="45696" rIns="36000" bIns="45696" rtlCol="0" anchor="ctr"/>
          <a:lstStyle/>
          <a:p>
            <a:pPr algn="ctr">
              <a:defRPr/>
            </a:pPr>
            <a:r>
              <a:rPr lang="en-US" altLang="ja-JP"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70</a:t>
            </a:r>
            <a:r>
              <a:rPr lang="ja-JP" altLang="en-US"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歳くらいまで</a:t>
            </a:r>
            <a:endParaRPr lang="en-US" altLang="ja-JP"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kumimoji="0" lang="en-US" altLang="ja-JP"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23.6</a:t>
            </a:r>
            <a:endParaRPr lang="ja-JP" altLang="en-US" sz="1100"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8218819" y="2431521"/>
            <a:ext cx="1942961" cy="381678"/>
          </a:xfrm>
          <a:prstGeom prst="rect">
            <a:avLst/>
          </a:prstGeom>
          <a:solidFill>
            <a:sysClr val="window" lastClr="FFFFFF"/>
          </a:solidFill>
          <a:ln w="12700" cap="flat" cmpd="sng" algn="ctr">
            <a:solidFill>
              <a:srgbClr val="4F81BD">
                <a:shade val="50000"/>
              </a:srgbClr>
            </a:solidFill>
            <a:prstDash val="solid"/>
          </a:ln>
          <a:effectLst/>
        </p:spPr>
        <p:txBody>
          <a:bodyPr lIns="36000" tIns="45696" rIns="36000" bIns="45696"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働けるうちはいつまでも</a:t>
            </a:r>
            <a:endParaRPr lang="en-US" altLang="ja-JP"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kumimoji="0" lang="en-US" altLang="ja-JP"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29.5</a:t>
            </a:r>
            <a:endParaRPr lang="ja-JP" altLang="en-US"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p:cNvSpPr/>
          <p:nvPr/>
        </p:nvSpPr>
        <p:spPr>
          <a:xfrm>
            <a:off x="6163522" y="1739717"/>
            <a:ext cx="1207188" cy="325130"/>
          </a:xfrm>
          <a:prstGeom prst="rect">
            <a:avLst/>
          </a:prstGeom>
          <a:solidFill>
            <a:sysClr val="window" lastClr="FFFFFF"/>
          </a:solidFill>
          <a:ln w="12700" cap="flat" cmpd="sng" algn="ctr">
            <a:noFill/>
            <a:prstDash val="solid"/>
          </a:ln>
          <a:effectLst/>
        </p:spPr>
        <p:txBody>
          <a:bodyPr lIns="36000" tIns="45696" rIns="36000" bIns="45696"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75</a:t>
            </a:r>
            <a:r>
              <a:rPr lang="ja-JP" altLang="en-US"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歳くらいまで</a:t>
            </a:r>
            <a:endParaRPr lang="en-US" altLang="ja-JP"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kumimoji="0" lang="en-US" altLang="ja-JP"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10.1</a:t>
            </a:r>
            <a:endParaRPr lang="ja-JP" altLang="en-US"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p:cNvSpPr/>
          <p:nvPr/>
        </p:nvSpPr>
        <p:spPr>
          <a:xfrm>
            <a:off x="7456836" y="1707342"/>
            <a:ext cx="974267" cy="389880"/>
          </a:xfrm>
          <a:prstGeom prst="rect">
            <a:avLst/>
          </a:prstGeom>
          <a:solidFill>
            <a:sysClr val="window" lastClr="FFFFFF"/>
          </a:solidFill>
          <a:ln w="12700" cap="flat" cmpd="sng" algn="ctr">
            <a:noFill/>
            <a:prstDash val="solid"/>
          </a:ln>
          <a:effectLst/>
        </p:spPr>
        <p:txBody>
          <a:bodyPr lIns="36000" tIns="45696" rIns="36000" bIns="45696"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76</a:t>
            </a:r>
            <a:r>
              <a:rPr lang="ja-JP" altLang="en-US"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歳以上</a:t>
            </a:r>
            <a:endParaRPr lang="en-US" altLang="ja-JP"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en-US" altLang="ja-JP"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2.7</a:t>
            </a:r>
            <a:endParaRPr lang="ja-JP" altLang="en-US"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7" name="直線矢印コネクタ 46"/>
          <p:cNvCxnSpPr/>
          <p:nvPr/>
        </p:nvCxnSpPr>
        <p:spPr>
          <a:xfrm>
            <a:off x="6878808" y="2059551"/>
            <a:ext cx="111693" cy="194979"/>
          </a:xfrm>
          <a:prstGeom prst="straightConnector1">
            <a:avLst/>
          </a:prstGeom>
          <a:noFill/>
          <a:ln w="9525" cap="flat" cmpd="sng" algn="ctr">
            <a:solidFill>
              <a:sysClr val="windowText" lastClr="000000"/>
            </a:solidFill>
            <a:prstDash val="solid"/>
            <a:tailEnd type="arrow"/>
          </a:ln>
          <a:effectLst/>
        </p:spPr>
      </p:cxnSp>
      <p:cxnSp>
        <p:nvCxnSpPr>
          <p:cNvPr id="48" name="直線矢印コネクタ 47"/>
          <p:cNvCxnSpPr/>
          <p:nvPr/>
        </p:nvCxnSpPr>
        <p:spPr>
          <a:xfrm flipH="1">
            <a:off x="7629391" y="2064849"/>
            <a:ext cx="164867" cy="182957"/>
          </a:xfrm>
          <a:prstGeom prst="straightConnector1">
            <a:avLst/>
          </a:prstGeom>
          <a:noFill/>
          <a:ln w="9525" cap="flat" cmpd="sng" algn="ctr">
            <a:solidFill>
              <a:sysClr val="windowText" lastClr="000000"/>
            </a:solidFill>
            <a:prstDash val="solid"/>
            <a:tailEnd type="arrow"/>
          </a:ln>
          <a:effectLst/>
        </p:spPr>
      </p:cxnSp>
      <p:sp>
        <p:nvSpPr>
          <p:cNvPr id="49" name="正方形/長方形 48"/>
          <p:cNvSpPr/>
          <p:nvPr/>
        </p:nvSpPr>
        <p:spPr>
          <a:xfrm>
            <a:off x="9846313" y="1751715"/>
            <a:ext cx="851814" cy="365339"/>
          </a:xfrm>
          <a:prstGeom prst="rect">
            <a:avLst/>
          </a:prstGeom>
          <a:solidFill>
            <a:sysClr val="window" lastClr="FFFFFF"/>
          </a:solidFill>
          <a:ln w="12700" cap="flat" cmpd="sng" algn="ctr">
            <a:noFill/>
            <a:prstDash val="solid"/>
          </a:ln>
          <a:effectLst/>
        </p:spPr>
        <p:txBody>
          <a:bodyPr lIns="36000" tIns="45696" rIns="36000" bIns="45696"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kumimoji="0" lang="ja-JP" altLang="en-US"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無回答</a:t>
            </a:r>
            <a:endParaRPr lang="en-US" altLang="ja-JP"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kumimoji="0" lang="en-US" altLang="ja-JP"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0" name="直線矢印コネクタ 49"/>
          <p:cNvCxnSpPr/>
          <p:nvPr/>
        </p:nvCxnSpPr>
        <p:spPr>
          <a:xfrm>
            <a:off x="10413742" y="2097222"/>
            <a:ext cx="136509" cy="143184"/>
          </a:xfrm>
          <a:prstGeom prst="straightConnector1">
            <a:avLst/>
          </a:prstGeom>
          <a:noFill/>
          <a:ln w="9525" cap="flat" cmpd="sng" algn="ctr">
            <a:solidFill>
              <a:sysClr val="windowText" lastClr="000000"/>
            </a:solidFill>
            <a:prstDash val="solid"/>
            <a:tailEnd type="arrow"/>
          </a:ln>
          <a:effectLst/>
        </p:spPr>
      </p:cxnSp>
      <p:sp>
        <p:nvSpPr>
          <p:cNvPr id="17" name="テキスト ボックス 16"/>
          <p:cNvSpPr txBox="1"/>
          <p:nvPr/>
        </p:nvSpPr>
        <p:spPr>
          <a:xfrm>
            <a:off x="1309502" y="3685085"/>
            <a:ext cx="6870550" cy="369332"/>
          </a:xfrm>
          <a:prstGeom prst="rect">
            <a:avLst/>
          </a:prstGeom>
          <a:noFill/>
        </p:spPr>
        <p:txBody>
          <a:bodyPr wrap="square" rtlCol="0">
            <a:spAutoFit/>
          </a:bodyPr>
          <a:lstStyle/>
          <a:p>
            <a:pPr lvl="0"/>
            <a:r>
              <a:rPr lang="ja-JP" altLang="en-US" sz="900" dirty="0">
                <a:solidFill>
                  <a:srgbClr val="000000"/>
                </a:solidFill>
                <a:latin typeface="ＭＳ Ｐ明朝" panose="02020600040205080304" pitchFamily="18" charset="-128"/>
                <a:ea typeface="ＭＳ Ｐ明朝" panose="02020600040205080304" pitchFamily="18" charset="-128"/>
              </a:rPr>
              <a:t>資料出所</a:t>
            </a:r>
            <a:r>
              <a:rPr lang="ja-JP" altLang="en-US" sz="900" dirty="0">
                <a:solidFill>
                  <a:srgbClr val="000000"/>
                </a:solidFill>
                <a:latin typeface="ＭＳ Ｐ明朝" panose="02020600040205080304" pitchFamily="18" charset="-128"/>
                <a:ea typeface="ＭＳ Ｐ明朝" panose="02020600040205080304" pitchFamily="18" charset="-128"/>
                <a:sym typeface="Wingdings" pitchFamily="2" charset="2"/>
              </a:rPr>
              <a:t>：内閣府　</a:t>
            </a:r>
            <a:r>
              <a:rPr lang="ja-JP" altLang="en-US" sz="900" dirty="0">
                <a:solidFill>
                  <a:srgbClr val="000000"/>
                </a:solidFill>
                <a:latin typeface="ＭＳ Ｐ明朝" panose="02020600040205080304" pitchFamily="18" charset="-128"/>
                <a:ea typeface="ＭＳ Ｐ明朝" panose="02020600040205080304" pitchFamily="18" charset="-128"/>
              </a:rPr>
              <a:t>「平成</a:t>
            </a:r>
            <a:r>
              <a:rPr lang="en-US" altLang="ja-JP" sz="900" dirty="0">
                <a:solidFill>
                  <a:srgbClr val="000000"/>
                </a:solidFill>
                <a:latin typeface="ＭＳ Ｐ明朝" panose="02020600040205080304" pitchFamily="18" charset="-128"/>
                <a:ea typeface="ＭＳ Ｐ明朝" panose="02020600040205080304" pitchFamily="18" charset="-128"/>
              </a:rPr>
              <a:t>25</a:t>
            </a:r>
            <a:r>
              <a:rPr lang="ja-JP" altLang="en-US" sz="900" dirty="0">
                <a:solidFill>
                  <a:srgbClr val="000000"/>
                </a:solidFill>
                <a:latin typeface="ＭＳ Ｐ明朝" panose="02020600040205080304" pitchFamily="18" charset="-128"/>
                <a:ea typeface="ＭＳ Ｐ明朝" panose="02020600040205080304" pitchFamily="18" charset="-128"/>
              </a:rPr>
              <a:t>年度　高齢者の地域社会への参加に関する意識調査」（平成</a:t>
            </a:r>
            <a:r>
              <a:rPr lang="en-US" altLang="ja-JP" sz="900" dirty="0">
                <a:solidFill>
                  <a:srgbClr val="000000"/>
                </a:solidFill>
                <a:latin typeface="ＭＳ Ｐ明朝" panose="02020600040205080304" pitchFamily="18" charset="-128"/>
                <a:ea typeface="ＭＳ Ｐ明朝" panose="02020600040205080304" pitchFamily="18" charset="-128"/>
              </a:rPr>
              <a:t>25</a:t>
            </a:r>
            <a:r>
              <a:rPr lang="ja-JP" altLang="en-US" sz="900" dirty="0">
                <a:solidFill>
                  <a:srgbClr val="000000"/>
                </a:solidFill>
                <a:latin typeface="ＭＳ Ｐ明朝" panose="02020600040205080304" pitchFamily="18" charset="-128"/>
                <a:ea typeface="ＭＳ Ｐ明朝" panose="02020600040205080304" pitchFamily="18" charset="-128"/>
              </a:rPr>
              <a:t>年）</a:t>
            </a:r>
            <a:endParaRPr lang="en-US" altLang="ja-JP" sz="900" dirty="0">
              <a:solidFill>
                <a:srgbClr val="000000"/>
              </a:solidFill>
              <a:latin typeface="ＭＳ Ｐ明朝" panose="02020600040205080304" pitchFamily="18" charset="-128"/>
              <a:ea typeface="ＭＳ Ｐ明朝" panose="02020600040205080304" pitchFamily="18" charset="-128"/>
            </a:endParaRPr>
          </a:p>
          <a:p>
            <a:pPr lvl="0"/>
            <a:r>
              <a:rPr lang="ja-JP" altLang="en-US" sz="900" dirty="0">
                <a:solidFill>
                  <a:srgbClr val="000000"/>
                </a:solidFill>
                <a:latin typeface="ＭＳ Ｐ明朝" panose="02020600040205080304" pitchFamily="18" charset="-128"/>
                <a:ea typeface="ＭＳ Ｐ明朝" panose="02020600040205080304" pitchFamily="18" charset="-128"/>
              </a:rPr>
              <a:t>　　　　　　　　　　　　</a:t>
            </a:r>
            <a:r>
              <a:rPr lang="ja-JP" altLang="en-US" sz="800" dirty="0">
                <a:solidFill>
                  <a:srgbClr val="000000"/>
                </a:solidFill>
                <a:latin typeface="ＭＳ Ｐ明朝" panose="02020600040205080304" pitchFamily="18" charset="-128"/>
                <a:ea typeface="ＭＳ Ｐ明朝" panose="02020600040205080304" pitchFamily="18" charset="-128"/>
              </a:rPr>
              <a:t>（注１）</a:t>
            </a:r>
            <a:r>
              <a:rPr lang="en-US" altLang="ja-JP" sz="800" dirty="0">
                <a:solidFill>
                  <a:srgbClr val="000000"/>
                </a:solidFill>
                <a:latin typeface="ＭＳ Ｐ明朝" panose="02020600040205080304" pitchFamily="18" charset="-128"/>
                <a:ea typeface="ＭＳ Ｐ明朝" panose="02020600040205080304" pitchFamily="18" charset="-128"/>
              </a:rPr>
              <a:t>60</a:t>
            </a:r>
            <a:r>
              <a:rPr lang="ja-JP" altLang="en-US" sz="800" dirty="0">
                <a:solidFill>
                  <a:srgbClr val="000000"/>
                </a:solidFill>
                <a:latin typeface="ＭＳ Ｐ明朝" panose="02020600040205080304" pitchFamily="18" charset="-128"/>
                <a:ea typeface="ＭＳ Ｐ明朝" panose="02020600040205080304" pitchFamily="18" charset="-128"/>
              </a:rPr>
              <a:t>歳以上の男女を対象とした調査（</a:t>
            </a:r>
            <a:r>
              <a:rPr lang="en-US" altLang="ja-JP" sz="800" dirty="0">
                <a:solidFill>
                  <a:srgbClr val="000000"/>
                </a:solidFill>
                <a:latin typeface="ＭＳ Ｐ明朝" panose="02020600040205080304" pitchFamily="18" charset="-128"/>
                <a:ea typeface="ＭＳ Ｐ明朝" panose="02020600040205080304" pitchFamily="18" charset="-128"/>
              </a:rPr>
              <a:t>n=1,999</a:t>
            </a:r>
            <a:r>
              <a:rPr lang="ja-JP" altLang="en-US" sz="800" dirty="0">
                <a:solidFill>
                  <a:srgbClr val="000000"/>
                </a:solidFill>
                <a:latin typeface="ＭＳ Ｐ明朝" panose="02020600040205080304" pitchFamily="18" charset="-128"/>
                <a:ea typeface="ＭＳ Ｐ明朝" panose="02020600040205080304" pitchFamily="18" charset="-128"/>
              </a:rPr>
              <a:t>）</a:t>
            </a:r>
          </a:p>
        </p:txBody>
      </p:sp>
      <p:graphicFrame>
        <p:nvGraphicFramePr>
          <p:cNvPr id="25" name="グラフ 24"/>
          <p:cNvGraphicFramePr>
            <a:graphicFrameLocks/>
          </p:cNvGraphicFramePr>
          <p:nvPr/>
        </p:nvGraphicFramePr>
        <p:xfrm>
          <a:off x="1138294" y="4186891"/>
          <a:ext cx="9796706" cy="2304256"/>
        </p:xfrm>
        <a:graphic>
          <a:graphicData uri="http://schemas.openxmlformats.org/drawingml/2006/chart">
            <c:chart xmlns:c="http://schemas.openxmlformats.org/drawingml/2006/chart" xmlns:r="http://schemas.openxmlformats.org/officeDocument/2006/relationships" r:id="rId3"/>
          </a:graphicData>
        </a:graphic>
      </p:graphicFrame>
      <p:sp>
        <p:nvSpPr>
          <p:cNvPr id="27" name="テキスト ボックス 26"/>
          <p:cNvSpPr txBox="1"/>
          <p:nvPr/>
        </p:nvSpPr>
        <p:spPr>
          <a:xfrm>
            <a:off x="1249896" y="4365105"/>
            <a:ext cx="3189920" cy="307777"/>
          </a:xfrm>
          <a:prstGeom prst="rect">
            <a:avLst/>
          </a:prstGeom>
          <a:noFill/>
        </p:spPr>
        <p:txBody>
          <a:bodyPr wrap="square" rtlCol="0">
            <a:spAutoFit/>
          </a:bodyPr>
          <a:lstStyle/>
          <a:p>
            <a:r>
              <a:rPr lang="en-US" altLang="ja-JP" sz="1400" b="1" u="sng" dirty="0">
                <a:latin typeface="メイリオ" panose="020B0604030504040204" pitchFamily="50" charset="-128"/>
                <a:ea typeface="メイリオ" panose="020B0604030504040204" pitchFamily="50" charset="-128"/>
              </a:rPr>
              <a:t>【60</a:t>
            </a:r>
            <a:r>
              <a:rPr lang="ja-JP" altLang="en-US" sz="1400" b="1" u="sng" dirty="0">
                <a:latin typeface="メイリオ" panose="020B0604030504040204" pitchFamily="50" charset="-128"/>
                <a:ea typeface="メイリオ" panose="020B0604030504040204" pitchFamily="50" charset="-128"/>
              </a:rPr>
              <a:t>歳以降の希望する就業形態</a:t>
            </a:r>
            <a:r>
              <a:rPr lang="en-US" altLang="ja-JP" sz="1400" b="1" u="sng" dirty="0">
                <a:latin typeface="メイリオ" panose="020B0604030504040204" pitchFamily="50" charset="-128"/>
                <a:ea typeface="メイリオ" panose="020B0604030504040204" pitchFamily="50" charset="-128"/>
              </a:rPr>
              <a:t>】</a:t>
            </a:r>
            <a:endParaRPr lang="ja-JP" altLang="en-US" sz="1400" b="1" u="sng" dirty="0">
              <a:latin typeface="メイリオ" panose="020B0604030504040204" pitchFamily="50" charset="-128"/>
              <a:ea typeface="メイリオ" panose="020B0604030504040204" pitchFamily="50" charset="-128"/>
            </a:endParaRPr>
          </a:p>
        </p:txBody>
      </p:sp>
      <p:cxnSp>
        <p:nvCxnSpPr>
          <p:cNvPr id="28" name="直線矢印コネクタ 27"/>
          <p:cNvCxnSpPr/>
          <p:nvPr/>
        </p:nvCxnSpPr>
        <p:spPr>
          <a:xfrm flipV="1">
            <a:off x="9048329" y="5460362"/>
            <a:ext cx="1113451" cy="3636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7097872" y="5693246"/>
            <a:ext cx="2164361" cy="261610"/>
          </a:xfrm>
          <a:prstGeom prst="rect">
            <a:avLst/>
          </a:prstGeom>
          <a:noFill/>
        </p:spPr>
        <p:txBody>
          <a:bodyPr wrap="square" rtlCol="0">
            <a:spAutoFit/>
          </a:bodyPr>
          <a:lstStyle/>
          <a:p>
            <a:r>
              <a:rPr lang="ja-JP" altLang="en-US" sz="1100" dirty="0"/>
              <a:t>農林漁業（家族従業者を含む）</a:t>
            </a:r>
            <a:endParaRPr lang="ja-JP" altLang="en-US" dirty="0"/>
          </a:p>
        </p:txBody>
      </p:sp>
      <p:sp>
        <p:nvSpPr>
          <p:cNvPr id="30" name="Text Box 6"/>
          <p:cNvSpPr txBox="1">
            <a:spLocks noChangeArrowheads="1"/>
          </p:cNvSpPr>
          <p:nvPr/>
        </p:nvSpPr>
        <p:spPr bwMode="auto">
          <a:xfrm>
            <a:off x="1229878" y="6516102"/>
            <a:ext cx="10633831" cy="369283"/>
          </a:xfrm>
          <a:prstGeom prst="rect">
            <a:avLst/>
          </a:prstGeom>
          <a:noFill/>
          <a:ln w="9525">
            <a:noFill/>
            <a:miter lim="800000"/>
            <a:headEnd/>
            <a:tailEnd/>
          </a:ln>
        </p:spPr>
        <p:txBody>
          <a:bodyPr wrap="square" lIns="91390" tIns="45696" rIns="91390" bIns="45696">
            <a:spAutoFit/>
          </a:bodyPr>
          <a:lstStyle/>
          <a:p>
            <a:r>
              <a:rPr lang="ja-JP" altLang="en-US" sz="900" dirty="0">
                <a:solidFill>
                  <a:srgbClr val="000000"/>
                </a:solidFill>
                <a:latin typeface="ＭＳ Ｐ明朝" panose="02020600040205080304" pitchFamily="18" charset="-128"/>
                <a:ea typeface="ＭＳ Ｐ明朝" panose="02020600040205080304" pitchFamily="18" charset="-128"/>
              </a:rPr>
              <a:t>資料出所</a:t>
            </a:r>
            <a:r>
              <a:rPr lang="ja-JP" altLang="en-US" sz="900" dirty="0">
                <a:solidFill>
                  <a:srgbClr val="000000"/>
                </a:solidFill>
                <a:latin typeface="ＭＳ Ｐ明朝" panose="02020600040205080304" pitchFamily="18" charset="-128"/>
                <a:ea typeface="ＭＳ Ｐ明朝" panose="02020600040205080304" pitchFamily="18" charset="-128"/>
                <a:sym typeface="Wingdings" pitchFamily="2" charset="2"/>
              </a:rPr>
              <a:t>：内閣府　「</a:t>
            </a:r>
            <a:r>
              <a:rPr lang="ja-JP" altLang="en-US" sz="900" dirty="0">
                <a:latin typeface="ＭＳ Ｐ明朝" panose="02020600040205080304" pitchFamily="18" charset="-128"/>
                <a:ea typeface="ＭＳ Ｐ明朝" panose="02020600040205080304" pitchFamily="18" charset="-128"/>
              </a:rPr>
              <a:t>平成</a:t>
            </a:r>
            <a:r>
              <a:rPr lang="en-US" altLang="ja-JP" sz="900" dirty="0">
                <a:latin typeface="ＭＳ Ｐ明朝" panose="02020600040205080304" pitchFamily="18" charset="-128"/>
                <a:ea typeface="ＭＳ Ｐ明朝" panose="02020600040205080304" pitchFamily="18" charset="-128"/>
              </a:rPr>
              <a:t>25</a:t>
            </a:r>
            <a:r>
              <a:rPr lang="ja-JP" altLang="en-US" sz="900" dirty="0">
                <a:latin typeface="ＭＳ Ｐ明朝" panose="02020600040205080304" pitchFamily="18" charset="-128"/>
                <a:ea typeface="ＭＳ Ｐ明朝" panose="02020600040205080304" pitchFamily="18" charset="-128"/>
              </a:rPr>
              <a:t>年度 高齢期に向けた「備え」に関する意識調査</a:t>
            </a:r>
            <a:r>
              <a:rPr lang="ja-JP" altLang="en-US" sz="900" dirty="0">
                <a:solidFill>
                  <a:srgbClr val="000000"/>
                </a:solidFill>
                <a:latin typeface="ＭＳ Ｐ明朝" panose="02020600040205080304" pitchFamily="18" charset="-128"/>
                <a:ea typeface="ＭＳ Ｐ明朝" panose="02020600040205080304" pitchFamily="18" charset="-128"/>
                <a:sym typeface="Wingdings" pitchFamily="2" charset="2"/>
              </a:rPr>
              <a:t>」（平成</a:t>
            </a:r>
            <a:r>
              <a:rPr lang="en-US" altLang="ja-JP" sz="900" dirty="0">
                <a:solidFill>
                  <a:srgbClr val="000000"/>
                </a:solidFill>
                <a:latin typeface="ＭＳ Ｐ明朝" panose="02020600040205080304" pitchFamily="18" charset="-128"/>
                <a:ea typeface="ＭＳ Ｐ明朝" panose="02020600040205080304" pitchFamily="18" charset="-128"/>
                <a:sym typeface="Wingdings" pitchFamily="2" charset="2"/>
              </a:rPr>
              <a:t>25</a:t>
            </a:r>
            <a:r>
              <a:rPr lang="ja-JP" altLang="en-US" sz="900" dirty="0">
                <a:solidFill>
                  <a:srgbClr val="000000"/>
                </a:solidFill>
                <a:latin typeface="ＭＳ Ｐ明朝" panose="02020600040205080304" pitchFamily="18" charset="-128"/>
                <a:ea typeface="ＭＳ Ｐ明朝" panose="02020600040205080304" pitchFamily="18" charset="-128"/>
                <a:sym typeface="Wingdings" pitchFamily="2" charset="2"/>
              </a:rPr>
              <a:t>年）</a:t>
            </a:r>
            <a:r>
              <a:rPr lang="ja-JP" altLang="en-US" sz="900" dirty="0">
                <a:solidFill>
                  <a:srgbClr val="000000"/>
                </a:solidFill>
                <a:latin typeface="ＭＳ Ｐ明朝" panose="02020600040205080304" pitchFamily="18" charset="-128"/>
                <a:ea typeface="ＭＳ Ｐ明朝" panose="02020600040205080304" pitchFamily="18" charset="-128"/>
              </a:rPr>
              <a:t> </a:t>
            </a:r>
            <a:endParaRPr lang="en-US" altLang="ja-JP" sz="900" dirty="0">
              <a:solidFill>
                <a:srgbClr val="000000"/>
              </a:solidFill>
              <a:latin typeface="ＭＳ Ｐ明朝" panose="02020600040205080304" pitchFamily="18" charset="-128"/>
              <a:ea typeface="ＭＳ Ｐ明朝" panose="02020600040205080304" pitchFamily="18" charset="-128"/>
            </a:endParaRPr>
          </a:p>
          <a:p>
            <a:r>
              <a:rPr lang="ja-JP" altLang="en-US" sz="900" dirty="0">
                <a:solidFill>
                  <a:srgbClr val="000000"/>
                </a:solidFill>
                <a:latin typeface="ＭＳ Ｐ明朝" panose="02020600040205080304" pitchFamily="18" charset="-128"/>
                <a:ea typeface="ＭＳ Ｐ明朝" panose="02020600040205080304" pitchFamily="18" charset="-128"/>
              </a:rPr>
              <a:t>　　　　　　　　　　　　</a:t>
            </a:r>
            <a:r>
              <a:rPr lang="ja-JP" altLang="en-US" sz="800" dirty="0">
                <a:solidFill>
                  <a:srgbClr val="000000"/>
                </a:solidFill>
                <a:latin typeface="ＭＳ Ｐ明朝" panose="02020600040205080304" pitchFamily="18" charset="-128"/>
                <a:ea typeface="ＭＳ Ｐ明朝" panose="02020600040205080304" pitchFamily="18" charset="-128"/>
              </a:rPr>
              <a:t>（注</a:t>
            </a:r>
            <a:r>
              <a:rPr lang="en-US" altLang="ja-JP" sz="800" dirty="0">
                <a:solidFill>
                  <a:srgbClr val="000000"/>
                </a:solidFill>
                <a:latin typeface="ＭＳ Ｐ明朝" panose="02020600040205080304" pitchFamily="18" charset="-128"/>
                <a:ea typeface="ＭＳ Ｐ明朝" panose="02020600040205080304" pitchFamily="18" charset="-128"/>
              </a:rPr>
              <a:t>2</a:t>
            </a:r>
            <a:r>
              <a:rPr lang="ja-JP" altLang="en-US" sz="800" dirty="0">
                <a:solidFill>
                  <a:srgbClr val="000000"/>
                </a:solidFill>
                <a:latin typeface="ＭＳ Ｐ明朝" panose="02020600040205080304" pitchFamily="18" charset="-128"/>
                <a:ea typeface="ＭＳ Ｐ明朝" panose="02020600040205080304" pitchFamily="18" charset="-128"/>
              </a:rPr>
              <a:t>）　</a:t>
            </a:r>
            <a:r>
              <a:rPr lang="en-US" altLang="ja-JP" sz="800" dirty="0">
                <a:solidFill>
                  <a:srgbClr val="000000"/>
                </a:solidFill>
                <a:latin typeface="ＭＳ Ｐ明朝" panose="02020600040205080304" pitchFamily="18" charset="-128"/>
                <a:ea typeface="ＭＳ Ｐ明朝" panose="02020600040205080304" pitchFamily="18" charset="-128"/>
              </a:rPr>
              <a:t>35</a:t>
            </a:r>
            <a:r>
              <a:rPr lang="ja-JP" altLang="en-US" sz="800" dirty="0">
                <a:solidFill>
                  <a:srgbClr val="000000"/>
                </a:solidFill>
                <a:latin typeface="ＭＳ Ｐ明朝" panose="02020600040205080304" pitchFamily="18" charset="-128"/>
                <a:ea typeface="ＭＳ Ｐ明朝" panose="02020600040205080304" pitchFamily="18" charset="-128"/>
              </a:rPr>
              <a:t>～</a:t>
            </a:r>
            <a:r>
              <a:rPr lang="en-US" altLang="ja-JP" sz="800" dirty="0">
                <a:solidFill>
                  <a:srgbClr val="000000"/>
                </a:solidFill>
                <a:latin typeface="ＭＳ Ｐ明朝" panose="02020600040205080304" pitchFamily="18" charset="-128"/>
                <a:ea typeface="ＭＳ Ｐ明朝" panose="02020600040205080304" pitchFamily="18" charset="-128"/>
              </a:rPr>
              <a:t>64</a:t>
            </a:r>
            <a:r>
              <a:rPr lang="ja-JP" altLang="en-US" sz="800" dirty="0">
                <a:solidFill>
                  <a:srgbClr val="000000"/>
                </a:solidFill>
                <a:latin typeface="ＭＳ Ｐ明朝" panose="02020600040205080304" pitchFamily="18" charset="-128"/>
                <a:ea typeface="ＭＳ Ｐ明朝" panose="02020600040205080304" pitchFamily="18" charset="-128"/>
              </a:rPr>
              <a:t>歳の男女を対象とした調査（</a:t>
            </a:r>
            <a:r>
              <a:rPr lang="en-US" altLang="ja-JP" sz="800" dirty="0">
                <a:solidFill>
                  <a:srgbClr val="000000"/>
                </a:solidFill>
                <a:latin typeface="ＭＳ Ｐ明朝" panose="02020600040205080304" pitchFamily="18" charset="-128"/>
                <a:ea typeface="ＭＳ Ｐ明朝" panose="02020600040205080304" pitchFamily="18" charset="-128"/>
              </a:rPr>
              <a:t>n=2,214</a:t>
            </a:r>
            <a:r>
              <a:rPr lang="ja-JP" altLang="en-US" sz="800" dirty="0">
                <a:solidFill>
                  <a:srgbClr val="000000"/>
                </a:solidFill>
                <a:latin typeface="ＭＳ Ｐ明朝" panose="02020600040205080304" pitchFamily="18" charset="-128"/>
                <a:ea typeface="ＭＳ Ｐ明朝" panose="02020600040205080304" pitchFamily="18" charset="-128"/>
              </a:rPr>
              <a:t>）。 </a:t>
            </a:r>
            <a:r>
              <a:rPr lang="en-US" altLang="ja-JP" sz="800" dirty="0">
                <a:solidFill>
                  <a:srgbClr val="000000"/>
                </a:solidFill>
                <a:latin typeface="ＭＳ Ｐ明朝" panose="02020600040205080304" pitchFamily="18" charset="-128"/>
                <a:ea typeface="ＭＳ Ｐ明朝" panose="02020600040205080304" pitchFamily="18" charset="-128"/>
              </a:rPr>
              <a:t>【60</a:t>
            </a:r>
            <a:r>
              <a:rPr lang="ja-JP" altLang="en-US" sz="800" dirty="0">
                <a:solidFill>
                  <a:srgbClr val="000000"/>
                </a:solidFill>
                <a:latin typeface="ＭＳ Ｐ明朝" panose="02020600040205080304" pitchFamily="18" charset="-128"/>
                <a:ea typeface="ＭＳ Ｐ明朝" panose="02020600040205080304" pitchFamily="18" charset="-128"/>
              </a:rPr>
              <a:t>歳以降の希望する就業形態</a:t>
            </a:r>
            <a:r>
              <a:rPr lang="en-US" altLang="ja-JP" sz="800" dirty="0">
                <a:solidFill>
                  <a:srgbClr val="000000"/>
                </a:solidFill>
                <a:latin typeface="ＭＳ Ｐ明朝" panose="02020600040205080304" pitchFamily="18" charset="-128"/>
                <a:ea typeface="ＭＳ Ｐ明朝" panose="02020600040205080304" pitchFamily="18" charset="-128"/>
              </a:rPr>
              <a:t>】</a:t>
            </a:r>
            <a:r>
              <a:rPr lang="ja-JP" altLang="en-US" sz="800" dirty="0">
                <a:solidFill>
                  <a:srgbClr val="000000"/>
                </a:solidFill>
                <a:latin typeface="ＭＳ Ｐ明朝" panose="02020600040205080304" pitchFamily="18" charset="-128"/>
                <a:ea typeface="ＭＳ Ｐ明朝" panose="02020600040205080304" pitchFamily="18" charset="-128"/>
              </a:rPr>
              <a:t>の対象は</a:t>
            </a:r>
            <a:r>
              <a:rPr lang="en-US" altLang="ja-JP" sz="800" dirty="0">
                <a:solidFill>
                  <a:srgbClr val="000000"/>
                </a:solidFill>
                <a:latin typeface="ＭＳ Ｐ明朝" panose="02020600040205080304" pitchFamily="18" charset="-128"/>
                <a:ea typeface="ＭＳ Ｐ明朝" panose="02020600040205080304" pitchFamily="18" charset="-128"/>
              </a:rPr>
              <a:t>35</a:t>
            </a:r>
            <a:r>
              <a:rPr lang="ja-JP" altLang="en-US" sz="800" dirty="0">
                <a:solidFill>
                  <a:srgbClr val="000000"/>
                </a:solidFill>
                <a:latin typeface="ＭＳ Ｐ明朝" panose="02020600040205080304" pitchFamily="18" charset="-128"/>
                <a:ea typeface="ＭＳ Ｐ明朝" panose="02020600040205080304" pitchFamily="18" charset="-128"/>
              </a:rPr>
              <a:t>～</a:t>
            </a:r>
            <a:r>
              <a:rPr lang="en-US" altLang="ja-JP" sz="800" dirty="0">
                <a:solidFill>
                  <a:srgbClr val="000000"/>
                </a:solidFill>
                <a:latin typeface="ＭＳ Ｐ明朝" panose="02020600040205080304" pitchFamily="18" charset="-128"/>
                <a:ea typeface="ＭＳ Ｐ明朝" panose="02020600040205080304" pitchFamily="18" charset="-128"/>
              </a:rPr>
              <a:t>64</a:t>
            </a:r>
            <a:r>
              <a:rPr lang="ja-JP" altLang="en-US" sz="800" dirty="0">
                <a:solidFill>
                  <a:srgbClr val="000000"/>
                </a:solidFill>
                <a:latin typeface="ＭＳ Ｐ明朝" panose="02020600040205080304" pitchFamily="18" charset="-128"/>
                <a:ea typeface="ＭＳ Ｐ明朝" panose="02020600040205080304" pitchFamily="18" charset="-128"/>
              </a:rPr>
              <a:t>歳の男女のうち、</a:t>
            </a:r>
            <a:r>
              <a:rPr lang="en-US" altLang="ja-JP" sz="800" dirty="0">
                <a:solidFill>
                  <a:srgbClr val="000000"/>
                </a:solidFill>
                <a:latin typeface="ＭＳ Ｐ明朝" panose="02020600040205080304" pitchFamily="18" charset="-128"/>
                <a:ea typeface="ＭＳ Ｐ明朝" panose="02020600040205080304" pitchFamily="18" charset="-128"/>
              </a:rPr>
              <a:t>60</a:t>
            </a:r>
            <a:r>
              <a:rPr lang="ja-JP" altLang="en-US" sz="800" dirty="0">
                <a:solidFill>
                  <a:srgbClr val="000000"/>
                </a:solidFill>
                <a:latin typeface="ＭＳ Ｐ明朝" panose="02020600040205080304" pitchFamily="18" charset="-128"/>
                <a:ea typeface="ＭＳ Ｐ明朝" panose="02020600040205080304" pitchFamily="18" charset="-128"/>
              </a:rPr>
              <a:t>歳以降も収入を伴う就労の意向がある者。</a:t>
            </a:r>
          </a:p>
        </p:txBody>
      </p:sp>
      <p:sp>
        <p:nvSpPr>
          <p:cNvPr id="24" name="テキスト ボックス 5"/>
          <p:cNvSpPr txBox="1">
            <a:spLocks noChangeArrowheads="1"/>
          </p:cNvSpPr>
          <p:nvPr/>
        </p:nvSpPr>
        <p:spPr bwMode="auto">
          <a:xfrm>
            <a:off x="1415480" y="748522"/>
            <a:ext cx="5793393" cy="522346"/>
          </a:xfrm>
          <a:prstGeom prst="rect">
            <a:avLst/>
          </a:prstGeom>
          <a:noFill/>
          <a:ln w="9525">
            <a:noFill/>
            <a:miter lim="800000"/>
            <a:headEnd/>
            <a:tailEnd/>
          </a:ln>
        </p:spPr>
        <p:txBody>
          <a:bodyPr wrap="none" lIns="90557" tIns="45287" rIns="90557" bIns="45287">
            <a:spAutoFit/>
          </a:bodyPr>
          <a:lstStyle/>
          <a:p>
            <a:pPr fontAlgn="base">
              <a:spcBef>
                <a:spcPct val="0"/>
              </a:spcBef>
              <a:spcAft>
                <a:spcPct val="0"/>
              </a:spcAft>
            </a:pPr>
            <a:r>
              <a:rPr lang="ja-JP" altLang="en-US" sz="1400" dirty="0">
                <a:solidFill>
                  <a:srgbClr val="000000"/>
                </a:solidFill>
                <a:latin typeface="メイリオ" panose="020B0604030504040204" pitchFamily="50" charset="-128"/>
                <a:ea typeface="メイリオ" panose="020B0604030504040204" pitchFamily="50" charset="-128"/>
              </a:rPr>
              <a:t>○　</a:t>
            </a:r>
            <a:r>
              <a:rPr lang="en-US" altLang="ja-JP" sz="1400" dirty="0">
                <a:solidFill>
                  <a:srgbClr val="000000"/>
                </a:solidFill>
                <a:latin typeface="メイリオ" panose="020B0604030504040204" pitchFamily="50" charset="-128"/>
                <a:ea typeface="メイリオ" panose="020B0604030504040204" pitchFamily="50" charset="-128"/>
              </a:rPr>
              <a:t>65</a:t>
            </a:r>
            <a:r>
              <a:rPr lang="ja-JP" altLang="en-US" sz="1400" dirty="0">
                <a:solidFill>
                  <a:srgbClr val="000000"/>
                </a:solidFill>
                <a:latin typeface="メイリオ" panose="020B0604030504040204" pitchFamily="50" charset="-128"/>
                <a:ea typeface="メイリオ" panose="020B0604030504040204" pitchFamily="50" charset="-128"/>
              </a:rPr>
              <a:t>歳を超えて働きたいと回答した人が約７割を占めている。</a:t>
            </a:r>
          </a:p>
          <a:p>
            <a:pPr marL="92075" indent="-92075" fontAlgn="base">
              <a:spcBef>
                <a:spcPct val="0"/>
              </a:spcBef>
              <a:spcAft>
                <a:spcPct val="0"/>
              </a:spcAft>
            </a:pPr>
            <a:r>
              <a:rPr lang="ja-JP" altLang="en-US" sz="1400" dirty="0">
                <a:solidFill>
                  <a:srgbClr val="000000"/>
                </a:solidFill>
                <a:latin typeface="メイリオ" panose="020B0604030504040204" pitchFamily="50" charset="-128"/>
                <a:ea typeface="メイリオ" panose="020B0604030504040204" pitchFamily="50" charset="-128"/>
              </a:rPr>
              <a:t>○　</a:t>
            </a:r>
            <a:r>
              <a:rPr lang="en-US" altLang="ja-JP" sz="1400" dirty="0">
                <a:solidFill>
                  <a:srgbClr val="000000"/>
                </a:solidFill>
                <a:latin typeface="メイリオ" panose="020B0604030504040204" pitchFamily="50" charset="-128"/>
                <a:ea typeface="メイリオ" panose="020B0604030504040204" pitchFamily="50" charset="-128"/>
              </a:rPr>
              <a:t>60</a:t>
            </a:r>
            <a:r>
              <a:rPr lang="ja-JP" altLang="en-US" sz="1400" dirty="0">
                <a:solidFill>
                  <a:srgbClr val="000000"/>
                </a:solidFill>
                <a:latin typeface="メイリオ" panose="020B0604030504040204" pitchFamily="50" charset="-128"/>
                <a:ea typeface="メイリオ" panose="020B0604030504040204" pitchFamily="50" charset="-128"/>
              </a:rPr>
              <a:t>歳以降の希望する就労形態として、パートタイムが最も多い。</a:t>
            </a:r>
          </a:p>
        </p:txBody>
      </p:sp>
      <p:sp>
        <p:nvSpPr>
          <p:cNvPr id="31" name="Rectangle 15" descr="25%"/>
          <p:cNvSpPr>
            <a:spLocks noChangeArrowheads="1"/>
          </p:cNvSpPr>
          <p:nvPr/>
        </p:nvSpPr>
        <p:spPr bwMode="auto">
          <a:xfrm>
            <a:off x="0" y="19442"/>
            <a:ext cx="9817149" cy="461655"/>
          </a:xfrm>
          <a:prstGeom prst="rect">
            <a:avLst/>
          </a:prstGeom>
          <a:noFill/>
          <a:ln w="12700">
            <a:noFill/>
            <a:miter lim="800000"/>
            <a:headEnd/>
            <a:tailEnd/>
          </a:ln>
        </p:spPr>
        <p:txBody>
          <a:bodyPr wrap="square" lIns="91428" tIns="45715" rIns="91428" bIns="45715" anchor="ctr">
            <a:spAutoFit/>
          </a:bodyPr>
          <a:lstStyle/>
          <a:p>
            <a:pPr fontAlgn="base">
              <a:spcBef>
                <a:spcPct val="0"/>
              </a:spcBef>
              <a:spcAft>
                <a:spcPct val="0"/>
              </a:spcAft>
            </a:pPr>
            <a:r>
              <a:rPr lang="ja-JP" altLang="en-US" sz="2400" dirty="0">
                <a:solidFill>
                  <a:prstClr val="black"/>
                </a:solidFill>
                <a:latin typeface="メイリオ" panose="020B0604030504040204" pitchFamily="50" charset="-128"/>
                <a:ea typeface="メイリオ" panose="020B0604030504040204" pitchFamily="50" charset="-128"/>
              </a:rPr>
              <a:t>高齢者の就労意欲は高く、多様な就労形態を望んでいる</a:t>
            </a:r>
          </a:p>
        </p:txBody>
      </p:sp>
      <p:sp>
        <p:nvSpPr>
          <p:cNvPr id="26" name="正方形/長方形 25"/>
          <p:cNvSpPr/>
          <p:nvPr/>
        </p:nvSpPr>
        <p:spPr>
          <a:xfrm>
            <a:off x="0" y="502437"/>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矢印コネクタ 2"/>
          <p:cNvCxnSpPr/>
          <p:nvPr/>
        </p:nvCxnSpPr>
        <p:spPr>
          <a:xfrm flipV="1">
            <a:off x="4511824" y="3140712"/>
            <a:ext cx="6038427" cy="1881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7104492" y="2974680"/>
            <a:ext cx="973520" cy="352246"/>
          </a:xfrm>
          <a:prstGeom prst="rect">
            <a:avLst/>
          </a:prstGeom>
          <a:solidFill>
            <a:schemeClr val="bg1"/>
          </a:solidFill>
          <a:ln w="381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kumimoji="0" lang="ja-JP" altLang="en-US" sz="1600" b="1" kern="0" dirty="0">
                <a:solidFill>
                  <a:srgbClr val="FF0000"/>
                </a:solidFill>
                <a:latin typeface="Calibri"/>
                <a:ea typeface="ＭＳ Ｐゴシック"/>
              </a:rPr>
              <a:t>６５．９％</a:t>
            </a:r>
          </a:p>
        </p:txBody>
      </p:sp>
      <p:sp>
        <p:nvSpPr>
          <p:cNvPr id="2" name="スライド番号プレースホルダー 1">
            <a:extLst>
              <a:ext uri="{FF2B5EF4-FFF2-40B4-BE49-F238E27FC236}">
                <a16:creationId xmlns:a16="http://schemas.microsoft.com/office/drawing/2014/main" id="{DEDC30EA-B5FB-D117-8635-A397A24FA3B6}"/>
              </a:ext>
            </a:extLst>
          </p:cNvPr>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50</a:t>
            </a:fld>
            <a:endParaRPr lang="ja-JP" altLang="en-US">
              <a:solidFill>
                <a:prstClr val="black">
                  <a:tint val="75000"/>
                </a:prstClr>
              </a:solidFill>
            </a:endParaRPr>
          </a:p>
        </p:txBody>
      </p:sp>
    </p:spTree>
    <p:extLst>
      <p:ext uri="{BB962C8B-B14F-4D97-AF65-F5344CB8AC3E}">
        <p14:creationId xmlns:p14="http://schemas.microsoft.com/office/powerpoint/2010/main" val="3884300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37769" y="638673"/>
            <a:ext cx="4809330" cy="400110"/>
          </a:xfrm>
          <a:prstGeom prst="rect">
            <a:avLst/>
          </a:prstGeom>
          <a:noFill/>
        </p:spPr>
        <p:txBody>
          <a:bodyPr wrap="none" rtlCol="0">
            <a:spAutoFit/>
          </a:bodyPr>
          <a:lstStyle/>
          <a:p>
            <a:pPr algn="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2017.3.28</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働き方改革実行計画　より</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Rectangle 15" descr="25%"/>
          <p:cNvSpPr>
            <a:spLocks noChangeArrowheads="1"/>
          </p:cNvSpPr>
          <p:nvPr/>
        </p:nvSpPr>
        <p:spPr bwMode="auto">
          <a:xfrm>
            <a:off x="1143001" y="101829"/>
            <a:ext cx="9817149" cy="461655"/>
          </a:xfrm>
          <a:prstGeom prst="rect">
            <a:avLst/>
          </a:prstGeom>
          <a:noFill/>
          <a:ln w="12700">
            <a:noFill/>
            <a:miter lim="800000"/>
            <a:headEnd/>
            <a:tailEnd/>
          </a:ln>
        </p:spPr>
        <p:txBody>
          <a:bodyPr wrap="square" lIns="91428" tIns="45715" rIns="91428" bIns="45715" anchor="ctr">
            <a:spAutoFit/>
          </a:bodyPr>
          <a:lstStyle/>
          <a:p>
            <a:pPr fontAlgn="base">
              <a:spcBef>
                <a:spcPct val="0"/>
              </a:spcBef>
              <a:spcAft>
                <a:spcPct val="0"/>
              </a:spcAft>
            </a:pPr>
            <a:r>
              <a:rPr lang="ja-JP" altLang="en-US" sz="2400" b="1" dirty="0">
                <a:solidFill>
                  <a:prstClr val="black"/>
                </a:solidFill>
                <a:latin typeface="メイリオ" panose="020B0604030504040204" pitchFamily="50" charset="-128"/>
                <a:ea typeface="メイリオ" panose="020B0604030504040204" pitchFamily="50" charset="-128"/>
              </a:rPr>
              <a:t>働き方改革の意義</a:t>
            </a:r>
            <a:r>
              <a:rPr lang="en-US" altLang="ja-JP" sz="2400" b="1" dirty="0">
                <a:solidFill>
                  <a:prstClr val="black"/>
                </a:solidFill>
                <a:latin typeface="メイリオ" panose="020B0604030504040204" pitchFamily="50" charset="-128"/>
                <a:ea typeface="メイリオ" panose="020B0604030504040204" pitchFamily="50" charset="-128"/>
              </a:rPr>
              <a:t>(</a:t>
            </a:r>
            <a:r>
              <a:rPr lang="ja-JP" altLang="en-US" sz="2400" b="1" dirty="0">
                <a:solidFill>
                  <a:prstClr val="black"/>
                </a:solidFill>
                <a:latin typeface="メイリオ" panose="020B0604030504040204" pitchFamily="50" charset="-128"/>
                <a:ea typeface="メイリオ" panose="020B0604030504040204" pitchFamily="50" charset="-128"/>
              </a:rPr>
              <a:t>基本的考え方</a:t>
            </a:r>
            <a:r>
              <a:rPr lang="en-US" altLang="ja-JP" sz="2400" b="1" dirty="0">
                <a:solidFill>
                  <a:prstClr val="black"/>
                </a:solidFill>
                <a:latin typeface="メイリオ" panose="020B0604030504040204" pitchFamily="50" charset="-128"/>
                <a:ea typeface="メイリオ" panose="020B0604030504040204" pitchFamily="50" charset="-128"/>
              </a:rPr>
              <a:t>)</a:t>
            </a:r>
            <a:endParaRPr lang="ja-JP" altLang="en-US" sz="2400" b="1" dirty="0">
              <a:solidFill>
                <a:prstClr val="black"/>
              </a:solidFill>
              <a:latin typeface="メイリオ" panose="020B0604030504040204" pitchFamily="50" charset="-128"/>
              <a:ea typeface="メイリオ" panose="020B0604030504040204" pitchFamily="50" charset="-128"/>
            </a:endParaRPr>
          </a:p>
        </p:txBody>
      </p:sp>
      <p:cxnSp>
        <p:nvCxnSpPr>
          <p:cNvPr id="7" name="直線コネクタ 6"/>
          <p:cNvCxnSpPr/>
          <p:nvPr/>
        </p:nvCxnSpPr>
        <p:spPr>
          <a:xfrm>
            <a:off x="1055440" y="563484"/>
            <a:ext cx="10153128" cy="1"/>
          </a:xfrm>
          <a:prstGeom prst="line">
            <a:avLst/>
          </a:prstGeom>
          <a:ln w="57150" cmpd="sng">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343472" y="658899"/>
            <a:ext cx="2952328" cy="400110"/>
          </a:xfrm>
          <a:prstGeom prst="rect">
            <a:avLst/>
          </a:prstGeom>
          <a:solidFill>
            <a:schemeClr val="accent1">
              <a:lumMod val="20000"/>
              <a:lumOff val="80000"/>
            </a:schemeClr>
          </a:solidFill>
        </p:spPr>
        <p:txBody>
          <a:bodyPr wrap="square" rtlCol="0" anchor="ctr">
            <a:spAutoFit/>
          </a:bodyPr>
          <a:lstStyle/>
          <a:p>
            <a:r>
              <a:rPr lang="ja-JP" altLang="en-US" sz="2000" b="1" dirty="0">
                <a:latin typeface="Meiryo UI" panose="020B0604030504040204" pitchFamily="50" charset="-128"/>
                <a:ea typeface="Meiryo UI" panose="020B0604030504040204" pitchFamily="50" charset="-128"/>
              </a:rPr>
              <a:t>日本の働き方にある課題</a:t>
            </a:r>
          </a:p>
        </p:txBody>
      </p:sp>
      <p:sp>
        <p:nvSpPr>
          <p:cNvPr id="10" name="正方形/長方形 9"/>
          <p:cNvSpPr/>
          <p:nvPr/>
        </p:nvSpPr>
        <p:spPr>
          <a:xfrm>
            <a:off x="2680802" y="1979432"/>
            <a:ext cx="8166296" cy="757130"/>
          </a:xfrm>
          <a:prstGeom prst="rect">
            <a:avLst/>
          </a:prstGeom>
        </p:spPr>
        <p:txBody>
          <a:bodyPr wrap="square">
            <a:spAutoFit/>
          </a:bodyPr>
          <a:lstStyle/>
          <a:p>
            <a:pPr>
              <a:lnSpc>
                <a:spcPct val="120000"/>
              </a:lnSpc>
            </a:pPr>
            <a:r>
              <a:rPr lang="ja-JP" altLang="en-US" dirty="0">
                <a:latin typeface="HGP明朝E" panose="02020900000000000000" pitchFamily="18" charset="-128"/>
                <a:ea typeface="HGP明朝E" panose="02020900000000000000" pitchFamily="18" charset="-128"/>
              </a:rPr>
              <a:t>正規と非正規の不合理な待遇差を解消していけば、どのような雇用形態を選んでも納得感が得られ、多様な働き方を自由に選択できるようになる。</a:t>
            </a:r>
          </a:p>
        </p:txBody>
      </p:sp>
      <p:sp>
        <p:nvSpPr>
          <p:cNvPr id="9" name="テキスト ボックス 8"/>
          <p:cNvSpPr txBox="1"/>
          <p:nvPr/>
        </p:nvSpPr>
        <p:spPr>
          <a:xfrm>
            <a:off x="1343472" y="1234812"/>
            <a:ext cx="2160240" cy="707886"/>
          </a:xfrm>
          <a:prstGeom prst="rect">
            <a:avLst/>
          </a:prstGeom>
          <a:solidFill>
            <a:srgbClr val="FF0000"/>
          </a:solidFill>
          <a:ln>
            <a:solidFill>
              <a:srgbClr val="FF0000"/>
            </a:solidFill>
          </a:ln>
        </p:spPr>
        <p:txBody>
          <a:bodyPr wrap="square" lIns="36000" tIns="36000" rIns="36000" bIns="36000" rtlCol="0" anchor="ctr">
            <a:noAutofit/>
          </a:bodyPr>
          <a:lstStyle/>
          <a:p>
            <a:r>
              <a:rPr lang="ja-JP" altLang="en-US" sz="2000" b="1" dirty="0">
                <a:solidFill>
                  <a:schemeClr val="bg1"/>
                </a:solidFill>
                <a:latin typeface="Meiryo UI" panose="020B0604030504040204" pitchFamily="50" charset="-128"/>
                <a:ea typeface="Meiryo UI" panose="020B0604030504040204" pitchFamily="50" charset="-128"/>
              </a:rPr>
              <a:t>正規・非正規の</a:t>
            </a:r>
            <a:endParaRPr lang="en-US" altLang="ja-JP" sz="2000" b="1" dirty="0">
              <a:solidFill>
                <a:schemeClr val="bg1"/>
              </a:solidFill>
              <a:latin typeface="Meiryo UI" panose="020B0604030504040204" pitchFamily="50" charset="-128"/>
              <a:ea typeface="Meiryo UI" panose="020B0604030504040204" pitchFamily="50" charset="-128"/>
            </a:endParaRPr>
          </a:p>
          <a:p>
            <a:r>
              <a:rPr lang="ja-JP" altLang="en-US" sz="2000" b="1" dirty="0">
                <a:solidFill>
                  <a:schemeClr val="bg1"/>
                </a:solidFill>
                <a:latin typeface="Meiryo UI" panose="020B0604030504040204" pitchFamily="50" charset="-128"/>
                <a:ea typeface="Meiryo UI" panose="020B0604030504040204" pitchFamily="50" charset="-128"/>
              </a:rPr>
              <a:t>不合理な処遇の差</a:t>
            </a:r>
            <a:endParaRPr lang="ja-JP" altLang="en-US" sz="2000" b="1" dirty="0">
              <a:solidFill>
                <a:srgbClr val="FF0000"/>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3503713" y="1236564"/>
            <a:ext cx="7456437" cy="707886"/>
          </a:xfrm>
          <a:prstGeom prst="rect">
            <a:avLst/>
          </a:prstGeom>
          <a:solidFill>
            <a:srgbClr val="FFFFFF"/>
          </a:solidFill>
          <a:ln w="28575">
            <a:solidFill>
              <a:srgbClr val="FF0000"/>
            </a:solidFill>
          </a:ln>
        </p:spPr>
        <p:txBody>
          <a:bodyPr wrap="square" lIns="36000" tIns="36000" rIns="36000" bIns="36000" rtlCol="0" anchor="ctr">
            <a:noAutofit/>
          </a:bodyPr>
          <a:lstStyle/>
          <a:p>
            <a:r>
              <a:rPr lang="ja-JP" altLang="en-US" sz="2000" dirty="0">
                <a:latin typeface="Meiryo UI" panose="020B0604030504040204" pitchFamily="50" charset="-128"/>
                <a:ea typeface="Meiryo UI" panose="020B0604030504040204" pitchFamily="50" charset="-128"/>
              </a:rPr>
              <a:t>正当な処遇がなされていないという気持ちを非正規雇用労働者に起こさせ、頑張ろうという意欲をなくす。</a:t>
            </a:r>
          </a:p>
        </p:txBody>
      </p:sp>
      <p:sp>
        <p:nvSpPr>
          <p:cNvPr id="5" name="右矢印 4"/>
          <p:cNvSpPr/>
          <p:nvPr/>
        </p:nvSpPr>
        <p:spPr>
          <a:xfrm>
            <a:off x="1703512" y="2071589"/>
            <a:ext cx="936104" cy="50405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正方形/長方形 14"/>
          <p:cNvSpPr/>
          <p:nvPr/>
        </p:nvSpPr>
        <p:spPr>
          <a:xfrm>
            <a:off x="2680802" y="3923648"/>
            <a:ext cx="8166296" cy="1089529"/>
          </a:xfrm>
          <a:prstGeom prst="rect">
            <a:avLst/>
          </a:prstGeom>
        </p:spPr>
        <p:txBody>
          <a:bodyPr wrap="square">
            <a:spAutoFit/>
          </a:bodyPr>
          <a:lstStyle/>
          <a:p>
            <a:pPr>
              <a:lnSpc>
                <a:spcPct val="120000"/>
              </a:lnSpc>
            </a:pPr>
            <a:r>
              <a:rPr lang="ja-JP" altLang="en-US" dirty="0">
                <a:latin typeface="HGP明朝E" panose="02020900000000000000" pitchFamily="18" charset="-128"/>
                <a:ea typeface="HGP明朝E" panose="02020900000000000000" pitchFamily="18" charset="-128"/>
              </a:rPr>
              <a:t>長時間労働を是正すれば、ワーク・ライフ・バランスが改善し、女性や高齢者も仕事に就きやすくなり、労働参加率の向上に結びつく。経営者は、どのように働いてもらうかに関心を高め、単位時間（マンアワー）当たりの労働生産性向上につながる。</a:t>
            </a:r>
          </a:p>
        </p:txBody>
      </p:sp>
      <p:sp>
        <p:nvSpPr>
          <p:cNvPr id="16" name="テキスト ボックス 15"/>
          <p:cNvSpPr txBox="1"/>
          <p:nvPr/>
        </p:nvSpPr>
        <p:spPr>
          <a:xfrm>
            <a:off x="1343472" y="3088797"/>
            <a:ext cx="2160240" cy="743486"/>
          </a:xfrm>
          <a:prstGeom prst="rect">
            <a:avLst/>
          </a:prstGeom>
          <a:solidFill>
            <a:srgbClr val="FF0000"/>
          </a:solidFill>
          <a:ln>
            <a:solidFill>
              <a:srgbClr val="FF0000"/>
            </a:solidFill>
          </a:ln>
        </p:spPr>
        <p:txBody>
          <a:bodyPr wrap="square" lIns="36000" tIns="36000" rIns="36000" bIns="36000" rtlCol="0" anchor="ctr">
            <a:noAutofit/>
          </a:bodyPr>
          <a:lstStyle/>
          <a:p>
            <a:r>
              <a:rPr lang="ja-JP" altLang="en-US" sz="2000" b="1" dirty="0">
                <a:solidFill>
                  <a:schemeClr val="bg1"/>
                </a:solidFill>
                <a:latin typeface="Meiryo UI" panose="020B0604030504040204" pitchFamily="50" charset="-128"/>
                <a:ea typeface="Meiryo UI" panose="020B0604030504040204" pitchFamily="50" charset="-128"/>
              </a:rPr>
              <a:t>長時間労働</a:t>
            </a:r>
            <a:endParaRPr lang="ja-JP" altLang="en-US" sz="2000" b="1" dirty="0">
              <a:solidFill>
                <a:srgbClr val="FF0000"/>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3503713" y="3088798"/>
            <a:ext cx="7456437" cy="744700"/>
          </a:xfrm>
          <a:prstGeom prst="rect">
            <a:avLst/>
          </a:prstGeom>
          <a:solidFill>
            <a:srgbClr val="FFFFFF"/>
          </a:solidFill>
          <a:ln w="28575">
            <a:solidFill>
              <a:srgbClr val="FF0000"/>
            </a:solidFill>
          </a:ln>
        </p:spPr>
        <p:txBody>
          <a:bodyPr wrap="square" lIns="36000" tIns="36000" rIns="36000" bIns="36000" rtlCol="0" anchor="ctr">
            <a:noAutofit/>
          </a:bodyPr>
          <a:lstStyle/>
          <a:p>
            <a:r>
              <a:rPr lang="ja-JP" altLang="en-US" sz="2000" dirty="0">
                <a:latin typeface="Meiryo UI" panose="020B0604030504040204" pitchFamily="50" charset="-128"/>
                <a:ea typeface="Meiryo UI" panose="020B0604030504040204" pitchFamily="50" charset="-128"/>
              </a:rPr>
              <a:t>健康の確保だけでなく、仕事と家庭生活の両立を困難にし、少子化の原因や、女性のキャリア形成を阻む原因、男性の家庭参加を阻む原因。</a:t>
            </a:r>
          </a:p>
        </p:txBody>
      </p:sp>
      <p:sp>
        <p:nvSpPr>
          <p:cNvPr id="18" name="右矢印 17"/>
          <p:cNvSpPr/>
          <p:nvPr/>
        </p:nvSpPr>
        <p:spPr>
          <a:xfrm>
            <a:off x="1703512" y="4015805"/>
            <a:ext cx="936104" cy="50405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正方形/長方形 19"/>
          <p:cNvSpPr/>
          <p:nvPr/>
        </p:nvSpPr>
        <p:spPr>
          <a:xfrm>
            <a:off x="2680802" y="5876716"/>
            <a:ext cx="8166296" cy="1089529"/>
          </a:xfrm>
          <a:prstGeom prst="rect">
            <a:avLst/>
          </a:prstGeom>
        </p:spPr>
        <p:txBody>
          <a:bodyPr wrap="square">
            <a:spAutoFit/>
          </a:bodyPr>
          <a:lstStyle/>
          <a:p>
            <a:pPr>
              <a:lnSpc>
                <a:spcPct val="120000"/>
              </a:lnSpc>
            </a:pPr>
            <a:r>
              <a:rPr lang="ja-JP" altLang="en-US" dirty="0">
                <a:latin typeface="HGP明朝E" panose="02020900000000000000" pitchFamily="18" charset="-128"/>
                <a:ea typeface="HGP明朝E" panose="02020900000000000000" pitchFamily="18" charset="-128"/>
              </a:rPr>
              <a:t>転職が不利にならない柔軟な労働市場や企業慣行を確立すれば、自分に合った働き方を選択して自らキャリアを設計可能に。付加価値の高い産業への転職・再就職を通じて国全体の生産性の向上にも寄与。</a:t>
            </a:r>
          </a:p>
        </p:txBody>
      </p:sp>
      <p:sp>
        <p:nvSpPr>
          <p:cNvPr id="21" name="テキスト ボックス 20"/>
          <p:cNvSpPr txBox="1"/>
          <p:nvPr/>
        </p:nvSpPr>
        <p:spPr>
          <a:xfrm>
            <a:off x="1343472" y="5085184"/>
            <a:ext cx="2160240" cy="707886"/>
          </a:xfrm>
          <a:prstGeom prst="rect">
            <a:avLst/>
          </a:prstGeom>
          <a:solidFill>
            <a:srgbClr val="FF0000"/>
          </a:solidFill>
          <a:ln>
            <a:solidFill>
              <a:srgbClr val="FF0000"/>
            </a:solidFill>
          </a:ln>
        </p:spPr>
        <p:txBody>
          <a:bodyPr wrap="square" lIns="36000" tIns="36000" rIns="36000" bIns="36000" rtlCol="0" anchor="ctr">
            <a:noAutofit/>
          </a:bodyPr>
          <a:lstStyle/>
          <a:p>
            <a:r>
              <a:rPr lang="ja-JP" altLang="en-US" sz="2000" b="1" dirty="0">
                <a:solidFill>
                  <a:schemeClr val="bg1"/>
                </a:solidFill>
                <a:latin typeface="Meiryo UI" panose="020B0604030504040204" pitchFamily="50" charset="-128"/>
                <a:ea typeface="Meiryo UI" panose="020B0604030504040204" pitchFamily="50" charset="-128"/>
              </a:rPr>
              <a:t>単線型の</a:t>
            </a:r>
            <a:endParaRPr lang="en-US" altLang="ja-JP" sz="2000" b="1" dirty="0">
              <a:solidFill>
                <a:schemeClr val="bg1"/>
              </a:solidFill>
              <a:latin typeface="Meiryo UI" panose="020B0604030504040204" pitchFamily="50" charset="-128"/>
              <a:ea typeface="Meiryo UI" panose="020B0604030504040204" pitchFamily="50" charset="-128"/>
            </a:endParaRPr>
          </a:p>
          <a:p>
            <a:r>
              <a:rPr lang="ja-JP" altLang="en-US" sz="2000" b="1" dirty="0">
                <a:solidFill>
                  <a:schemeClr val="bg1"/>
                </a:solidFill>
                <a:latin typeface="Meiryo UI" panose="020B0604030504040204" pitchFamily="50" charset="-128"/>
                <a:ea typeface="Meiryo UI" panose="020B0604030504040204" pitchFamily="50" charset="-128"/>
              </a:rPr>
              <a:t>日本のキャリアパス</a:t>
            </a:r>
            <a:endParaRPr lang="ja-JP" altLang="en-US" sz="2000" b="1" dirty="0">
              <a:solidFill>
                <a:srgbClr val="FF0000"/>
              </a:solidFill>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503713" y="5085184"/>
            <a:ext cx="7456437" cy="707886"/>
          </a:xfrm>
          <a:prstGeom prst="rect">
            <a:avLst/>
          </a:prstGeom>
          <a:solidFill>
            <a:srgbClr val="FFFFFF"/>
          </a:solidFill>
          <a:ln w="28575">
            <a:solidFill>
              <a:srgbClr val="FF0000"/>
            </a:solidFill>
          </a:ln>
        </p:spPr>
        <p:txBody>
          <a:bodyPr wrap="square" lIns="36000" tIns="36000" rIns="36000" bIns="36000" rtlCol="0" anchor="ctr">
            <a:noAutofit/>
          </a:bodyPr>
          <a:lstStyle/>
          <a:p>
            <a:r>
              <a:rPr lang="ja-JP" altLang="en-US" sz="2000" dirty="0">
                <a:latin typeface="Meiryo UI" panose="020B0604030504040204" pitchFamily="50" charset="-128"/>
                <a:ea typeface="Meiryo UI" panose="020B0604030504040204" pitchFamily="50" charset="-128"/>
              </a:rPr>
              <a:t>ライフステージにあった仕事の仕方を選択しにくい。</a:t>
            </a:r>
          </a:p>
        </p:txBody>
      </p:sp>
      <p:sp>
        <p:nvSpPr>
          <p:cNvPr id="23" name="右矢印 22"/>
          <p:cNvSpPr/>
          <p:nvPr/>
        </p:nvSpPr>
        <p:spPr>
          <a:xfrm>
            <a:off x="1703512" y="5968873"/>
            <a:ext cx="936104" cy="50405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スライド番号プレースホルダー 2">
            <a:extLst>
              <a:ext uri="{FF2B5EF4-FFF2-40B4-BE49-F238E27FC236}">
                <a16:creationId xmlns:a16="http://schemas.microsoft.com/office/drawing/2014/main" id="{5DD88BC6-EB2C-0F53-7BE9-73F126C10613}"/>
              </a:ext>
            </a:extLst>
          </p:cNvPr>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51</a:t>
            </a:fld>
            <a:endParaRPr lang="ja-JP" altLang="en-US">
              <a:solidFill>
                <a:prstClr val="black">
                  <a:tint val="75000"/>
                </a:prstClr>
              </a:solidFill>
            </a:endParaRPr>
          </a:p>
        </p:txBody>
      </p:sp>
    </p:spTree>
    <p:extLst>
      <p:ext uri="{BB962C8B-B14F-4D97-AF65-F5344CB8AC3E}">
        <p14:creationId xmlns:p14="http://schemas.microsoft.com/office/powerpoint/2010/main" val="1154302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1262516" y="6217052"/>
            <a:ext cx="9786485" cy="646298"/>
          </a:xfrm>
          <a:prstGeom prst="rect">
            <a:avLst/>
          </a:prstGeom>
          <a:noFill/>
          <a:ln w="22225" cap="rnd">
            <a:noFill/>
          </a:ln>
        </p:spPr>
        <p:txBody>
          <a:bodyPr wrap="square" lIns="91408" tIns="45704" rIns="36000" bIns="45704" rtlCol="0">
            <a:spAutoFit/>
          </a:bodyPr>
          <a:lstStyle/>
          <a:p>
            <a:pPr>
              <a:defRPr/>
            </a:pPr>
            <a:r>
              <a:rPr lang="ja-JP" altLang="en-US" sz="900" dirty="0">
                <a:solidFill>
                  <a:prstClr val="black"/>
                </a:solidFill>
                <a:latin typeface="HG丸ｺﾞｼｯｸM-PRO" panose="020F0600000000000000" pitchFamily="50" charset="-128"/>
                <a:ea typeface="HG丸ｺﾞｼｯｸM-PRO" panose="020F0600000000000000" pitchFamily="50" charset="-128"/>
              </a:rPr>
              <a:t>施行期日　</a:t>
            </a:r>
            <a:r>
              <a:rPr lang="en-US" altLang="ja-JP" sz="900" dirty="0">
                <a:solidFill>
                  <a:prstClr val="black"/>
                </a:solidFill>
                <a:latin typeface="HG丸ｺﾞｼｯｸM-PRO" panose="020F0600000000000000" pitchFamily="50" charset="-128"/>
                <a:ea typeface="HG丸ｺﾞｼｯｸM-PRO" panose="020F0600000000000000" pitchFamily="50" charset="-128"/>
              </a:rPr>
              <a:t>Ⅰ</a:t>
            </a:r>
            <a:r>
              <a:rPr lang="ja-JP" altLang="en-US" sz="900" dirty="0">
                <a:solidFill>
                  <a:prstClr val="black"/>
                </a:solidFill>
                <a:latin typeface="HG丸ｺﾞｼｯｸM-PRO" panose="020F0600000000000000" pitchFamily="50" charset="-128"/>
                <a:ea typeface="HG丸ｺﾞｼｯｸM-PRO" panose="020F0600000000000000" pitchFamily="50" charset="-128"/>
              </a:rPr>
              <a:t>：公布日</a:t>
            </a:r>
            <a:r>
              <a:rPr lang="en-US" altLang="ja-JP" sz="900" dirty="0">
                <a:solidFill>
                  <a:prstClr val="black"/>
                </a:solidFill>
                <a:latin typeface="HG丸ｺﾞｼｯｸM-PRO" panose="020F0600000000000000" pitchFamily="50" charset="-128"/>
                <a:ea typeface="HG丸ｺﾞｼｯｸM-PRO" panose="020F0600000000000000" pitchFamily="50" charset="-128"/>
              </a:rPr>
              <a:t>(</a:t>
            </a:r>
            <a:r>
              <a:rPr lang="ja-JP" altLang="en-US" sz="900" dirty="0">
                <a:solidFill>
                  <a:prstClr val="black"/>
                </a:solidFill>
                <a:latin typeface="HG丸ｺﾞｼｯｸM-PRO" panose="020F0600000000000000" pitchFamily="50" charset="-128"/>
                <a:ea typeface="HG丸ｺﾞｼｯｸM-PRO" panose="020F0600000000000000" pitchFamily="50" charset="-128"/>
              </a:rPr>
              <a:t>平成</a:t>
            </a:r>
            <a:r>
              <a:rPr lang="en-US" altLang="ja-JP" sz="900" dirty="0">
                <a:solidFill>
                  <a:prstClr val="black"/>
                </a:solidFill>
                <a:latin typeface="HG丸ｺﾞｼｯｸM-PRO" panose="020F0600000000000000" pitchFamily="50" charset="-128"/>
                <a:ea typeface="HG丸ｺﾞｼｯｸM-PRO" panose="020F0600000000000000" pitchFamily="50" charset="-128"/>
              </a:rPr>
              <a:t>30</a:t>
            </a:r>
            <a:r>
              <a:rPr lang="ja-JP" altLang="en-US" sz="900" dirty="0">
                <a:solidFill>
                  <a:prstClr val="black"/>
                </a:solidFill>
                <a:latin typeface="HG丸ｺﾞｼｯｸM-PRO" panose="020F0600000000000000" pitchFamily="50" charset="-128"/>
                <a:ea typeface="HG丸ｺﾞｼｯｸM-PRO" panose="020F0600000000000000" pitchFamily="50" charset="-128"/>
              </a:rPr>
              <a:t>年７月６日</a:t>
            </a:r>
            <a:r>
              <a:rPr lang="en-US" altLang="ja-JP" sz="900" dirty="0">
                <a:solidFill>
                  <a:prstClr val="black"/>
                </a:solidFill>
                <a:latin typeface="HG丸ｺﾞｼｯｸM-PRO" panose="020F0600000000000000" pitchFamily="50" charset="-128"/>
                <a:ea typeface="HG丸ｺﾞｼｯｸM-PRO" panose="020F0600000000000000" pitchFamily="50" charset="-128"/>
              </a:rPr>
              <a:t>)</a:t>
            </a:r>
          </a:p>
          <a:p>
            <a:pPr>
              <a:lnSpc>
                <a:spcPts val="1000"/>
              </a:lnSpc>
              <a:defRPr/>
            </a:pPr>
            <a:r>
              <a:rPr lang="ja-JP" altLang="en-US" sz="900" dirty="0">
                <a:solidFill>
                  <a:prstClr val="black"/>
                </a:solidFill>
                <a:latin typeface="HG丸ｺﾞｼｯｸM-PRO" panose="020F0600000000000000" pitchFamily="50" charset="-128"/>
                <a:ea typeface="HG丸ｺﾞｼｯｸM-PRO" panose="020F0600000000000000" pitchFamily="50" charset="-128"/>
              </a:rPr>
              <a:t>　</a:t>
            </a:r>
            <a:r>
              <a:rPr lang="en-US" altLang="ja-JP" sz="900" dirty="0">
                <a:solidFill>
                  <a:prstClr val="black"/>
                </a:solidFill>
                <a:latin typeface="HG丸ｺﾞｼｯｸM-PRO" panose="020F0600000000000000" pitchFamily="50" charset="-128"/>
                <a:ea typeface="HG丸ｺﾞｼｯｸM-PRO" panose="020F0600000000000000" pitchFamily="50" charset="-128"/>
              </a:rPr>
              <a:t>Ⅱ</a:t>
            </a:r>
            <a:r>
              <a:rPr lang="ja-JP" altLang="en-US" sz="900" dirty="0">
                <a:solidFill>
                  <a:prstClr val="black"/>
                </a:solidFill>
                <a:latin typeface="HG丸ｺﾞｼｯｸM-PRO" panose="020F0600000000000000" pitchFamily="50" charset="-128"/>
                <a:ea typeface="HG丸ｺﾞｼｯｸM-PRO" panose="020F0600000000000000" pitchFamily="50" charset="-128"/>
              </a:rPr>
              <a:t>：平成</a:t>
            </a:r>
            <a:r>
              <a:rPr lang="en-US" altLang="ja-JP" sz="900" dirty="0">
                <a:solidFill>
                  <a:prstClr val="black"/>
                </a:solidFill>
                <a:latin typeface="HG丸ｺﾞｼｯｸM-PRO" panose="020F0600000000000000" pitchFamily="50" charset="-128"/>
                <a:ea typeface="HG丸ｺﾞｼｯｸM-PRO" panose="020F0600000000000000" pitchFamily="50" charset="-128"/>
              </a:rPr>
              <a:t>31</a:t>
            </a:r>
            <a:r>
              <a:rPr lang="ja-JP" altLang="en-US" sz="900" dirty="0">
                <a:solidFill>
                  <a:prstClr val="black"/>
                </a:solidFill>
                <a:latin typeface="HG丸ｺﾞｼｯｸM-PRO" panose="020F0600000000000000" pitchFamily="50" charset="-128"/>
                <a:ea typeface="HG丸ｺﾞｼｯｸM-PRO" panose="020F0600000000000000" pitchFamily="50" charset="-128"/>
              </a:rPr>
              <a:t>年４月１日</a:t>
            </a:r>
            <a:r>
              <a:rPr lang="en-US" altLang="ja-JP" sz="900" dirty="0">
                <a:solidFill>
                  <a:prstClr val="black"/>
                </a:solidFill>
                <a:latin typeface="HG丸ｺﾞｼｯｸM-PRO" panose="020F0600000000000000" pitchFamily="50" charset="-128"/>
                <a:ea typeface="HG丸ｺﾞｼｯｸM-PRO" panose="020F0600000000000000" pitchFamily="50" charset="-128"/>
              </a:rPr>
              <a:t>(</a:t>
            </a:r>
            <a:r>
              <a:rPr lang="ja-JP" altLang="en-US" sz="900" dirty="0">
                <a:solidFill>
                  <a:prstClr val="black"/>
                </a:solidFill>
                <a:latin typeface="HG丸ｺﾞｼｯｸM-PRO" panose="020F0600000000000000" pitchFamily="50" charset="-128"/>
                <a:ea typeface="HG丸ｺﾞｼｯｸM-PRO" panose="020F0600000000000000" pitchFamily="50" charset="-128"/>
              </a:rPr>
              <a:t>中小企業における時間外労働の上限規制に係る改正規定の適用は平成</a:t>
            </a:r>
            <a:r>
              <a:rPr lang="en-US" altLang="ja-JP" sz="900" dirty="0">
                <a:solidFill>
                  <a:prstClr val="black"/>
                </a:solidFill>
                <a:latin typeface="HG丸ｺﾞｼｯｸM-PRO" panose="020F0600000000000000" pitchFamily="50" charset="-128"/>
                <a:ea typeface="HG丸ｺﾞｼｯｸM-PRO" panose="020F0600000000000000" pitchFamily="50" charset="-128"/>
              </a:rPr>
              <a:t>32</a:t>
            </a:r>
            <a:r>
              <a:rPr lang="ja-JP" altLang="en-US" sz="900" dirty="0">
                <a:solidFill>
                  <a:prstClr val="black"/>
                </a:solidFill>
                <a:latin typeface="HG丸ｺﾞｼｯｸM-PRO" panose="020F0600000000000000" pitchFamily="50" charset="-128"/>
                <a:ea typeface="HG丸ｺﾞｼｯｸM-PRO" panose="020F0600000000000000" pitchFamily="50" charset="-128"/>
              </a:rPr>
              <a:t>年４月１日、１の中小企業における割増賃金率の見直しは平成</a:t>
            </a:r>
            <a:r>
              <a:rPr lang="en-US" altLang="ja-JP" sz="900" dirty="0">
                <a:solidFill>
                  <a:prstClr val="black"/>
                </a:solidFill>
                <a:latin typeface="HG丸ｺﾞｼｯｸM-PRO" panose="020F0600000000000000" pitchFamily="50" charset="-128"/>
                <a:ea typeface="HG丸ｺﾞｼｯｸM-PRO" panose="020F0600000000000000" pitchFamily="50" charset="-128"/>
              </a:rPr>
              <a:t>35</a:t>
            </a:r>
            <a:r>
              <a:rPr lang="ja-JP" altLang="en-US" sz="900" dirty="0">
                <a:solidFill>
                  <a:prstClr val="black"/>
                </a:solidFill>
                <a:latin typeface="HG丸ｺﾞｼｯｸM-PRO" panose="020F0600000000000000" pitchFamily="50" charset="-128"/>
                <a:ea typeface="HG丸ｺﾞｼｯｸM-PRO" panose="020F0600000000000000" pitchFamily="50" charset="-128"/>
              </a:rPr>
              <a:t>年４月１日</a:t>
            </a:r>
            <a:r>
              <a:rPr lang="en-US" altLang="ja-JP" sz="900" dirty="0">
                <a:solidFill>
                  <a:prstClr val="black"/>
                </a:solidFill>
                <a:latin typeface="HG丸ｺﾞｼｯｸM-PRO" panose="020F0600000000000000" pitchFamily="50" charset="-128"/>
                <a:ea typeface="HG丸ｺﾞｼｯｸM-PRO" panose="020F0600000000000000" pitchFamily="50" charset="-128"/>
              </a:rPr>
              <a:t>)</a:t>
            </a:r>
          </a:p>
          <a:p>
            <a:pPr>
              <a:defRPr/>
            </a:pPr>
            <a:r>
              <a:rPr lang="ja-JP" altLang="en-US" sz="900" dirty="0">
                <a:solidFill>
                  <a:prstClr val="black"/>
                </a:solidFill>
                <a:latin typeface="HG丸ｺﾞｼｯｸM-PRO" panose="020F0600000000000000" pitchFamily="50" charset="-128"/>
                <a:ea typeface="HG丸ｺﾞｼｯｸM-PRO" panose="020F0600000000000000" pitchFamily="50" charset="-128"/>
              </a:rPr>
              <a:t>　</a:t>
            </a:r>
            <a:r>
              <a:rPr lang="en-US" altLang="ja-JP" sz="900" dirty="0">
                <a:solidFill>
                  <a:prstClr val="black"/>
                </a:solidFill>
                <a:latin typeface="HG丸ｺﾞｼｯｸM-PRO" panose="020F0600000000000000" pitchFamily="50" charset="-128"/>
                <a:ea typeface="HG丸ｺﾞｼｯｸM-PRO" panose="020F0600000000000000" pitchFamily="50" charset="-128"/>
              </a:rPr>
              <a:t>Ⅲ</a:t>
            </a:r>
            <a:r>
              <a:rPr lang="ja-JP" altLang="en-US" sz="900" dirty="0">
                <a:solidFill>
                  <a:prstClr val="black"/>
                </a:solidFill>
                <a:latin typeface="HG丸ｺﾞｼｯｸM-PRO" panose="020F0600000000000000" pitchFamily="50" charset="-128"/>
                <a:ea typeface="HG丸ｺﾞｼｯｸM-PRO" panose="020F0600000000000000" pitchFamily="50" charset="-128"/>
              </a:rPr>
              <a:t>：平成</a:t>
            </a:r>
            <a:r>
              <a:rPr lang="en-US" altLang="ja-JP" sz="900" dirty="0">
                <a:solidFill>
                  <a:prstClr val="black"/>
                </a:solidFill>
                <a:latin typeface="HG丸ｺﾞｼｯｸM-PRO" panose="020F0600000000000000" pitchFamily="50" charset="-128"/>
                <a:ea typeface="HG丸ｺﾞｼｯｸM-PRO" panose="020F0600000000000000" pitchFamily="50" charset="-128"/>
              </a:rPr>
              <a:t>32</a:t>
            </a:r>
            <a:r>
              <a:rPr lang="ja-JP" altLang="en-US" sz="900" dirty="0">
                <a:solidFill>
                  <a:prstClr val="black"/>
                </a:solidFill>
                <a:latin typeface="HG丸ｺﾞｼｯｸM-PRO" panose="020F0600000000000000" pitchFamily="50" charset="-128"/>
                <a:ea typeface="HG丸ｺﾞｼｯｸM-PRO" panose="020F0600000000000000" pitchFamily="50" charset="-128"/>
              </a:rPr>
              <a:t>年４月１日</a:t>
            </a:r>
            <a:r>
              <a:rPr lang="en-US" altLang="ja-JP" sz="900" dirty="0">
                <a:solidFill>
                  <a:prstClr val="black"/>
                </a:solidFill>
                <a:latin typeface="HG丸ｺﾞｼｯｸM-PRO" panose="020F0600000000000000" pitchFamily="50" charset="-128"/>
                <a:ea typeface="HG丸ｺﾞｼｯｸM-PRO" panose="020F0600000000000000" pitchFamily="50" charset="-128"/>
              </a:rPr>
              <a:t>(</a:t>
            </a:r>
            <a:r>
              <a:rPr lang="ja-JP" altLang="en-US" sz="900" dirty="0">
                <a:solidFill>
                  <a:prstClr val="black"/>
                </a:solidFill>
                <a:latin typeface="HG丸ｺﾞｼｯｸM-PRO" panose="020F0600000000000000" pitchFamily="50" charset="-128"/>
                <a:ea typeface="HG丸ｺﾞｼｯｸM-PRO" panose="020F0600000000000000" pitchFamily="50" charset="-128"/>
              </a:rPr>
              <a:t>中小企業におけるパートタイム労働法・労働契約法の改正規定の適用は平成</a:t>
            </a:r>
            <a:r>
              <a:rPr lang="en-US" altLang="ja-JP" sz="900" dirty="0">
                <a:solidFill>
                  <a:prstClr val="black"/>
                </a:solidFill>
                <a:latin typeface="HG丸ｺﾞｼｯｸM-PRO" panose="020F0600000000000000" pitchFamily="50" charset="-128"/>
                <a:ea typeface="HG丸ｺﾞｼｯｸM-PRO" panose="020F0600000000000000" pitchFamily="50" charset="-128"/>
              </a:rPr>
              <a:t>33</a:t>
            </a:r>
            <a:r>
              <a:rPr lang="ja-JP" altLang="en-US" sz="900" dirty="0">
                <a:solidFill>
                  <a:prstClr val="black"/>
                </a:solidFill>
                <a:latin typeface="HG丸ｺﾞｼｯｸM-PRO" panose="020F0600000000000000" pitchFamily="50" charset="-128"/>
                <a:ea typeface="HG丸ｺﾞｼｯｸM-PRO" panose="020F0600000000000000" pitchFamily="50" charset="-128"/>
              </a:rPr>
              <a:t>年４月１日</a:t>
            </a:r>
            <a:r>
              <a:rPr lang="en-US" altLang="ja-JP" sz="900" dirty="0">
                <a:solidFill>
                  <a:prstClr val="black"/>
                </a:solidFill>
                <a:latin typeface="HG丸ｺﾞｼｯｸM-PRO" panose="020F0600000000000000" pitchFamily="50" charset="-128"/>
                <a:ea typeface="HG丸ｺﾞｼｯｸM-PRO" panose="020F0600000000000000" pitchFamily="50" charset="-128"/>
              </a:rPr>
              <a:t>)</a:t>
            </a:r>
            <a:r>
              <a:rPr lang="ja-JP" altLang="en-US" sz="900" dirty="0">
                <a:solidFill>
                  <a:prstClr val="black"/>
                </a:solidFill>
                <a:latin typeface="HG丸ｺﾞｼｯｸM-PRO" panose="020F0600000000000000" pitchFamily="50" charset="-128"/>
                <a:ea typeface="HG丸ｺﾞｼｯｸM-PRO" panose="020F0600000000000000" pitchFamily="50" charset="-128"/>
              </a:rPr>
              <a:t> </a:t>
            </a:r>
            <a:endParaRPr lang="en-US" altLang="ja-JP" sz="900" dirty="0">
              <a:solidFill>
                <a:prstClr val="black"/>
              </a:solidFill>
              <a:latin typeface="HG丸ｺﾞｼｯｸM-PRO" panose="020F0600000000000000" pitchFamily="50" charset="-128"/>
              <a:ea typeface="HG丸ｺﾞｼｯｸM-PRO" panose="020F0600000000000000" pitchFamily="50" charset="-128"/>
            </a:endParaRPr>
          </a:p>
          <a:p>
            <a:pPr>
              <a:defRPr/>
            </a:pPr>
            <a:r>
              <a:rPr lang="en-US" altLang="ja-JP" sz="900" dirty="0">
                <a:solidFill>
                  <a:prstClr val="black"/>
                </a:solidFill>
                <a:latin typeface="HG丸ｺﾞｼｯｸM-PRO" panose="020F0600000000000000" pitchFamily="50" charset="-128"/>
                <a:ea typeface="HG丸ｺﾞｼｯｸM-PRO" panose="020F0600000000000000" pitchFamily="50" charset="-128"/>
              </a:rPr>
              <a:t>※</a:t>
            </a:r>
            <a:r>
              <a:rPr lang="ja-JP" altLang="en-US" sz="900" dirty="0">
                <a:solidFill>
                  <a:prstClr val="black"/>
                </a:solidFill>
                <a:latin typeface="HG丸ｺﾞｼｯｸM-PRO" panose="020F0600000000000000" pitchFamily="50" charset="-128"/>
                <a:ea typeface="HG丸ｺﾞｼｯｸM-PRO" panose="020F0600000000000000" pitchFamily="50" charset="-128"/>
              </a:rPr>
              <a:t>衆議院で修正→改正後に各法を検討する際の視点として、</a:t>
            </a:r>
            <a:r>
              <a:rPr lang="en-US" altLang="ja-JP" sz="900" dirty="0">
                <a:solidFill>
                  <a:prstClr val="black"/>
                </a:solidFill>
                <a:latin typeface="HG丸ｺﾞｼｯｸM-PRO" panose="020F0600000000000000" pitchFamily="50" charset="-128"/>
                <a:ea typeface="HG丸ｺﾞｼｯｸM-PRO" panose="020F0600000000000000" pitchFamily="50" charset="-128"/>
              </a:rPr>
              <a:t>｢</a:t>
            </a:r>
            <a:r>
              <a:rPr lang="ja-JP" altLang="en-US" sz="900" dirty="0">
                <a:solidFill>
                  <a:prstClr val="black"/>
                </a:solidFill>
                <a:latin typeface="HG丸ｺﾞｼｯｸM-PRO" panose="020F0600000000000000" pitchFamily="50" charset="-128"/>
                <a:ea typeface="HG丸ｺﾞｼｯｸM-PRO" panose="020F0600000000000000" pitchFamily="50" charset="-128"/>
              </a:rPr>
              <a:t>労働者と使用者の協議の促進等を通じて、労働者の職業生活の充実を図る</a:t>
            </a:r>
            <a:r>
              <a:rPr lang="en-US" altLang="ja-JP" sz="900" dirty="0">
                <a:solidFill>
                  <a:prstClr val="black"/>
                </a:solidFill>
                <a:latin typeface="HG丸ｺﾞｼｯｸM-PRO" panose="020F0600000000000000" pitchFamily="50" charset="-128"/>
                <a:ea typeface="HG丸ｺﾞｼｯｸM-PRO" panose="020F0600000000000000" pitchFamily="50" charset="-128"/>
              </a:rPr>
              <a:t>｣</a:t>
            </a:r>
            <a:r>
              <a:rPr lang="ja-JP" altLang="en-US" sz="900" dirty="0">
                <a:solidFill>
                  <a:prstClr val="black"/>
                </a:solidFill>
                <a:latin typeface="HG丸ｺﾞｼｯｸM-PRO" panose="020F0600000000000000" pitchFamily="50" charset="-128"/>
                <a:ea typeface="HG丸ｺﾞｼｯｸM-PRO" panose="020F0600000000000000" pitchFamily="50" charset="-128"/>
              </a:rPr>
              <a:t>ことを明記。</a:t>
            </a:r>
            <a:endParaRPr lang="en-US" altLang="ja-JP" sz="9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 name="テキスト ボックス 6"/>
          <p:cNvSpPr txBox="1"/>
          <p:nvPr/>
        </p:nvSpPr>
        <p:spPr>
          <a:xfrm>
            <a:off x="1164536" y="456927"/>
            <a:ext cx="9829800" cy="307777"/>
          </a:xfrm>
          <a:prstGeom prst="rect">
            <a:avLst/>
          </a:prstGeom>
          <a:noFill/>
          <a:ln w="22225" cap="rnd">
            <a:noFill/>
          </a:ln>
        </p:spPr>
        <p:txBody>
          <a:bodyPr wrap="square" lIns="36000" tIns="0" rIns="36000" bIns="0" rtlCol="0">
            <a:spAutoFit/>
          </a:bodyPr>
          <a:lstStyle>
            <a:defPPr>
              <a:defRPr lang="ja-JP"/>
            </a:defPPr>
            <a:lvl1pPr>
              <a:defRPr sz="1300" b="1">
                <a:solidFill>
                  <a:prstClr val="black"/>
                </a:solidFill>
                <a:latin typeface="ＭＳ Ｐゴシック"/>
              </a:defRPr>
            </a:lvl1pPr>
          </a:lstStyle>
          <a:p>
            <a:pPr>
              <a:lnSpc>
                <a:spcPts val="1200"/>
              </a:lnSpc>
              <a:defRPr/>
            </a:pPr>
            <a:r>
              <a:rPr lang="ja-JP" altLang="en-US" sz="1100" b="0" dirty="0">
                <a:latin typeface="HG丸ｺﾞｼｯｸM-PRO" panose="020F0600000000000000" pitchFamily="50" charset="-128"/>
                <a:ea typeface="HG丸ｺﾞｼｯｸM-PRO" panose="020F0600000000000000" pitchFamily="50" charset="-128"/>
              </a:rPr>
              <a:t>　労働者がそれぞれの事情に応じた多様な働き方を選択できる社会を実現する働き方改革を総合的に推進するため、長時間労働の是正、　多様で柔軟な働き方の実現、雇用形態にかかわらない公正な待遇の確保等のための措置を講ずる。</a:t>
            </a:r>
            <a:endParaRPr lang="en-US" altLang="ja-JP" sz="1100" b="0" dirty="0">
              <a:latin typeface="HG丸ｺﾞｼｯｸM-PRO" panose="020F0600000000000000" pitchFamily="50" charset="-128"/>
              <a:ea typeface="HG丸ｺﾞｼｯｸM-PRO" panose="020F0600000000000000" pitchFamily="50" charset="-128"/>
            </a:endParaRPr>
          </a:p>
        </p:txBody>
      </p:sp>
      <p:sp>
        <p:nvSpPr>
          <p:cNvPr id="14" name="角丸四角形 13"/>
          <p:cNvSpPr/>
          <p:nvPr/>
        </p:nvSpPr>
        <p:spPr>
          <a:xfrm>
            <a:off x="1164536" y="957504"/>
            <a:ext cx="9829800" cy="455272"/>
          </a:xfrm>
          <a:prstGeom prst="roundRect">
            <a:avLst>
              <a:gd name="adj" fmla="val 0"/>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lIns="91408" tIns="108000" rIns="91408" bIns="36000" spcCol="0" rtlCol="0" anchor="b" anchorCtr="0">
            <a:noAutofit/>
          </a:bodyPr>
          <a:lstStyle/>
          <a:p>
            <a:pPr indent="85725">
              <a:lnSpc>
                <a:spcPts val="1100"/>
              </a:lnSpc>
              <a:defRPr/>
            </a:pPr>
            <a:r>
              <a:rPr lang="ja-JP" altLang="en-US" sz="1050" dirty="0">
                <a:solidFill>
                  <a:prstClr val="black"/>
                </a:solidFill>
                <a:latin typeface="HG丸ｺﾞｼｯｸM-PRO" panose="020F0600000000000000" pitchFamily="50" charset="-128"/>
                <a:ea typeface="HG丸ｺﾞｼｯｸM-PRO" panose="020F0600000000000000" pitchFamily="50" charset="-128"/>
              </a:rPr>
              <a:t>働き方改革に係る基本的考え方を明らかにするとともに、国は、改革を総合的かつ継続的に推進するための</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基本方針</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閣議決定</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を定める</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雇用対策法</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indent="85725">
              <a:lnSpc>
                <a:spcPts val="1100"/>
              </a:lnSpc>
              <a:defRPr/>
            </a:pP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衆議院で修正→中小企業の取組を推進するため、地方の関係者により構成される協議会の設置等の連携体制を整備する努力義務規定を創設。</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11" name="ホームベース 10"/>
          <p:cNvSpPr/>
          <p:nvPr/>
        </p:nvSpPr>
        <p:spPr>
          <a:xfrm>
            <a:off x="1152823" y="817886"/>
            <a:ext cx="3492000" cy="252000"/>
          </a:xfrm>
          <a:prstGeom prst="homePlate">
            <a:avLst/>
          </a:prstGeom>
          <a:solidFill>
            <a:srgbClr val="00B05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spcCol="0" rtlCol="0" anchor="ctr">
            <a:spAutoFit/>
          </a:bodyPr>
          <a:lstStyle/>
          <a:p>
            <a:pPr>
              <a:defRPr/>
            </a:pPr>
            <a:r>
              <a:rPr lang="en-US" altLang="ja-JP" sz="1300" b="1" dirty="0">
                <a:solidFill>
                  <a:prstClr val="white"/>
                </a:solidFill>
                <a:latin typeface="HG丸ｺﾞｼｯｸM-PRO" panose="020F0600000000000000" pitchFamily="50" charset="-128"/>
                <a:ea typeface="HG丸ｺﾞｼｯｸM-PRO" panose="020F0600000000000000" pitchFamily="50" charset="-128"/>
              </a:rPr>
              <a:t>Ⅰ</a:t>
            </a:r>
            <a:r>
              <a:rPr lang="ja-JP" altLang="en-US" sz="1300" b="1" dirty="0">
                <a:solidFill>
                  <a:prstClr val="white"/>
                </a:solidFill>
                <a:latin typeface="HG丸ｺﾞｼｯｸM-PRO" panose="020F0600000000000000" pitchFamily="50" charset="-128"/>
                <a:ea typeface="HG丸ｺﾞｼｯｸM-PRO" panose="020F0600000000000000" pitchFamily="50" charset="-128"/>
              </a:rPr>
              <a:t> 働き方改革の総合的かつ継続的な推進</a:t>
            </a:r>
            <a:endParaRPr lang="en-US" altLang="ja-JP" sz="1300" b="1" dirty="0">
              <a:solidFill>
                <a:prstClr val="white"/>
              </a:solidFill>
              <a:latin typeface="HG丸ｺﾞｼｯｸM-PRO" panose="020F0600000000000000" pitchFamily="50" charset="-128"/>
              <a:ea typeface="HG丸ｺﾞｼｯｸM-PRO" panose="020F0600000000000000" pitchFamily="50" charset="-128"/>
            </a:endParaRPr>
          </a:p>
        </p:txBody>
      </p:sp>
      <p:sp>
        <p:nvSpPr>
          <p:cNvPr id="17" name="Rectangle 15" descr="25%"/>
          <p:cNvSpPr>
            <a:spLocks noChangeArrowheads="1"/>
          </p:cNvSpPr>
          <p:nvPr/>
        </p:nvSpPr>
        <p:spPr bwMode="auto">
          <a:xfrm>
            <a:off x="1143001" y="0"/>
            <a:ext cx="9817149" cy="369322"/>
          </a:xfrm>
          <a:prstGeom prst="rect">
            <a:avLst/>
          </a:prstGeom>
          <a:noFill/>
          <a:ln w="12700">
            <a:noFill/>
            <a:miter lim="800000"/>
            <a:headEnd/>
            <a:tailEnd/>
          </a:ln>
        </p:spPr>
        <p:txBody>
          <a:bodyPr wrap="square" lIns="91428" tIns="45715" rIns="91428" bIns="45715" anchor="ctr">
            <a:spAutoFit/>
          </a:bodyPr>
          <a:lstStyle/>
          <a:p>
            <a:pPr fontAlgn="base">
              <a:spcBef>
                <a:spcPct val="0"/>
              </a:spcBef>
              <a:spcAft>
                <a:spcPct val="0"/>
              </a:spcAft>
              <a:defRPr/>
            </a:pPr>
            <a:r>
              <a:rPr lang="ja-JP" altLang="en-US" dirty="0">
                <a:solidFill>
                  <a:prstClr val="black"/>
                </a:solidFill>
                <a:latin typeface="HG丸ｺﾞｼｯｸM-PRO" panose="020F0600000000000000" pitchFamily="50" charset="-128"/>
                <a:ea typeface="HG丸ｺﾞｼｯｸM-PRO" panose="020F0600000000000000" pitchFamily="50" charset="-128"/>
              </a:rPr>
              <a:t>働き方改革を推進するための関係法律の整備に関する法律</a:t>
            </a:r>
            <a:r>
              <a:rPr lang="en-US" altLang="ja-JP" dirty="0">
                <a:solidFill>
                  <a:prstClr val="black"/>
                </a:solidFill>
                <a:latin typeface="HG丸ｺﾞｼｯｸM-PRO" panose="020F0600000000000000" pitchFamily="50" charset="-128"/>
                <a:ea typeface="HG丸ｺﾞｼｯｸM-PRO" panose="020F0600000000000000" pitchFamily="50" charset="-128"/>
              </a:rPr>
              <a:t>(</a:t>
            </a:r>
            <a:r>
              <a:rPr lang="ja-JP" altLang="en-US" dirty="0">
                <a:solidFill>
                  <a:prstClr val="black"/>
                </a:solidFill>
                <a:latin typeface="HG丸ｺﾞｼｯｸM-PRO" panose="020F0600000000000000" pitchFamily="50" charset="-128"/>
                <a:ea typeface="HG丸ｺﾞｼｯｸM-PRO" panose="020F0600000000000000" pitchFamily="50" charset="-128"/>
              </a:rPr>
              <a:t>平成</a:t>
            </a:r>
            <a:r>
              <a:rPr lang="en-US" altLang="ja-JP" dirty="0">
                <a:solidFill>
                  <a:prstClr val="black"/>
                </a:solidFill>
                <a:latin typeface="HG丸ｺﾞｼｯｸM-PRO" panose="020F0600000000000000" pitchFamily="50" charset="-128"/>
                <a:ea typeface="HG丸ｺﾞｼｯｸM-PRO" panose="020F0600000000000000" pitchFamily="50" charset="-128"/>
              </a:rPr>
              <a:t>30</a:t>
            </a:r>
            <a:r>
              <a:rPr lang="ja-JP" altLang="en-US" dirty="0">
                <a:solidFill>
                  <a:prstClr val="black"/>
                </a:solidFill>
                <a:latin typeface="HG丸ｺﾞｼｯｸM-PRO" panose="020F0600000000000000" pitchFamily="50" charset="-128"/>
                <a:ea typeface="HG丸ｺﾞｼｯｸM-PRO" panose="020F0600000000000000" pitchFamily="50" charset="-128"/>
              </a:rPr>
              <a:t>年法律第</a:t>
            </a:r>
            <a:r>
              <a:rPr lang="en-US" altLang="ja-JP" dirty="0">
                <a:solidFill>
                  <a:prstClr val="black"/>
                </a:solidFill>
                <a:latin typeface="HG丸ｺﾞｼｯｸM-PRO" panose="020F0600000000000000" pitchFamily="50" charset="-128"/>
                <a:ea typeface="HG丸ｺﾞｼｯｸM-PRO" panose="020F0600000000000000" pitchFamily="50" charset="-128"/>
              </a:rPr>
              <a:t>71</a:t>
            </a:r>
            <a:r>
              <a:rPr lang="ja-JP" altLang="en-US" dirty="0">
                <a:solidFill>
                  <a:prstClr val="black"/>
                </a:solidFill>
                <a:latin typeface="HG丸ｺﾞｼｯｸM-PRO" panose="020F0600000000000000" pitchFamily="50" charset="-128"/>
                <a:ea typeface="HG丸ｺﾞｼｯｸM-PRO" panose="020F0600000000000000" pitchFamily="50" charset="-128"/>
              </a:rPr>
              <a:t>号</a:t>
            </a:r>
            <a:r>
              <a:rPr lang="en-US" altLang="ja-JP" dirty="0">
                <a:solidFill>
                  <a:prstClr val="black"/>
                </a:solidFill>
                <a:latin typeface="HG丸ｺﾞｼｯｸM-PRO" panose="020F0600000000000000" pitchFamily="50" charset="-128"/>
                <a:ea typeface="HG丸ｺﾞｼｯｸM-PRO" panose="020F0600000000000000" pitchFamily="50" charset="-128"/>
              </a:rPr>
              <a:t>)</a:t>
            </a:r>
            <a:r>
              <a:rPr lang="ja-JP" altLang="en-US" dirty="0">
                <a:solidFill>
                  <a:prstClr val="black"/>
                </a:solidFill>
                <a:latin typeface="HG丸ｺﾞｼｯｸM-PRO" panose="020F0600000000000000" pitchFamily="50" charset="-128"/>
                <a:ea typeface="HG丸ｺﾞｼｯｸM-PRO" panose="020F0600000000000000" pitchFamily="50" charset="-128"/>
              </a:rPr>
              <a:t>の概要</a:t>
            </a:r>
          </a:p>
        </p:txBody>
      </p:sp>
      <p:cxnSp>
        <p:nvCxnSpPr>
          <p:cNvPr id="20" name="直線コネクタ 19"/>
          <p:cNvCxnSpPr/>
          <p:nvPr/>
        </p:nvCxnSpPr>
        <p:spPr>
          <a:xfrm flipV="1">
            <a:off x="1143000" y="332656"/>
            <a:ext cx="9792000" cy="0"/>
          </a:xfrm>
          <a:prstGeom prst="line">
            <a:avLst/>
          </a:prstGeom>
          <a:ln w="28575" cmpd="sng">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C9DE3C58-DE07-4D7F-A1AC-9CB8D9EF4AB4}"/>
              </a:ext>
            </a:extLst>
          </p:cNvPr>
          <p:cNvGrpSpPr/>
          <p:nvPr/>
        </p:nvGrpSpPr>
        <p:grpSpPr>
          <a:xfrm>
            <a:off x="1152823" y="1480612"/>
            <a:ext cx="9852906" cy="2844288"/>
            <a:chOff x="1153583" y="1304792"/>
            <a:chExt cx="9852906" cy="2844288"/>
          </a:xfrm>
        </p:grpSpPr>
        <p:sp>
          <p:nvSpPr>
            <p:cNvPr id="18" name="角丸四角形 17"/>
            <p:cNvSpPr/>
            <p:nvPr/>
          </p:nvSpPr>
          <p:spPr>
            <a:xfrm>
              <a:off x="1164536" y="1426507"/>
              <a:ext cx="9829800" cy="2668206"/>
            </a:xfrm>
            <a:prstGeom prst="roundRect">
              <a:avLst>
                <a:gd name="adj" fmla="val 0"/>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144000" rIns="36000" bIns="36000" spcCol="0" rtlCol="0" anchor="t" anchorCtr="0">
              <a:noAutofit/>
            </a:bodyPr>
            <a:lstStyle/>
            <a:p>
              <a:pPr>
                <a:lnSpc>
                  <a:spcPts val="1260"/>
                </a:lnSpc>
                <a:defRPr/>
              </a:pPr>
              <a:r>
                <a:rPr lang="ja-JP" altLang="en-US" sz="1050" b="1" dirty="0">
                  <a:solidFill>
                    <a:prstClr val="black"/>
                  </a:solidFill>
                  <a:latin typeface="HG丸ｺﾞｼｯｸM-PRO" panose="020F0600000000000000" pitchFamily="50" charset="-128"/>
                  <a:ea typeface="HG丸ｺﾞｼｯｸM-PRO" panose="020F0600000000000000" pitchFamily="50" charset="-128"/>
                </a:rPr>
                <a:t>１ 労働時間に関する制度の見直し</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労働基準法、労働安全衛生法</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p>
            <a:p>
              <a:pPr marL="88900" indent="88900">
                <a:lnSpc>
                  <a:spcPts val="1260"/>
                </a:lnSpc>
                <a:defRPr/>
              </a:pPr>
              <a:r>
                <a:rPr lang="ja-JP" altLang="en-US" sz="1050" dirty="0">
                  <a:solidFill>
                    <a:prstClr val="black"/>
                  </a:solidFill>
                  <a:latin typeface="HG丸ｺﾞｼｯｸM-PRO" panose="020F0600000000000000" pitchFamily="50" charset="-128"/>
                  <a:ea typeface="HG丸ｺﾞｼｯｸM-PRO" panose="020F0600000000000000" pitchFamily="50" charset="-128"/>
                </a:rPr>
                <a:t>・時間外労働の上限の原則を</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月</a:t>
              </a:r>
              <a:r>
                <a:rPr lang="en-US" altLang="ja-JP" sz="1050" dirty="0">
                  <a:solidFill>
                    <a:prstClr val="black"/>
                  </a:solidFill>
                  <a:latin typeface="HG丸ｺﾞｼｯｸM-PRO" panose="020F0600000000000000" pitchFamily="50" charset="-128"/>
                  <a:ea typeface="HG丸ｺﾞｼｯｸM-PRO" panose="020F0600000000000000" pitchFamily="50" charset="-128"/>
                </a:rPr>
                <a:t>45</a:t>
              </a:r>
              <a:r>
                <a:rPr lang="ja-JP" altLang="en-US" sz="1050" dirty="0">
                  <a:solidFill>
                    <a:prstClr val="black"/>
                  </a:solidFill>
                  <a:latin typeface="HG丸ｺﾞｼｯｸM-PRO" panose="020F0600000000000000" pitchFamily="50" charset="-128"/>
                  <a:ea typeface="HG丸ｺﾞｼｯｸM-PRO" panose="020F0600000000000000" pitchFamily="50" charset="-128"/>
                </a:rPr>
                <a:t>時間、年</a:t>
              </a:r>
              <a:r>
                <a:rPr lang="en-US" altLang="ja-JP" sz="1050" dirty="0">
                  <a:solidFill>
                    <a:prstClr val="black"/>
                  </a:solidFill>
                  <a:latin typeface="HG丸ｺﾞｼｯｸM-PRO" panose="020F0600000000000000" pitchFamily="50" charset="-128"/>
                  <a:ea typeface="HG丸ｺﾞｼｯｸM-PRO" panose="020F0600000000000000" pitchFamily="50" charset="-128"/>
                </a:rPr>
                <a:t>360</a:t>
              </a:r>
              <a:r>
                <a:rPr lang="ja-JP" altLang="en-US" sz="1050" dirty="0">
                  <a:solidFill>
                    <a:prstClr val="black"/>
                  </a:solidFill>
                  <a:latin typeface="HG丸ｺﾞｼｯｸM-PRO" panose="020F0600000000000000" pitchFamily="50" charset="-128"/>
                  <a:ea typeface="HG丸ｺﾞｼｯｸM-PRO" panose="020F0600000000000000" pitchFamily="50" charset="-128"/>
                </a:rPr>
                <a:t>時間</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とし、臨時的な特別な事情がある場合でも</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年</a:t>
              </a:r>
              <a:r>
                <a:rPr lang="en-US" altLang="ja-JP" sz="1050" dirty="0">
                  <a:solidFill>
                    <a:prstClr val="black"/>
                  </a:solidFill>
                  <a:latin typeface="HG丸ｺﾞｼｯｸM-PRO" panose="020F0600000000000000" pitchFamily="50" charset="-128"/>
                  <a:ea typeface="HG丸ｺﾞｼｯｸM-PRO" panose="020F0600000000000000" pitchFamily="50" charset="-128"/>
                </a:rPr>
                <a:t>720</a:t>
              </a:r>
              <a:r>
                <a:rPr lang="ja-JP" altLang="en-US" sz="1050" dirty="0">
                  <a:solidFill>
                    <a:prstClr val="black"/>
                  </a:solidFill>
                  <a:latin typeface="HG丸ｺﾞｼｯｸM-PRO" panose="020F0600000000000000" pitchFamily="50" charset="-128"/>
                  <a:ea typeface="HG丸ｺﾞｼｯｸM-PRO" panose="020F0600000000000000" pitchFamily="50" charset="-128"/>
                </a:rPr>
                <a:t>時間、単月</a:t>
              </a:r>
              <a:r>
                <a:rPr lang="en-US" altLang="ja-JP" sz="1050" dirty="0">
                  <a:solidFill>
                    <a:prstClr val="black"/>
                  </a:solidFill>
                  <a:latin typeface="HG丸ｺﾞｼｯｸM-PRO" panose="020F0600000000000000" pitchFamily="50" charset="-128"/>
                  <a:ea typeface="HG丸ｺﾞｼｯｸM-PRO" panose="020F0600000000000000" pitchFamily="50" charset="-128"/>
                </a:rPr>
                <a:t>100</a:t>
              </a:r>
              <a:r>
                <a:rPr lang="ja-JP" altLang="en-US" sz="1050" dirty="0">
                  <a:solidFill>
                    <a:prstClr val="black"/>
                  </a:solidFill>
                  <a:latin typeface="HG丸ｺﾞｼｯｸM-PRO" panose="020F0600000000000000" pitchFamily="50" charset="-128"/>
                  <a:ea typeface="HG丸ｺﾞｼｯｸM-PRO" panose="020F0600000000000000" pitchFamily="50" charset="-128"/>
                </a:rPr>
                <a:t>時間未満</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休日労働含む</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、複数月平均　</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marL="88900" indent="88900">
                <a:lnSpc>
                  <a:spcPts val="1260"/>
                </a:lnSpc>
                <a:defRPr/>
              </a:pPr>
              <a:r>
                <a:rPr lang="en-US" altLang="ja-JP" sz="1050" dirty="0">
                  <a:solidFill>
                    <a:prstClr val="black"/>
                  </a:solidFill>
                  <a:latin typeface="HG丸ｺﾞｼｯｸM-PRO" panose="020F0600000000000000" pitchFamily="50" charset="-128"/>
                  <a:ea typeface="HG丸ｺﾞｼｯｸM-PRO" panose="020F0600000000000000" pitchFamily="50" charset="-128"/>
                </a:rPr>
                <a:t>80</a:t>
              </a:r>
              <a:r>
                <a:rPr lang="ja-JP" altLang="en-US" sz="1050" dirty="0">
                  <a:solidFill>
                    <a:prstClr val="black"/>
                  </a:solidFill>
                  <a:latin typeface="HG丸ｺﾞｼｯｸM-PRO" panose="020F0600000000000000" pitchFamily="50" charset="-128"/>
                  <a:ea typeface="HG丸ｺﾞｼｯｸM-PRO" panose="020F0600000000000000" pitchFamily="50" charset="-128"/>
                </a:rPr>
                <a:t>時間</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休日労働含む</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を限度に設定。</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marL="88900" indent="88900">
                <a:lnSpc>
                  <a:spcPts val="1260"/>
                </a:lnSpc>
                <a:defRPr/>
              </a:pP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自動車運転業務、建設事業、医師等は、猶予期間を設けた上で規制を適用等の例外あり。研究開発業務は、医師の面接指導を設けた上で、適用除外。</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marL="88900" indent="88900">
                <a:lnSpc>
                  <a:spcPts val="1260"/>
                </a:lnSpc>
                <a:defRPr/>
              </a:pPr>
              <a:r>
                <a:rPr lang="ja-JP" altLang="en-US" sz="1050" dirty="0">
                  <a:solidFill>
                    <a:prstClr val="black"/>
                  </a:solidFill>
                  <a:latin typeface="HG丸ｺﾞｼｯｸM-PRO" panose="020F0600000000000000" pitchFamily="50" charset="-128"/>
                  <a:ea typeface="HG丸ｺﾞｼｯｸM-PRO" panose="020F0600000000000000" pitchFamily="50" charset="-128"/>
                </a:rPr>
                <a:t>・月</a:t>
              </a:r>
              <a:r>
                <a:rPr lang="en-US" altLang="ja-JP" sz="1050" dirty="0">
                  <a:solidFill>
                    <a:prstClr val="black"/>
                  </a:solidFill>
                  <a:latin typeface="HG丸ｺﾞｼｯｸM-PRO" panose="020F0600000000000000" pitchFamily="50" charset="-128"/>
                  <a:ea typeface="HG丸ｺﾞｼｯｸM-PRO" panose="020F0600000000000000" pitchFamily="50" charset="-128"/>
                </a:rPr>
                <a:t>60</a:t>
              </a:r>
              <a:r>
                <a:rPr lang="ja-JP" altLang="en-US" sz="1050" dirty="0">
                  <a:solidFill>
                    <a:prstClr val="black"/>
                  </a:solidFill>
                  <a:latin typeface="HG丸ｺﾞｼｯｸM-PRO" panose="020F0600000000000000" pitchFamily="50" charset="-128"/>
                  <a:ea typeface="HG丸ｺﾞｼｯｸM-PRO" panose="020F0600000000000000" pitchFamily="50" charset="-128"/>
                </a:rPr>
                <a:t>時間を超える時間外労働に係る割増賃金率</a:t>
              </a:r>
              <a:r>
                <a:rPr lang="en-US" altLang="ja-JP" sz="1050" dirty="0">
                  <a:solidFill>
                    <a:prstClr val="black"/>
                  </a:solidFill>
                  <a:latin typeface="HG丸ｺﾞｼｯｸM-PRO" panose="020F0600000000000000" pitchFamily="50" charset="-128"/>
                  <a:ea typeface="HG丸ｺﾞｼｯｸM-PRO" panose="020F0600000000000000" pitchFamily="50" charset="-128"/>
                </a:rPr>
                <a:t>(50%</a:t>
              </a:r>
              <a:r>
                <a:rPr lang="ja-JP" altLang="en-US" sz="1050" dirty="0">
                  <a:solidFill>
                    <a:prstClr val="black"/>
                  </a:solidFill>
                  <a:latin typeface="HG丸ｺﾞｼｯｸM-PRO" panose="020F0600000000000000" pitchFamily="50" charset="-128"/>
                  <a:ea typeface="HG丸ｺﾞｼｯｸM-PRO" panose="020F0600000000000000" pitchFamily="50" charset="-128"/>
                </a:rPr>
                <a:t>以上</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の中小企業への猶予措置を廃止。使用者は、</a:t>
              </a:r>
              <a:r>
                <a:rPr lang="en-US" altLang="ja-JP" sz="1050" dirty="0">
                  <a:solidFill>
                    <a:prstClr val="black"/>
                  </a:solidFill>
                  <a:latin typeface="HG丸ｺﾞｼｯｸM-PRO" panose="020F0600000000000000" pitchFamily="50" charset="-128"/>
                  <a:ea typeface="HG丸ｺﾞｼｯｸM-PRO" panose="020F0600000000000000" pitchFamily="50" charset="-128"/>
                </a:rPr>
                <a:t>10</a:t>
              </a:r>
              <a:r>
                <a:rPr lang="ja-JP" altLang="en-US" sz="1050" dirty="0">
                  <a:solidFill>
                    <a:prstClr val="black"/>
                  </a:solidFill>
                  <a:latin typeface="HG丸ｺﾞｼｯｸM-PRO" panose="020F0600000000000000" pitchFamily="50" charset="-128"/>
                  <a:ea typeface="HG丸ｺﾞｼｯｸM-PRO" panose="020F0600000000000000" pitchFamily="50" charset="-128"/>
                </a:rPr>
                <a:t>日以上の年次有給休暇が付与される労働者に、</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marL="88900" indent="88900">
                <a:lnSpc>
                  <a:spcPts val="1260"/>
                </a:lnSpc>
                <a:defRPr/>
              </a:pPr>
              <a:r>
                <a:rPr lang="ja-JP" altLang="en-US" sz="1050" dirty="0">
                  <a:solidFill>
                    <a:prstClr val="black"/>
                  </a:solidFill>
                  <a:latin typeface="HG丸ｺﾞｼｯｸM-PRO" panose="020F0600000000000000" pitchFamily="50" charset="-128"/>
                  <a:ea typeface="HG丸ｺﾞｼｯｸM-PRO" panose="020F0600000000000000" pitchFamily="50" charset="-128"/>
                </a:rPr>
                <a:t>毎年５日の年休の取得時期を指定して与えなければならないこととする。</a:t>
              </a:r>
            </a:p>
            <a:p>
              <a:pPr marL="88900" indent="88900">
                <a:lnSpc>
                  <a:spcPts val="1260"/>
                </a:lnSpc>
                <a:defRPr/>
              </a:pPr>
              <a:r>
                <a:rPr lang="ja-JP" altLang="en-US" sz="1050" dirty="0">
                  <a:solidFill>
                    <a:prstClr val="black"/>
                  </a:solidFill>
                  <a:latin typeface="HG丸ｺﾞｼｯｸM-PRO" panose="020F0600000000000000" pitchFamily="50" charset="-128"/>
                  <a:ea typeface="HG丸ｺﾞｼｯｸM-PRO" panose="020F0600000000000000" pitchFamily="50" charset="-128"/>
                </a:rPr>
                <a:t>・高度プロフェッショナル制度</a:t>
              </a:r>
              <a:r>
                <a:rPr lang="en-US" altLang="ja-JP" sz="1050" dirty="0">
                  <a:solidFill>
                    <a:schemeClr val="tx1"/>
                  </a:solidFill>
                  <a:latin typeface="HG丸ｺﾞｼｯｸM-PRO" panose="020F0600000000000000" pitchFamily="50" charset="-128"/>
                  <a:ea typeface="HG丸ｺﾞｼｯｸM-PRO" panose="020F0600000000000000" pitchFamily="50" charset="-128"/>
                </a:rPr>
                <a:t>(</a:t>
              </a:r>
              <a:r>
                <a:rPr lang="ja-JP" altLang="en-US" sz="1050" dirty="0">
                  <a:solidFill>
                    <a:schemeClr val="tx1"/>
                  </a:solidFill>
                  <a:latin typeface="HG丸ｺﾞｼｯｸM-PRO" panose="020F0600000000000000" pitchFamily="50" charset="-128"/>
                  <a:ea typeface="HG丸ｺﾞｼｯｸM-PRO" panose="020F0600000000000000" pitchFamily="50" charset="-128"/>
                </a:rPr>
                <a:t>以下</a:t>
              </a:r>
              <a:r>
                <a:rPr lang="en-US" altLang="ja-JP" sz="1050" dirty="0">
                  <a:solidFill>
                    <a:schemeClr val="tx1"/>
                  </a:solidFill>
                  <a:latin typeface="HG丸ｺﾞｼｯｸM-PRO" panose="020F0600000000000000" pitchFamily="50" charset="-128"/>
                  <a:ea typeface="HG丸ｺﾞｼｯｸM-PRO" panose="020F0600000000000000" pitchFamily="50" charset="-128"/>
                </a:rPr>
                <a:t>｢</a:t>
              </a:r>
              <a:r>
                <a:rPr lang="ja-JP" altLang="en-US" sz="1050" dirty="0">
                  <a:solidFill>
                    <a:schemeClr val="tx1"/>
                  </a:solidFill>
                  <a:latin typeface="HG丸ｺﾞｼｯｸM-PRO" panose="020F0600000000000000" pitchFamily="50" charset="-128"/>
                  <a:ea typeface="HG丸ｺﾞｼｯｸM-PRO" panose="020F0600000000000000" pitchFamily="50" charset="-128"/>
                </a:rPr>
                <a:t>高プロ制度</a:t>
              </a:r>
              <a:r>
                <a:rPr lang="en-US" altLang="ja-JP" sz="1050" dirty="0">
                  <a:solidFill>
                    <a:schemeClr val="tx1"/>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を創設等する</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高プロ制度下での健康確保措置を強化</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a:t>
              </a:r>
              <a:r>
                <a:rPr lang="en-US" altLang="ja-JP" sz="1050" dirty="0">
                  <a:solidFill>
                    <a:srgbClr val="FF0000"/>
                  </a:solidFill>
                  <a:latin typeface="HG丸ｺﾞｼｯｸM-PRO" panose="020F0600000000000000" pitchFamily="50" charset="-128"/>
                  <a:ea typeface="HG丸ｺﾞｼｯｸM-PRO" panose="020F0600000000000000" pitchFamily="50" charset="-128"/>
                </a:rPr>
                <a:t> </a:t>
              </a:r>
            </a:p>
            <a:p>
              <a:pPr marL="88900" indent="88900">
                <a:lnSpc>
                  <a:spcPts val="1260"/>
                </a:lnSpc>
                <a:defRPr/>
              </a:pP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衆議院で修正→高プロ制度の適用に係る同意を撤回できる規定を創設。</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marL="266700" indent="-88900">
                <a:lnSpc>
                  <a:spcPts val="1260"/>
                </a:lnSpc>
                <a:defRPr/>
              </a:pPr>
              <a:r>
                <a:rPr lang="ja-JP" altLang="en-US" sz="1050" b="1"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労働者の健康確保措置の実効性を確保する観点から、労働時間の状況を省令で定める方法により把握する義務</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労働安全衛生法</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endParaRPr lang="en-US" altLang="ja-JP" sz="1050" u="sng" dirty="0">
                <a:solidFill>
                  <a:prstClr val="black"/>
                </a:solidFill>
                <a:latin typeface="HG丸ｺﾞｼｯｸM-PRO" panose="020F0600000000000000" pitchFamily="50" charset="-128"/>
                <a:ea typeface="HG丸ｺﾞｼｯｸM-PRO" panose="020F0600000000000000" pitchFamily="50" charset="-128"/>
              </a:endParaRPr>
            </a:p>
            <a:p>
              <a:pPr>
                <a:lnSpc>
                  <a:spcPts val="1260"/>
                </a:lnSpc>
                <a:defRPr/>
              </a:pPr>
              <a:endParaRPr lang="en-US" altLang="ja-JP" sz="105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21" name="ホームベース 20"/>
            <p:cNvSpPr/>
            <p:nvPr/>
          </p:nvSpPr>
          <p:spPr>
            <a:xfrm>
              <a:off x="1153583" y="1304792"/>
              <a:ext cx="4448952" cy="252000"/>
            </a:xfrm>
            <a:prstGeom prst="homePlate">
              <a:avLst/>
            </a:prstGeom>
            <a:solidFill>
              <a:srgbClr val="00B05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spcCol="0" rtlCol="0" anchor="ctr">
              <a:spAutoFit/>
            </a:bodyPr>
            <a:lstStyle/>
            <a:p>
              <a:pPr>
                <a:defRPr/>
              </a:pPr>
              <a:r>
                <a:rPr lang="en-US" altLang="ja-JP" sz="1300" b="1" dirty="0">
                  <a:solidFill>
                    <a:prstClr val="white"/>
                  </a:solidFill>
                  <a:latin typeface="HG丸ｺﾞｼｯｸM-PRO" panose="020F0600000000000000" pitchFamily="50" charset="-128"/>
                  <a:ea typeface="HG丸ｺﾞｼｯｸM-PRO" panose="020F0600000000000000" pitchFamily="50" charset="-128"/>
                </a:rPr>
                <a:t>Ⅱ</a:t>
              </a:r>
              <a:r>
                <a:rPr lang="ja-JP" altLang="en-US" sz="1300" b="1" dirty="0">
                  <a:solidFill>
                    <a:prstClr val="white"/>
                  </a:solidFill>
                  <a:latin typeface="HG丸ｺﾞｼｯｸM-PRO" panose="020F0600000000000000" pitchFamily="50" charset="-128"/>
                  <a:ea typeface="HG丸ｺﾞｼｯｸM-PRO" panose="020F0600000000000000" pitchFamily="50" charset="-128"/>
                </a:rPr>
                <a:t> 長時間労働の是正、多様で柔軟な働き方の実現等</a:t>
              </a:r>
              <a:endParaRPr lang="en-US" altLang="ja-JP" sz="1300" b="1" dirty="0">
                <a:solidFill>
                  <a:prstClr val="white"/>
                </a:solidFill>
                <a:latin typeface="HG丸ｺﾞｼｯｸM-PRO" panose="020F0600000000000000" pitchFamily="50" charset="-128"/>
                <a:ea typeface="HG丸ｺﾞｼｯｸM-PRO" panose="020F0600000000000000" pitchFamily="50" charset="-128"/>
              </a:endParaRPr>
            </a:p>
          </p:txBody>
        </p:sp>
        <p:sp>
          <p:nvSpPr>
            <p:cNvPr id="23" name="角丸四角形 17">
              <a:extLst>
                <a:ext uri="{FF2B5EF4-FFF2-40B4-BE49-F238E27FC236}">
                  <a16:creationId xmlns:a16="http://schemas.microsoft.com/office/drawing/2014/main" id="{CED8AFA1-5CE8-477D-82C7-B43909C7E2C8}"/>
                </a:ext>
              </a:extLst>
            </p:cNvPr>
            <p:cNvSpPr/>
            <p:nvPr/>
          </p:nvSpPr>
          <p:spPr>
            <a:xfrm>
              <a:off x="1168941" y="2797851"/>
              <a:ext cx="9829800" cy="902794"/>
            </a:xfrm>
            <a:prstGeom prst="roundRect">
              <a:avLst>
                <a:gd name="adj" fmla="val 0"/>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108000" rIns="36000" bIns="36000" spcCol="0" rtlCol="0" anchor="ctr" anchorCtr="0">
              <a:noAutofit/>
            </a:bodyPr>
            <a:lstStyle/>
            <a:p>
              <a:pPr>
                <a:lnSpc>
                  <a:spcPts val="1260"/>
                </a:lnSpc>
                <a:defRPr/>
              </a:pPr>
              <a:endParaRPr lang="en-US" altLang="ja-JP" sz="1050" b="1" dirty="0">
                <a:solidFill>
                  <a:prstClr val="black"/>
                </a:solidFill>
                <a:latin typeface="HG丸ｺﾞｼｯｸM-PRO" panose="020F0600000000000000" pitchFamily="50" charset="-128"/>
                <a:ea typeface="HG丸ｺﾞｼｯｸM-PRO" panose="020F0600000000000000" pitchFamily="50" charset="-128"/>
              </a:endParaRPr>
            </a:p>
            <a:p>
              <a:pPr>
                <a:lnSpc>
                  <a:spcPts val="1260"/>
                </a:lnSpc>
                <a:defRPr/>
              </a:pPr>
              <a:r>
                <a:rPr lang="ja-JP" altLang="en-US" sz="1050" b="1" dirty="0">
                  <a:solidFill>
                    <a:prstClr val="black"/>
                  </a:solidFill>
                  <a:latin typeface="HG丸ｺﾞｼｯｸM-PRO" panose="020F0600000000000000" pitchFamily="50" charset="-128"/>
                  <a:ea typeface="HG丸ｺﾞｼｯｸM-PRO" panose="020F0600000000000000" pitchFamily="50" charset="-128"/>
                </a:rPr>
                <a:t>２ 勤務間インターバル制度の普及促進等</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労働時間等設定改善法</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p>
            <a:p>
              <a:pPr>
                <a:lnSpc>
                  <a:spcPts val="1260"/>
                </a:lnSpc>
                <a:defRPr/>
              </a:pPr>
              <a:r>
                <a:rPr lang="ja-JP" altLang="en-US" sz="1050" dirty="0">
                  <a:solidFill>
                    <a:prstClr val="black"/>
                  </a:solidFill>
                  <a:latin typeface="HG丸ｺﾞｼｯｸM-PRO" panose="020F0600000000000000" pitchFamily="50" charset="-128"/>
                  <a:ea typeface="HG丸ｺﾞｼｯｸM-PRO" panose="020F0600000000000000" pitchFamily="50" charset="-128"/>
                </a:rPr>
                <a:t>　 ・事業主は、前日の終業時刻と翌日の始業時刻の間に一定時間の休息の確保に努めなければならないこととする。</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marL="266700" indent="-88900">
                <a:lnSpc>
                  <a:spcPts val="1260"/>
                </a:lnSpc>
                <a:defRPr/>
              </a:pP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衆議院で修正→事業主の責務として、短納期発注や発注の内容の頻繁な変更を行わないよう配慮する努力義務規定を創設。</a:t>
              </a:r>
            </a:p>
          </p:txBody>
        </p:sp>
        <p:sp>
          <p:nvSpPr>
            <p:cNvPr id="25" name="角丸四角形 17">
              <a:extLst>
                <a:ext uri="{FF2B5EF4-FFF2-40B4-BE49-F238E27FC236}">
                  <a16:creationId xmlns:a16="http://schemas.microsoft.com/office/drawing/2014/main" id="{C07290A5-CD00-4E5D-A3A2-18EBE7410815}"/>
                </a:ext>
              </a:extLst>
            </p:cNvPr>
            <p:cNvSpPr/>
            <p:nvPr/>
          </p:nvSpPr>
          <p:spPr>
            <a:xfrm>
              <a:off x="1176689" y="3536623"/>
              <a:ext cx="9829800" cy="612457"/>
            </a:xfrm>
            <a:prstGeom prst="roundRect">
              <a:avLst>
                <a:gd name="adj" fmla="val 0"/>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108000" rIns="36000" bIns="36000" spcCol="0" rtlCol="0" anchor="ctr" anchorCtr="0">
              <a:noAutofit/>
            </a:bodyPr>
            <a:lstStyle/>
            <a:p>
              <a:pPr>
                <a:lnSpc>
                  <a:spcPts val="1260"/>
                </a:lnSpc>
                <a:defRPr/>
              </a:pPr>
              <a:r>
                <a:rPr lang="ja-JP" altLang="en-US" sz="1050" b="1" dirty="0">
                  <a:solidFill>
                    <a:prstClr val="black"/>
                  </a:solidFill>
                  <a:latin typeface="HG丸ｺﾞｼｯｸM-PRO" panose="020F0600000000000000" pitchFamily="50" charset="-128"/>
                  <a:ea typeface="HG丸ｺﾞｼｯｸM-PRO" panose="020F0600000000000000" pitchFamily="50" charset="-128"/>
                </a:rPr>
                <a:t>３ 産業医・産業保健機能の強化</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労働安全衛生法等</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srgbClr val="FF0000"/>
                  </a:solidFill>
                  <a:latin typeface="HG丸ｺﾞｼｯｸM-PRO" panose="020F0600000000000000" pitchFamily="50" charset="-128"/>
                  <a:ea typeface="HG丸ｺﾞｼｯｸM-PRO" panose="020F0600000000000000" pitchFamily="50" charset="-128"/>
                </a:rPr>
                <a:t>　　</a:t>
              </a:r>
              <a:endParaRPr lang="en-US" altLang="ja-JP" sz="1050" u="sng" dirty="0">
                <a:solidFill>
                  <a:prstClr val="black"/>
                </a:solidFill>
                <a:latin typeface="HG丸ｺﾞｼｯｸM-PRO" panose="020F0600000000000000" pitchFamily="50" charset="-128"/>
                <a:ea typeface="HG丸ｺﾞｼｯｸM-PRO" panose="020F0600000000000000" pitchFamily="50" charset="-128"/>
              </a:endParaRPr>
            </a:p>
            <a:p>
              <a:pPr>
                <a:lnSpc>
                  <a:spcPts val="1260"/>
                </a:lnSpc>
                <a:defRPr/>
              </a:pPr>
              <a:r>
                <a:rPr lang="ja-JP" altLang="en-US" sz="1050" dirty="0">
                  <a:solidFill>
                    <a:prstClr val="black"/>
                  </a:solidFill>
                  <a:latin typeface="HG丸ｺﾞｼｯｸM-PRO" panose="020F0600000000000000" pitchFamily="50" charset="-128"/>
                  <a:ea typeface="HG丸ｺﾞｼｯｸM-PRO" panose="020F0600000000000000" pitchFamily="50" charset="-128"/>
                </a:rPr>
                <a:t>　 ・事業者から産業医に、その業務を適切に行うために必要な情報を提供することとするなど、産業医・産業保健機能を強化する。　</a:t>
              </a:r>
            </a:p>
          </p:txBody>
        </p:sp>
      </p:grpSp>
      <p:grpSp>
        <p:nvGrpSpPr>
          <p:cNvPr id="2" name="グループ化 1">
            <a:extLst>
              <a:ext uri="{FF2B5EF4-FFF2-40B4-BE49-F238E27FC236}">
                <a16:creationId xmlns:a16="http://schemas.microsoft.com/office/drawing/2014/main" id="{9A7826E9-FF10-4F9A-AB03-6122358004BB}"/>
              </a:ext>
            </a:extLst>
          </p:cNvPr>
          <p:cNvGrpSpPr/>
          <p:nvPr/>
        </p:nvGrpSpPr>
        <p:grpSpPr>
          <a:xfrm>
            <a:off x="1153583" y="4336527"/>
            <a:ext cx="9842988" cy="1915478"/>
            <a:chOff x="1153583" y="4149080"/>
            <a:chExt cx="9842988" cy="1915478"/>
          </a:xfrm>
        </p:grpSpPr>
        <p:sp>
          <p:nvSpPr>
            <p:cNvPr id="13" name="角丸四角形 12"/>
            <p:cNvSpPr/>
            <p:nvPr/>
          </p:nvSpPr>
          <p:spPr>
            <a:xfrm>
              <a:off x="1164536" y="4279246"/>
              <a:ext cx="9829800" cy="1785312"/>
            </a:xfrm>
            <a:prstGeom prst="roundRect">
              <a:avLst>
                <a:gd name="adj" fmla="val 0"/>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144000" rIns="91408" bIns="36000" spcCol="0" rtlCol="0" anchor="t" anchorCtr="0">
              <a:noAutofit/>
            </a:bodyPr>
            <a:lstStyle/>
            <a:p>
              <a:pPr>
                <a:lnSpc>
                  <a:spcPts val="1260"/>
                </a:lnSpc>
                <a:defRPr/>
              </a:pPr>
              <a:r>
                <a:rPr lang="ja-JP" altLang="en-US" sz="1050" b="1" dirty="0">
                  <a:solidFill>
                    <a:prstClr val="black"/>
                  </a:solidFill>
                  <a:latin typeface="HG丸ｺﾞｼｯｸM-PRO" panose="020F0600000000000000" pitchFamily="50" charset="-128"/>
                  <a:ea typeface="HG丸ｺﾞｼｯｸM-PRO" panose="020F0600000000000000" pitchFamily="50" charset="-128"/>
                </a:rPr>
                <a:t>１ 不合理な待遇差を解消するための規定の整備</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パートタイム労働法、労働契約法、労働者派遣法</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p>
            <a:p>
              <a:pPr marL="88900" indent="88900">
                <a:lnSpc>
                  <a:spcPts val="1260"/>
                </a:lnSpc>
                <a:defRPr/>
              </a:pPr>
              <a:r>
                <a:rPr lang="ja-JP" altLang="en-US" sz="1050" dirty="0">
                  <a:solidFill>
                    <a:prstClr val="black"/>
                  </a:solidFill>
                  <a:latin typeface="HG丸ｺﾞｼｯｸM-PRO" panose="020F0600000000000000" pitchFamily="50" charset="-128"/>
                  <a:ea typeface="HG丸ｺﾞｼｯｸM-PRO" panose="020F0600000000000000" pitchFamily="50" charset="-128"/>
                </a:rPr>
                <a:t>短時間・有期雇用労働者と正規雇用労働者との同一企業内での不合理な待遇の禁止に関し、個々の待遇ごとに、当該待遇の性質・目的に照らして適切と認められる事情を考慮して判断されるべき旨を明確化。併せて有期雇用労働者の均等待遇規定を整備。派遣労働者については、①派遣先の労働者との均等・均衡待遇、②一定の要件</a:t>
              </a:r>
              <a:r>
                <a:rPr lang="ja-JP" altLang="en-US" sz="1050" dirty="0">
                  <a:solidFill>
                    <a:srgbClr val="FF0000"/>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を満たす労使協定による待遇、のいずれかを確保することを義務化。また、これらの事項に関するガイドラインの根拠規定を整備。</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pPr marL="88900" indent="88900">
                <a:lnSpc>
                  <a:spcPts val="1260"/>
                </a:lnSpc>
                <a:defRPr/>
              </a:pPr>
              <a:r>
                <a:rPr lang="ja-JP" altLang="en-US" sz="1050" dirty="0">
                  <a:solidFill>
                    <a:srgbClr val="FF0000"/>
                  </a:solidFill>
                  <a:latin typeface="HG丸ｺﾞｼｯｸM-PRO" panose="020F0600000000000000" pitchFamily="50" charset="-128"/>
                  <a:ea typeface="HG丸ｺﾞｼｯｸM-PRO" panose="020F0600000000000000" pitchFamily="50" charset="-128"/>
                </a:rPr>
                <a:t>　　　　　　*</a:t>
              </a:r>
              <a:r>
                <a:rPr lang="ja-JP" altLang="en-US" sz="900" dirty="0">
                  <a:solidFill>
                    <a:prstClr val="black"/>
                  </a:solidFill>
                  <a:latin typeface="HG丸ｺﾞｼｯｸM-PRO" panose="020F0600000000000000" pitchFamily="50" charset="-128"/>
                  <a:ea typeface="HG丸ｺﾞｼｯｸM-PRO" panose="020F0600000000000000" pitchFamily="50" charset="-128"/>
                </a:rPr>
                <a:t>同種業務の一般の労働者の平均的な賃金と同等以上の賃金であること等</a:t>
              </a:r>
              <a:endParaRPr lang="en-US" altLang="ja-JP" sz="9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ホームベース 11"/>
            <p:cNvSpPr/>
            <p:nvPr/>
          </p:nvSpPr>
          <p:spPr>
            <a:xfrm>
              <a:off x="1153583" y="4149080"/>
              <a:ext cx="3728872" cy="252000"/>
            </a:xfrm>
            <a:prstGeom prst="homePlate">
              <a:avLst/>
            </a:prstGeom>
            <a:solidFill>
              <a:srgbClr val="00B05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spcCol="0" rtlCol="0" anchor="ctr">
              <a:spAutoFit/>
            </a:bodyPr>
            <a:lstStyle/>
            <a:p>
              <a:pPr>
                <a:defRPr/>
              </a:pPr>
              <a:r>
                <a:rPr lang="en-US" altLang="ja-JP" sz="1300" b="1" dirty="0">
                  <a:solidFill>
                    <a:prstClr val="white"/>
                  </a:solidFill>
                  <a:latin typeface="HG丸ｺﾞｼｯｸM-PRO" panose="020F0600000000000000" pitchFamily="50" charset="-128"/>
                  <a:ea typeface="HG丸ｺﾞｼｯｸM-PRO" panose="020F0600000000000000" pitchFamily="50" charset="-128"/>
                </a:rPr>
                <a:t>Ⅲ</a:t>
              </a:r>
              <a:r>
                <a:rPr lang="ja-JP" altLang="en-US" sz="1300" b="1" dirty="0">
                  <a:solidFill>
                    <a:prstClr val="white"/>
                  </a:solidFill>
                  <a:latin typeface="HG丸ｺﾞｼｯｸM-PRO" panose="020F0600000000000000" pitchFamily="50" charset="-128"/>
                  <a:ea typeface="HG丸ｺﾞｼｯｸM-PRO" panose="020F0600000000000000" pitchFamily="50" charset="-128"/>
                </a:rPr>
                <a:t> 雇用形態にかかわらない公正な待遇の確保</a:t>
              </a:r>
              <a:endParaRPr lang="en-US" altLang="ja-JP" sz="1300" b="1" dirty="0">
                <a:solidFill>
                  <a:prstClr val="white"/>
                </a:solidFill>
                <a:latin typeface="HG丸ｺﾞｼｯｸM-PRO" panose="020F0600000000000000" pitchFamily="50" charset="-128"/>
                <a:ea typeface="HG丸ｺﾞｼｯｸM-PRO" panose="020F0600000000000000" pitchFamily="50" charset="-128"/>
              </a:endParaRPr>
            </a:p>
          </p:txBody>
        </p:sp>
        <p:sp>
          <p:nvSpPr>
            <p:cNvPr id="26" name="角丸四角形 12">
              <a:extLst>
                <a:ext uri="{FF2B5EF4-FFF2-40B4-BE49-F238E27FC236}">
                  <a16:creationId xmlns:a16="http://schemas.microsoft.com/office/drawing/2014/main" id="{35060033-BF63-4016-B427-A10C58F93C3E}"/>
                </a:ext>
              </a:extLst>
            </p:cNvPr>
            <p:cNvSpPr/>
            <p:nvPr/>
          </p:nvSpPr>
          <p:spPr>
            <a:xfrm>
              <a:off x="1164435" y="5202644"/>
              <a:ext cx="9829800" cy="459851"/>
            </a:xfrm>
            <a:prstGeom prst="roundRect">
              <a:avLst>
                <a:gd name="adj" fmla="val 0"/>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lIns="91408" tIns="108000" rIns="91408" bIns="36000" spcCol="0" rtlCol="0" anchor="ctr" anchorCtr="0">
              <a:spAutoFit/>
            </a:bodyPr>
            <a:lstStyle/>
            <a:p>
              <a:pPr>
                <a:lnSpc>
                  <a:spcPts val="1260"/>
                </a:lnSpc>
                <a:defRPr/>
              </a:pPr>
              <a:r>
                <a:rPr lang="ja-JP" altLang="en-US" sz="1050" b="1" dirty="0">
                  <a:solidFill>
                    <a:prstClr val="black"/>
                  </a:solidFill>
                  <a:latin typeface="HG丸ｺﾞｼｯｸM-PRO" panose="020F0600000000000000" pitchFamily="50" charset="-128"/>
                  <a:ea typeface="HG丸ｺﾞｼｯｸM-PRO" panose="020F0600000000000000" pitchFamily="50" charset="-128"/>
                </a:rPr>
                <a:t>２ 労働者に対する待遇に関する説明義務の強化</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r>
                <a:rPr lang="ja-JP" altLang="en-US" sz="1050" dirty="0">
                  <a:solidFill>
                    <a:prstClr val="black"/>
                  </a:solidFill>
                  <a:latin typeface="HG丸ｺﾞｼｯｸM-PRO" panose="020F0600000000000000" pitchFamily="50" charset="-128"/>
                  <a:ea typeface="HG丸ｺﾞｼｯｸM-PRO" panose="020F0600000000000000" pitchFamily="50" charset="-128"/>
                </a:rPr>
                <a:t>パートタイム労働法、労働契約法、労働者派遣法</a:t>
              </a:r>
              <a:r>
                <a:rPr lang="en-US" altLang="ja-JP" sz="1050" dirty="0">
                  <a:solidFill>
                    <a:prstClr val="black"/>
                  </a:solidFill>
                  <a:latin typeface="HG丸ｺﾞｼｯｸM-PRO" panose="020F0600000000000000" pitchFamily="50" charset="-128"/>
                  <a:ea typeface="HG丸ｺﾞｼｯｸM-PRO" panose="020F0600000000000000" pitchFamily="50" charset="-128"/>
                </a:rPr>
                <a:t>】</a:t>
              </a:r>
            </a:p>
            <a:p>
              <a:pPr marL="88900" indent="88900">
                <a:lnSpc>
                  <a:spcPts val="1260"/>
                </a:lnSpc>
                <a:defRPr/>
              </a:pPr>
              <a:r>
                <a:rPr lang="ja-JP" altLang="en-US" sz="1050" dirty="0">
                  <a:solidFill>
                    <a:prstClr val="black"/>
                  </a:solidFill>
                  <a:latin typeface="HG丸ｺﾞｼｯｸM-PRO" panose="020F0600000000000000" pitchFamily="50" charset="-128"/>
                  <a:ea typeface="HG丸ｺﾞｼｯｸM-PRO" panose="020F0600000000000000" pitchFamily="50" charset="-128"/>
                </a:rPr>
                <a:t>短時間労働者・有期雇用労働者・派遣労働者について、正規雇用労働者との待遇差の内容・理由等に関する説明を義務化。</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p:txBody>
        </p:sp>
        <p:sp>
          <p:nvSpPr>
            <p:cNvPr id="27" name="角丸四角形 12">
              <a:extLst>
                <a:ext uri="{FF2B5EF4-FFF2-40B4-BE49-F238E27FC236}">
                  <a16:creationId xmlns:a16="http://schemas.microsoft.com/office/drawing/2014/main" id="{8BB08065-E1F2-4795-AEA6-64F2FDD1A1BF}"/>
                </a:ext>
              </a:extLst>
            </p:cNvPr>
            <p:cNvSpPr/>
            <p:nvPr/>
          </p:nvSpPr>
          <p:spPr>
            <a:xfrm>
              <a:off x="1166771" y="5604707"/>
              <a:ext cx="9829800" cy="459851"/>
            </a:xfrm>
            <a:prstGeom prst="roundRect">
              <a:avLst>
                <a:gd name="adj" fmla="val 0"/>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lIns="91408" tIns="108000" rIns="91408" bIns="36000" spcCol="0" rtlCol="0" anchor="ctr" anchorCtr="0">
              <a:spAutoFit/>
            </a:bodyPr>
            <a:lstStyle/>
            <a:p>
              <a:pPr>
                <a:lnSpc>
                  <a:spcPts val="1260"/>
                </a:lnSpc>
                <a:spcBef>
                  <a:spcPts val="300"/>
                </a:spcBef>
                <a:defRPr/>
              </a:pPr>
              <a:r>
                <a:rPr lang="ja-JP" altLang="en-US" sz="1050" b="1" dirty="0">
                  <a:solidFill>
                    <a:prstClr val="black"/>
                  </a:solidFill>
                  <a:latin typeface="HG丸ｺﾞｼｯｸM-PRO" panose="020F0600000000000000" pitchFamily="50" charset="-128"/>
                  <a:ea typeface="HG丸ｺﾞｼｯｸM-PRO" panose="020F0600000000000000" pitchFamily="50" charset="-128"/>
                </a:rPr>
                <a:t>３ 行政による履行確保措置及び裁判外紛争解決手続</a:t>
              </a:r>
              <a:r>
                <a:rPr lang="en-US" altLang="ja-JP" sz="1050" b="1" dirty="0">
                  <a:solidFill>
                    <a:prstClr val="black"/>
                  </a:solidFill>
                  <a:latin typeface="HG丸ｺﾞｼｯｸM-PRO" panose="020F0600000000000000" pitchFamily="50" charset="-128"/>
                  <a:ea typeface="HG丸ｺﾞｼｯｸM-PRO" panose="020F0600000000000000" pitchFamily="50" charset="-128"/>
                </a:rPr>
                <a:t>(</a:t>
              </a:r>
              <a:r>
                <a:rPr lang="ja-JP" altLang="en-US" sz="1050" b="1" dirty="0">
                  <a:solidFill>
                    <a:prstClr val="black"/>
                  </a:solidFill>
                  <a:latin typeface="HG丸ｺﾞｼｯｸM-PRO" panose="020F0600000000000000" pitchFamily="50" charset="-128"/>
                  <a:ea typeface="HG丸ｺﾞｼｯｸM-PRO" panose="020F0600000000000000" pitchFamily="50" charset="-128"/>
                </a:rPr>
                <a:t>行政</a:t>
              </a:r>
              <a:r>
                <a:rPr lang="en-US" altLang="ja-JP" sz="1050" b="1" dirty="0">
                  <a:solidFill>
                    <a:prstClr val="black"/>
                  </a:solidFill>
                  <a:latin typeface="HG丸ｺﾞｼｯｸM-PRO" panose="020F0600000000000000" pitchFamily="50" charset="-128"/>
                  <a:ea typeface="HG丸ｺﾞｼｯｸM-PRO" panose="020F0600000000000000" pitchFamily="50" charset="-128"/>
                </a:rPr>
                <a:t>ADR)</a:t>
              </a:r>
              <a:r>
                <a:rPr lang="ja-JP" altLang="en-US" sz="1050" b="1" dirty="0">
                  <a:solidFill>
                    <a:prstClr val="black"/>
                  </a:solidFill>
                  <a:latin typeface="HG丸ｺﾞｼｯｸM-PRO" panose="020F0600000000000000" pitchFamily="50" charset="-128"/>
                  <a:ea typeface="HG丸ｺﾞｼｯｸM-PRO" panose="020F0600000000000000" pitchFamily="50" charset="-128"/>
                </a:rPr>
                <a:t>の整備</a:t>
              </a:r>
              <a:endParaRPr lang="en-US" altLang="ja-JP" sz="1050" b="1" dirty="0">
                <a:solidFill>
                  <a:prstClr val="black"/>
                </a:solidFill>
                <a:latin typeface="HG丸ｺﾞｼｯｸM-PRO" panose="020F0600000000000000" pitchFamily="50" charset="-128"/>
                <a:ea typeface="HG丸ｺﾞｼｯｸM-PRO" panose="020F0600000000000000" pitchFamily="50" charset="-128"/>
              </a:endParaRPr>
            </a:p>
            <a:p>
              <a:pPr marL="88900" indent="88900">
                <a:lnSpc>
                  <a:spcPts val="1260"/>
                </a:lnSpc>
                <a:defRPr/>
              </a:pPr>
              <a:r>
                <a:rPr lang="ja-JP" altLang="en-US" sz="1050" dirty="0">
                  <a:solidFill>
                    <a:prstClr val="black"/>
                  </a:solidFill>
                  <a:latin typeface="HG丸ｺﾞｼｯｸM-PRO" panose="020F0600000000000000" pitchFamily="50" charset="-128"/>
                  <a:ea typeface="HG丸ｺﾞｼｯｸM-PRO" panose="020F0600000000000000" pitchFamily="50" charset="-128"/>
                </a:rPr>
                <a:t>１の義務や２の説明義務について、行政による履行確保措置及び行政</a:t>
              </a:r>
              <a:r>
                <a:rPr lang="en-US" altLang="ja-JP" sz="1050" dirty="0">
                  <a:solidFill>
                    <a:prstClr val="black"/>
                  </a:solidFill>
                  <a:latin typeface="HG丸ｺﾞｼｯｸM-PRO" panose="020F0600000000000000" pitchFamily="50" charset="-128"/>
                  <a:ea typeface="HG丸ｺﾞｼｯｸM-PRO" panose="020F0600000000000000" pitchFamily="50" charset="-128"/>
                </a:rPr>
                <a:t>ADR</a:t>
              </a:r>
              <a:r>
                <a:rPr lang="ja-JP" altLang="en-US" sz="1050" dirty="0">
                  <a:solidFill>
                    <a:prstClr val="black"/>
                  </a:solidFill>
                  <a:latin typeface="HG丸ｺﾞｼｯｸM-PRO" panose="020F0600000000000000" pitchFamily="50" charset="-128"/>
                  <a:ea typeface="HG丸ｺﾞｼｯｸM-PRO" panose="020F0600000000000000" pitchFamily="50" charset="-128"/>
                </a:rPr>
                <a:t>を整備。</a:t>
              </a:r>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p:txBody>
        </p:sp>
      </p:grpSp>
      <p:sp>
        <p:nvSpPr>
          <p:cNvPr id="4" name="スライド番号プレースホルダー 3">
            <a:extLst>
              <a:ext uri="{FF2B5EF4-FFF2-40B4-BE49-F238E27FC236}">
                <a16:creationId xmlns:a16="http://schemas.microsoft.com/office/drawing/2014/main" id="{20C2E8FB-04E7-1FD7-9AFC-6D9EBB38441B}"/>
              </a:ext>
            </a:extLst>
          </p:cNvPr>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52</a:t>
            </a:fld>
            <a:endParaRPr lang="ja-JP" altLang="en-US">
              <a:solidFill>
                <a:prstClr val="black">
                  <a:tint val="75000"/>
                </a:prstClr>
              </a:solidFill>
            </a:endParaRPr>
          </a:p>
        </p:txBody>
      </p:sp>
    </p:spTree>
    <p:extLst>
      <p:ext uri="{BB962C8B-B14F-4D97-AF65-F5344CB8AC3E}">
        <p14:creationId xmlns:p14="http://schemas.microsoft.com/office/powerpoint/2010/main" val="2641193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p:cNvGrpSpPr/>
          <p:nvPr/>
        </p:nvGrpSpPr>
        <p:grpSpPr>
          <a:xfrm>
            <a:off x="2135560" y="836713"/>
            <a:ext cx="7664754" cy="5328591"/>
            <a:chOff x="56454" y="1442754"/>
            <a:chExt cx="6596535" cy="5246931"/>
          </a:xfrm>
        </p:grpSpPr>
        <p:sp>
          <p:nvSpPr>
            <p:cNvPr id="47" name="正方形/長方形 46"/>
            <p:cNvSpPr/>
            <p:nvPr/>
          </p:nvSpPr>
          <p:spPr>
            <a:xfrm>
              <a:off x="3429000" y="1442754"/>
              <a:ext cx="3168651" cy="522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8" name="正方形/長方形 47"/>
            <p:cNvSpPr/>
            <p:nvPr/>
          </p:nvSpPr>
          <p:spPr>
            <a:xfrm>
              <a:off x="252517" y="1469685"/>
              <a:ext cx="3024000" cy="522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 name="正方形/長方形 48"/>
            <p:cNvSpPr/>
            <p:nvPr/>
          </p:nvSpPr>
          <p:spPr>
            <a:xfrm>
              <a:off x="252517" y="1523548"/>
              <a:ext cx="821135" cy="291721"/>
            </a:xfrm>
            <a:prstGeom prst="rect">
              <a:avLst/>
            </a:prstGeom>
            <a:noFill/>
            <a:ln>
              <a:noFill/>
            </a:ln>
          </p:spPr>
          <p:txBody>
            <a:bodyPr wrap="none">
              <a:spAutoFit/>
            </a:bodyPr>
            <a:lstStyle/>
            <a:p>
              <a:r>
                <a:rPr lang="ja-JP" altLang="en-US" sz="1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（改正前）</a:t>
              </a:r>
              <a:endParaRPr lang="en-US" altLang="ja-JP" sz="1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角丸四角形吹き出し 49"/>
            <p:cNvSpPr/>
            <p:nvPr/>
          </p:nvSpPr>
          <p:spPr>
            <a:xfrm>
              <a:off x="354213" y="1760140"/>
              <a:ext cx="2808000" cy="720080"/>
            </a:xfrm>
            <a:prstGeom prst="wedgeRoundRectCallout">
              <a:avLst>
                <a:gd name="adj1" fmla="val 18878"/>
                <a:gd name="adj2" fmla="val 4469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nSpc>
                  <a:spcPts val="2000"/>
                </a:lnSpc>
              </a:pPr>
              <a:r>
                <a:rPr lang="ja-JP" altLang="en-US" sz="14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法律上は、時間外労働に上限なし</a:t>
              </a:r>
              <a:endParaRPr lang="en-US" altLang="ja-JP" sz="14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lang="ja-JP" altLang="en-US" sz="9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（行政指導のみ）</a:t>
              </a:r>
              <a:r>
                <a:rPr lang="ja-JP" altLang="en-US" sz="14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p:cNvSpPr/>
            <p:nvPr/>
          </p:nvSpPr>
          <p:spPr>
            <a:xfrm>
              <a:off x="1575673" y="6368653"/>
              <a:ext cx="1368151" cy="275514"/>
            </a:xfrm>
            <a:prstGeom prst="rect">
              <a:avLst/>
            </a:prstGeom>
            <a:ln w="12700">
              <a:noFill/>
            </a:ln>
          </p:spPr>
          <p:txBody>
            <a:bodyPr wrap="square">
              <a:spAutoFit/>
            </a:bodyPr>
            <a:lstStyle/>
            <a:p>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１年間＝</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か月</a:t>
              </a:r>
            </a:p>
          </p:txBody>
        </p:sp>
        <p:pic>
          <p:nvPicPr>
            <p:cNvPr id="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696" y="4072759"/>
              <a:ext cx="1947340" cy="2098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正方形/長方形 52"/>
            <p:cNvSpPr/>
            <p:nvPr/>
          </p:nvSpPr>
          <p:spPr>
            <a:xfrm>
              <a:off x="73941" y="4789411"/>
              <a:ext cx="1041716" cy="664849"/>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rtlCol="0" anchor="ctr" anchorCtr="0"/>
            <a:lstStyle/>
            <a:p>
              <a:pPr algn="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残業時間</a:t>
              </a:r>
              <a:endPar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360</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56454" y="5461545"/>
              <a:ext cx="1059204" cy="7385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法定労働時間</a:t>
              </a:r>
              <a:endPar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１日８時間</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週</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　　　　　　　　　　　　　　　</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右中かっこ 54"/>
            <p:cNvSpPr/>
            <p:nvPr/>
          </p:nvSpPr>
          <p:spPr>
            <a:xfrm flipH="1">
              <a:off x="1095304" y="5453995"/>
              <a:ext cx="108000" cy="711018"/>
            </a:xfrm>
            <a:prstGeom prst="rightBrace">
              <a:avLst>
                <a:gd name="adj1" fmla="val 45352"/>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solidFill>
                  <a:prstClr val="black"/>
                </a:solidFill>
              </a:endParaRPr>
            </a:p>
          </p:txBody>
        </p:sp>
        <p:sp>
          <p:nvSpPr>
            <p:cNvPr id="56" name="正方形/長方形 55"/>
            <p:cNvSpPr/>
            <p:nvPr/>
          </p:nvSpPr>
          <p:spPr>
            <a:xfrm>
              <a:off x="1472283" y="3250448"/>
              <a:ext cx="1493712" cy="378583"/>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rtlCol="0" anchor="ctr" anchorCtr="0"/>
            <a:lstStyle/>
            <a:p>
              <a:pPr algn="ct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上限なし</a:t>
              </a:r>
              <a:endPar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正方形/長方形 56"/>
            <p:cNvSpPr/>
            <p:nvPr/>
          </p:nvSpPr>
          <p:spPr>
            <a:xfrm>
              <a:off x="2103416" y="3863171"/>
              <a:ext cx="1337414" cy="231581"/>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rtlCol="0" anchor="ctr" anchorCtr="0"/>
            <a:lstStyle/>
            <a:p>
              <a:pPr algn="ct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年間６か月まで</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右中かっこ 57"/>
            <p:cNvSpPr/>
            <p:nvPr/>
          </p:nvSpPr>
          <p:spPr>
            <a:xfrm rot="5400000">
              <a:off x="2064621" y="5301337"/>
              <a:ext cx="167299" cy="1908000"/>
            </a:xfrm>
            <a:prstGeom prst="rightBrace">
              <a:avLst>
                <a:gd name="adj1" fmla="val 128264"/>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solidFill>
                  <a:prstClr val="black"/>
                </a:solidFill>
              </a:endParaRPr>
            </a:p>
          </p:txBody>
        </p:sp>
        <p:sp>
          <p:nvSpPr>
            <p:cNvPr id="59" name="右中かっこ 58"/>
            <p:cNvSpPr/>
            <p:nvPr/>
          </p:nvSpPr>
          <p:spPr>
            <a:xfrm flipH="1">
              <a:off x="1095304" y="4741145"/>
              <a:ext cx="108000" cy="711018"/>
            </a:xfrm>
            <a:prstGeom prst="rightBrace">
              <a:avLst>
                <a:gd name="adj1" fmla="val 45352"/>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solidFill>
                  <a:prstClr val="black"/>
                </a:solidFill>
              </a:endParaRPr>
            </a:p>
          </p:txBody>
        </p:sp>
        <p:cxnSp>
          <p:nvCxnSpPr>
            <p:cNvPr id="60" name="直線矢印コネクタ 59"/>
            <p:cNvCxnSpPr/>
            <p:nvPr/>
          </p:nvCxnSpPr>
          <p:spPr>
            <a:xfrm>
              <a:off x="2215265" y="3533622"/>
              <a:ext cx="0" cy="44071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1" name="テキスト ボックス 60"/>
            <p:cNvSpPr txBox="1"/>
            <p:nvPr/>
          </p:nvSpPr>
          <p:spPr>
            <a:xfrm>
              <a:off x="518330" y="4043821"/>
              <a:ext cx="1476000" cy="453788"/>
            </a:xfrm>
            <a:prstGeom prst="rect">
              <a:avLst/>
            </a:prstGeom>
            <a:noFill/>
          </p:spPr>
          <p:txBody>
            <a:bodyPr wrap="square" rtlCol="0">
              <a:spAutoFit/>
            </a:bodyPr>
            <a:lstStyle/>
            <a:p>
              <a:pPr algn="ct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大臣告示による上限</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（行政指導）</a:t>
              </a:r>
            </a:p>
          </p:txBody>
        </p:sp>
        <p:cxnSp>
          <p:nvCxnSpPr>
            <p:cNvPr id="62" name="直線矢印コネクタ 61"/>
            <p:cNvCxnSpPr/>
            <p:nvPr/>
          </p:nvCxnSpPr>
          <p:spPr>
            <a:xfrm>
              <a:off x="1272064" y="4486521"/>
              <a:ext cx="0" cy="20912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3" name="右矢印 62"/>
            <p:cNvSpPr/>
            <p:nvPr/>
          </p:nvSpPr>
          <p:spPr>
            <a:xfrm>
              <a:off x="3202933" y="1886180"/>
              <a:ext cx="350981" cy="4680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bIns="0" rtlCol="0" anchor="ctr"/>
            <a:lstStyle/>
            <a:p>
              <a:pPr>
                <a:lnSpc>
                  <a:spcPts val="2000"/>
                </a:lnSpc>
              </a:pPr>
              <a:endParaRPr lang="ja-JP" altLang="en-US" sz="14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3564573" y="1500254"/>
              <a:ext cx="765952" cy="291721"/>
            </a:xfrm>
            <a:prstGeom prst="rect">
              <a:avLst/>
            </a:prstGeom>
            <a:noFill/>
            <a:ln>
              <a:noFill/>
            </a:ln>
          </p:spPr>
          <p:txBody>
            <a:bodyPr wrap="none">
              <a:spAutoFit/>
            </a:bodyPr>
            <a:lstStyle/>
            <a:p>
              <a:pPr algn="ctr"/>
              <a:r>
                <a:rPr lang="ja-JP" altLang="en-US" sz="1200" b="1" spc="-1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（改正後）</a:t>
              </a:r>
              <a:endParaRPr lang="en-US" altLang="ja-JP" sz="1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角丸四角形吹き出し 64"/>
            <p:cNvSpPr/>
            <p:nvPr/>
          </p:nvSpPr>
          <p:spPr>
            <a:xfrm>
              <a:off x="3607976" y="1720144"/>
              <a:ext cx="2880000" cy="720080"/>
            </a:xfrm>
            <a:prstGeom prst="wedgeRoundRectCallout">
              <a:avLst>
                <a:gd name="adj1" fmla="val 18878"/>
                <a:gd name="adj2" fmla="val 4469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nSpc>
                  <a:spcPts val="1700"/>
                </a:lnSpc>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法律で時間外労働の上限を定め、これを超える時間外労働はできなくなる。</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正方形/長方形 66"/>
            <p:cNvSpPr/>
            <p:nvPr/>
          </p:nvSpPr>
          <p:spPr>
            <a:xfrm>
              <a:off x="4917532" y="6368653"/>
              <a:ext cx="1397358" cy="275514"/>
            </a:xfrm>
            <a:prstGeom prst="rect">
              <a:avLst/>
            </a:prstGeom>
            <a:ln w="12700">
              <a:noFill/>
            </a:ln>
          </p:spPr>
          <p:txBody>
            <a:bodyPr wrap="square">
              <a:spAutoFit/>
            </a:bodyPr>
            <a:lstStyle/>
            <a:p>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１年間＝</a:t>
              </a:r>
              <a:r>
                <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か月</a:t>
              </a:r>
            </a:p>
          </p:txBody>
        </p:sp>
        <p:pic>
          <p:nvPicPr>
            <p:cNvPr id="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176" y="4061895"/>
              <a:ext cx="1935362" cy="209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9" name="直線コネクタ 68"/>
            <p:cNvCxnSpPr/>
            <p:nvPr/>
          </p:nvCxnSpPr>
          <p:spPr>
            <a:xfrm flipV="1">
              <a:off x="4500934" y="4749041"/>
              <a:ext cx="1921994" cy="163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5463064" y="4087845"/>
              <a:ext cx="97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右中かっこ 70"/>
            <p:cNvSpPr/>
            <p:nvPr/>
          </p:nvSpPr>
          <p:spPr>
            <a:xfrm rot="5400000">
              <a:off x="5415574" y="5302432"/>
              <a:ext cx="125474" cy="1908000"/>
            </a:xfrm>
            <a:prstGeom prst="rightBrace">
              <a:avLst>
                <a:gd name="adj1" fmla="val 128264"/>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solidFill>
                  <a:prstClr val="black"/>
                </a:solidFill>
              </a:endParaRPr>
            </a:p>
          </p:txBody>
        </p:sp>
        <p:sp>
          <p:nvSpPr>
            <p:cNvPr id="72" name="正方形/長方形 71"/>
            <p:cNvSpPr/>
            <p:nvPr/>
          </p:nvSpPr>
          <p:spPr>
            <a:xfrm>
              <a:off x="5508288" y="3723500"/>
              <a:ext cx="1144701" cy="231581"/>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rtlCol="0" anchor="ctr" anchorCtr="0"/>
            <a:lstStyle/>
            <a:p>
              <a:pPr algn="ct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年間６か月まで</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右中かっこ 72"/>
            <p:cNvSpPr/>
            <p:nvPr/>
          </p:nvSpPr>
          <p:spPr>
            <a:xfrm flipH="1">
              <a:off x="4392934" y="4738702"/>
              <a:ext cx="108000" cy="711018"/>
            </a:xfrm>
            <a:prstGeom prst="rightBrace">
              <a:avLst>
                <a:gd name="adj1" fmla="val 45352"/>
                <a:gd name="adj2" fmla="val 50000"/>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solidFill>
                  <a:srgbClr val="FF0000"/>
                </a:solidFill>
              </a:endParaRPr>
            </a:p>
          </p:txBody>
        </p:sp>
        <p:sp>
          <p:nvSpPr>
            <p:cNvPr id="74" name="右中かっこ 73"/>
            <p:cNvSpPr/>
            <p:nvPr/>
          </p:nvSpPr>
          <p:spPr>
            <a:xfrm flipH="1">
              <a:off x="4392543" y="5440176"/>
              <a:ext cx="108000" cy="711018"/>
            </a:xfrm>
            <a:prstGeom prst="rightBrace">
              <a:avLst>
                <a:gd name="adj1" fmla="val 45352"/>
                <a:gd name="adj2" fmla="val 50000"/>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solidFill>
                  <a:srgbClr val="FF0000"/>
                </a:solidFill>
              </a:endParaRPr>
            </a:p>
          </p:txBody>
        </p:sp>
        <p:sp>
          <p:nvSpPr>
            <p:cNvPr id="75" name="正方形/長方形 74"/>
            <p:cNvSpPr/>
            <p:nvPr/>
          </p:nvSpPr>
          <p:spPr>
            <a:xfrm>
              <a:off x="3260746" y="4749041"/>
              <a:ext cx="1167421" cy="659145"/>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rtlCol="0" anchor="ctr" anchorCtr="0"/>
            <a:lstStyle/>
            <a:p>
              <a:pPr algn="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残業時間</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原則</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gn="r"/>
              <a:r>
                <a:rPr lang="ja-JP" altLang="en-US" sz="105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05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45</a:t>
              </a:r>
              <a:r>
                <a:rPr lang="ja-JP" altLang="en-US" sz="105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時間</a:t>
              </a:r>
              <a:endParaRPr lang="en-US" altLang="ja-JP" sz="105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105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05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360</a:t>
              </a:r>
              <a:r>
                <a:rPr lang="ja-JP" altLang="en-US" sz="105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時間</a:t>
              </a:r>
              <a:endParaRPr lang="en-US" altLang="ja-JP" sz="105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p:cNvSpPr/>
            <p:nvPr/>
          </p:nvSpPr>
          <p:spPr>
            <a:xfrm>
              <a:off x="3368964" y="5454261"/>
              <a:ext cx="1059204" cy="73288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法定労働時間</a:t>
              </a:r>
              <a:endPar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１日８時間</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週</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a:t>
              </a:r>
              <a:r>
                <a:rPr lang="ja-JP" altLang="en-US" sz="105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5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四角形吹き出し 76"/>
            <p:cNvSpPr/>
            <p:nvPr/>
          </p:nvSpPr>
          <p:spPr>
            <a:xfrm>
              <a:off x="3717784" y="4045243"/>
              <a:ext cx="1665706" cy="502891"/>
            </a:xfrm>
            <a:prstGeom prst="wedgeRectCallout">
              <a:avLst>
                <a:gd name="adj1" fmla="val 23525"/>
                <a:gd name="adj2" fmla="val 4055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0" bIns="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法律による上限</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原則</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四角形吹き出し 77"/>
            <p:cNvSpPr/>
            <p:nvPr/>
          </p:nvSpPr>
          <p:spPr>
            <a:xfrm>
              <a:off x="4717011" y="2591431"/>
              <a:ext cx="1647837" cy="1115747"/>
            </a:xfrm>
            <a:prstGeom prst="wedgeRectCallout">
              <a:avLst>
                <a:gd name="adj1" fmla="val -11257"/>
                <a:gd name="adj2" fmla="val 4656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法律による上限</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例外</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720</a:t>
              </a:r>
              <a:r>
                <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時間</a:t>
              </a:r>
              <a:endPar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・複数月平均</a:t>
              </a:r>
              <a:r>
                <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80</a:t>
              </a:r>
              <a:r>
                <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時間＊</a:t>
              </a:r>
              <a:endPar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時間未満＊</a:t>
              </a:r>
              <a:endPar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＊休日労働を含む　</a:t>
              </a:r>
            </a:p>
          </p:txBody>
        </p:sp>
        <p:cxnSp>
          <p:nvCxnSpPr>
            <p:cNvPr id="79" name="直線矢印コネクタ 78"/>
            <p:cNvCxnSpPr/>
            <p:nvPr/>
          </p:nvCxnSpPr>
          <p:spPr>
            <a:xfrm flipH="1">
              <a:off x="5580296" y="3840636"/>
              <a:ext cx="1" cy="1893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a:off x="4996333" y="4548133"/>
              <a:ext cx="1" cy="1893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1" name="Rectangle 15" descr="25%"/>
          <p:cNvSpPr>
            <a:spLocks noChangeArrowheads="1"/>
          </p:cNvSpPr>
          <p:nvPr/>
        </p:nvSpPr>
        <p:spPr bwMode="auto">
          <a:xfrm>
            <a:off x="47328" y="123839"/>
            <a:ext cx="12025336" cy="430877"/>
          </a:xfrm>
          <a:prstGeom prst="rect">
            <a:avLst/>
          </a:prstGeom>
          <a:noFill/>
          <a:ln w="12700">
            <a:noFill/>
            <a:miter lim="800000"/>
            <a:headEnd/>
            <a:tailEnd/>
          </a:ln>
        </p:spPr>
        <p:txBody>
          <a:bodyPr wrap="square" lIns="91428" tIns="45715" rIns="91428" bIns="45715" anchor="ctr">
            <a:spAutoFit/>
          </a:bodyPr>
          <a:lstStyle/>
          <a:p>
            <a:pPr fontAlgn="base">
              <a:spcBef>
                <a:spcPct val="0"/>
              </a:spcBef>
              <a:spcAft>
                <a:spcPct val="0"/>
              </a:spcAft>
            </a:pPr>
            <a:r>
              <a:rPr lang="ja-JP" altLang="en-US" sz="2200" dirty="0">
                <a:solidFill>
                  <a:prstClr val="black"/>
                </a:solidFill>
                <a:latin typeface="メイリオ" panose="020B0604030504040204" pitchFamily="50" charset="-128"/>
                <a:ea typeface="メイリオ" panose="020B0604030504040204" pitchFamily="50" charset="-128"/>
              </a:rPr>
              <a:t>残業時間の上限が法律で規制（</a:t>
            </a:r>
            <a:r>
              <a:rPr lang="en-US" altLang="ja-JP" sz="2200" dirty="0">
                <a:solidFill>
                  <a:prstClr val="black"/>
                </a:solidFill>
                <a:latin typeface="メイリオ" panose="020B0604030504040204" pitchFamily="50" charset="-128"/>
                <a:ea typeface="メイリオ" panose="020B0604030504040204" pitchFamily="50" charset="-128"/>
              </a:rPr>
              <a:t>2019</a:t>
            </a:r>
            <a:r>
              <a:rPr lang="ja-JP" altLang="en-US" sz="2200" dirty="0">
                <a:solidFill>
                  <a:prstClr val="black"/>
                </a:solidFill>
                <a:latin typeface="メイリオ" panose="020B0604030504040204" pitchFamily="50" charset="-128"/>
                <a:ea typeface="メイリオ" panose="020B0604030504040204" pitchFamily="50" charset="-128"/>
              </a:rPr>
              <a:t>年４月１日～　</a:t>
            </a:r>
            <a:r>
              <a:rPr lang="en-US" altLang="ja-JP" sz="2200" dirty="0">
                <a:solidFill>
                  <a:prstClr val="black"/>
                </a:solidFill>
                <a:latin typeface="メイリオ" panose="020B0604030504040204" pitchFamily="50" charset="-128"/>
                <a:ea typeface="メイリオ" panose="020B0604030504040204" pitchFamily="50" charset="-128"/>
              </a:rPr>
              <a:t>※</a:t>
            </a:r>
            <a:r>
              <a:rPr lang="ja-JP" altLang="en-US" sz="2200" dirty="0">
                <a:solidFill>
                  <a:prstClr val="black"/>
                </a:solidFill>
                <a:latin typeface="メイリオ" panose="020B0604030504040204" pitchFamily="50" charset="-128"/>
                <a:ea typeface="メイリオ" panose="020B0604030504040204" pitchFamily="50" charset="-128"/>
              </a:rPr>
              <a:t>中小企業は</a:t>
            </a:r>
            <a:r>
              <a:rPr lang="en-US" altLang="ja-JP" sz="2200" dirty="0">
                <a:solidFill>
                  <a:prstClr val="black"/>
                </a:solidFill>
                <a:latin typeface="メイリオ" panose="020B0604030504040204" pitchFamily="50" charset="-128"/>
                <a:ea typeface="メイリオ" panose="020B0604030504040204" pitchFamily="50" charset="-128"/>
              </a:rPr>
              <a:t>2020</a:t>
            </a:r>
            <a:r>
              <a:rPr lang="ja-JP" altLang="en-US" sz="2200" dirty="0">
                <a:solidFill>
                  <a:prstClr val="black"/>
                </a:solidFill>
                <a:latin typeface="メイリオ" panose="020B0604030504040204" pitchFamily="50" charset="-128"/>
                <a:ea typeface="メイリオ" panose="020B0604030504040204" pitchFamily="50" charset="-128"/>
              </a:rPr>
              <a:t>年４月１日～）</a:t>
            </a:r>
          </a:p>
        </p:txBody>
      </p:sp>
      <p:sp>
        <p:nvSpPr>
          <p:cNvPr id="39" name="正方形/長方形 38"/>
          <p:cNvSpPr/>
          <p:nvPr/>
        </p:nvSpPr>
        <p:spPr>
          <a:xfrm>
            <a:off x="0" y="552445"/>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592758" y="6322161"/>
            <a:ext cx="6417141" cy="369332"/>
          </a:xfrm>
          <a:prstGeom prst="rect">
            <a:avLst/>
          </a:prstGeom>
          <a:noFill/>
        </p:spPr>
        <p:txBody>
          <a:bodyPr wrap="none" rtlCol="0">
            <a:spAutoFit/>
          </a:bodyPr>
          <a:lstStyle/>
          <a:p>
            <a:r>
              <a:rPr kumimoji="1" lang="ja-JP" altLang="en-US" dirty="0">
                <a:latin typeface="HG丸ｺﾞｼｯｸM-PRO" panose="020F0600000000000000" pitchFamily="50" charset="-128"/>
                <a:ea typeface="HG丸ｺﾞｼｯｸM-PRO" panose="020F0600000000000000" pitchFamily="50" charset="-128"/>
              </a:rPr>
              <a:t>働き方改革関連法の詳しい内容について知りたい方は　⇒</a:t>
            </a:r>
          </a:p>
        </p:txBody>
      </p:sp>
      <p:pic>
        <p:nvPicPr>
          <p:cNvPr id="1042" name="Object"/>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9944100" y="5562600"/>
            <a:ext cx="1181100" cy="11811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
        <p:nvSpPr>
          <p:cNvPr id="2" name="スライド番号プレースホルダー 1">
            <a:extLst>
              <a:ext uri="{FF2B5EF4-FFF2-40B4-BE49-F238E27FC236}">
                <a16:creationId xmlns:a16="http://schemas.microsoft.com/office/drawing/2014/main" id="{4E1A5F23-F851-3B87-E9E6-19A65A39067E}"/>
              </a:ext>
            </a:extLst>
          </p:cNvPr>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53</a:t>
            </a:fld>
            <a:endParaRPr lang="ja-JP" altLang="en-US">
              <a:solidFill>
                <a:prstClr val="black">
                  <a:tint val="75000"/>
                </a:prstClr>
              </a:solidFill>
            </a:endParaRPr>
          </a:p>
        </p:txBody>
      </p:sp>
    </p:spTree>
    <p:extLst>
      <p:ext uri="{BB962C8B-B14F-4D97-AF65-F5344CB8AC3E}">
        <p14:creationId xmlns:p14="http://schemas.microsoft.com/office/powerpoint/2010/main" val="36450631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吹き出し 23"/>
          <p:cNvSpPr/>
          <p:nvPr/>
        </p:nvSpPr>
        <p:spPr>
          <a:xfrm>
            <a:off x="2069320" y="3572882"/>
            <a:ext cx="3544440" cy="1224270"/>
          </a:xfrm>
          <a:custGeom>
            <a:avLst/>
            <a:gdLst>
              <a:gd name="connsiteX0" fmla="*/ 0 w 2713468"/>
              <a:gd name="connsiteY0" fmla="*/ 120002 h 720000"/>
              <a:gd name="connsiteX1" fmla="*/ 120002 w 2713468"/>
              <a:gd name="connsiteY1" fmla="*/ 0 h 720000"/>
              <a:gd name="connsiteX2" fmla="*/ 452245 w 2713468"/>
              <a:gd name="connsiteY2" fmla="*/ 0 h 720000"/>
              <a:gd name="connsiteX3" fmla="*/ 333105 w 2713468"/>
              <a:gd name="connsiteY3" fmla="*/ -258070 h 720000"/>
              <a:gd name="connsiteX4" fmla="*/ 1130612 w 2713468"/>
              <a:gd name="connsiteY4" fmla="*/ 0 h 720000"/>
              <a:gd name="connsiteX5" fmla="*/ 2593466 w 2713468"/>
              <a:gd name="connsiteY5" fmla="*/ 0 h 720000"/>
              <a:gd name="connsiteX6" fmla="*/ 2713468 w 2713468"/>
              <a:gd name="connsiteY6" fmla="*/ 120002 h 720000"/>
              <a:gd name="connsiteX7" fmla="*/ 2713468 w 2713468"/>
              <a:gd name="connsiteY7" fmla="*/ 120000 h 720000"/>
              <a:gd name="connsiteX8" fmla="*/ 2713468 w 2713468"/>
              <a:gd name="connsiteY8" fmla="*/ 120000 h 720000"/>
              <a:gd name="connsiteX9" fmla="*/ 2713468 w 2713468"/>
              <a:gd name="connsiteY9" fmla="*/ 300000 h 720000"/>
              <a:gd name="connsiteX10" fmla="*/ 2713468 w 2713468"/>
              <a:gd name="connsiteY10" fmla="*/ 599998 h 720000"/>
              <a:gd name="connsiteX11" fmla="*/ 2593466 w 2713468"/>
              <a:gd name="connsiteY11" fmla="*/ 720000 h 720000"/>
              <a:gd name="connsiteX12" fmla="*/ 1130612 w 2713468"/>
              <a:gd name="connsiteY12" fmla="*/ 720000 h 720000"/>
              <a:gd name="connsiteX13" fmla="*/ 452245 w 2713468"/>
              <a:gd name="connsiteY13" fmla="*/ 720000 h 720000"/>
              <a:gd name="connsiteX14" fmla="*/ 452245 w 2713468"/>
              <a:gd name="connsiteY14" fmla="*/ 720000 h 720000"/>
              <a:gd name="connsiteX15" fmla="*/ 120002 w 2713468"/>
              <a:gd name="connsiteY15" fmla="*/ 720000 h 720000"/>
              <a:gd name="connsiteX16" fmla="*/ 0 w 2713468"/>
              <a:gd name="connsiteY16" fmla="*/ 599998 h 720000"/>
              <a:gd name="connsiteX17" fmla="*/ 0 w 2713468"/>
              <a:gd name="connsiteY17" fmla="*/ 300000 h 720000"/>
              <a:gd name="connsiteX18" fmla="*/ 0 w 2713468"/>
              <a:gd name="connsiteY18" fmla="*/ 120000 h 720000"/>
              <a:gd name="connsiteX19" fmla="*/ 0 w 2713468"/>
              <a:gd name="connsiteY19" fmla="*/ 120000 h 720000"/>
              <a:gd name="connsiteX20" fmla="*/ 0 w 2713468"/>
              <a:gd name="connsiteY20" fmla="*/ 120002 h 720000"/>
              <a:gd name="connsiteX0" fmla="*/ 0 w 2713468"/>
              <a:gd name="connsiteY0" fmla="*/ 378072 h 978070"/>
              <a:gd name="connsiteX1" fmla="*/ 120002 w 2713468"/>
              <a:gd name="connsiteY1" fmla="*/ 258070 h 978070"/>
              <a:gd name="connsiteX2" fmla="*/ 128395 w 2713468"/>
              <a:gd name="connsiteY2" fmla="*/ 258070 h 978070"/>
              <a:gd name="connsiteX3" fmla="*/ 333105 w 2713468"/>
              <a:gd name="connsiteY3" fmla="*/ 0 h 978070"/>
              <a:gd name="connsiteX4" fmla="*/ 1130612 w 2713468"/>
              <a:gd name="connsiteY4" fmla="*/ 258070 h 978070"/>
              <a:gd name="connsiteX5" fmla="*/ 2593466 w 2713468"/>
              <a:gd name="connsiteY5" fmla="*/ 258070 h 978070"/>
              <a:gd name="connsiteX6" fmla="*/ 2713468 w 2713468"/>
              <a:gd name="connsiteY6" fmla="*/ 378072 h 978070"/>
              <a:gd name="connsiteX7" fmla="*/ 2713468 w 2713468"/>
              <a:gd name="connsiteY7" fmla="*/ 378070 h 978070"/>
              <a:gd name="connsiteX8" fmla="*/ 2713468 w 2713468"/>
              <a:gd name="connsiteY8" fmla="*/ 378070 h 978070"/>
              <a:gd name="connsiteX9" fmla="*/ 2713468 w 2713468"/>
              <a:gd name="connsiteY9" fmla="*/ 558070 h 978070"/>
              <a:gd name="connsiteX10" fmla="*/ 2713468 w 2713468"/>
              <a:gd name="connsiteY10" fmla="*/ 858068 h 978070"/>
              <a:gd name="connsiteX11" fmla="*/ 2593466 w 2713468"/>
              <a:gd name="connsiteY11" fmla="*/ 978070 h 978070"/>
              <a:gd name="connsiteX12" fmla="*/ 1130612 w 2713468"/>
              <a:gd name="connsiteY12" fmla="*/ 978070 h 978070"/>
              <a:gd name="connsiteX13" fmla="*/ 452245 w 2713468"/>
              <a:gd name="connsiteY13" fmla="*/ 978070 h 978070"/>
              <a:gd name="connsiteX14" fmla="*/ 452245 w 2713468"/>
              <a:gd name="connsiteY14" fmla="*/ 978070 h 978070"/>
              <a:gd name="connsiteX15" fmla="*/ 120002 w 2713468"/>
              <a:gd name="connsiteY15" fmla="*/ 978070 h 978070"/>
              <a:gd name="connsiteX16" fmla="*/ 0 w 2713468"/>
              <a:gd name="connsiteY16" fmla="*/ 858068 h 978070"/>
              <a:gd name="connsiteX17" fmla="*/ 0 w 2713468"/>
              <a:gd name="connsiteY17" fmla="*/ 558070 h 978070"/>
              <a:gd name="connsiteX18" fmla="*/ 0 w 2713468"/>
              <a:gd name="connsiteY18" fmla="*/ 378070 h 978070"/>
              <a:gd name="connsiteX19" fmla="*/ 0 w 2713468"/>
              <a:gd name="connsiteY19" fmla="*/ 378070 h 978070"/>
              <a:gd name="connsiteX20" fmla="*/ 0 w 2713468"/>
              <a:gd name="connsiteY20" fmla="*/ 378072 h 978070"/>
              <a:gd name="connsiteX0" fmla="*/ 0 w 2713468"/>
              <a:gd name="connsiteY0" fmla="*/ 378072 h 978070"/>
              <a:gd name="connsiteX1" fmla="*/ 120002 w 2713468"/>
              <a:gd name="connsiteY1" fmla="*/ 258070 h 978070"/>
              <a:gd name="connsiteX2" fmla="*/ 128395 w 2713468"/>
              <a:gd name="connsiteY2" fmla="*/ 258070 h 978070"/>
              <a:gd name="connsiteX3" fmla="*/ 333105 w 2713468"/>
              <a:gd name="connsiteY3" fmla="*/ 0 h 978070"/>
              <a:gd name="connsiteX4" fmla="*/ 416237 w 2713468"/>
              <a:gd name="connsiteY4" fmla="*/ 258070 h 978070"/>
              <a:gd name="connsiteX5" fmla="*/ 2593466 w 2713468"/>
              <a:gd name="connsiteY5" fmla="*/ 258070 h 978070"/>
              <a:gd name="connsiteX6" fmla="*/ 2713468 w 2713468"/>
              <a:gd name="connsiteY6" fmla="*/ 378072 h 978070"/>
              <a:gd name="connsiteX7" fmla="*/ 2713468 w 2713468"/>
              <a:gd name="connsiteY7" fmla="*/ 378070 h 978070"/>
              <a:gd name="connsiteX8" fmla="*/ 2713468 w 2713468"/>
              <a:gd name="connsiteY8" fmla="*/ 378070 h 978070"/>
              <a:gd name="connsiteX9" fmla="*/ 2713468 w 2713468"/>
              <a:gd name="connsiteY9" fmla="*/ 558070 h 978070"/>
              <a:gd name="connsiteX10" fmla="*/ 2713468 w 2713468"/>
              <a:gd name="connsiteY10" fmla="*/ 858068 h 978070"/>
              <a:gd name="connsiteX11" fmla="*/ 2593466 w 2713468"/>
              <a:gd name="connsiteY11" fmla="*/ 978070 h 978070"/>
              <a:gd name="connsiteX12" fmla="*/ 1130612 w 2713468"/>
              <a:gd name="connsiteY12" fmla="*/ 978070 h 978070"/>
              <a:gd name="connsiteX13" fmla="*/ 452245 w 2713468"/>
              <a:gd name="connsiteY13" fmla="*/ 978070 h 978070"/>
              <a:gd name="connsiteX14" fmla="*/ 452245 w 2713468"/>
              <a:gd name="connsiteY14" fmla="*/ 978070 h 978070"/>
              <a:gd name="connsiteX15" fmla="*/ 120002 w 2713468"/>
              <a:gd name="connsiteY15" fmla="*/ 978070 h 978070"/>
              <a:gd name="connsiteX16" fmla="*/ 0 w 2713468"/>
              <a:gd name="connsiteY16" fmla="*/ 858068 h 978070"/>
              <a:gd name="connsiteX17" fmla="*/ 0 w 2713468"/>
              <a:gd name="connsiteY17" fmla="*/ 558070 h 978070"/>
              <a:gd name="connsiteX18" fmla="*/ 0 w 2713468"/>
              <a:gd name="connsiteY18" fmla="*/ 378070 h 978070"/>
              <a:gd name="connsiteX19" fmla="*/ 0 w 2713468"/>
              <a:gd name="connsiteY19" fmla="*/ 378070 h 978070"/>
              <a:gd name="connsiteX20" fmla="*/ 0 w 2713468"/>
              <a:gd name="connsiteY20" fmla="*/ 378072 h 978070"/>
              <a:gd name="connsiteX0" fmla="*/ 0 w 2713468"/>
              <a:gd name="connsiteY0" fmla="*/ 330447 h 930445"/>
              <a:gd name="connsiteX1" fmla="*/ 120002 w 2713468"/>
              <a:gd name="connsiteY1" fmla="*/ 210445 h 930445"/>
              <a:gd name="connsiteX2" fmla="*/ 128395 w 2713468"/>
              <a:gd name="connsiteY2" fmla="*/ 210445 h 930445"/>
              <a:gd name="connsiteX3" fmla="*/ 256905 w 2713468"/>
              <a:gd name="connsiteY3" fmla="*/ 0 h 930445"/>
              <a:gd name="connsiteX4" fmla="*/ 416237 w 2713468"/>
              <a:gd name="connsiteY4" fmla="*/ 210445 h 930445"/>
              <a:gd name="connsiteX5" fmla="*/ 2593466 w 2713468"/>
              <a:gd name="connsiteY5" fmla="*/ 210445 h 930445"/>
              <a:gd name="connsiteX6" fmla="*/ 2713468 w 2713468"/>
              <a:gd name="connsiteY6" fmla="*/ 330447 h 930445"/>
              <a:gd name="connsiteX7" fmla="*/ 2713468 w 2713468"/>
              <a:gd name="connsiteY7" fmla="*/ 330445 h 930445"/>
              <a:gd name="connsiteX8" fmla="*/ 2713468 w 2713468"/>
              <a:gd name="connsiteY8" fmla="*/ 330445 h 930445"/>
              <a:gd name="connsiteX9" fmla="*/ 2713468 w 2713468"/>
              <a:gd name="connsiteY9" fmla="*/ 510445 h 930445"/>
              <a:gd name="connsiteX10" fmla="*/ 2713468 w 2713468"/>
              <a:gd name="connsiteY10" fmla="*/ 810443 h 930445"/>
              <a:gd name="connsiteX11" fmla="*/ 2593466 w 2713468"/>
              <a:gd name="connsiteY11" fmla="*/ 930445 h 930445"/>
              <a:gd name="connsiteX12" fmla="*/ 1130612 w 2713468"/>
              <a:gd name="connsiteY12" fmla="*/ 930445 h 930445"/>
              <a:gd name="connsiteX13" fmla="*/ 452245 w 2713468"/>
              <a:gd name="connsiteY13" fmla="*/ 930445 h 930445"/>
              <a:gd name="connsiteX14" fmla="*/ 452245 w 2713468"/>
              <a:gd name="connsiteY14" fmla="*/ 930445 h 930445"/>
              <a:gd name="connsiteX15" fmla="*/ 120002 w 2713468"/>
              <a:gd name="connsiteY15" fmla="*/ 930445 h 930445"/>
              <a:gd name="connsiteX16" fmla="*/ 0 w 2713468"/>
              <a:gd name="connsiteY16" fmla="*/ 810443 h 930445"/>
              <a:gd name="connsiteX17" fmla="*/ 0 w 2713468"/>
              <a:gd name="connsiteY17" fmla="*/ 510445 h 930445"/>
              <a:gd name="connsiteX18" fmla="*/ 0 w 2713468"/>
              <a:gd name="connsiteY18" fmla="*/ 330445 h 930445"/>
              <a:gd name="connsiteX19" fmla="*/ 0 w 2713468"/>
              <a:gd name="connsiteY19" fmla="*/ 330445 h 930445"/>
              <a:gd name="connsiteX20" fmla="*/ 0 w 2713468"/>
              <a:gd name="connsiteY20" fmla="*/ 330447 h 93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13468" h="930445">
                <a:moveTo>
                  <a:pt x="0" y="330447"/>
                </a:moveTo>
                <a:cubicBezTo>
                  <a:pt x="0" y="264172"/>
                  <a:pt x="53727" y="210445"/>
                  <a:pt x="120002" y="210445"/>
                </a:cubicBezTo>
                <a:lnTo>
                  <a:pt x="128395" y="210445"/>
                </a:lnTo>
                <a:lnTo>
                  <a:pt x="256905" y="0"/>
                </a:lnTo>
                <a:lnTo>
                  <a:pt x="416237" y="210445"/>
                </a:lnTo>
                <a:lnTo>
                  <a:pt x="2593466" y="210445"/>
                </a:lnTo>
                <a:cubicBezTo>
                  <a:pt x="2659741" y="210445"/>
                  <a:pt x="2713468" y="264172"/>
                  <a:pt x="2713468" y="330447"/>
                </a:cubicBezTo>
                <a:lnTo>
                  <a:pt x="2713468" y="330445"/>
                </a:lnTo>
                <a:lnTo>
                  <a:pt x="2713468" y="330445"/>
                </a:lnTo>
                <a:lnTo>
                  <a:pt x="2713468" y="510445"/>
                </a:lnTo>
                <a:lnTo>
                  <a:pt x="2713468" y="810443"/>
                </a:lnTo>
                <a:cubicBezTo>
                  <a:pt x="2713468" y="876718"/>
                  <a:pt x="2659741" y="930445"/>
                  <a:pt x="2593466" y="930445"/>
                </a:cubicBezTo>
                <a:lnTo>
                  <a:pt x="1130612" y="930445"/>
                </a:lnTo>
                <a:lnTo>
                  <a:pt x="452245" y="930445"/>
                </a:lnTo>
                <a:lnTo>
                  <a:pt x="452245" y="930445"/>
                </a:lnTo>
                <a:lnTo>
                  <a:pt x="120002" y="930445"/>
                </a:lnTo>
                <a:cubicBezTo>
                  <a:pt x="53727" y="930445"/>
                  <a:pt x="0" y="876718"/>
                  <a:pt x="0" y="810443"/>
                </a:cubicBezTo>
                <a:lnTo>
                  <a:pt x="0" y="510445"/>
                </a:lnTo>
                <a:lnTo>
                  <a:pt x="0" y="330445"/>
                </a:lnTo>
                <a:lnTo>
                  <a:pt x="0" y="330445"/>
                </a:lnTo>
                <a:lnTo>
                  <a:pt x="0" y="330447"/>
                </a:lnTo>
                <a:close/>
              </a:path>
            </a:pathLst>
          </a:custGeom>
          <a:solidFill>
            <a:schemeClr val="accent2">
              <a:lumMod val="20000"/>
              <a:lumOff val="8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90000" rIns="36000" bIns="36000" rtlCol="0" anchor="ctr"/>
          <a:lstStyle/>
          <a:p>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そもそも、</a:t>
            </a:r>
            <a:r>
              <a:rPr lang="ja-JP" altLang="en-US" sz="14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①の希望申出がしにくい</a:t>
            </a:r>
            <a:endParaRPr lang="en-US" altLang="ja-JP" sz="14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という状況がありました。</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40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我が国の</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年休取得率：</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49.4%</a:t>
            </a:r>
          </a:p>
          <a:p>
            <a:pPr algn="r">
              <a:spcBef>
                <a:spcPts val="400"/>
              </a:spcBef>
            </a:pP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年就労条件総合調査）</a:t>
            </a:r>
          </a:p>
        </p:txBody>
      </p:sp>
      <p:sp>
        <p:nvSpPr>
          <p:cNvPr id="35" name="Rectangle 15" descr="25%"/>
          <p:cNvSpPr>
            <a:spLocks noChangeArrowheads="1"/>
          </p:cNvSpPr>
          <p:nvPr/>
        </p:nvSpPr>
        <p:spPr bwMode="auto">
          <a:xfrm>
            <a:off x="0" y="-92331"/>
            <a:ext cx="12192000" cy="830987"/>
          </a:xfrm>
          <a:prstGeom prst="rect">
            <a:avLst/>
          </a:prstGeom>
          <a:noFill/>
          <a:ln w="12700">
            <a:noFill/>
            <a:miter lim="800000"/>
            <a:headEnd/>
            <a:tailEnd/>
          </a:ln>
        </p:spPr>
        <p:txBody>
          <a:bodyPr wrap="square" lIns="91428" tIns="45715" rIns="91428" bIns="45715" anchor="ctr">
            <a:spAutoFit/>
          </a:bodyPr>
          <a:lstStyle/>
          <a:p>
            <a:pPr fontAlgn="base">
              <a:spcBef>
                <a:spcPct val="0"/>
              </a:spcBef>
              <a:spcAft>
                <a:spcPct val="0"/>
              </a:spcAft>
            </a:pPr>
            <a:r>
              <a:rPr lang="ja-JP" altLang="en-US" sz="2400" dirty="0">
                <a:solidFill>
                  <a:prstClr val="black"/>
                </a:solidFill>
                <a:latin typeface="HG丸ｺﾞｼｯｸM-PRO" panose="020F0600000000000000" pitchFamily="50" charset="-128"/>
                <a:ea typeface="HG丸ｺﾞｼｯｸM-PRO" panose="020F0600000000000000" pitchFamily="50" charset="-128"/>
              </a:rPr>
              <a:t>年次有給休暇の時季指定義務</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a:p>
            <a:pPr algn="r" fontAlgn="base">
              <a:spcBef>
                <a:spcPct val="0"/>
              </a:spcBef>
              <a:spcAft>
                <a:spcPct val="0"/>
              </a:spcAft>
            </a:pPr>
            <a:r>
              <a:rPr lang="ja-JP" altLang="en-US" sz="2400" dirty="0">
                <a:solidFill>
                  <a:prstClr val="black"/>
                </a:solidFill>
                <a:latin typeface="HG丸ｺﾞｼｯｸM-PRO" panose="020F0600000000000000" pitchFamily="50" charset="-128"/>
                <a:ea typeface="HG丸ｺﾞｼｯｸM-PRO" panose="020F0600000000000000" pitchFamily="50" charset="-128"/>
              </a:rPr>
              <a:t>年５日の年次有給休暇を取得させることを企業に義務づけ（</a:t>
            </a:r>
            <a:r>
              <a:rPr lang="en-US" altLang="ja-JP" sz="2400" dirty="0">
                <a:solidFill>
                  <a:prstClr val="black"/>
                </a:solidFill>
                <a:latin typeface="HG丸ｺﾞｼｯｸM-PRO" panose="020F0600000000000000" pitchFamily="50" charset="-128"/>
                <a:ea typeface="HG丸ｺﾞｼｯｸM-PRO" panose="020F0600000000000000" pitchFamily="50" charset="-128"/>
              </a:rPr>
              <a:t>2019</a:t>
            </a:r>
            <a:r>
              <a:rPr lang="ja-JP" altLang="en-US" sz="2400" dirty="0">
                <a:solidFill>
                  <a:prstClr val="black"/>
                </a:solidFill>
                <a:latin typeface="HG丸ｺﾞｼｯｸM-PRO" panose="020F0600000000000000" pitchFamily="50" charset="-128"/>
                <a:ea typeface="HG丸ｺﾞｼｯｸM-PRO" panose="020F0600000000000000" pitchFamily="50" charset="-128"/>
              </a:rPr>
              <a:t>年４月１日）</a:t>
            </a:r>
          </a:p>
        </p:txBody>
      </p:sp>
      <p:grpSp>
        <p:nvGrpSpPr>
          <p:cNvPr id="5" name="グループ化 4"/>
          <p:cNvGrpSpPr/>
          <p:nvPr/>
        </p:nvGrpSpPr>
        <p:grpSpPr>
          <a:xfrm>
            <a:off x="1789903" y="1607770"/>
            <a:ext cx="8498194" cy="1939974"/>
            <a:chOff x="1135326" y="1340768"/>
            <a:chExt cx="6337954" cy="1296000"/>
          </a:xfrm>
        </p:grpSpPr>
        <p:grpSp>
          <p:nvGrpSpPr>
            <p:cNvPr id="3" name="グループ化 2"/>
            <p:cNvGrpSpPr/>
            <p:nvPr/>
          </p:nvGrpSpPr>
          <p:grpSpPr>
            <a:xfrm>
              <a:off x="1135326" y="1340768"/>
              <a:ext cx="2916000" cy="1296000"/>
              <a:chOff x="1135326" y="1340768"/>
              <a:chExt cx="2916000" cy="1296000"/>
            </a:xfrm>
          </p:grpSpPr>
          <p:sp>
            <p:nvSpPr>
              <p:cNvPr id="52" name="正方形/長方形 51"/>
              <p:cNvSpPr/>
              <p:nvPr/>
            </p:nvSpPr>
            <p:spPr>
              <a:xfrm>
                <a:off x="1135326" y="1340768"/>
                <a:ext cx="2916000" cy="129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endParaRPr lang="ja-JP" altLang="en-US"/>
              </a:p>
            </p:txBody>
          </p:sp>
          <p:pic>
            <p:nvPicPr>
              <p:cNvPr id="53" name="Picture 2" descr="PNG,アイコン,アバター,人,切り取ったイメージ,切り取ったピクチャ,切り取った画像,男,男性,透明な背景,頭"/>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a:off x="3318752" y="1484785"/>
                <a:ext cx="698144" cy="83585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9" descr="PNG,アイコン,アバター,人,切り取ったイメージ,切り取ったピクチャ,切り取った画像,男,男性,透明な背景,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flipH="1">
                <a:off x="1171365" y="1484785"/>
                <a:ext cx="638556" cy="835852"/>
              </a:xfrm>
              <a:prstGeom prst="rect">
                <a:avLst/>
              </a:prstGeom>
              <a:noFill/>
              <a:extLst>
                <a:ext uri="{909E8E84-426E-40DD-AFC4-6F175D3DCCD1}">
                  <a14:hiddenFill xmlns:a14="http://schemas.microsoft.com/office/drawing/2010/main">
                    <a:solidFill>
                      <a:srgbClr val="FFFFFF"/>
                    </a:solidFill>
                  </a14:hiddenFill>
                </a:ext>
              </a:extLst>
            </p:spPr>
          </p:pic>
          <p:sp>
            <p:nvSpPr>
              <p:cNvPr id="55" name="テキスト ボックス 92"/>
              <p:cNvSpPr txBox="1"/>
              <p:nvPr/>
            </p:nvSpPr>
            <p:spPr>
              <a:xfrm>
                <a:off x="1274643" y="2276872"/>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労働者</a:t>
                </a:r>
              </a:p>
            </p:txBody>
          </p:sp>
          <p:sp>
            <p:nvSpPr>
              <p:cNvPr id="56" name="テキスト ボックス 93"/>
              <p:cNvSpPr txBox="1"/>
              <p:nvPr/>
            </p:nvSpPr>
            <p:spPr>
              <a:xfrm>
                <a:off x="3451824" y="2276872"/>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使用者</a:t>
                </a:r>
              </a:p>
            </p:txBody>
          </p:sp>
          <p:sp>
            <p:nvSpPr>
              <p:cNvPr id="57" name="正方形/長方形 56"/>
              <p:cNvSpPr/>
              <p:nvPr/>
            </p:nvSpPr>
            <p:spPr>
              <a:xfrm>
                <a:off x="1432165" y="1340768"/>
                <a:ext cx="2349620" cy="213057"/>
              </a:xfrm>
              <a:prstGeom prst="rect">
                <a:avLst/>
              </a:prstGeom>
              <a:noFill/>
              <a:ln>
                <a:noFill/>
              </a:ln>
            </p:spPr>
            <p:txBody>
              <a:bodyPr wrap="none" lIns="36000" tIns="36000" rIns="36000" bIns="3600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r>
                  <a:rPr lang="ja-JP" altLang="en-US" sz="1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労働者の申出による取得（原則）</a:t>
                </a:r>
                <a:endParaRPr lang="en-US" altLang="ja-JP" sz="1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円形吹き出し 57"/>
              <p:cNvSpPr/>
              <p:nvPr/>
            </p:nvSpPr>
            <p:spPr>
              <a:xfrm>
                <a:off x="1995304" y="2124915"/>
                <a:ext cx="994486" cy="384439"/>
              </a:xfrm>
              <a:prstGeom prst="wedgeEllipseCallout">
                <a:avLst>
                  <a:gd name="adj1" fmla="val -66861"/>
                  <a:gd name="adj2" fmla="val -47118"/>
                </a:avLst>
              </a:prstGeom>
              <a:solidFill>
                <a:schemeClr val="bg2"/>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日に休みます」</a:t>
                </a:r>
              </a:p>
            </p:txBody>
          </p:sp>
          <p:sp>
            <p:nvSpPr>
              <p:cNvPr id="59" name="下カーブ矢印 58"/>
              <p:cNvSpPr/>
              <p:nvPr/>
            </p:nvSpPr>
            <p:spPr>
              <a:xfrm>
                <a:off x="1819437" y="1633493"/>
                <a:ext cx="1692000" cy="267105"/>
              </a:xfrm>
              <a:prstGeom prst="curvedDownArrow">
                <a:avLst>
                  <a:gd name="adj1" fmla="val 11222"/>
                  <a:gd name="adj2" fmla="val 68150"/>
                  <a:gd name="adj3" fmla="val 3690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0" name="テキスト ボックス 91"/>
              <p:cNvSpPr txBox="1"/>
              <p:nvPr/>
            </p:nvSpPr>
            <p:spPr>
              <a:xfrm>
                <a:off x="2119548" y="1757784"/>
                <a:ext cx="857611" cy="215890"/>
              </a:xfrm>
              <a:prstGeom prst="rect">
                <a:avLst/>
              </a:prstGeom>
              <a:noFill/>
              <a:ln>
                <a:noFill/>
              </a:ln>
            </p:spPr>
            <p:txBody>
              <a:bodyPr wrap="none" lIns="36000" tIns="0" rIns="36000" bIns="0" rtlCol="0" anchor="ctr" anchorCtr="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労働者が使用者に</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取得時季を申出</a:t>
                </a:r>
              </a:p>
            </p:txBody>
          </p:sp>
        </p:grpSp>
        <p:sp>
          <p:nvSpPr>
            <p:cNvPr id="39" name="加算 38"/>
            <p:cNvSpPr/>
            <p:nvPr/>
          </p:nvSpPr>
          <p:spPr>
            <a:xfrm>
              <a:off x="4071848" y="1808768"/>
              <a:ext cx="432000" cy="432000"/>
            </a:xfrm>
            <a:prstGeom prst="mathPlus">
              <a:avLst>
                <a:gd name="adj1" fmla="val 1359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4" name="グループ化 3"/>
            <p:cNvGrpSpPr/>
            <p:nvPr/>
          </p:nvGrpSpPr>
          <p:grpSpPr>
            <a:xfrm>
              <a:off x="4519702" y="1340768"/>
              <a:ext cx="2953578" cy="1296000"/>
              <a:chOff x="4519702" y="1340768"/>
              <a:chExt cx="2953578" cy="1296000"/>
            </a:xfrm>
          </p:grpSpPr>
          <p:sp>
            <p:nvSpPr>
              <p:cNvPr id="41" name="正方形/長方形 40"/>
              <p:cNvSpPr/>
              <p:nvPr/>
            </p:nvSpPr>
            <p:spPr>
              <a:xfrm>
                <a:off x="4519702" y="1340768"/>
                <a:ext cx="2952000" cy="129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42" name="右矢印 41"/>
              <p:cNvSpPr/>
              <p:nvPr/>
            </p:nvSpPr>
            <p:spPr>
              <a:xfrm rot="5400000">
                <a:off x="6028088" y="1805003"/>
                <a:ext cx="122704" cy="24497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endParaRPr lang="ja-JP" altLang="en-US" dirty="0"/>
              </a:p>
            </p:txBody>
          </p:sp>
          <p:pic>
            <p:nvPicPr>
              <p:cNvPr id="43" name="Picture 2" descr="PNG,アイコン,アバター,人,切り取ったイメージ,切り取ったピクチャ,切り取った画像,男,男性,透明な背景,頭"/>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a:off x="6775136" y="1484785"/>
                <a:ext cx="698144" cy="83585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9" descr="PNG,アイコン,アバター,人,切り取ったイメージ,切り取ったピクチャ,切り取った画像,男,男性,透明な背景,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flipH="1">
                <a:off x="4575697" y="1484785"/>
                <a:ext cx="638556" cy="835852"/>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p:cNvSpPr/>
              <p:nvPr/>
            </p:nvSpPr>
            <p:spPr>
              <a:xfrm>
                <a:off x="4651300" y="1340768"/>
                <a:ext cx="2655673" cy="213057"/>
              </a:xfrm>
              <a:prstGeom prst="rect">
                <a:avLst/>
              </a:prstGeom>
              <a:noFill/>
              <a:ln>
                <a:noFill/>
              </a:ln>
            </p:spPr>
            <p:txBody>
              <a:bodyPr wrap="none" lIns="36000" tIns="36000" rIns="36000" bIns="3600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r>
                  <a:rPr lang="ja-JP" altLang="en-US" sz="1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使用者の時季指定による取得（新設）</a:t>
                </a:r>
                <a:endParaRPr lang="en-US" altLang="ja-JP" sz="1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下カーブ矢印 45"/>
              <p:cNvSpPr/>
              <p:nvPr/>
            </p:nvSpPr>
            <p:spPr>
              <a:xfrm flipH="1">
                <a:off x="5167997" y="1556792"/>
                <a:ext cx="1692000" cy="267105"/>
              </a:xfrm>
              <a:prstGeom prst="curvedDownArrow">
                <a:avLst>
                  <a:gd name="adj1" fmla="val 11222"/>
                  <a:gd name="adj2" fmla="val 68150"/>
                  <a:gd name="adj3" fmla="val 3690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47" name="テキスト ボックス 91"/>
              <p:cNvSpPr txBox="1"/>
              <p:nvPr/>
            </p:nvSpPr>
            <p:spPr>
              <a:xfrm>
                <a:off x="5563853" y="1643965"/>
                <a:ext cx="1058459" cy="215890"/>
              </a:xfrm>
              <a:prstGeom prst="rect">
                <a:avLst/>
              </a:prstGeom>
              <a:noFill/>
              <a:ln>
                <a:noFill/>
              </a:ln>
            </p:spPr>
            <p:txBody>
              <a:bodyPr wrap="none" lIns="36000" tIns="0" rIns="36000" bIns="0" rtlCol="0" anchor="ctr" anchorCtr="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使用者が労働者に</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取得時季の意見を聴取</a:t>
                </a:r>
              </a:p>
            </p:txBody>
          </p:sp>
          <p:sp>
            <p:nvSpPr>
              <p:cNvPr id="48" name="テキスト ボックス 91"/>
              <p:cNvSpPr txBox="1"/>
              <p:nvPr/>
            </p:nvSpPr>
            <p:spPr>
              <a:xfrm>
                <a:off x="5514764" y="2045816"/>
                <a:ext cx="1158882" cy="215890"/>
              </a:xfrm>
              <a:prstGeom prst="rect">
                <a:avLst/>
              </a:prstGeom>
              <a:noFill/>
              <a:ln>
                <a:noFill/>
              </a:ln>
            </p:spPr>
            <p:txBody>
              <a:bodyPr wrap="none" lIns="36000" tIns="0" rIns="36000" bIns="0" rtlCol="0" anchor="ctr" anchorCtr="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労働者の意見を尊重し</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使用者が取得時季を指定</a:t>
                </a:r>
              </a:p>
            </p:txBody>
          </p:sp>
          <p:sp>
            <p:nvSpPr>
              <p:cNvPr id="49" name="円形吹き出し 48"/>
              <p:cNvSpPr/>
              <p:nvPr/>
            </p:nvSpPr>
            <p:spPr>
              <a:xfrm>
                <a:off x="5609049" y="2276872"/>
                <a:ext cx="1250948" cy="320949"/>
              </a:xfrm>
              <a:prstGeom prst="wedgeEllipseCallout">
                <a:avLst>
                  <a:gd name="adj1" fmla="val 51098"/>
                  <a:gd name="adj2" fmla="val -56180"/>
                </a:avLst>
              </a:prstGeom>
              <a:solidFill>
                <a:schemeClr val="bg2"/>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日に休んでください」</a:t>
                </a:r>
              </a:p>
            </p:txBody>
          </p:sp>
          <p:sp>
            <p:nvSpPr>
              <p:cNvPr id="50" name="テキスト ボックス 92"/>
              <p:cNvSpPr txBox="1"/>
              <p:nvPr/>
            </p:nvSpPr>
            <p:spPr>
              <a:xfrm>
                <a:off x="4678975" y="2276872"/>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労働者</a:t>
                </a:r>
              </a:p>
            </p:txBody>
          </p:sp>
          <p:sp>
            <p:nvSpPr>
              <p:cNvPr id="51" name="テキスト ボックス 93"/>
              <p:cNvSpPr txBox="1"/>
              <p:nvPr/>
            </p:nvSpPr>
            <p:spPr>
              <a:xfrm>
                <a:off x="6908208" y="2276872"/>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使用者</a:t>
                </a:r>
              </a:p>
            </p:txBody>
          </p:sp>
        </p:grpSp>
      </p:grpSp>
      <p:grpSp>
        <p:nvGrpSpPr>
          <p:cNvPr id="61" name="グループ化 60"/>
          <p:cNvGrpSpPr/>
          <p:nvPr/>
        </p:nvGrpSpPr>
        <p:grpSpPr>
          <a:xfrm>
            <a:off x="1343473" y="5016184"/>
            <a:ext cx="9384605" cy="1725184"/>
            <a:chOff x="251183" y="5109036"/>
            <a:chExt cx="6328759" cy="1163423"/>
          </a:xfrm>
        </p:grpSpPr>
        <p:sp>
          <p:nvSpPr>
            <p:cNvPr id="62" name="コンテンツ プレースホルダー 4"/>
            <p:cNvSpPr txBox="1">
              <a:spLocks/>
            </p:cNvSpPr>
            <p:nvPr/>
          </p:nvSpPr>
          <p:spPr>
            <a:xfrm>
              <a:off x="251183" y="5277144"/>
              <a:ext cx="6328759" cy="694279"/>
            </a:xfrm>
            <a:prstGeom prst="rect">
              <a:avLst/>
            </a:prstGeom>
            <a:noFill/>
          </p:spPr>
          <p:txBody>
            <a:bodyPr vert="horz" wrap="square" lIns="91440" tIns="45720" rIns="91440" bIns="45720" rtlCol="0">
              <a:spAutoFit/>
            </a:bodyPr>
            <a:lstStyle>
              <a:lvl1pPr marL="495285" indent="-495285" algn="l" defTabSz="1320759" rtl="0" eaLnBrk="1" latinLnBrk="0" hangingPunct="1">
                <a:spcBef>
                  <a:spcPct val="20000"/>
                </a:spcBef>
                <a:buFont typeface="Arial" pitchFamily="34" charset="0"/>
                <a:buChar char="•"/>
                <a:defRPr kumimoji="1" sz="4622" kern="1200">
                  <a:solidFill>
                    <a:schemeClr val="tx1"/>
                  </a:solidFill>
                  <a:latin typeface="+mn-lt"/>
                  <a:ea typeface="+mn-ea"/>
                  <a:cs typeface="+mn-cs"/>
                </a:defRPr>
              </a:lvl1pPr>
              <a:lvl2pPr marL="1073117" indent="-412737" algn="l" defTabSz="1320759" rtl="0" eaLnBrk="1" latinLnBrk="0" hangingPunct="1">
                <a:spcBef>
                  <a:spcPct val="20000"/>
                </a:spcBef>
                <a:buFont typeface="Arial" pitchFamily="34" charset="0"/>
                <a:buChar char="–"/>
                <a:defRPr kumimoji="1" sz="4044" kern="1200">
                  <a:solidFill>
                    <a:schemeClr val="tx1"/>
                  </a:solidFill>
                  <a:latin typeface="+mn-lt"/>
                  <a:ea typeface="+mn-ea"/>
                  <a:cs typeface="+mn-cs"/>
                </a:defRPr>
              </a:lvl2pPr>
              <a:lvl3pPr marL="1650949" indent="-330190" algn="l" defTabSz="1320759" rtl="0" eaLnBrk="1" latinLnBrk="0" hangingPunct="1">
                <a:spcBef>
                  <a:spcPct val="20000"/>
                </a:spcBef>
                <a:buFont typeface="Arial" pitchFamily="34" charset="0"/>
                <a:buChar char="•"/>
                <a:defRPr kumimoji="1" sz="3467" kern="1200">
                  <a:solidFill>
                    <a:schemeClr val="tx1"/>
                  </a:solidFill>
                  <a:latin typeface="+mn-lt"/>
                  <a:ea typeface="+mn-ea"/>
                  <a:cs typeface="+mn-cs"/>
                </a:defRPr>
              </a:lvl3pPr>
              <a:lvl4pPr marL="2311329"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4pPr>
              <a:lvl5pPr marL="2971709"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5pPr>
              <a:lvl6pPr marL="3632088"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6pPr>
              <a:lvl7pPr marL="4292468"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7pPr>
              <a:lvl8pPr marL="4952848"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8pPr>
              <a:lvl9pPr marL="5613227"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9pPr>
            </a:lstStyle>
            <a:p>
              <a:pPr marL="0" indent="0">
                <a:buNone/>
              </a:pPr>
              <a:endParaRPr lang="en-US" altLang="ja-JP" sz="1050" dirty="0">
                <a:latin typeface="メイリオ" panose="020B0604030504040204" pitchFamily="50" charset="-128"/>
                <a:ea typeface="メイリオ" panose="020B0604030504040204" pitchFamily="50" charset="-128"/>
              </a:endParaRPr>
            </a:p>
            <a:p>
              <a:pPr marL="0" indent="0">
                <a:buNone/>
              </a:pPr>
              <a:endParaRPr lang="en-US" altLang="ja-JP" sz="1050" dirty="0">
                <a:latin typeface="メイリオ" panose="020B0604030504040204" pitchFamily="50" charset="-128"/>
                <a:ea typeface="メイリオ" panose="020B0604030504040204" pitchFamily="50" charset="-128"/>
              </a:endParaRPr>
            </a:p>
            <a:p>
              <a:pPr marL="0" indent="0">
                <a:buNone/>
              </a:pPr>
              <a:endParaRPr lang="en-US" altLang="ja-JP" sz="1050" dirty="0">
                <a:latin typeface="メイリオ" panose="020B0604030504040204" pitchFamily="50" charset="-128"/>
                <a:ea typeface="メイリオ" panose="020B0604030504040204" pitchFamily="50" charset="-128"/>
              </a:endParaRPr>
            </a:p>
            <a:p>
              <a:pPr marL="0" indent="0">
                <a:buNone/>
              </a:pPr>
              <a:endParaRPr lang="en-US" altLang="ja-JP" sz="1050" dirty="0">
                <a:latin typeface="メイリオ" panose="020B0604030504040204" pitchFamily="50" charset="-128"/>
                <a:ea typeface="メイリオ" panose="020B0604030504040204" pitchFamily="50" charset="-128"/>
              </a:endParaRPr>
            </a:p>
            <a:p>
              <a:pPr marL="0" indent="0">
                <a:buNone/>
              </a:pPr>
              <a:endParaRPr lang="en-US" altLang="ja-JP" sz="1050" dirty="0">
                <a:latin typeface="メイリオ" panose="020B0604030504040204" pitchFamily="50" charset="-128"/>
                <a:ea typeface="メイリオ" panose="020B0604030504040204" pitchFamily="50" charset="-128"/>
              </a:endParaRPr>
            </a:p>
          </p:txBody>
        </p:sp>
        <p:cxnSp>
          <p:nvCxnSpPr>
            <p:cNvPr id="63" name="直線矢印コネクタ 62"/>
            <p:cNvCxnSpPr/>
            <p:nvPr/>
          </p:nvCxnSpPr>
          <p:spPr>
            <a:xfrm>
              <a:off x="2665006" y="5947467"/>
              <a:ext cx="2121451" cy="0"/>
            </a:xfrm>
            <a:prstGeom prst="straightConnector1">
              <a:avLst/>
            </a:prstGeom>
            <a:ln w="47625">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64" name="フローチャート: 結合子 63"/>
            <p:cNvSpPr/>
            <p:nvPr/>
          </p:nvSpPr>
          <p:spPr>
            <a:xfrm>
              <a:off x="2593006" y="5911467"/>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65" name="フローチャート: 結合子 64"/>
            <p:cNvSpPr/>
            <p:nvPr/>
          </p:nvSpPr>
          <p:spPr>
            <a:xfrm>
              <a:off x="4786457" y="5911467"/>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cxnSp>
          <p:nvCxnSpPr>
            <p:cNvPr id="66" name="直線コネクタ 65"/>
            <p:cNvCxnSpPr>
              <a:endCxn id="64" idx="0"/>
            </p:cNvCxnSpPr>
            <p:nvPr/>
          </p:nvCxnSpPr>
          <p:spPr>
            <a:xfrm flipH="1">
              <a:off x="2629006" y="5669224"/>
              <a:ext cx="1" cy="24224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a:endCxn id="65" idx="0"/>
            </p:cNvCxnSpPr>
            <p:nvPr/>
          </p:nvCxnSpPr>
          <p:spPr>
            <a:xfrm>
              <a:off x="4822457" y="5669220"/>
              <a:ext cx="0" cy="24224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aphicFrame>
          <p:nvGraphicFramePr>
            <p:cNvPr id="68" name="図表 67"/>
            <p:cNvGraphicFramePr/>
            <p:nvPr/>
          </p:nvGraphicFramePr>
          <p:xfrm>
            <a:off x="1340768" y="5438362"/>
            <a:ext cx="4752528" cy="28773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9" name="フローチャート: 結合子 68"/>
            <p:cNvSpPr/>
            <p:nvPr/>
          </p:nvSpPr>
          <p:spPr>
            <a:xfrm>
              <a:off x="1448786" y="5560930"/>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70" name="テキスト ボックス 69"/>
            <p:cNvSpPr txBox="1"/>
            <p:nvPr/>
          </p:nvSpPr>
          <p:spPr>
            <a:xfrm>
              <a:off x="1347833" y="5732309"/>
              <a:ext cx="256587" cy="249069"/>
            </a:xfrm>
            <a:prstGeom prst="rect">
              <a:avLst/>
            </a:prstGeom>
            <a:solidFill>
              <a:schemeClr val="bg1"/>
            </a:solidFill>
          </p:spPr>
          <p:txBody>
            <a:bodyPr wrap="none" lIns="36000" tIns="0" rIns="36000" bIns="0" rtlCol="0">
              <a:spAutoFit/>
            </a:bodyPr>
            <a:lstStyle/>
            <a:p>
              <a:r>
                <a:rPr lang="ja-JP" altLang="en-US" sz="1200" b="1" dirty="0"/>
                <a:t>４</a:t>
              </a:r>
              <a:r>
                <a:rPr lang="en-US" altLang="ja-JP" sz="1200" b="1" dirty="0"/>
                <a:t>/</a:t>
              </a:r>
              <a:r>
                <a:rPr lang="ja-JP" altLang="en-US" sz="1200" b="1" dirty="0"/>
                <a:t>１</a:t>
              </a:r>
              <a:endParaRPr lang="en-US" altLang="ja-JP" sz="1200" b="1" dirty="0"/>
            </a:p>
            <a:p>
              <a:r>
                <a:rPr lang="ja-JP" altLang="en-US" sz="1200" b="1" dirty="0"/>
                <a:t>入社</a:t>
              </a:r>
            </a:p>
          </p:txBody>
        </p:sp>
        <p:sp>
          <p:nvSpPr>
            <p:cNvPr id="71" name="フローチャート: 結合子 70"/>
            <p:cNvSpPr/>
            <p:nvPr/>
          </p:nvSpPr>
          <p:spPr>
            <a:xfrm>
              <a:off x="2593006" y="5560930"/>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72" name="テキスト ボックス 71"/>
            <p:cNvSpPr txBox="1"/>
            <p:nvPr/>
          </p:nvSpPr>
          <p:spPr>
            <a:xfrm>
              <a:off x="2482201" y="5732309"/>
              <a:ext cx="307395" cy="124534"/>
            </a:xfrm>
            <a:prstGeom prst="rect">
              <a:avLst/>
            </a:prstGeom>
            <a:solidFill>
              <a:schemeClr val="bg1"/>
            </a:solidFill>
          </p:spPr>
          <p:txBody>
            <a:bodyPr wrap="none" lIns="36000" tIns="0" rIns="36000" bIns="0" rtlCol="0">
              <a:spAutoFit/>
            </a:bodyPr>
            <a:lstStyle/>
            <a:p>
              <a:r>
                <a:rPr lang="ja-JP" altLang="en-US" sz="1200" b="1" dirty="0"/>
                <a:t>１０</a:t>
              </a:r>
              <a:r>
                <a:rPr lang="en-US" altLang="ja-JP" sz="1200" b="1" dirty="0"/>
                <a:t>/</a:t>
              </a:r>
              <a:r>
                <a:rPr lang="ja-JP" altLang="en-US" sz="1200" b="1" dirty="0"/>
                <a:t>１</a:t>
              </a:r>
            </a:p>
          </p:txBody>
        </p:sp>
        <p:sp>
          <p:nvSpPr>
            <p:cNvPr id="73" name="フローチャート: 結合子 72"/>
            <p:cNvSpPr/>
            <p:nvPr/>
          </p:nvSpPr>
          <p:spPr>
            <a:xfrm>
              <a:off x="3737225" y="5560930"/>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74" name="テキスト ボックス 73"/>
            <p:cNvSpPr txBox="1"/>
            <p:nvPr/>
          </p:nvSpPr>
          <p:spPr>
            <a:xfrm>
              <a:off x="3645024" y="5732309"/>
              <a:ext cx="236047" cy="124534"/>
            </a:xfrm>
            <a:prstGeom prst="rect">
              <a:avLst/>
            </a:prstGeom>
            <a:solidFill>
              <a:schemeClr val="bg1"/>
            </a:solidFill>
          </p:spPr>
          <p:txBody>
            <a:bodyPr wrap="none" lIns="36000" tIns="0" rIns="36000" bIns="0" rtlCol="0">
              <a:spAutoFit/>
            </a:bodyPr>
            <a:lstStyle/>
            <a:p>
              <a:r>
                <a:rPr lang="ja-JP" altLang="en-US" sz="1200" b="1" dirty="0"/>
                <a:t>４</a:t>
              </a:r>
              <a:r>
                <a:rPr lang="en-US" altLang="ja-JP" sz="1200" b="1" dirty="0"/>
                <a:t>/</a:t>
              </a:r>
              <a:r>
                <a:rPr lang="ja-JP" altLang="en-US" sz="1200" b="1" dirty="0"/>
                <a:t>１</a:t>
              </a:r>
            </a:p>
          </p:txBody>
        </p:sp>
        <p:sp>
          <p:nvSpPr>
            <p:cNvPr id="75" name="テキスト ボックス 74"/>
            <p:cNvSpPr txBox="1"/>
            <p:nvPr/>
          </p:nvSpPr>
          <p:spPr>
            <a:xfrm>
              <a:off x="2395853" y="5109036"/>
              <a:ext cx="466306" cy="249069"/>
            </a:xfrm>
            <a:prstGeom prst="rect">
              <a:avLst/>
            </a:prstGeom>
            <a:noFill/>
            <a:ln w="1270">
              <a:solidFill>
                <a:schemeClr val="tx1"/>
              </a:solidFill>
            </a:ln>
          </p:spPr>
          <p:txBody>
            <a:bodyPr wrap="none" lIns="36000" tIns="0" rIns="36000" bIns="0" rtlCol="0">
              <a:spAutoFit/>
            </a:bodyPr>
            <a:lstStyle/>
            <a:p>
              <a:r>
                <a:rPr lang="en-US" altLang="ja-JP" sz="1200" dirty="0"/>
                <a:t>10</a:t>
              </a:r>
              <a:r>
                <a:rPr lang="ja-JP" altLang="en-US" sz="1200" dirty="0"/>
                <a:t>日付与</a:t>
              </a:r>
              <a:endParaRPr lang="en-US" altLang="ja-JP" sz="1200" dirty="0"/>
            </a:p>
            <a:p>
              <a:r>
                <a:rPr lang="ja-JP" altLang="en-US" sz="1200" dirty="0"/>
                <a:t>（基準日）</a:t>
              </a:r>
            </a:p>
          </p:txBody>
        </p:sp>
        <p:sp>
          <p:nvSpPr>
            <p:cNvPr id="76" name="テキスト ボックス 75"/>
            <p:cNvSpPr txBox="1"/>
            <p:nvPr/>
          </p:nvSpPr>
          <p:spPr>
            <a:xfrm>
              <a:off x="2887546" y="6023390"/>
              <a:ext cx="1676369" cy="249069"/>
            </a:xfrm>
            <a:prstGeom prst="rect">
              <a:avLst/>
            </a:prstGeom>
            <a:noFill/>
            <a:ln w="1270">
              <a:solidFill>
                <a:schemeClr val="tx1"/>
              </a:solidFill>
            </a:ln>
          </p:spPr>
          <p:txBody>
            <a:bodyPr wrap="square" lIns="36000" tIns="0" rIns="36000" bIns="0" rtlCol="0">
              <a:spAutoFit/>
            </a:bodyPr>
            <a:lstStyle/>
            <a:p>
              <a:r>
                <a:rPr lang="ja-JP" altLang="en-US" sz="1200" dirty="0"/>
                <a:t>１０</a:t>
              </a:r>
              <a:r>
                <a:rPr lang="en-US" altLang="ja-JP" sz="1200" dirty="0"/>
                <a:t>/</a:t>
              </a:r>
              <a:r>
                <a:rPr lang="ja-JP" altLang="en-US" sz="1200" dirty="0"/>
                <a:t>１～翌９</a:t>
              </a:r>
              <a:r>
                <a:rPr lang="en-US" altLang="ja-JP" sz="1200" dirty="0"/>
                <a:t>/</a:t>
              </a:r>
              <a:r>
                <a:rPr lang="ja-JP" altLang="en-US" sz="1200" dirty="0"/>
                <a:t>３０までの１年間に５日取得時季を指定しなければならない。</a:t>
              </a:r>
            </a:p>
          </p:txBody>
        </p:sp>
        <p:sp>
          <p:nvSpPr>
            <p:cNvPr id="77" name="フローチャート: 結合子 76"/>
            <p:cNvSpPr/>
            <p:nvPr/>
          </p:nvSpPr>
          <p:spPr>
            <a:xfrm>
              <a:off x="4786457" y="5560926"/>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78" name="テキスト ボックス 77"/>
            <p:cNvSpPr txBox="1"/>
            <p:nvPr/>
          </p:nvSpPr>
          <p:spPr>
            <a:xfrm>
              <a:off x="4714449" y="5741236"/>
              <a:ext cx="307395" cy="124534"/>
            </a:xfrm>
            <a:prstGeom prst="rect">
              <a:avLst/>
            </a:prstGeom>
            <a:solidFill>
              <a:schemeClr val="bg1"/>
            </a:solidFill>
          </p:spPr>
          <p:txBody>
            <a:bodyPr wrap="none" lIns="36000" tIns="0" rIns="36000" bIns="0" rtlCol="0">
              <a:spAutoFit/>
            </a:bodyPr>
            <a:lstStyle/>
            <a:p>
              <a:r>
                <a:rPr lang="ja-JP" altLang="en-US" sz="1200" b="1" dirty="0"/>
                <a:t>９</a:t>
              </a:r>
              <a:r>
                <a:rPr lang="en-US" altLang="ja-JP" sz="1200" b="1" dirty="0"/>
                <a:t>/</a:t>
              </a:r>
              <a:r>
                <a:rPr lang="ja-JP" altLang="en-US" sz="1200" b="1" dirty="0"/>
                <a:t>３０</a:t>
              </a:r>
            </a:p>
          </p:txBody>
        </p:sp>
        <p:grpSp>
          <p:nvGrpSpPr>
            <p:cNvPr id="79" name="グループ化 78"/>
            <p:cNvGrpSpPr/>
            <p:nvPr/>
          </p:nvGrpSpPr>
          <p:grpSpPr>
            <a:xfrm>
              <a:off x="332656" y="5344607"/>
              <a:ext cx="900097" cy="288319"/>
              <a:chOff x="692697" y="1280592"/>
              <a:chExt cx="900097" cy="288319"/>
            </a:xfrm>
          </p:grpSpPr>
          <p:sp>
            <p:nvSpPr>
              <p:cNvPr id="81" name="テキスト ボックス 80"/>
              <p:cNvSpPr txBox="1"/>
              <p:nvPr/>
            </p:nvSpPr>
            <p:spPr>
              <a:xfrm>
                <a:off x="692697" y="1285414"/>
                <a:ext cx="900097" cy="249068"/>
              </a:xfrm>
              <a:prstGeom prst="rect">
                <a:avLst/>
              </a:prstGeom>
              <a:solidFill>
                <a:schemeClr val="bg1"/>
              </a:solidFill>
            </p:spPr>
            <p:txBody>
              <a:bodyPr wrap="square" lIns="36000" tIns="0" rIns="36000" bIns="0" rtlCol="0">
                <a:spAutoFit/>
              </a:bodyPr>
              <a:lstStyle/>
              <a:p>
                <a:pPr marL="177800" indent="-177800"/>
                <a:r>
                  <a:rPr lang="ja-JP" altLang="en-US" sz="1200" b="1" dirty="0"/>
                  <a:t>（例）４</a:t>
                </a:r>
                <a:r>
                  <a:rPr lang="en-US" altLang="ja-JP" sz="1200" b="1" dirty="0"/>
                  <a:t>/</a:t>
                </a:r>
                <a:r>
                  <a:rPr lang="ja-JP" altLang="en-US" sz="1200" b="1" dirty="0"/>
                  <a:t>１入社</a:t>
                </a:r>
                <a:endParaRPr lang="en-US" altLang="ja-JP" sz="1200" b="1" dirty="0"/>
              </a:p>
              <a:p>
                <a:pPr marL="177800" indent="-177800"/>
                <a:r>
                  <a:rPr lang="ja-JP" altLang="en-US" sz="1200" b="1" dirty="0"/>
                  <a:t>　　　の場合</a:t>
                </a:r>
              </a:p>
            </p:txBody>
          </p:sp>
          <p:sp>
            <p:nvSpPr>
              <p:cNvPr id="82" name="大かっこ 81"/>
              <p:cNvSpPr/>
              <p:nvPr/>
            </p:nvSpPr>
            <p:spPr>
              <a:xfrm>
                <a:off x="692698" y="1280592"/>
                <a:ext cx="736192" cy="288319"/>
              </a:xfrm>
              <a:prstGeom prst="bracketPair">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pSp>
        <p:cxnSp>
          <p:nvCxnSpPr>
            <p:cNvPr id="80" name="直線矢印コネクタ 79"/>
            <p:cNvCxnSpPr>
              <a:stCxn id="75" idx="2"/>
              <a:endCxn id="71" idx="0"/>
            </p:cNvCxnSpPr>
            <p:nvPr/>
          </p:nvCxnSpPr>
          <p:spPr>
            <a:xfrm>
              <a:off x="2629006" y="5358105"/>
              <a:ext cx="0" cy="202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3" name="Text Box 2"/>
          <p:cNvSpPr txBox="1">
            <a:spLocks noChangeArrowheads="1"/>
          </p:cNvSpPr>
          <p:nvPr/>
        </p:nvSpPr>
        <p:spPr bwMode="auto">
          <a:xfrm>
            <a:off x="1487713" y="914642"/>
            <a:ext cx="9216573" cy="576293"/>
          </a:xfrm>
          <a:prstGeom prst="rect">
            <a:avLst/>
          </a:prstGeom>
          <a:noFill/>
          <a:ln w="12700" cmpd="dbl">
            <a:solidFill>
              <a:schemeClr val="tx1"/>
            </a:solidFill>
            <a:miter lim="800000"/>
            <a:headEnd/>
            <a:tailEnd/>
          </a:ln>
        </p:spPr>
        <p:txBody>
          <a:bodyPr wrap="square" lIns="87062" tIns="72000" rIns="87062" bIns="72000">
            <a:spAutoFit/>
          </a:bodyPr>
          <a:lstStyle/>
          <a:p>
            <a:pPr defTabSz="865752">
              <a:tabLst>
                <a:tab pos="358775" algn="l"/>
              </a:tabLst>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年次有給休暇が年</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10</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日以上付与される労働者（管理監督者を含む）に対して、そのうちの年５日について使用者が時季を指定して取得させることを義務づけ。</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84" name="正方形/長方形 83"/>
          <p:cNvSpPr/>
          <p:nvPr/>
        </p:nvSpPr>
        <p:spPr>
          <a:xfrm>
            <a:off x="0" y="733946"/>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774B9142-7671-0724-7895-E77F6F96310B}"/>
              </a:ext>
            </a:extLst>
          </p:cNvPr>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54</a:t>
            </a:fld>
            <a:endParaRPr lang="ja-JP" altLang="en-US">
              <a:solidFill>
                <a:prstClr val="black">
                  <a:tint val="75000"/>
                </a:prstClr>
              </a:solidFill>
            </a:endParaRPr>
          </a:p>
        </p:txBody>
      </p:sp>
    </p:spTree>
    <p:extLst>
      <p:ext uri="{BB962C8B-B14F-4D97-AF65-F5344CB8AC3E}">
        <p14:creationId xmlns:p14="http://schemas.microsoft.com/office/powerpoint/2010/main" val="840280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1919536" y="1674366"/>
            <a:ext cx="3600400" cy="43469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5" name="Rectangle 15" descr="25%"/>
          <p:cNvSpPr>
            <a:spLocks noChangeArrowheads="1"/>
          </p:cNvSpPr>
          <p:nvPr/>
        </p:nvSpPr>
        <p:spPr bwMode="auto">
          <a:xfrm>
            <a:off x="0" y="-30776"/>
            <a:ext cx="12191999" cy="707876"/>
          </a:xfrm>
          <a:prstGeom prst="rect">
            <a:avLst/>
          </a:prstGeom>
          <a:noFill/>
          <a:ln w="12700">
            <a:noFill/>
            <a:miter lim="800000"/>
            <a:headEnd/>
            <a:tailEnd/>
          </a:ln>
        </p:spPr>
        <p:txBody>
          <a:bodyPr wrap="square" lIns="91428" tIns="45715" rIns="91428" bIns="45715" anchor="ctr">
            <a:spAutoFit/>
          </a:bodyPr>
          <a:lstStyle/>
          <a:p>
            <a:pPr fontAlgn="base">
              <a:spcBef>
                <a:spcPct val="0"/>
              </a:spcBef>
              <a:spcAft>
                <a:spcPct val="0"/>
              </a:spcAft>
            </a:pPr>
            <a:r>
              <a:rPr lang="ja-JP" altLang="en-US" sz="2000" dirty="0">
                <a:solidFill>
                  <a:prstClr val="black"/>
                </a:solidFill>
                <a:latin typeface="メイリオ" panose="020B0604030504040204" pitchFamily="50" charset="-128"/>
                <a:ea typeface="メイリオ" panose="020B0604030504040204" pitchFamily="50" charset="-128"/>
              </a:rPr>
              <a:t>フレックスタイム制の見直し</a:t>
            </a:r>
            <a:endParaRPr lang="en-US" altLang="ja-JP" sz="2000" dirty="0">
              <a:solidFill>
                <a:prstClr val="black"/>
              </a:solidFill>
              <a:latin typeface="メイリオ" panose="020B0604030504040204" pitchFamily="50" charset="-128"/>
              <a:ea typeface="メイリオ" panose="020B0604030504040204" pitchFamily="50" charset="-128"/>
            </a:endParaRPr>
          </a:p>
          <a:p>
            <a:pPr algn="r" fontAlgn="base">
              <a:spcBef>
                <a:spcPct val="0"/>
              </a:spcBef>
              <a:spcAft>
                <a:spcPct val="0"/>
              </a:spcAft>
            </a:pPr>
            <a:r>
              <a:rPr lang="ja-JP" altLang="en-US" sz="2000" dirty="0">
                <a:solidFill>
                  <a:prstClr val="black"/>
                </a:solidFill>
                <a:latin typeface="メイリオ" panose="020B0604030504040204" pitchFamily="50" charset="-128"/>
                <a:ea typeface="メイリオ" panose="020B0604030504040204" pitchFamily="50" charset="-128"/>
              </a:rPr>
              <a:t>フレックスタイム制の清算期間の上限を１か月から３か月に延長（</a:t>
            </a:r>
            <a:r>
              <a:rPr lang="en-US" altLang="ja-JP" sz="2000" dirty="0">
                <a:solidFill>
                  <a:prstClr val="black"/>
                </a:solidFill>
                <a:latin typeface="メイリオ" panose="020B0604030504040204" pitchFamily="50" charset="-128"/>
                <a:ea typeface="メイリオ" panose="020B0604030504040204" pitchFamily="50" charset="-128"/>
              </a:rPr>
              <a:t>2019</a:t>
            </a:r>
            <a:r>
              <a:rPr lang="ja-JP" altLang="en-US" sz="2000" dirty="0">
                <a:solidFill>
                  <a:prstClr val="black"/>
                </a:solidFill>
                <a:latin typeface="メイリオ" panose="020B0604030504040204" pitchFamily="50" charset="-128"/>
                <a:ea typeface="メイリオ" panose="020B0604030504040204" pitchFamily="50" charset="-128"/>
              </a:rPr>
              <a:t>年４月１日）</a:t>
            </a:r>
          </a:p>
        </p:txBody>
      </p:sp>
      <p:sp>
        <p:nvSpPr>
          <p:cNvPr id="7" name="Text Box 2"/>
          <p:cNvSpPr txBox="1">
            <a:spLocks noChangeArrowheads="1"/>
          </p:cNvSpPr>
          <p:nvPr/>
        </p:nvSpPr>
        <p:spPr bwMode="auto">
          <a:xfrm>
            <a:off x="1487940" y="764476"/>
            <a:ext cx="9216573" cy="791737"/>
          </a:xfrm>
          <a:prstGeom prst="rect">
            <a:avLst/>
          </a:prstGeom>
          <a:noFill/>
          <a:ln w="12700" cmpd="dbl">
            <a:noFill/>
            <a:miter lim="800000"/>
            <a:headEnd/>
            <a:tailEnd/>
          </a:ln>
        </p:spPr>
        <p:txBody>
          <a:bodyPr wrap="square" lIns="87062" tIns="72000" rIns="87062" bIns="72000">
            <a:spAutoFit/>
          </a:bodyPr>
          <a:lstStyle/>
          <a:p>
            <a:pPr defTabSz="865752">
              <a:tabLst>
                <a:tab pos="358775" algn="l"/>
              </a:tabLst>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○フレックスタイム制の清算期間の上限を１か月から３か月に延長し、柔軟な働き方を可能とする。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a:p>
            <a:pPr marL="182563" indent="-182563" defTabSz="865752">
              <a:tabLst>
                <a:tab pos="358775" algn="l"/>
              </a:tabLst>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○ただし、特定月に業務が過度に集中することを防ぐため、各月で週平均</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50</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時間を超えた場合は、その月ごとに超えた時間に対する割増賃金の支払いを必要とする。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2" name="正方形/長方形 31"/>
          <p:cNvSpPr/>
          <p:nvPr/>
        </p:nvSpPr>
        <p:spPr>
          <a:xfrm>
            <a:off x="1847529" y="1656513"/>
            <a:ext cx="954107" cy="276999"/>
          </a:xfrm>
          <a:prstGeom prst="rect">
            <a:avLst/>
          </a:prstGeom>
          <a:noFill/>
          <a:ln>
            <a:noFill/>
          </a:ln>
        </p:spPr>
        <p:txBody>
          <a:bodyPr wrap="none">
            <a:spAutoFit/>
          </a:bodyPr>
          <a:lstStyle/>
          <a:p>
            <a:r>
              <a:rPr lang="ja-JP" altLang="en-US" sz="1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（改正前）</a:t>
            </a:r>
            <a:endParaRPr lang="en-US" altLang="ja-JP" sz="1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角丸四角形吹き出し 32"/>
          <p:cNvSpPr/>
          <p:nvPr/>
        </p:nvSpPr>
        <p:spPr>
          <a:xfrm>
            <a:off x="1965692" y="1912670"/>
            <a:ext cx="2234038" cy="364203"/>
          </a:xfrm>
          <a:prstGeom prst="wedgeRoundRectCallout">
            <a:avLst>
              <a:gd name="adj1" fmla="val 18878"/>
              <a:gd name="adj2" fmla="val 4469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144000" tIns="72000" bIns="0" rtlCol="0" anchor="ctr">
            <a:spAutoFit/>
          </a:bodyP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nSpc>
                <a:spcPts val="2000"/>
              </a:lnSpc>
            </a:pPr>
            <a:r>
              <a:rPr lang="ja-JP" altLang="en-US" sz="14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清算期間の上限：１か月</a:t>
            </a:r>
            <a:endParaRPr lang="en-US" altLang="ja-JP" sz="14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 name="グループ化 7"/>
          <p:cNvGrpSpPr/>
          <p:nvPr/>
        </p:nvGrpSpPr>
        <p:grpSpPr>
          <a:xfrm>
            <a:off x="2135560" y="2588525"/>
            <a:ext cx="2911160" cy="3525737"/>
            <a:chOff x="222732" y="7163711"/>
            <a:chExt cx="2911160" cy="2407958"/>
          </a:xfrm>
        </p:grpSpPr>
        <p:sp>
          <p:nvSpPr>
            <p:cNvPr id="9" name="正方形/長方形 8"/>
            <p:cNvSpPr/>
            <p:nvPr/>
          </p:nvSpPr>
          <p:spPr>
            <a:xfrm>
              <a:off x="1324259" y="8053669"/>
              <a:ext cx="1148044" cy="383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法定労働時間</a:t>
              </a:r>
            </a:p>
          </p:txBody>
        </p:sp>
        <p:sp>
          <p:nvSpPr>
            <p:cNvPr id="10" name="正方形/長方形 9"/>
            <p:cNvSpPr/>
            <p:nvPr/>
          </p:nvSpPr>
          <p:spPr>
            <a:xfrm>
              <a:off x="2173327" y="8727479"/>
              <a:ext cx="819758" cy="539998"/>
            </a:xfrm>
            <a:prstGeom prst="rect">
              <a:avLst/>
            </a:prstGeom>
            <a:solidFill>
              <a:srgbClr val="FFC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 name="正方形/長方形 10"/>
            <p:cNvSpPr/>
            <p:nvPr/>
          </p:nvSpPr>
          <p:spPr>
            <a:xfrm>
              <a:off x="1366216" y="8345891"/>
              <a:ext cx="819758" cy="899998"/>
            </a:xfrm>
            <a:prstGeom prst="rect">
              <a:avLst/>
            </a:prstGeom>
            <a:solidFill>
              <a:srgbClr val="FFC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 name="正方形/長方形 11"/>
            <p:cNvSpPr/>
            <p:nvPr/>
          </p:nvSpPr>
          <p:spPr>
            <a:xfrm>
              <a:off x="546276" y="7992966"/>
              <a:ext cx="819758" cy="1259997"/>
            </a:xfrm>
            <a:prstGeom prst="rect">
              <a:avLst/>
            </a:prstGeom>
            <a:solidFill>
              <a:srgbClr val="FFC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13" name="直線矢印コネクタ 12"/>
            <p:cNvCxnSpPr/>
            <p:nvPr/>
          </p:nvCxnSpPr>
          <p:spPr>
            <a:xfrm>
              <a:off x="546276" y="9258653"/>
              <a:ext cx="819758" cy="3"/>
            </a:xfrm>
            <a:prstGeom prst="straightConnector1">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a:off x="1353570" y="9258650"/>
              <a:ext cx="819758" cy="3"/>
            </a:xfrm>
            <a:prstGeom prst="straightConnector1">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15" name="直線矢印コネクタ 14"/>
            <p:cNvCxnSpPr/>
            <p:nvPr/>
          </p:nvCxnSpPr>
          <p:spPr>
            <a:xfrm>
              <a:off x="2161892" y="9258647"/>
              <a:ext cx="972000" cy="3"/>
            </a:xfrm>
            <a:prstGeom prst="straightConnector1">
              <a:avLst/>
            </a:prstGeom>
            <a:ln w="28575">
              <a:headEnd type="none"/>
              <a:tailEnd type="arrow"/>
            </a:ln>
          </p:spPr>
          <p:style>
            <a:lnRef idx="1">
              <a:schemeClr val="dk1"/>
            </a:lnRef>
            <a:fillRef idx="0">
              <a:schemeClr val="dk1"/>
            </a:fillRef>
            <a:effectRef idx="0">
              <a:schemeClr val="dk1"/>
            </a:effectRef>
            <a:fontRef idx="minor">
              <a:schemeClr val="tx1"/>
            </a:fontRef>
          </p:style>
        </p:cxnSp>
        <p:sp>
          <p:nvSpPr>
            <p:cNvPr id="16" name="正方形/長方形 15"/>
            <p:cNvSpPr/>
            <p:nvPr/>
          </p:nvSpPr>
          <p:spPr>
            <a:xfrm>
              <a:off x="510764" y="9283669"/>
              <a:ext cx="834192"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１か月目</a:t>
              </a:r>
            </a:p>
          </p:txBody>
        </p:sp>
        <p:sp>
          <p:nvSpPr>
            <p:cNvPr id="17" name="正方形/長方形 16"/>
            <p:cNvSpPr/>
            <p:nvPr/>
          </p:nvSpPr>
          <p:spPr>
            <a:xfrm>
              <a:off x="222732" y="7163711"/>
              <a:ext cx="830004" cy="415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労働時間</a:t>
              </a:r>
            </a:p>
          </p:txBody>
        </p:sp>
        <p:cxnSp>
          <p:nvCxnSpPr>
            <p:cNvPr id="18" name="直線矢印コネクタ 17"/>
            <p:cNvCxnSpPr/>
            <p:nvPr/>
          </p:nvCxnSpPr>
          <p:spPr>
            <a:xfrm flipH="1" flipV="1">
              <a:off x="546276" y="7467482"/>
              <a:ext cx="0" cy="1799995"/>
            </a:xfrm>
            <a:prstGeom prst="straightConnector1">
              <a:avLst/>
            </a:prstGeom>
            <a:ln w="28575">
              <a:headEnd type="none"/>
              <a:tailEnd type="arrow"/>
            </a:ln>
          </p:spPr>
          <p:style>
            <a:lnRef idx="1">
              <a:schemeClr val="dk1"/>
            </a:lnRef>
            <a:fillRef idx="0">
              <a:schemeClr val="dk1"/>
            </a:fillRef>
            <a:effectRef idx="0">
              <a:schemeClr val="dk1"/>
            </a:effectRef>
            <a:fontRef idx="minor">
              <a:schemeClr val="tx1"/>
            </a:fontRef>
          </p:style>
        </p:cxnSp>
        <p:sp>
          <p:nvSpPr>
            <p:cNvPr id="19" name="正方形/長方形 18"/>
            <p:cNvSpPr/>
            <p:nvPr/>
          </p:nvSpPr>
          <p:spPr>
            <a:xfrm>
              <a:off x="1361341" y="9282170"/>
              <a:ext cx="812573"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２か月目</a:t>
              </a:r>
            </a:p>
          </p:txBody>
        </p:sp>
        <p:sp>
          <p:nvSpPr>
            <p:cNvPr id="20" name="正方形/長方形 19"/>
            <p:cNvSpPr/>
            <p:nvPr/>
          </p:nvSpPr>
          <p:spPr>
            <a:xfrm>
              <a:off x="2177468" y="9274300"/>
              <a:ext cx="80262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３か月目</a:t>
              </a:r>
            </a:p>
          </p:txBody>
        </p:sp>
        <p:cxnSp>
          <p:nvCxnSpPr>
            <p:cNvPr id="21" name="直線コネクタ 20"/>
            <p:cNvCxnSpPr/>
            <p:nvPr/>
          </p:nvCxnSpPr>
          <p:spPr>
            <a:xfrm rot="5400000">
              <a:off x="1983093" y="8527860"/>
              <a:ext cx="396000"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426227" y="8318991"/>
              <a:ext cx="2664213" cy="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369955" y="8329860"/>
              <a:ext cx="0" cy="95380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 name="グループ化 23"/>
            <p:cNvGrpSpPr/>
            <p:nvPr/>
          </p:nvGrpSpPr>
          <p:grpSpPr>
            <a:xfrm>
              <a:off x="546276" y="7976141"/>
              <a:ext cx="2444285" cy="1307528"/>
              <a:chOff x="546276" y="7976141"/>
              <a:chExt cx="2444285" cy="1307528"/>
            </a:xfrm>
          </p:grpSpPr>
          <p:cxnSp>
            <p:nvCxnSpPr>
              <p:cNvPr id="27" name="直線コネクタ 26"/>
              <p:cNvCxnSpPr/>
              <p:nvPr/>
            </p:nvCxnSpPr>
            <p:spPr>
              <a:xfrm>
                <a:off x="546276" y="7985851"/>
                <a:ext cx="819758"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1366216" y="8331377"/>
                <a:ext cx="819758"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rot="5400000">
                <a:off x="1189955" y="8156141"/>
                <a:ext cx="359999"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170803" y="8714125"/>
                <a:ext cx="819758"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2169772" y="8329860"/>
                <a:ext cx="0" cy="95380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25" name="円/楕円 48"/>
            <p:cNvSpPr/>
            <p:nvPr/>
          </p:nvSpPr>
          <p:spPr>
            <a:xfrm>
              <a:off x="2132340" y="8266405"/>
              <a:ext cx="901734" cy="539998"/>
            </a:xfrm>
            <a:prstGeom prst="ellipse">
              <a:avLst/>
            </a:prstGeom>
            <a:noFill/>
            <a:ln w="38100" cap="rnd">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6" name="円/楕円 49"/>
            <p:cNvSpPr/>
            <p:nvPr/>
          </p:nvSpPr>
          <p:spPr>
            <a:xfrm>
              <a:off x="505288" y="7863386"/>
              <a:ext cx="901734" cy="539998"/>
            </a:xfrm>
            <a:prstGeom prst="ellipse">
              <a:avLst/>
            </a:prstGeom>
            <a:noFill/>
            <a:ln w="38100" cap="rnd">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sp>
        <p:nvSpPr>
          <p:cNvPr id="4" name="角丸四角形吹き出し 3"/>
          <p:cNvSpPr/>
          <p:nvPr/>
        </p:nvSpPr>
        <p:spPr>
          <a:xfrm>
            <a:off x="2868984" y="2564904"/>
            <a:ext cx="2134285" cy="658624"/>
          </a:xfrm>
          <a:prstGeom prst="wedgeRoundRectCallout">
            <a:avLst>
              <a:gd name="adj1" fmla="val -44919"/>
              <a:gd name="adj2" fmla="val 95217"/>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１か月単位で清算するため、この分の割増賃金を支払う必要あり</a:t>
            </a:r>
          </a:p>
        </p:txBody>
      </p:sp>
      <p:sp>
        <p:nvSpPr>
          <p:cNvPr id="39" name="角丸四角形吹き出し 38"/>
          <p:cNvSpPr/>
          <p:nvPr/>
        </p:nvSpPr>
        <p:spPr>
          <a:xfrm>
            <a:off x="3436643" y="3364363"/>
            <a:ext cx="1700418" cy="465232"/>
          </a:xfrm>
          <a:prstGeom prst="wedgeRoundRectCallout">
            <a:avLst>
              <a:gd name="adj1" fmla="val 17536"/>
              <a:gd name="adj2" fmla="val 113160"/>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所定労働時間に満たない場合、欠勤扱い</a:t>
            </a:r>
          </a:p>
        </p:txBody>
      </p:sp>
      <p:sp>
        <p:nvSpPr>
          <p:cNvPr id="42" name="正方形/長方形 41"/>
          <p:cNvSpPr/>
          <p:nvPr/>
        </p:nvSpPr>
        <p:spPr>
          <a:xfrm>
            <a:off x="6600056" y="1674366"/>
            <a:ext cx="3600400" cy="43469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endParaRPr lang="ja-JP" altLang="en-US"/>
          </a:p>
        </p:txBody>
      </p:sp>
      <p:grpSp>
        <p:nvGrpSpPr>
          <p:cNvPr id="43" name="グループ化 42"/>
          <p:cNvGrpSpPr/>
          <p:nvPr/>
        </p:nvGrpSpPr>
        <p:grpSpPr>
          <a:xfrm>
            <a:off x="6816080" y="2614967"/>
            <a:ext cx="2911160" cy="3525737"/>
            <a:chOff x="222732" y="7163711"/>
            <a:chExt cx="2911160" cy="2407958"/>
          </a:xfrm>
        </p:grpSpPr>
        <p:sp>
          <p:nvSpPr>
            <p:cNvPr id="44" name="正方形/長方形 43"/>
            <p:cNvSpPr/>
            <p:nvPr/>
          </p:nvSpPr>
          <p:spPr>
            <a:xfrm>
              <a:off x="1324259" y="8053669"/>
              <a:ext cx="1148044" cy="383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法定労働時間</a:t>
              </a:r>
            </a:p>
          </p:txBody>
        </p:sp>
        <p:sp>
          <p:nvSpPr>
            <p:cNvPr id="45" name="正方形/長方形 44"/>
            <p:cNvSpPr/>
            <p:nvPr/>
          </p:nvSpPr>
          <p:spPr>
            <a:xfrm>
              <a:off x="2173327" y="8727479"/>
              <a:ext cx="819758" cy="539998"/>
            </a:xfrm>
            <a:prstGeom prst="rect">
              <a:avLst/>
            </a:prstGeom>
            <a:solidFill>
              <a:srgbClr val="FFC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6" name="正方形/長方形 45"/>
            <p:cNvSpPr/>
            <p:nvPr/>
          </p:nvSpPr>
          <p:spPr>
            <a:xfrm>
              <a:off x="1366216" y="8345891"/>
              <a:ext cx="819758" cy="899998"/>
            </a:xfrm>
            <a:prstGeom prst="rect">
              <a:avLst/>
            </a:prstGeom>
            <a:solidFill>
              <a:srgbClr val="FFC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7" name="正方形/長方形 46"/>
            <p:cNvSpPr/>
            <p:nvPr/>
          </p:nvSpPr>
          <p:spPr>
            <a:xfrm>
              <a:off x="546276" y="7992966"/>
              <a:ext cx="819758" cy="1259997"/>
            </a:xfrm>
            <a:prstGeom prst="rect">
              <a:avLst/>
            </a:prstGeom>
            <a:solidFill>
              <a:srgbClr val="FFC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48" name="直線矢印コネクタ 47"/>
            <p:cNvCxnSpPr/>
            <p:nvPr/>
          </p:nvCxnSpPr>
          <p:spPr>
            <a:xfrm>
              <a:off x="546276" y="9258653"/>
              <a:ext cx="819758" cy="3"/>
            </a:xfrm>
            <a:prstGeom prst="straightConnector1">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49" name="直線矢印コネクタ 48"/>
            <p:cNvCxnSpPr/>
            <p:nvPr/>
          </p:nvCxnSpPr>
          <p:spPr>
            <a:xfrm>
              <a:off x="1353570" y="9258650"/>
              <a:ext cx="819758" cy="3"/>
            </a:xfrm>
            <a:prstGeom prst="straightConnector1">
              <a:avLst/>
            </a:prstGeom>
            <a:ln w="28575">
              <a:headEnd type="none"/>
              <a:tailEnd type="none"/>
            </a:ln>
          </p:spPr>
          <p:style>
            <a:lnRef idx="1">
              <a:schemeClr val="dk1"/>
            </a:lnRef>
            <a:fillRef idx="0">
              <a:schemeClr val="dk1"/>
            </a:fillRef>
            <a:effectRef idx="0">
              <a:schemeClr val="dk1"/>
            </a:effectRef>
            <a:fontRef idx="minor">
              <a:schemeClr val="tx1"/>
            </a:fontRef>
          </p:style>
        </p:cxnSp>
        <p:cxnSp>
          <p:nvCxnSpPr>
            <p:cNvPr id="50" name="直線矢印コネクタ 49"/>
            <p:cNvCxnSpPr/>
            <p:nvPr/>
          </p:nvCxnSpPr>
          <p:spPr>
            <a:xfrm>
              <a:off x="2161892" y="9258647"/>
              <a:ext cx="972000" cy="3"/>
            </a:xfrm>
            <a:prstGeom prst="straightConnector1">
              <a:avLst/>
            </a:prstGeom>
            <a:ln w="28575">
              <a:headEnd type="none"/>
              <a:tailEnd type="arrow"/>
            </a:ln>
          </p:spPr>
          <p:style>
            <a:lnRef idx="1">
              <a:schemeClr val="dk1"/>
            </a:lnRef>
            <a:fillRef idx="0">
              <a:schemeClr val="dk1"/>
            </a:fillRef>
            <a:effectRef idx="0">
              <a:schemeClr val="dk1"/>
            </a:effectRef>
            <a:fontRef idx="minor">
              <a:schemeClr val="tx1"/>
            </a:fontRef>
          </p:style>
        </p:cxnSp>
        <p:sp>
          <p:nvSpPr>
            <p:cNvPr id="51" name="正方形/長方形 50"/>
            <p:cNvSpPr/>
            <p:nvPr/>
          </p:nvSpPr>
          <p:spPr>
            <a:xfrm>
              <a:off x="510764" y="9283669"/>
              <a:ext cx="875949"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１か月目</a:t>
              </a:r>
            </a:p>
          </p:txBody>
        </p:sp>
        <p:sp>
          <p:nvSpPr>
            <p:cNvPr id="52" name="正方形/長方形 51"/>
            <p:cNvSpPr/>
            <p:nvPr/>
          </p:nvSpPr>
          <p:spPr>
            <a:xfrm>
              <a:off x="222732" y="7163711"/>
              <a:ext cx="830004" cy="415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労働時間</a:t>
              </a:r>
            </a:p>
          </p:txBody>
        </p:sp>
        <p:cxnSp>
          <p:nvCxnSpPr>
            <p:cNvPr id="53" name="直線矢印コネクタ 52"/>
            <p:cNvCxnSpPr/>
            <p:nvPr/>
          </p:nvCxnSpPr>
          <p:spPr>
            <a:xfrm flipH="1" flipV="1">
              <a:off x="546276" y="7467482"/>
              <a:ext cx="0" cy="1799995"/>
            </a:xfrm>
            <a:prstGeom prst="straightConnector1">
              <a:avLst/>
            </a:prstGeom>
            <a:ln w="28575">
              <a:headEnd type="none"/>
              <a:tailEnd type="arrow"/>
            </a:ln>
          </p:spPr>
          <p:style>
            <a:lnRef idx="1">
              <a:schemeClr val="dk1"/>
            </a:lnRef>
            <a:fillRef idx="0">
              <a:schemeClr val="dk1"/>
            </a:fillRef>
            <a:effectRef idx="0">
              <a:schemeClr val="dk1"/>
            </a:effectRef>
            <a:fontRef idx="minor">
              <a:schemeClr val="tx1"/>
            </a:fontRef>
          </p:style>
        </p:cxnSp>
        <p:sp>
          <p:nvSpPr>
            <p:cNvPr id="54" name="正方形/長方形 53"/>
            <p:cNvSpPr/>
            <p:nvPr/>
          </p:nvSpPr>
          <p:spPr>
            <a:xfrm>
              <a:off x="1394593" y="9282170"/>
              <a:ext cx="821078"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２か月目</a:t>
              </a:r>
            </a:p>
          </p:txBody>
        </p:sp>
        <p:sp>
          <p:nvSpPr>
            <p:cNvPr id="55" name="正方形/長方形 54"/>
            <p:cNvSpPr/>
            <p:nvPr/>
          </p:nvSpPr>
          <p:spPr>
            <a:xfrm>
              <a:off x="2219410" y="9274300"/>
              <a:ext cx="802435"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３か月目</a:t>
              </a:r>
            </a:p>
          </p:txBody>
        </p:sp>
        <p:cxnSp>
          <p:nvCxnSpPr>
            <p:cNvPr id="56" name="直線コネクタ 55"/>
            <p:cNvCxnSpPr/>
            <p:nvPr/>
          </p:nvCxnSpPr>
          <p:spPr>
            <a:xfrm rot="5400000">
              <a:off x="1983093" y="8527860"/>
              <a:ext cx="396000"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426227" y="8318991"/>
              <a:ext cx="2664213" cy="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369955" y="8329860"/>
              <a:ext cx="0" cy="95380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9" name="グループ化 58"/>
            <p:cNvGrpSpPr/>
            <p:nvPr/>
          </p:nvGrpSpPr>
          <p:grpSpPr>
            <a:xfrm>
              <a:off x="546276" y="7976141"/>
              <a:ext cx="2444285" cy="1307528"/>
              <a:chOff x="546276" y="7976141"/>
              <a:chExt cx="2444285" cy="1307528"/>
            </a:xfrm>
          </p:grpSpPr>
          <p:cxnSp>
            <p:nvCxnSpPr>
              <p:cNvPr id="62" name="直線コネクタ 61"/>
              <p:cNvCxnSpPr/>
              <p:nvPr/>
            </p:nvCxnSpPr>
            <p:spPr>
              <a:xfrm>
                <a:off x="546276" y="7985851"/>
                <a:ext cx="819758"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1366216" y="8331377"/>
                <a:ext cx="819758"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rot="5400000">
                <a:off x="1189955" y="8156141"/>
                <a:ext cx="359999"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2170803" y="8714125"/>
                <a:ext cx="819758" cy="0"/>
              </a:xfrm>
              <a:prstGeom prst="line">
                <a:avLst/>
              </a:prstGeom>
              <a:ln w="25400">
                <a:solidFill>
                  <a:srgbClr val="D50115"/>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2169772" y="8329860"/>
                <a:ext cx="0" cy="95380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60" name="円/楕円 48"/>
            <p:cNvSpPr/>
            <p:nvPr/>
          </p:nvSpPr>
          <p:spPr>
            <a:xfrm>
              <a:off x="2132340" y="8266405"/>
              <a:ext cx="901734" cy="539998"/>
            </a:xfrm>
            <a:prstGeom prst="ellipse">
              <a:avLst/>
            </a:prstGeom>
            <a:noFill/>
            <a:ln w="38100" cap="rnd">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1" name="円/楕円 49"/>
            <p:cNvSpPr/>
            <p:nvPr/>
          </p:nvSpPr>
          <p:spPr>
            <a:xfrm>
              <a:off x="505288" y="7863386"/>
              <a:ext cx="901734" cy="539998"/>
            </a:xfrm>
            <a:prstGeom prst="ellipse">
              <a:avLst/>
            </a:prstGeom>
            <a:noFill/>
            <a:ln w="38100" cap="rnd">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sp>
        <p:nvSpPr>
          <p:cNvPr id="67" name="角丸四角形吹き出し 66"/>
          <p:cNvSpPr/>
          <p:nvPr/>
        </p:nvSpPr>
        <p:spPr>
          <a:xfrm>
            <a:off x="7549504" y="2591346"/>
            <a:ext cx="2134285" cy="658624"/>
          </a:xfrm>
          <a:prstGeom prst="wedgeRoundRectCallout">
            <a:avLst>
              <a:gd name="adj1" fmla="val -44919"/>
              <a:gd name="adj2" fmla="val 95217"/>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３か月単位で清算するため、この分の割増賃金の支払いは不要</a:t>
            </a:r>
          </a:p>
        </p:txBody>
      </p:sp>
      <p:sp>
        <p:nvSpPr>
          <p:cNvPr id="68" name="角丸四角形吹き出し 67"/>
          <p:cNvSpPr/>
          <p:nvPr/>
        </p:nvSpPr>
        <p:spPr>
          <a:xfrm>
            <a:off x="8184233" y="3316763"/>
            <a:ext cx="1939277" cy="629726"/>
          </a:xfrm>
          <a:prstGeom prst="wedgeRoundRectCallout">
            <a:avLst>
              <a:gd name="adj1" fmla="val 260"/>
              <a:gd name="adj2" fmla="val 104682"/>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１か月目に働いた時間と相殺するため、欠勤扱いにならない</a:t>
            </a:r>
          </a:p>
        </p:txBody>
      </p:sp>
      <p:sp>
        <p:nvSpPr>
          <p:cNvPr id="34" name="正方形/長方形 33"/>
          <p:cNvSpPr/>
          <p:nvPr/>
        </p:nvSpPr>
        <p:spPr>
          <a:xfrm>
            <a:off x="6787836" y="1670492"/>
            <a:ext cx="889987" cy="276999"/>
          </a:xfrm>
          <a:prstGeom prst="rect">
            <a:avLst/>
          </a:prstGeom>
          <a:noFill/>
          <a:ln>
            <a:noFill/>
          </a:ln>
        </p:spPr>
        <p:txBody>
          <a:bodyPr wrap="none">
            <a:spAutoFit/>
          </a:bodyPr>
          <a:lstStyle/>
          <a:p>
            <a:pPr algn="ctr"/>
            <a:r>
              <a:rPr lang="ja-JP" altLang="en-US" sz="1200" b="1" spc="-1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（改正後）</a:t>
            </a:r>
            <a:endParaRPr lang="en-US" altLang="ja-JP" sz="12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角丸四角形吹き出し 34"/>
          <p:cNvSpPr/>
          <p:nvPr/>
        </p:nvSpPr>
        <p:spPr>
          <a:xfrm>
            <a:off x="6838267" y="1912669"/>
            <a:ext cx="2234038" cy="321638"/>
          </a:xfrm>
          <a:prstGeom prst="wedgeRoundRectCallout">
            <a:avLst>
              <a:gd name="adj1" fmla="val 18878"/>
              <a:gd name="adj2" fmla="val 4469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144000" tIns="72000" bIns="0" rtlCol="0" anchor="ctr">
            <a:spAutoFit/>
          </a:bodyP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nSpc>
                <a:spcPts val="1700"/>
              </a:lnSpc>
            </a:pPr>
            <a:r>
              <a:rPr lang="ja-JP" altLang="en-US" sz="14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清算期間の上限：３か月</a:t>
            </a:r>
            <a:endParaRPr lang="en-US" altLang="ja-JP" sz="14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右矢印 39"/>
          <p:cNvSpPr/>
          <p:nvPr/>
        </p:nvSpPr>
        <p:spPr>
          <a:xfrm>
            <a:off x="5663952" y="3501009"/>
            <a:ext cx="792088" cy="70208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0" name="角丸四角形 69"/>
          <p:cNvSpPr/>
          <p:nvPr/>
        </p:nvSpPr>
        <p:spPr>
          <a:xfrm>
            <a:off x="1919536" y="6219843"/>
            <a:ext cx="8280920" cy="463410"/>
          </a:xfrm>
          <a:prstGeom prst="roundRect">
            <a:avLst>
              <a:gd name="adj" fmla="val 8036"/>
            </a:avLst>
          </a:prstGeom>
          <a:noFill/>
          <a:ln w="1270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例えば、「６・７・８月の３か月」の中で労働時間の調整が可能となるため、子育て中の親が８月の労働時間を短くすることで、</a:t>
            </a:r>
            <a:r>
              <a:rPr lang="ja-JP" altLang="en-US" sz="1200" b="1" dirty="0">
                <a:solidFill>
                  <a:srgbClr val="D50115"/>
                </a:solidFill>
                <a:latin typeface="メイリオ" panose="020B0604030504040204" pitchFamily="50" charset="-128"/>
                <a:ea typeface="メイリオ" panose="020B0604030504040204" pitchFamily="50" charset="-128"/>
                <a:cs typeface="メイリオ" panose="020B0604030504040204" pitchFamily="50" charset="-128"/>
              </a:rPr>
              <a:t>夏休み中の子どもと過ごす時間を確保しやすくなる</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といったメリットがある。</a:t>
            </a:r>
          </a:p>
        </p:txBody>
      </p:sp>
      <p:sp>
        <p:nvSpPr>
          <p:cNvPr id="69" name="正方形/長方形 68"/>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1D8F2DC3-347D-611C-925F-A69A2A217C86}"/>
              </a:ext>
            </a:extLst>
          </p:cNvPr>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55</a:t>
            </a:fld>
            <a:endParaRPr lang="ja-JP" altLang="en-US">
              <a:solidFill>
                <a:prstClr val="black">
                  <a:tint val="75000"/>
                </a:prstClr>
              </a:solidFill>
            </a:endParaRPr>
          </a:p>
        </p:txBody>
      </p:sp>
    </p:spTree>
    <p:extLst>
      <p:ext uri="{BB962C8B-B14F-4D97-AF65-F5344CB8AC3E}">
        <p14:creationId xmlns:p14="http://schemas.microsoft.com/office/powerpoint/2010/main" val="32278870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1559496" y="4460858"/>
            <a:ext cx="9145016" cy="439127"/>
          </a:xfrm>
          <a:prstGeom prst="rect">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tIns="180000" bIns="72000" rtlCol="0" anchor="ctr">
            <a:spAutoFit/>
          </a:bodyP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182563" indent="-182563">
              <a:spcBef>
                <a:spcPts val="300"/>
              </a:spcBef>
            </a:pP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4" name="図表 3"/>
          <p:cNvGraphicFramePr/>
          <p:nvPr/>
        </p:nvGraphicFramePr>
        <p:xfrm>
          <a:off x="1676898" y="3645024"/>
          <a:ext cx="8955607" cy="480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5" descr="25%"/>
          <p:cNvSpPr>
            <a:spLocks noChangeArrowheads="1"/>
          </p:cNvSpPr>
          <p:nvPr/>
        </p:nvSpPr>
        <p:spPr bwMode="auto">
          <a:xfrm>
            <a:off x="0" y="-30775"/>
            <a:ext cx="12191999" cy="707876"/>
          </a:xfrm>
          <a:prstGeom prst="rect">
            <a:avLst/>
          </a:prstGeom>
          <a:noFill/>
          <a:ln w="12700">
            <a:noFill/>
            <a:miter lim="800000"/>
            <a:headEnd/>
            <a:tailEnd/>
          </a:ln>
        </p:spPr>
        <p:txBody>
          <a:bodyPr wrap="square" lIns="91428" tIns="45715" rIns="91428" bIns="45715" anchor="ctr">
            <a:spAutoFit/>
          </a:bodyPr>
          <a:lstStyle/>
          <a:p>
            <a:pPr fontAlgn="base">
              <a:spcBef>
                <a:spcPct val="0"/>
              </a:spcBef>
              <a:spcAft>
                <a:spcPct val="0"/>
              </a:spcAft>
            </a:pPr>
            <a:r>
              <a:rPr lang="ja-JP" altLang="en-US" sz="2000" dirty="0">
                <a:solidFill>
                  <a:prstClr val="black"/>
                </a:solidFill>
                <a:latin typeface="メイリオ" panose="020B0604030504040204" pitchFamily="50" charset="-128"/>
                <a:ea typeface="メイリオ" panose="020B0604030504040204" pitchFamily="50" charset="-128"/>
              </a:rPr>
              <a:t>勤務間インターバル制度（労働時間等設定改善法の改正）</a:t>
            </a:r>
            <a:endParaRPr lang="en-US" altLang="ja-JP" sz="2000" dirty="0">
              <a:solidFill>
                <a:prstClr val="black"/>
              </a:solidFill>
              <a:latin typeface="メイリオ" panose="020B0604030504040204" pitchFamily="50" charset="-128"/>
              <a:ea typeface="メイリオ" panose="020B0604030504040204" pitchFamily="50" charset="-128"/>
            </a:endParaRPr>
          </a:p>
          <a:p>
            <a:pPr algn="r" fontAlgn="base">
              <a:spcBef>
                <a:spcPct val="0"/>
              </a:spcBef>
              <a:spcAft>
                <a:spcPct val="0"/>
              </a:spcAft>
            </a:pPr>
            <a:r>
              <a:rPr lang="ja-JP" altLang="en-US" sz="2000" dirty="0">
                <a:solidFill>
                  <a:prstClr val="black"/>
                </a:solidFill>
                <a:latin typeface="メイリオ" panose="020B0604030504040204" pitchFamily="50" charset="-128"/>
                <a:ea typeface="メイリオ" panose="020B0604030504040204" pitchFamily="50" charset="-128"/>
              </a:rPr>
              <a:t>　　勤務間インターバル制度の普及促進を図るため、制度の導入を努力義務化（</a:t>
            </a:r>
            <a:r>
              <a:rPr lang="en-US" altLang="ja-JP" sz="2000" dirty="0">
                <a:solidFill>
                  <a:prstClr val="black"/>
                </a:solidFill>
                <a:latin typeface="メイリオ" panose="020B0604030504040204" pitchFamily="50" charset="-128"/>
                <a:ea typeface="メイリオ" panose="020B0604030504040204" pitchFamily="50" charset="-128"/>
              </a:rPr>
              <a:t>2019</a:t>
            </a:r>
            <a:r>
              <a:rPr lang="ja-JP" altLang="en-US" sz="2000" dirty="0">
                <a:solidFill>
                  <a:prstClr val="black"/>
                </a:solidFill>
                <a:latin typeface="メイリオ" panose="020B0604030504040204" pitchFamily="50" charset="-128"/>
                <a:ea typeface="メイリオ" panose="020B0604030504040204" pitchFamily="50" charset="-128"/>
              </a:rPr>
              <a:t>年４月１日）</a:t>
            </a:r>
          </a:p>
        </p:txBody>
      </p:sp>
      <p:cxnSp>
        <p:nvCxnSpPr>
          <p:cNvPr id="9" name="直線コネクタ 8"/>
          <p:cNvCxnSpPr/>
          <p:nvPr/>
        </p:nvCxnSpPr>
        <p:spPr>
          <a:xfrm>
            <a:off x="5308148" y="4109337"/>
            <a:ext cx="0" cy="1224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テキスト ボックス 102"/>
          <p:cNvSpPr txBox="1"/>
          <p:nvPr/>
        </p:nvSpPr>
        <p:spPr>
          <a:xfrm>
            <a:off x="1703513" y="1175485"/>
            <a:ext cx="8812907" cy="802885"/>
          </a:xfrm>
          <a:prstGeom prst="rect">
            <a:avLst/>
          </a:prstGeom>
          <a:solidFill>
            <a:schemeClr val="accent1">
              <a:lumMod val="20000"/>
              <a:lumOff val="80000"/>
            </a:schemeClr>
          </a:solidFill>
          <a:ln>
            <a:noFill/>
          </a:ln>
        </p:spPr>
        <p:txBody>
          <a:bodyPr wrap="square" tIns="216000"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nSpc>
                <a:spcPts val="2100"/>
              </a:lnSpc>
            </a:pP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１日の勤務終了後、翌日の出社までの間に、一定時間以上の休息時間（インターバル）を確保する仕組み</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1" name="直線コネクタ 10"/>
          <p:cNvCxnSpPr/>
          <p:nvPr/>
        </p:nvCxnSpPr>
        <p:spPr>
          <a:xfrm>
            <a:off x="7820091" y="4109337"/>
            <a:ext cx="0" cy="1224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735863" y="4109337"/>
            <a:ext cx="0" cy="1224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550282" y="4109337"/>
            <a:ext cx="0" cy="1224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367002" y="4109337"/>
            <a:ext cx="0" cy="1224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7257714" y="4109337"/>
            <a:ext cx="0" cy="1224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右矢印 15"/>
          <p:cNvSpPr/>
          <p:nvPr/>
        </p:nvSpPr>
        <p:spPr>
          <a:xfrm>
            <a:off x="2544916" y="5322568"/>
            <a:ext cx="1804733" cy="360000"/>
          </a:xfrm>
          <a:prstGeom prst="rightArrow">
            <a:avLst>
              <a:gd name="adj1" fmla="val 73530"/>
              <a:gd name="adj2" fmla="val 8529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所定労働時間</a:t>
            </a:r>
          </a:p>
        </p:txBody>
      </p:sp>
      <p:sp>
        <p:nvSpPr>
          <p:cNvPr id="17" name="右矢印 16"/>
          <p:cNvSpPr/>
          <p:nvPr/>
        </p:nvSpPr>
        <p:spPr>
          <a:xfrm>
            <a:off x="4367649" y="5320990"/>
            <a:ext cx="1353093" cy="360000"/>
          </a:xfrm>
          <a:prstGeom prst="rightArrow">
            <a:avLst>
              <a:gd name="adj1" fmla="val 77451"/>
              <a:gd name="adj2" fmla="val 63725"/>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残業</a:t>
            </a:r>
          </a:p>
        </p:txBody>
      </p:sp>
      <p:sp>
        <p:nvSpPr>
          <p:cNvPr id="18" name="右矢印 17"/>
          <p:cNvSpPr/>
          <p:nvPr/>
        </p:nvSpPr>
        <p:spPr>
          <a:xfrm>
            <a:off x="5735864" y="5319413"/>
            <a:ext cx="2033899" cy="360000"/>
          </a:xfrm>
          <a:prstGeom prst="rightArrow">
            <a:avLst>
              <a:gd name="adj1" fmla="val 77451"/>
              <a:gd name="adj2" fmla="val 87255"/>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休息時間（</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a:t>
            </a:r>
          </a:p>
        </p:txBody>
      </p:sp>
      <p:sp>
        <p:nvSpPr>
          <p:cNvPr id="19" name="テキスト ボックス 110"/>
          <p:cNvSpPr txBox="1"/>
          <p:nvPr/>
        </p:nvSpPr>
        <p:spPr>
          <a:xfrm>
            <a:off x="2351584" y="3905526"/>
            <a:ext cx="548768" cy="276999"/>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８時　　　　　　　　　　　　　　　　　　</a:t>
            </a:r>
          </a:p>
        </p:txBody>
      </p:sp>
      <p:sp>
        <p:nvSpPr>
          <p:cNvPr id="20" name="正方形/長方形 19"/>
          <p:cNvSpPr/>
          <p:nvPr/>
        </p:nvSpPr>
        <p:spPr>
          <a:xfrm>
            <a:off x="1627993" y="3329444"/>
            <a:ext cx="6379310" cy="30777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chorCtr="0">
            <a:spAutoFit/>
          </a:bodyP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時間の休息時間を確保するために始業時刻を後ろ倒しにする場合 </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1" name="テキスト ボックス 122"/>
          <p:cNvSpPr txBox="1"/>
          <p:nvPr/>
        </p:nvSpPr>
        <p:spPr>
          <a:xfrm>
            <a:off x="4070731" y="3905526"/>
            <a:ext cx="612000" cy="276999"/>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時　　　　　　　　　　　　　　　　　</a:t>
            </a:r>
          </a:p>
        </p:txBody>
      </p:sp>
      <p:sp>
        <p:nvSpPr>
          <p:cNvPr id="22" name="テキスト ボックス 123"/>
          <p:cNvSpPr txBox="1"/>
          <p:nvPr/>
        </p:nvSpPr>
        <p:spPr>
          <a:xfrm>
            <a:off x="5492640" y="3905526"/>
            <a:ext cx="612000" cy="461665"/>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時</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3" name="テキスト ボックス 124"/>
          <p:cNvSpPr txBox="1"/>
          <p:nvPr/>
        </p:nvSpPr>
        <p:spPr>
          <a:xfrm>
            <a:off x="6932800" y="3904138"/>
            <a:ext cx="612000" cy="461665"/>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８時</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4" name="テキスト ボックス 125"/>
          <p:cNvSpPr txBox="1"/>
          <p:nvPr/>
        </p:nvSpPr>
        <p:spPr>
          <a:xfrm>
            <a:off x="7436856" y="3905526"/>
            <a:ext cx="792088" cy="276999"/>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時　　　　　　　　　　　　　　　　　</a:t>
            </a:r>
          </a:p>
        </p:txBody>
      </p:sp>
      <p:sp>
        <p:nvSpPr>
          <p:cNvPr id="25" name="テキスト ボックス 62"/>
          <p:cNvSpPr txBox="1"/>
          <p:nvPr/>
        </p:nvSpPr>
        <p:spPr>
          <a:xfrm>
            <a:off x="4916576" y="3905526"/>
            <a:ext cx="612000" cy="276999"/>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時　　　　　　　　　　　　　　　</a:t>
            </a:r>
          </a:p>
        </p:txBody>
      </p:sp>
      <p:sp>
        <p:nvSpPr>
          <p:cNvPr id="26" name="右矢印 25"/>
          <p:cNvSpPr/>
          <p:nvPr/>
        </p:nvSpPr>
        <p:spPr>
          <a:xfrm>
            <a:off x="2544916" y="4232909"/>
            <a:ext cx="1804733" cy="360000"/>
          </a:xfrm>
          <a:prstGeom prst="rightArrow">
            <a:avLst>
              <a:gd name="adj1" fmla="val 73530"/>
              <a:gd name="adj2" fmla="val 8529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所定労働時間</a:t>
            </a:r>
          </a:p>
        </p:txBody>
      </p:sp>
      <p:sp>
        <p:nvSpPr>
          <p:cNvPr id="27" name="右矢印 26"/>
          <p:cNvSpPr/>
          <p:nvPr/>
        </p:nvSpPr>
        <p:spPr>
          <a:xfrm>
            <a:off x="4367648" y="4246553"/>
            <a:ext cx="900000" cy="360000"/>
          </a:xfrm>
          <a:prstGeom prst="rightArrow">
            <a:avLst>
              <a:gd name="adj1" fmla="val 77451"/>
              <a:gd name="adj2" fmla="val 63725"/>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残業</a:t>
            </a:r>
          </a:p>
        </p:txBody>
      </p:sp>
      <p:sp>
        <p:nvSpPr>
          <p:cNvPr id="28" name="右矢印 27"/>
          <p:cNvSpPr/>
          <p:nvPr/>
        </p:nvSpPr>
        <p:spPr>
          <a:xfrm>
            <a:off x="5297862" y="4246553"/>
            <a:ext cx="1954869" cy="360000"/>
          </a:xfrm>
          <a:prstGeom prst="rightArrow">
            <a:avLst>
              <a:gd name="adj1" fmla="val 77451"/>
              <a:gd name="adj2" fmla="val 87255"/>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休息時間（</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a:t>
            </a:r>
          </a:p>
        </p:txBody>
      </p:sp>
      <p:sp>
        <p:nvSpPr>
          <p:cNvPr id="29" name="テキスト ボックス 66"/>
          <p:cNvSpPr txBox="1"/>
          <p:nvPr/>
        </p:nvSpPr>
        <p:spPr>
          <a:xfrm>
            <a:off x="5492640" y="5765965"/>
            <a:ext cx="648072" cy="225706"/>
          </a:xfrm>
          <a:prstGeom prst="rect">
            <a:avLst/>
          </a:prstGeom>
          <a:solidFill>
            <a:schemeClr val="bg1"/>
          </a:solidFill>
        </p:spPr>
        <p:txBody>
          <a:bodyPr wrap="square" lIns="0" tIns="18000" rIns="0" bIns="18000" rtlCol="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勤務終了　</a:t>
            </a:r>
          </a:p>
        </p:txBody>
      </p:sp>
      <p:sp>
        <p:nvSpPr>
          <p:cNvPr id="30" name="右カーブ矢印 29"/>
          <p:cNvSpPr/>
          <p:nvPr/>
        </p:nvSpPr>
        <p:spPr>
          <a:xfrm rot="19957676" flipH="1">
            <a:off x="7644554" y="4521326"/>
            <a:ext cx="435457" cy="872645"/>
          </a:xfrm>
          <a:prstGeom prst="curvedRightArrow">
            <a:avLst>
              <a:gd name="adj1" fmla="val 29854"/>
              <a:gd name="adj2" fmla="val 92907"/>
              <a:gd name="adj3" fmla="val 50249"/>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endParaRPr lang="ja-JP" altLang="en-US" sz="1200">
              <a:solidFill>
                <a:schemeClr val="tx1"/>
              </a:solidFill>
            </a:endParaRPr>
          </a:p>
        </p:txBody>
      </p:sp>
      <p:sp>
        <p:nvSpPr>
          <p:cNvPr id="31" name="角丸四角形 30"/>
          <p:cNvSpPr/>
          <p:nvPr/>
        </p:nvSpPr>
        <p:spPr>
          <a:xfrm>
            <a:off x="1712178" y="980729"/>
            <a:ext cx="4031851" cy="389513"/>
          </a:xfrm>
          <a:prstGeom prst="roundRect">
            <a:avLst>
              <a:gd name="adj" fmla="val 50000"/>
            </a:avLst>
          </a:prstGeom>
          <a:solidFill>
            <a:schemeClr val="bg1"/>
          </a:solidFill>
          <a:ln w="12700">
            <a:solidFill>
              <a:srgbClr val="002B82"/>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spAutoFit/>
          </a:bodyP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r>
              <a:rPr lang="ja-JP" altLang="en-US" b="1" dirty="0">
                <a:solidFill>
                  <a:srgbClr val="002B82"/>
                </a:solidFill>
                <a:latin typeface="メイリオ" panose="020B0604030504040204" pitchFamily="50" charset="-128"/>
                <a:ea typeface="メイリオ" panose="020B0604030504040204" pitchFamily="50" charset="-128"/>
                <a:cs typeface="メイリオ" panose="020B0604030504040204" pitchFamily="50" charset="-128"/>
              </a:rPr>
              <a:t>「勤務間インターバル」制度とは？</a:t>
            </a:r>
            <a:endParaRPr lang="en-US" altLang="ja-JP" b="1" dirty="0">
              <a:solidFill>
                <a:srgbClr val="002B8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154"/>
          <p:cNvSpPr txBox="1"/>
          <p:nvPr/>
        </p:nvSpPr>
        <p:spPr>
          <a:xfrm>
            <a:off x="2387648" y="5765965"/>
            <a:ext cx="324000" cy="216000"/>
          </a:xfrm>
          <a:prstGeom prst="rect">
            <a:avLst/>
          </a:prstGeom>
          <a:solidFill>
            <a:schemeClr val="bg1"/>
          </a:solidFill>
        </p:spPr>
        <p:txBody>
          <a:bodyPr wrap="square" lIns="0" tIns="18000" rIns="0" bIns="18000" rtlCol="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始業　　　　　　　　　　　　　　　　　　</a:t>
            </a:r>
          </a:p>
        </p:txBody>
      </p:sp>
      <p:sp>
        <p:nvSpPr>
          <p:cNvPr id="35" name="テキスト ボックス 155"/>
          <p:cNvSpPr txBox="1"/>
          <p:nvPr/>
        </p:nvSpPr>
        <p:spPr>
          <a:xfrm>
            <a:off x="4223648" y="5765965"/>
            <a:ext cx="324000" cy="216000"/>
          </a:xfrm>
          <a:prstGeom prst="rect">
            <a:avLst/>
          </a:prstGeom>
          <a:solidFill>
            <a:schemeClr val="bg1"/>
          </a:solidFill>
        </p:spPr>
        <p:txBody>
          <a:bodyPr wrap="square" lIns="0" tIns="18000" rIns="0" bIns="18000" rtlCol="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終業　　　　　　　　　　　　　　　　　　</a:t>
            </a:r>
          </a:p>
        </p:txBody>
      </p:sp>
      <p:sp>
        <p:nvSpPr>
          <p:cNvPr id="36" name="テキスト ボックス 157"/>
          <p:cNvSpPr txBox="1"/>
          <p:nvPr/>
        </p:nvSpPr>
        <p:spPr>
          <a:xfrm>
            <a:off x="6929449" y="4560744"/>
            <a:ext cx="612000" cy="276999"/>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始業　　　　　　　　　　　　　　　　　　</a:t>
            </a:r>
          </a:p>
        </p:txBody>
      </p:sp>
      <p:sp>
        <p:nvSpPr>
          <p:cNvPr id="37" name="テキスト ボックス 158"/>
          <p:cNvSpPr txBox="1"/>
          <p:nvPr/>
        </p:nvSpPr>
        <p:spPr>
          <a:xfrm>
            <a:off x="7427524" y="5739721"/>
            <a:ext cx="612000" cy="276999"/>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始業　　　　　　　　　　　　　　　　　　</a:t>
            </a:r>
          </a:p>
        </p:txBody>
      </p:sp>
      <p:cxnSp>
        <p:nvCxnSpPr>
          <p:cNvPr id="38" name="直線矢印コネクタ 37"/>
          <p:cNvCxnSpPr>
            <a:stCxn id="42" idx="1"/>
          </p:cNvCxnSpPr>
          <p:nvPr/>
        </p:nvCxnSpPr>
        <p:spPr>
          <a:xfrm flipH="1">
            <a:off x="8321443" y="4961234"/>
            <a:ext cx="439711"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77"/>
          <p:cNvSpPr txBox="1"/>
          <p:nvPr/>
        </p:nvSpPr>
        <p:spPr>
          <a:xfrm>
            <a:off x="4975362" y="4613337"/>
            <a:ext cx="698724" cy="225706"/>
          </a:xfrm>
          <a:prstGeom prst="rect">
            <a:avLst/>
          </a:prstGeom>
          <a:solidFill>
            <a:schemeClr val="bg1"/>
          </a:solidFill>
        </p:spPr>
        <p:txBody>
          <a:bodyPr wrap="square" lIns="0" tIns="18000" rIns="0" bIns="18000" rtlCol="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勤務終了　</a:t>
            </a:r>
          </a:p>
        </p:txBody>
      </p:sp>
      <p:sp>
        <p:nvSpPr>
          <p:cNvPr id="40" name="テキスト ボックス 78"/>
          <p:cNvSpPr txBox="1"/>
          <p:nvPr/>
        </p:nvSpPr>
        <p:spPr>
          <a:xfrm>
            <a:off x="2387648" y="4613337"/>
            <a:ext cx="324000" cy="216000"/>
          </a:xfrm>
          <a:prstGeom prst="rect">
            <a:avLst/>
          </a:prstGeom>
          <a:solidFill>
            <a:schemeClr val="bg1"/>
          </a:solidFill>
        </p:spPr>
        <p:txBody>
          <a:bodyPr wrap="square" lIns="0" tIns="18000" rIns="0" bIns="18000" rtlCol="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始業　　　　　　　　　　　　　　　　　　</a:t>
            </a:r>
          </a:p>
        </p:txBody>
      </p:sp>
      <p:sp>
        <p:nvSpPr>
          <p:cNvPr id="41" name="テキスト ボックス 79"/>
          <p:cNvSpPr txBox="1"/>
          <p:nvPr/>
        </p:nvSpPr>
        <p:spPr>
          <a:xfrm>
            <a:off x="4223648" y="4613337"/>
            <a:ext cx="324000" cy="216000"/>
          </a:xfrm>
          <a:prstGeom prst="rect">
            <a:avLst/>
          </a:prstGeom>
          <a:solidFill>
            <a:schemeClr val="bg1"/>
          </a:solidFill>
        </p:spPr>
        <p:txBody>
          <a:bodyPr wrap="square" lIns="0" tIns="18000" rIns="0" bIns="18000" rtlCol="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終業　　　　　　　　　　　　　　　　　　</a:t>
            </a:r>
          </a:p>
        </p:txBody>
      </p:sp>
      <p:sp>
        <p:nvSpPr>
          <p:cNvPr id="42" name="四角形吹き出し 41"/>
          <p:cNvSpPr/>
          <p:nvPr/>
        </p:nvSpPr>
        <p:spPr>
          <a:xfrm>
            <a:off x="8761153" y="4721338"/>
            <a:ext cx="934802" cy="479793"/>
          </a:xfrm>
          <a:prstGeom prst="wedgeRectCallout">
            <a:avLst>
              <a:gd name="adj1" fmla="val 23525"/>
              <a:gd name="adj2" fmla="val 40555"/>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000" r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始業時刻を</a:t>
            </a:r>
            <a:endParaRPr lang="en-US" altLang="ja-JP"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後ろ倒しに</a:t>
            </a:r>
          </a:p>
        </p:txBody>
      </p:sp>
      <p:sp>
        <p:nvSpPr>
          <p:cNvPr id="43" name="テキスト ボックス 1"/>
          <p:cNvSpPr txBox="1"/>
          <p:nvPr/>
        </p:nvSpPr>
        <p:spPr>
          <a:xfrm>
            <a:off x="8250204" y="5815998"/>
            <a:ext cx="2310292" cy="430887"/>
          </a:xfrm>
          <a:prstGeom prst="rect">
            <a:avLst/>
          </a:prstGeom>
          <a:noFill/>
        </p:spPr>
        <p:txBody>
          <a:bodyPr wrap="square" rtlCol="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marL="92075" indent="-92075"/>
            <a:r>
              <a:rPr lang="en-US" altLang="ja-JP" sz="1100" b="1" dirty="0"/>
              <a:t>※</a:t>
            </a:r>
            <a:r>
              <a:rPr lang="ja-JP" altLang="en-US" sz="1100" b="1" dirty="0"/>
              <a:t>「８時～１０時」までを「働いたものとみなす」方法などもある。</a:t>
            </a:r>
          </a:p>
        </p:txBody>
      </p:sp>
      <p:sp>
        <p:nvSpPr>
          <p:cNvPr id="48" name="右矢印 47"/>
          <p:cNvSpPr/>
          <p:nvPr/>
        </p:nvSpPr>
        <p:spPr>
          <a:xfrm>
            <a:off x="7252731" y="4239086"/>
            <a:ext cx="1804733" cy="360000"/>
          </a:xfrm>
          <a:prstGeom prst="rightArrow">
            <a:avLst>
              <a:gd name="adj1" fmla="val 73530"/>
              <a:gd name="adj2" fmla="val 8529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右矢印 48"/>
          <p:cNvSpPr/>
          <p:nvPr/>
        </p:nvSpPr>
        <p:spPr>
          <a:xfrm>
            <a:off x="7784885" y="5333500"/>
            <a:ext cx="1804733" cy="360000"/>
          </a:xfrm>
          <a:prstGeom prst="rightArrow">
            <a:avLst>
              <a:gd name="adj1" fmla="val 73530"/>
              <a:gd name="adj2" fmla="val 85294"/>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4223648" y="2130849"/>
            <a:ext cx="5638082" cy="1077218"/>
          </a:xfrm>
          <a:prstGeom prst="rect">
            <a:avLst/>
          </a:prstGeom>
          <a:noFill/>
        </p:spPr>
        <p:txBody>
          <a:bodyPr wrap="none" rtlCol="0">
            <a:spAutoFit/>
          </a:bodyPr>
          <a:lstStyle/>
          <a:p>
            <a:r>
              <a:rPr kumimoji="1" lang="ja-JP" altLang="en-US" sz="1600" dirty="0"/>
              <a:t>・健康維持に向けた睡眠時間の確保につながる</a:t>
            </a:r>
            <a:endParaRPr kumimoji="1" lang="en-US" altLang="ja-JP" sz="1600" dirty="0"/>
          </a:p>
          <a:p>
            <a:r>
              <a:rPr kumimoji="1" lang="ja-JP" altLang="en-US" sz="1600" dirty="0"/>
              <a:t>・生活時間の確保によりワーク・ライフ・バランスの実現に資する</a:t>
            </a:r>
            <a:endParaRPr kumimoji="1" lang="en-US" altLang="ja-JP" sz="1600" dirty="0"/>
          </a:p>
          <a:p>
            <a:r>
              <a:rPr kumimoji="1" lang="ja-JP" altLang="en-US" sz="1600" dirty="0"/>
              <a:t>・魅力ある職場づくりにより人材確保・定着につながる</a:t>
            </a:r>
            <a:endParaRPr kumimoji="1" lang="en-US" altLang="ja-JP" sz="1600" dirty="0"/>
          </a:p>
          <a:p>
            <a:r>
              <a:rPr kumimoji="1" lang="ja-JP" altLang="en-US" sz="1600" dirty="0"/>
              <a:t>・企業の利益率や生産性を高める可能性が考えられる</a:t>
            </a:r>
          </a:p>
        </p:txBody>
      </p:sp>
      <p:sp>
        <p:nvSpPr>
          <p:cNvPr id="7" name="正方形/長方形 6"/>
          <p:cNvSpPr/>
          <p:nvPr/>
        </p:nvSpPr>
        <p:spPr>
          <a:xfrm>
            <a:off x="1860758" y="2188656"/>
            <a:ext cx="2209973" cy="274738"/>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Ø"/>
            </a:pPr>
            <a:r>
              <a:rPr kumimoji="1" lang="ja-JP" altLang="en-US" sz="1400" dirty="0">
                <a:solidFill>
                  <a:schemeClr val="tx1"/>
                </a:solidFill>
              </a:rPr>
              <a:t>導入によるメリット</a:t>
            </a:r>
          </a:p>
        </p:txBody>
      </p:sp>
      <p:sp>
        <p:nvSpPr>
          <p:cNvPr id="8" name="正方形/長方形 7"/>
          <p:cNvSpPr/>
          <p:nvPr/>
        </p:nvSpPr>
        <p:spPr>
          <a:xfrm>
            <a:off x="1143000" y="3254287"/>
            <a:ext cx="9921552" cy="305503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9A57306D-6B19-DAB2-7752-0673A24B3C98}"/>
              </a:ext>
            </a:extLst>
          </p:cNvPr>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56</a:t>
            </a:fld>
            <a:endParaRPr lang="ja-JP" altLang="en-US">
              <a:solidFill>
                <a:prstClr val="black">
                  <a:tint val="75000"/>
                </a:prstClr>
              </a:solidFill>
            </a:endParaRPr>
          </a:p>
        </p:txBody>
      </p:sp>
    </p:spTree>
    <p:extLst>
      <p:ext uri="{BB962C8B-B14F-4D97-AF65-F5344CB8AC3E}">
        <p14:creationId xmlns:p14="http://schemas.microsoft.com/office/powerpoint/2010/main" val="3484196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5" descr="25%"/>
          <p:cNvSpPr>
            <a:spLocks noChangeArrowheads="1"/>
          </p:cNvSpPr>
          <p:nvPr/>
        </p:nvSpPr>
        <p:spPr bwMode="auto">
          <a:xfrm>
            <a:off x="47328" y="107724"/>
            <a:ext cx="12144671" cy="430877"/>
          </a:xfrm>
          <a:prstGeom prst="rect">
            <a:avLst/>
          </a:prstGeom>
          <a:noFill/>
          <a:ln w="12700">
            <a:noFill/>
            <a:miter lim="800000"/>
            <a:headEnd/>
            <a:tailEnd/>
          </a:ln>
        </p:spPr>
        <p:txBody>
          <a:bodyPr wrap="square" lIns="91428" tIns="45715" rIns="91428" bIns="45715" anchor="ctr">
            <a:spAutoFit/>
          </a:bodyPr>
          <a:lstStyle/>
          <a:p>
            <a:pPr fontAlgn="base">
              <a:spcBef>
                <a:spcPct val="0"/>
              </a:spcBef>
              <a:spcAft>
                <a:spcPct val="0"/>
              </a:spcAft>
            </a:pPr>
            <a:r>
              <a:rPr lang="ja-JP" altLang="en-US" sz="2200" dirty="0">
                <a:solidFill>
                  <a:prstClr val="black"/>
                </a:solidFill>
                <a:latin typeface="メイリオ" panose="020B0604030504040204" pitchFamily="50" charset="-128"/>
                <a:ea typeface="メイリオ" panose="020B0604030504040204" pitchFamily="50" charset="-128"/>
              </a:rPr>
              <a:t>管理監督者を含む、すべての労働者の労働時間の状況の把握を義務づけ（</a:t>
            </a:r>
            <a:r>
              <a:rPr lang="en-US" altLang="ja-JP" sz="2200" dirty="0">
                <a:solidFill>
                  <a:prstClr val="black"/>
                </a:solidFill>
                <a:latin typeface="メイリオ" panose="020B0604030504040204" pitchFamily="50" charset="-128"/>
                <a:ea typeface="メイリオ" panose="020B0604030504040204" pitchFamily="50" charset="-128"/>
              </a:rPr>
              <a:t>2019</a:t>
            </a:r>
            <a:r>
              <a:rPr lang="ja-JP" altLang="en-US" sz="2200" dirty="0">
                <a:solidFill>
                  <a:prstClr val="black"/>
                </a:solidFill>
                <a:latin typeface="メイリオ" panose="020B0604030504040204" pitchFamily="50" charset="-128"/>
                <a:ea typeface="メイリオ" panose="020B0604030504040204" pitchFamily="50" charset="-128"/>
              </a:rPr>
              <a:t>年４月１日）</a:t>
            </a:r>
            <a:endParaRPr lang="en-US" altLang="ja-JP" sz="2200" dirty="0">
              <a:solidFill>
                <a:prstClr val="black"/>
              </a:solidFill>
              <a:latin typeface="メイリオ" panose="020B0604030504040204" pitchFamily="50" charset="-128"/>
              <a:ea typeface="メイリオ" panose="020B0604030504040204" pitchFamily="50" charset="-128"/>
            </a:endParaRPr>
          </a:p>
        </p:txBody>
      </p:sp>
      <p:sp>
        <p:nvSpPr>
          <p:cNvPr id="83" name="Text Box 2"/>
          <p:cNvSpPr txBox="1">
            <a:spLocks noChangeArrowheads="1"/>
          </p:cNvSpPr>
          <p:nvPr/>
        </p:nvSpPr>
        <p:spPr bwMode="auto">
          <a:xfrm>
            <a:off x="1523718" y="907910"/>
            <a:ext cx="9216573" cy="576293"/>
          </a:xfrm>
          <a:prstGeom prst="rect">
            <a:avLst/>
          </a:prstGeom>
          <a:noFill/>
          <a:ln w="12700" cmpd="dbl">
            <a:noFill/>
            <a:miter lim="800000"/>
            <a:headEnd/>
            <a:tailEnd/>
          </a:ln>
        </p:spPr>
        <p:txBody>
          <a:bodyPr wrap="square" lIns="87062" tIns="72000" rIns="87062" bIns="72000">
            <a:spAutoFit/>
          </a:bodyPr>
          <a:lstStyle/>
          <a:p>
            <a:pPr defTabSz="865752">
              <a:tabLst>
                <a:tab pos="358775" algn="l"/>
              </a:tabLst>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長時間労働やメンタルヘルス不調などにより、健康リスクが高い状況にある労働者を見逃さないため、医師による面接指導が確実に実施されるようにし、労働者の健康管理を強化する。</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89" name="角丸四角形吹き出し 88"/>
          <p:cNvSpPr/>
          <p:nvPr/>
        </p:nvSpPr>
        <p:spPr>
          <a:xfrm>
            <a:off x="2072218" y="1628800"/>
            <a:ext cx="8416271" cy="2088232"/>
          </a:xfrm>
          <a:prstGeom prst="wedgeRoundRectCallout">
            <a:avLst>
              <a:gd name="adj1" fmla="val 18878"/>
              <a:gd name="adj2" fmla="val 4469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0000" tIns="72000" rIns="36000" bIns="36000"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marL="342900" indent="-342900">
              <a:lnSpc>
                <a:spcPts val="2000"/>
              </a:lnSpc>
              <a:buFont typeface="+mj-lt"/>
              <a:buAutoNum type="arabicPeriod"/>
            </a:pP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タイムカード、</a:t>
            </a:r>
            <a:r>
              <a:rPr lang="en-US" altLang="ja-JP"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のログイン、ログアウトの記録等の客観的な方法その他の適切な方法により、労働者の労働時間の状況を把握しなければならない。</a:t>
            </a:r>
            <a:endParaRPr lang="en-US" altLang="ja-JP"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nSpc>
                <a:spcPts val="2000"/>
              </a:lnSpc>
              <a:buFont typeface="+mj-lt"/>
              <a:buAutoNum type="arabicPeriod"/>
            </a:pP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事業者は、把握した労働時間の状況の記録を作成し、３年間保存するための必要な措置を講じなければならない。</a:t>
            </a:r>
            <a:endParaRPr lang="en-US" altLang="ja-JP"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角丸四角形 91"/>
          <p:cNvSpPr/>
          <p:nvPr/>
        </p:nvSpPr>
        <p:spPr>
          <a:xfrm>
            <a:off x="2102060" y="3940532"/>
            <a:ext cx="8280920" cy="979665"/>
          </a:xfrm>
          <a:prstGeom prst="roundRect">
            <a:avLst>
              <a:gd name="adj" fmla="val 8036"/>
            </a:avLst>
          </a:prstGeom>
          <a:noFill/>
          <a:ln w="1270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「労働時間の状況」とは？</a:t>
            </a: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どれくらいの時間、労働を提供し得る状態にあったかという概念。すなわち、在社時間や事業場外勤務時間を把握することで足り、休憩時間等を厳密に把握する必要はない。一般労働者について賃金支払のために適切に労働時間を把握していればもちろんそれで足り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角丸四角形 92"/>
          <p:cNvSpPr/>
          <p:nvPr/>
        </p:nvSpPr>
        <p:spPr>
          <a:xfrm>
            <a:off x="2102060" y="5143697"/>
            <a:ext cx="8280920" cy="979665"/>
          </a:xfrm>
          <a:prstGeom prst="roundRect">
            <a:avLst>
              <a:gd name="adj" fmla="val 8036"/>
            </a:avLst>
          </a:prstGeom>
          <a:noFill/>
          <a:ln w="1270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「その他適切な方法」とは？</a:t>
            </a: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むを得ず客観的な方法により把握しがたい場合には、労働者の自己申告による把握が考えられるが、その場合には、適正な自己申告についての労働者・管理者への十分な説明や、必要に応じ実態調査を行う等の措置を講じる必要がある（平成</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日付け基発</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1228</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B6F2D204-F410-790F-B4C8-2350683449F8}"/>
              </a:ext>
            </a:extLst>
          </p:cNvPr>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57</a:t>
            </a:fld>
            <a:endParaRPr lang="ja-JP" altLang="en-US">
              <a:solidFill>
                <a:prstClr val="black">
                  <a:tint val="75000"/>
                </a:prstClr>
              </a:solidFill>
            </a:endParaRPr>
          </a:p>
        </p:txBody>
      </p:sp>
    </p:spTree>
    <p:extLst>
      <p:ext uri="{BB962C8B-B14F-4D97-AF65-F5344CB8AC3E}">
        <p14:creationId xmlns:p14="http://schemas.microsoft.com/office/powerpoint/2010/main" val="1518452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9792C0A-B721-026A-018D-04C93814424C}"/>
              </a:ext>
            </a:extLst>
          </p:cNvPr>
          <p:cNvSpPr>
            <a:spLocks noGrp="1"/>
          </p:cNvSpPr>
          <p:nvPr>
            <p:ph type="sldNum" sz="quarter" idx="12"/>
          </p:nvPr>
        </p:nvSpPr>
        <p:spPr/>
        <p:txBody>
          <a:bodyPr/>
          <a:lstStyle/>
          <a:p>
            <a:fld id="{32927FFD-3D24-4EC2-AEC8-E83A8D96C0AC}" type="slidenum">
              <a:rPr lang="ja-JP" altLang="en-US" smtClean="0">
                <a:solidFill>
                  <a:prstClr val="black">
                    <a:tint val="75000"/>
                  </a:prstClr>
                </a:solidFill>
              </a:rPr>
              <a:pPr/>
              <a:t>58</a:t>
            </a:fld>
            <a:endParaRPr lang="ja-JP" altLang="en-US">
              <a:solidFill>
                <a:prstClr val="black">
                  <a:tint val="75000"/>
                </a:prstClr>
              </a:solidFill>
            </a:endParaRPr>
          </a:p>
        </p:txBody>
      </p:sp>
    </p:spTree>
    <p:extLst>
      <p:ext uri="{BB962C8B-B14F-4D97-AF65-F5344CB8AC3E}">
        <p14:creationId xmlns:p14="http://schemas.microsoft.com/office/powerpoint/2010/main" val="3792067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479376" y="963408"/>
            <a:ext cx="11017224" cy="5633944"/>
          </a:xfrm>
          <a:prstGeom prst="roundRect">
            <a:avLst>
              <a:gd name="adj" fmla="val 914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252000" indent="-252000">
              <a:lnSpc>
                <a:spcPct val="133000"/>
              </a:lnSpc>
              <a:spcAft>
                <a:spcPts val="600"/>
              </a:spcAft>
            </a:pPr>
            <a:r>
              <a:rPr lang="ja-JP" altLang="en-US" sz="2000" dirty="0">
                <a:solidFill>
                  <a:prstClr val="black"/>
                </a:solidFill>
                <a:latin typeface="HG丸ｺﾞｼｯｸM-PRO" panose="020F0600000000000000" pitchFamily="50" charset="-128"/>
                <a:ea typeface="HG丸ｺﾞｼｯｸM-PRO" panose="020F0600000000000000" pitchFamily="50" charset="-128"/>
              </a:rPr>
              <a:t>１　「差引支給額」だけでなく、ほかの項目も</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〇○って何だろう？</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と興味を持って、就業規則などで確かめてみよう。</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252000" indent="-252000">
              <a:lnSpc>
                <a:spcPct val="133000"/>
              </a:lnSpc>
              <a:spcAft>
                <a:spcPts val="600"/>
              </a:spcAft>
            </a:pP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252000" indent="-252000">
              <a:lnSpc>
                <a:spcPct val="133000"/>
              </a:lnSpc>
              <a:spcAft>
                <a:spcPts val="600"/>
              </a:spcAft>
            </a:pPr>
            <a:r>
              <a:rPr lang="ja-JP" altLang="en-US" sz="2000" dirty="0">
                <a:solidFill>
                  <a:prstClr val="black"/>
                </a:solidFill>
                <a:latin typeface="HG丸ｺﾞｼｯｸM-PRO" panose="020F0600000000000000" pitchFamily="50" charset="-128"/>
                <a:ea typeface="HG丸ｺﾞｼｯｸM-PRO" panose="020F0600000000000000" pitchFamily="50" charset="-128"/>
              </a:rPr>
              <a:t>２　同僚に聞いたり、先輩に尋ねる、労働組合に聞き合わせてみるのも有効な方法。</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252000" indent="-252000">
              <a:lnSpc>
                <a:spcPct val="133000"/>
              </a:lnSpc>
              <a:spcAft>
                <a:spcPts val="600"/>
              </a:spcAft>
            </a:pPr>
            <a:r>
              <a:rPr lang="ja-JP" altLang="en-US" sz="2000" dirty="0">
                <a:solidFill>
                  <a:prstClr val="black"/>
                </a:solidFill>
                <a:latin typeface="HG丸ｺﾞｼｯｸM-PRO" panose="020F0600000000000000" pitchFamily="50" charset="-128"/>
                <a:ea typeface="HG丸ｺﾞｼｯｸM-PRO" panose="020F0600000000000000" pitchFamily="50" charset="-128"/>
              </a:rPr>
              <a:t>　　インターネットの情報は真偽に注意。</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252000" indent="-252000">
              <a:lnSpc>
                <a:spcPct val="133000"/>
              </a:lnSpc>
              <a:spcAft>
                <a:spcPts val="600"/>
              </a:spcAft>
            </a:pP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ct val="1500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信頼できるサイトの例：厚生労働省</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確かめよう労働条件</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ct val="1500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en-US" altLang="ja-JP" sz="2000" dirty="0">
                <a:solidFill>
                  <a:prstClr val="black"/>
                </a:solidFill>
                <a:latin typeface="HG丸ｺﾞｼｯｸM-PRO" panose="020F0600000000000000" pitchFamily="50" charset="-128"/>
                <a:ea typeface="HG丸ｺﾞｼｯｸM-PRO" panose="020F0600000000000000" pitchFamily="50" charset="-128"/>
              </a:rPr>
              <a:t>https://www.check-roudou.mhlw.go.jp/</a:t>
            </a:r>
          </a:p>
          <a:p>
            <a:pPr marL="252000" indent="-252000">
              <a:lnSpc>
                <a:spcPct val="133000"/>
              </a:lnSpc>
              <a:spcAft>
                <a:spcPts val="600"/>
              </a:spcAft>
            </a:pP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252000" indent="-252000">
              <a:lnSpc>
                <a:spcPct val="133000"/>
              </a:lnSpc>
              <a:spcAft>
                <a:spcPts val="600"/>
              </a:spcAft>
            </a:pPr>
            <a:r>
              <a:rPr lang="ja-JP" altLang="en-US" sz="2000" dirty="0">
                <a:solidFill>
                  <a:prstClr val="black"/>
                </a:solidFill>
                <a:latin typeface="HG丸ｺﾞｼｯｸM-PRO" panose="020F0600000000000000" pitchFamily="50" charset="-128"/>
                <a:ea typeface="HG丸ｺﾞｼｯｸM-PRO" panose="020F0600000000000000" pitchFamily="50" charset="-128"/>
              </a:rPr>
              <a:t>３　会社内の総務に聞いてみるのも一つの方法。</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252000" indent="-252000">
              <a:lnSpc>
                <a:spcPct val="133000"/>
              </a:lnSpc>
              <a:spcAft>
                <a:spcPts val="600"/>
              </a:spcAft>
            </a:pPr>
            <a:r>
              <a:rPr lang="ja-JP" altLang="en-US" sz="2000" dirty="0">
                <a:solidFill>
                  <a:prstClr val="black"/>
                </a:solidFill>
                <a:latin typeface="HG丸ｺﾞｼｯｸM-PRO" panose="020F0600000000000000" pitchFamily="50" charset="-128"/>
                <a:ea typeface="HG丸ｺﾞｼｯｸM-PRO" panose="020F0600000000000000" pitchFamily="50" charset="-128"/>
              </a:rPr>
              <a:t>　　ただし、会社の雰囲気によっては、聞き方などに注意が必要かも。</a:t>
            </a:r>
          </a:p>
        </p:txBody>
      </p:sp>
      <p:sp>
        <p:nvSpPr>
          <p:cNvPr id="12" name="正方形/長方形 11"/>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給与明細書には、労働条件の情報がたくさん詰まっている。</a:t>
            </a:r>
          </a:p>
        </p:txBody>
      </p:sp>
      <p:sp>
        <p:nvSpPr>
          <p:cNvPr id="3" name="スライド番号プレースホルダー 2">
            <a:extLst>
              <a:ext uri="{FF2B5EF4-FFF2-40B4-BE49-F238E27FC236}">
                <a16:creationId xmlns:a16="http://schemas.microsoft.com/office/drawing/2014/main" id="{65BE35BE-03BF-97C7-8B73-AE3312F39CC8}"/>
              </a:ext>
            </a:extLst>
          </p:cNvPr>
          <p:cNvSpPr>
            <a:spLocks noGrp="1"/>
          </p:cNvSpPr>
          <p:nvPr>
            <p:ph type="sldNum" sz="quarter" idx="12"/>
          </p:nvPr>
        </p:nvSpPr>
        <p:spPr/>
        <p:txBody>
          <a:bodyPr/>
          <a:lstStyle/>
          <a:p>
            <a:fld id="{E3C52A74-6BB8-425A-81FA-95938EE2CA9E}" type="slidenum">
              <a:rPr lang="ja-JP" altLang="en-US" smtClean="0"/>
              <a:pPr/>
              <a:t>5</a:t>
            </a:fld>
            <a:endParaRPr lang="ja-JP" altLang="en-US" dirty="0"/>
          </a:p>
        </p:txBody>
      </p:sp>
    </p:spTree>
    <p:extLst>
      <p:ext uri="{BB962C8B-B14F-4D97-AF65-F5344CB8AC3E}">
        <p14:creationId xmlns:p14="http://schemas.microsoft.com/office/powerpoint/2010/main" val="41609013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　</a:t>
            </a:r>
          </a:p>
        </p:txBody>
      </p:sp>
      <p:sp>
        <p:nvSpPr>
          <p:cNvPr id="5" name="テキスト ボックス 4"/>
          <p:cNvSpPr txBox="1"/>
          <p:nvPr/>
        </p:nvSpPr>
        <p:spPr>
          <a:xfrm>
            <a:off x="695400" y="1988840"/>
            <a:ext cx="10729192" cy="584775"/>
          </a:xfrm>
          <a:prstGeom prst="rect">
            <a:avLst/>
          </a:prstGeom>
          <a:noFill/>
        </p:spPr>
        <p:txBody>
          <a:bodyPr wrap="square" rtlCol="0">
            <a:spAutoFit/>
          </a:bodyPr>
          <a:lstStyle/>
          <a:p>
            <a:r>
              <a:rPr kumimoji="1" lang="ja-JP" altLang="en-US" sz="3200" b="1" dirty="0">
                <a:latin typeface="Meiryo UI" panose="020B0604030504040204" pitchFamily="50" charset="-128"/>
                <a:ea typeface="Meiryo UI" panose="020B0604030504040204" pitchFamily="50" charset="-128"/>
              </a:rPr>
              <a:t>テーマ⑤　労働時間</a:t>
            </a:r>
          </a:p>
        </p:txBody>
      </p:sp>
      <p:sp>
        <p:nvSpPr>
          <p:cNvPr id="2" name="スライド番号プレースホルダー 1">
            <a:extLst>
              <a:ext uri="{FF2B5EF4-FFF2-40B4-BE49-F238E27FC236}">
                <a16:creationId xmlns:a16="http://schemas.microsoft.com/office/drawing/2014/main" id="{642C4DA9-4338-770F-59A6-287FAA20C713}"/>
              </a:ext>
            </a:extLst>
          </p:cNvPr>
          <p:cNvSpPr>
            <a:spLocks noGrp="1"/>
          </p:cNvSpPr>
          <p:nvPr>
            <p:ph type="sldNum" sz="quarter" idx="12"/>
          </p:nvPr>
        </p:nvSpPr>
        <p:spPr/>
        <p:txBody>
          <a:bodyPr/>
          <a:lstStyle/>
          <a:p>
            <a:fld id="{E3C52A74-6BB8-425A-81FA-95938EE2CA9E}" type="slidenum">
              <a:rPr kumimoji="1" lang="ja-JP" altLang="en-US" smtClean="0"/>
              <a:t>59</a:t>
            </a:fld>
            <a:endParaRPr kumimoji="1" lang="ja-JP" altLang="en-US"/>
          </a:p>
        </p:txBody>
      </p:sp>
    </p:spTree>
    <p:extLst>
      <p:ext uri="{BB962C8B-B14F-4D97-AF65-F5344CB8AC3E}">
        <p14:creationId xmlns:p14="http://schemas.microsoft.com/office/powerpoint/2010/main" val="24199676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9984" y="1413376"/>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雲形吹き出し 5"/>
          <p:cNvSpPr/>
          <p:nvPr/>
        </p:nvSpPr>
        <p:spPr>
          <a:xfrm>
            <a:off x="3791744" y="944824"/>
            <a:ext cx="2160040" cy="900000"/>
          </a:xfrm>
          <a:prstGeom prst="cloudCallout">
            <a:avLst>
              <a:gd name="adj1" fmla="val 17708"/>
              <a:gd name="adj2" fmla="val 121325"/>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雲形吹き出し 6"/>
          <p:cNvSpPr/>
          <p:nvPr/>
        </p:nvSpPr>
        <p:spPr>
          <a:xfrm>
            <a:off x="119336" y="1890144"/>
            <a:ext cx="2952328" cy="1506940"/>
          </a:xfrm>
          <a:prstGeom prst="cloudCallout">
            <a:avLst>
              <a:gd name="adj1" fmla="val 84058"/>
              <a:gd name="adj2" fmla="val 71891"/>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角丸四角形吹き出し 8"/>
          <p:cNvSpPr/>
          <p:nvPr/>
        </p:nvSpPr>
        <p:spPr>
          <a:xfrm>
            <a:off x="8881390" y="1527936"/>
            <a:ext cx="2664296" cy="1224136"/>
          </a:xfrm>
          <a:prstGeom prst="wedgeRoundRectCallout">
            <a:avLst>
              <a:gd name="adj1" fmla="val -82813"/>
              <a:gd name="adj2" fmla="val 115601"/>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ねえねえ、このお掃除の時間って、店長は、街を奇麗にするボランティアだって言ってたけど、時給出ないの？ちょっとおかしくない</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a:t>
            </a:r>
            <a:endParaRPr lang="ja-JP" altLang="en-US" sz="1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10" name="雲形吹き出し 2">
            <a:extLst>
              <a:ext uri="{FF2B5EF4-FFF2-40B4-BE49-F238E27FC236}">
                <a16:creationId xmlns:a16="http://schemas.microsoft.com/office/drawing/2014/main" id="{E54A26D8-ACE6-48EE-BDB7-7E84BF25B92F}"/>
              </a:ext>
            </a:extLst>
          </p:cNvPr>
          <p:cNvSpPr/>
          <p:nvPr/>
        </p:nvSpPr>
        <p:spPr>
          <a:xfrm>
            <a:off x="263352" y="2250184"/>
            <a:ext cx="2808312"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1" name="雲形吹き出し 2">
            <a:extLst>
              <a:ext uri="{FF2B5EF4-FFF2-40B4-BE49-F238E27FC236}">
                <a16:creationId xmlns:a16="http://schemas.microsoft.com/office/drawing/2014/main" id="{DF9FE5E7-3372-4639-8ED5-398CED6ACD6B}"/>
              </a:ext>
            </a:extLst>
          </p:cNvPr>
          <p:cNvSpPr/>
          <p:nvPr/>
        </p:nvSpPr>
        <p:spPr>
          <a:xfrm>
            <a:off x="3913112" y="856725"/>
            <a:ext cx="2016224"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3" name="正方形/長方形 12"/>
          <p:cNvSpPr/>
          <p:nvPr/>
        </p:nvSpPr>
        <p:spPr>
          <a:xfrm>
            <a:off x="191344" y="103236"/>
            <a:ext cx="11737304" cy="733476"/>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HG丸ｺﾞｼｯｸM-PRO" panose="020F0600000000000000" pitchFamily="50" charset="-128"/>
                <a:ea typeface="HG丸ｺﾞｼｯｸM-PRO" panose="020F0600000000000000" pitchFamily="50" charset="-128"/>
              </a:rPr>
              <a:t>■店長に言われて始業時刻前に店舗の周辺を清掃している若者。何を考えているのでしょう？</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　ところで、この時間分の時給はもらえる</a:t>
            </a:r>
            <a:r>
              <a:rPr lang="en-US" altLang="ja-JP" sz="2000" dirty="0">
                <a:solidFill>
                  <a:schemeClr val="tx1"/>
                </a:solidFill>
                <a:latin typeface="HG丸ｺﾞｼｯｸM-PRO" panose="020F0600000000000000" pitchFamily="50" charset="-128"/>
                <a:ea typeface="HG丸ｺﾞｼｯｸM-PRO" panose="020F0600000000000000" pitchFamily="50" charset="-128"/>
              </a:rPr>
              <a:t>?</a:t>
            </a:r>
          </a:p>
        </p:txBody>
      </p:sp>
      <p:sp>
        <p:nvSpPr>
          <p:cNvPr id="2" name="スライド番号プレースホルダー 1">
            <a:extLst>
              <a:ext uri="{FF2B5EF4-FFF2-40B4-BE49-F238E27FC236}">
                <a16:creationId xmlns:a16="http://schemas.microsoft.com/office/drawing/2014/main" id="{90CB6AA9-BCF0-2D23-7EBC-C64796074141}"/>
              </a:ext>
            </a:extLst>
          </p:cNvPr>
          <p:cNvSpPr>
            <a:spLocks noGrp="1"/>
          </p:cNvSpPr>
          <p:nvPr>
            <p:ph type="sldNum" sz="quarter" idx="12"/>
          </p:nvPr>
        </p:nvSpPr>
        <p:spPr/>
        <p:txBody>
          <a:bodyPr/>
          <a:lstStyle/>
          <a:p>
            <a:fld id="{E3C52A74-6BB8-425A-81FA-95938EE2CA9E}" type="slidenum">
              <a:rPr kumimoji="1" lang="ja-JP" altLang="en-US" smtClean="0"/>
              <a:t>60</a:t>
            </a:fld>
            <a:endParaRPr kumimoji="1" lang="ja-JP" altLang="en-US"/>
          </a:p>
        </p:txBody>
      </p:sp>
    </p:spTree>
    <p:extLst>
      <p:ext uri="{BB962C8B-B14F-4D97-AF65-F5344CB8AC3E}">
        <p14:creationId xmlns:p14="http://schemas.microsoft.com/office/powerpoint/2010/main" val="3120987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9984" y="1413376"/>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雲形吹き出し 5"/>
          <p:cNvSpPr/>
          <p:nvPr/>
        </p:nvSpPr>
        <p:spPr>
          <a:xfrm>
            <a:off x="3719736" y="908720"/>
            <a:ext cx="2304256" cy="1224136"/>
          </a:xfrm>
          <a:prstGeom prst="cloudCallout">
            <a:avLst>
              <a:gd name="adj1" fmla="val 33445"/>
              <a:gd name="adj2" fmla="val 12325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雲形吹き出し 6"/>
          <p:cNvSpPr/>
          <p:nvPr/>
        </p:nvSpPr>
        <p:spPr>
          <a:xfrm>
            <a:off x="119336" y="1844824"/>
            <a:ext cx="3168352" cy="1826888"/>
          </a:xfrm>
          <a:prstGeom prst="cloudCallout">
            <a:avLst>
              <a:gd name="adj1" fmla="val 72116"/>
              <a:gd name="adj2" fmla="val 37804"/>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角丸四角形吹き出し 8"/>
          <p:cNvSpPr/>
          <p:nvPr/>
        </p:nvSpPr>
        <p:spPr>
          <a:xfrm>
            <a:off x="8881390" y="1527936"/>
            <a:ext cx="2664296" cy="1224136"/>
          </a:xfrm>
          <a:prstGeom prst="wedgeRoundRectCallout">
            <a:avLst>
              <a:gd name="adj1" fmla="val -82813"/>
              <a:gd name="adj2" fmla="val 115601"/>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ねえねえ、このお掃除の時間って、店長は、街を奇麗にするボランティアだって言ってたけど、時給出ないの？ちょっとおかしくない</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a:t>
            </a:r>
            <a:endParaRPr lang="ja-JP" altLang="en-US" sz="1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10" name="雲形吹き出し 2">
            <a:extLst>
              <a:ext uri="{FF2B5EF4-FFF2-40B4-BE49-F238E27FC236}">
                <a16:creationId xmlns:a16="http://schemas.microsoft.com/office/drawing/2014/main" id="{E54A26D8-ACE6-48EE-BDB7-7E84BF25B92F}"/>
              </a:ext>
            </a:extLst>
          </p:cNvPr>
          <p:cNvSpPr/>
          <p:nvPr/>
        </p:nvSpPr>
        <p:spPr>
          <a:xfrm>
            <a:off x="335360" y="2276872"/>
            <a:ext cx="2808312"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たしかに。出たときも帰るときも</a:t>
            </a:r>
            <a:r>
              <a:rPr lang="en-US" altLang="ja-JP" sz="1400" dirty="0">
                <a:solidFill>
                  <a:srgbClr val="002060"/>
                </a:solidFill>
                <a:latin typeface="HG丸ｺﾞｼｯｸM-PRO" panose="020F0600000000000000" pitchFamily="50" charset="-128"/>
                <a:ea typeface="HG丸ｺﾞｼｯｸM-PRO" panose="020F0600000000000000" pitchFamily="50" charset="-128"/>
              </a:rPr>
              <a:t>15</a:t>
            </a:r>
            <a:r>
              <a:rPr lang="ja-JP" altLang="en-US" sz="1400" dirty="0">
                <a:solidFill>
                  <a:srgbClr val="002060"/>
                </a:solidFill>
                <a:latin typeface="HG丸ｺﾞｼｯｸM-PRO" panose="020F0600000000000000" pitchFamily="50" charset="-128"/>
                <a:ea typeface="HG丸ｺﾞｼｯｸM-PRO" panose="020F0600000000000000" pitchFamily="50" charset="-128"/>
              </a:rPr>
              <a:t>分ずつ、タイムカードを押す前と押した後に店の周りを掃除するか、片付けるよう</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に言われる</a:t>
            </a:r>
            <a:r>
              <a:rPr lang="en-US" altLang="ja-JP" sz="1400" dirty="0">
                <a:solidFill>
                  <a:srgbClr val="002060"/>
                </a:solidFill>
                <a:latin typeface="HG丸ｺﾞｼｯｸM-PRO" panose="020F0600000000000000" pitchFamily="50" charset="-128"/>
                <a:ea typeface="HG丸ｺﾞｼｯｸM-PRO" panose="020F0600000000000000" pitchFamily="50" charset="-128"/>
              </a:rPr>
              <a:t>…</a:t>
            </a:r>
            <a:r>
              <a:rPr lang="ja-JP" altLang="en-US" sz="1400" dirty="0" err="1">
                <a:solidFill>
                  <a:srgbClr val="002060"/>
                </a:solidFill>
                <a:latin typeface="HG丸ｺﾞｼｯｸM-PRO" panose="020F0600000000000000" pitchFamily="50" charset="-128"/>
                <a:ea typeface="HG丸ｺﾞｼｯｸM-PRO" panose="020F0600000000000000" pitchFamily="50" charset="-128"/>
              </a:rPr>
              <a:t>。</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1" name="雲形吹き出し 2">
            <a:extLst>
              <a:ext uri="{FF2B5EF4-FFF2-40B4-BE49-F238E27FC236}">
                <a16:creationId xmlns:a16="http://schemas.microsoft.com/office/drawing/2014/main" id="{DF9FE5E7-3372-4639-8ED5-398CED6ACD6B}"/>
              </a:ext>
            </a:extLst>
          </p:cNvPr>
          <p:cNvSpPr/>
          <p:nvPr/>
        </p:nvSpPr>
        <p:spPr>
          <a:xfrm>
            <a:off x="3913112" y="980728"/>
            <a:ext cx="2016224"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よしよしこれで、一点の曇りもなしだ。店長に報告しておこう。</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3" name="正方形/長方形 12"/>
          <p:cNvSpPr/>
          <p:nvPr/>
        </p:nvSpPr>
        <p:spPr>
          <a:xfrm>
            <a:off x="191344" y="103236"/>
            <a:ext cx="11737304" cy="733476"/>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HG丸ｺﾞｼｯｸM-PRO" panose="020F0600000000000000" pitchFamily="50" charset="-128"/>
                <a:ea typeface="HG丸ｺﾞｼｯｸM-PRO" panose="020F0600000000000000" pitchFamily="50" charset="-128"/>
              </a:rPr>
              <a:t>■店長に言われて始業時刻前に店舗の周辺を清掃している若者。何を考えているのでしょう？</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　ところで、この時間分の時給はもらえる</a:t>
            </a:r>
            <a:r>
              <a:rPr lang="en-US" altLang="ja-JP" sz="2000" dirty="0">
                <a:solidFill>
                  <a:schemeClr val="tx1"/>
                </a:solidFill>
                <a:latin typeface="HG丸ｺﾞｼｯｸM-PRO" panose="020F0600000000000000" pitchFamily="50" charset="-128"/>
                <a:ea typeface="HG丸ｺﾞｼｯｸM-PRO" panose="020F0600000000000000" pitchFamily="50" charset="-128"/>
              </a:rPr>
              <a:t>?</a:t>
            </a:r>
          </a:p>
        </p:txBody>
      </p:sp>
      <p:sp>
        <p:nvSpPr>
          <p:cNvPr id="14" name="雲形吹き出し 2">
            <a:extLst>
              <a:ext uri="{FF2B5EF4-FFF2-40B4-BE49-F238E27FC236}">
                <a16:creationId xmlns:a16="http://schemas.microsoft.com/office/drawing/2014/main" id="{A9BEECA3-89CE-4100-A7EF-33AA910ABF06}"/>
              </a:ext>
            </a:extLst>
          </p:cNvPr>
          <p:cNvSpPr/>
          <p:nvPr/>
        </p:nvSpPr>
        <p:spPr>
          <a:xfrm>
            <a:off x="8903765" y="3315127"/>
            <a:ext cx="3204648" cy="3158984"/>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a:spcAft>
                <a:spcPts val="600"/>
              </a:spcAft>
            </a:pPr>
            <a:r>
              <a:rPr lang="ja-JP" altLang="en-US" sz="1600" dirty="0">
                <a:solidFill>
                  <a:schemeClr val="tx1"/>
                </a:solidFill>
                <a:latin typeface="HG明朝E" panose="02020909000000000000" pitchFamily="17" charset="-128"/>
                <a:ea typeface="HG明朝E" panose="02020909000000000000" pitchFamily="17" charset="-128"/>
              </a:rPr>
              <a:t>≪指導者の方へ≫</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■労働時間や残業代は身近な話題ですが、法令の規定も複雑で、正確に理解するのは難しい点があります。</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■具体例や経験談を差し挟みながら解説していくことも考えられます。</a:t>
            </a:r>
            <a:endParaRPr lang="en-US" altLang="ja-JP" sz="1600" dirty="0">
              <a:solidFill>
                <a:schemeClr val="tx1"/>
              </a:solidFill>
              <a:latin typeface="HG明朝E" panose="02020909000000000000" pitchFamily="17" charset="-128"/>
              <a:ea typeface="HG明朝E" panose="02020909000000000000" pitchFamily="17" charset="-128"/>
            </a:endParaRPr>
          </a:p>
        </p:txBody>
      </p:sp>
      <p:sp>
        <p:nvSpPr>
          <p:cNvPr id="2" name="スライド番号プレースホルダー 1">
            <a:extLst>
              <a:ext uri="{FF2B5EF4-FFF2-40B4-BE49-F238E27FC236}">
                <a16:creationId xmlns:a16="http://schemas.microsoft.com/office/drawing/2014/main" id="{2B6168D6-C9A0-B2AC-8731-DD7164F65447}"/>
              </a:ext>
            </a:extLst>
          </p:cNvPr>
          <p:cNvSpPr>
            <a:spLocks noGrp="1"/>
          </p:cNvSpPr>
          <p:nvPr>
            <p:ph type="sldNum" sz="quarter" idx="12"/>
          </p:nvPr>
        </p:nvSpPr>
        <p:spPr/>
        <p:txBody>
          <a:bodyPr/>
          <a:lstStyle/>
          <a:p>
            <a:fld id="{E3C52A74-6BB8-425A-81FA-95938EE2CA9E}" type="slidenum">
              <a:rPr kumimoji="1" lang="ja-JP" altLang="en-US" smtClean="0"/>
              <a:t>61</a:t>
            </a:fld>
            <a:endParaRPr kumimoji="1" lang="ja-JP" altLang="en-US"/>
          </a:p>
        </p:txBody>
      </p:sp>
    </p:spTree>
    <p:extLst>
      <p:ext uri="{BB962C8B-B14F-4D97-AF65-F5344CB8AC3E}">
        <p14:creationId xmlns:p14="http://schemas.microsoft.com/office/powerpoint/2010/main" val="1592161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839416" y="1916832"/>
            <a:ext cx="10441160" cy="3888432"/>
          </a:xfrm>
          <a:prstGeom prst="roundRect">
            <a:avLst>
              <a:gd name="adj" fmla="val 1496"/>
            </a:avLst>
          </a:prstGeom>
          <a:solidFill>
            <a:schemeClr val="bg1"/>
          </a:solidFill>
          <a:ln w="6350">
            <a:no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28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次の①～⑩は労働時間に含むものとなることが通常です。</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ja-JP" altLang="ja-JP" sz="2000" dirty="0">
                <a:solidFill>
                  <a:prstClr val="black"/>
                </a:solidFill>
                <a:latin typeface="HG丸ｺﾞｼｯｸM-PRO" panose="020F0600000000000000" pitchFamily="50" charset="-128"/>
                <a:ea typeface="HG丸ｺﾞｼｯｸM-PRO" panose="020F0600000000000000" pitchFamily="50" charset="-128"/>
              </a:rPr>
              <a:t>①</a:t>
            </a: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ja-JP" altLang="ja-JP" sz="2000" dirty="0">
                <a:solidFill>
                  <a:prstClr val="black"/>
                </a:solidFill>
                <a:latin typeface="HG丸ｺﾞｼｯｸM-PRO" panose="020F0600000000000000" pitchFamily="50" charset="-128"/>
                <a:ea typeface="HG丸ｺﾞｼｯｸM-PRO" panose="020F0600000000000000" pitchFamily="50" charset="-128"/>
              </a:rPr>
              <a:t>実際に作業している</a:t>
            </a:r>
            <a:r>
              <a:rPr lang="ja-JP" altLang="en-US" sz="2000" dirty="0">
                <a:solidFill>
                  <a:prstClr val="black"/>
                </a:solidFill>
                <a:latin typeface="HG丸ｺﾞｼｯｸM-PRO" panose="020F0600000000000000" pitchFamily="50" charset="-128"/>
                <a:ea typeface="HG丸ｺﾞｼｯｸM-PRO" panose="020F0600000000000000" pitchFamily="50" charset="-128"/>
              </a:rPr>
              <a:t>、会議に参加している、などの時間</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②</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 </a:t>
            </a:r>
            <a:r>
              <a:rPr lang="ja-JP" altLang="ja-JP" sz="2000" dirty="0">
                <a:solidFill>
                  <a:schemeClr val="tx1"/>
                </a:solidFill>
                <a:latin typeface="HG丸ｺﾞｼｯｸM-PRO" panose="020F0600000000000000" pitchFamily="50" charset="-128"/>
                <a:ea typeface="HG丸ｺﾞｼｯｸM-PRO" panose="020F0600000000000000" pitchFamily="50" charset="-128"/>
              </a:rPr>
              <a:t>作業前</a:t>
            </a:r>
            <a:r>
              <a:rPr lang="ja-JP" altLang="en-US" sz="2000" dirty="0">
                <a:solidFill>
                  <a:schemeClr val="tx1"/>
                </a:solidFill>
                <a:latin typeface="HG丸ｺﾞｼｯｸM-PRO" panose="020F0600000000000000" pitchFamily="50" charset="-128"/>
                <a:ea typeface="HG丸ｺﾞｼｯｸM-PRO" panose="020F0600000000000000" pitchFamily="50" charset="-128"/>
              </a:rPr>
              <a:t>の</a:t>
            </a:r>
            <a:r>
              <a:rPr lang="ja-JP" altLang="ja-JP" sz="2000" dirty="0">
                <a:solidFill>
                  <a:schemeClr val="tx1"/>
                </a:solidFill>
                <a:latin typeface="HG丸ｺﾞｼｯｸM-PRO" panose="020F0600000000000000" pitchFamily="50" charset="-128"/>
                <a:ea typeface="HG丸ｺﾞｼｯｸM-PRO" panose="020F0600000000000000" pitchFamily="50" charset="-128"/>
              </a:rPr>
              <a:t>準備や作業後</a:t>
            </a:r>
            <a:r>
              <a:rPr lang="ja-JP" altLang="en-US" sz="2000" dirty="0">
                <a:solidFill>
                  <a:schemeClr val="tx1"/>
                </a:solidFill>
                <a:latin typeface="HG丸ｺﾞｼｯｸM-PRO" panose="020F0600000000000000" pitchFamily="50" charset="-128"/>
                <a:ea typeface="HG丸ｺﾞｼｯｸM-PRO" panose="020F0600000000000000" pitchFamily="50" charset="-128"/>
              </a:rPr>
              <a:t>の</a:t>
            </a:r>
            <a:r>
              <a:rPr lang="ja-JP" altLang="ja-JP" sz="2000" dirty="0">
                <a:solidFill>
                  <a:schemeClr val="tx1"/>
                </a:solidFill>
                <a:latin typeface="HG丸ｺﾞｼｯｸM-PRO" panose="020F0600000000000000" pitchFamily="50" charset="-128"/>
                <a:ea typeface="HG丸ｺﾞｼｯｸM-PRO" panose="020F0600000000000000" pitchFamily="50" charset="-128"/>
              </a:rPr>
              <a:t>片付け</a:t>
            </a:r>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ja-JP" altLang="ja-JP" sz="2000" dirty="0">
                <a:solidFill>
                  <a:prstClr val="black"/>
                </a:solidFill>
                <a:latin typeface="HG丸ｺﾞｼｯｸM-PRO" panose="020F0600000000000000" pitchFamily="50" charset="-128"/>
                <a:ea typeface="HG丸ｺﾞｼｯｸM-PRO" panose="020F0600000000000000" pitchFamily="50" charset="-128"/>
              </a:rPr>
              <a:t>掃除など</a:t>
            </a:r>
            <a:r>
              <a:rPr lang="ja-JP" altLang="en-US" sz="2000" dirty="0">
                <a:solidFill>
                  <a:prstClr val="black"/>
                </a:solidFill>
                <a:latin typeface="HG丸ｺﾞｼｯｸM-PRO" panose="020F0600000000000000" pitchFamily="50" charset="-128"/>
                <a:ea typeface="HG丸ｺﾞｼｯｸM-PRO" panose="020F0600000000000000" pitchFamily="50" charset="-128"/>
              </a:rPr>
              <a:t>している</a:t>
            </a:r>
            <a:r>
              <a:rPr lang="ja-JP" altLang="ja-JP" sz="2000" dirty="0">
                <a:solidFill>
                  <a:prstClr val="black"/>
                </a:solidFill>
                <a:latin typeface="HG丸ｺﾞｼｯｸM-PRO" panose="020F0600000000000000" pitchFamily="50" charset="-128"/>
                <a:ea typeface="HG丸ｺﾞｼｯｸM-PRO" panose="020F0600000000000000" pitchFamily="50" charset="-128"/>
              </a:rPr>
              <a:t>時間</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ja-JP" altLang="ja-JP" sz="2000" dirty="0">
                <a:solidFill>
                  <a:prstClr val="black"/>
                </a:solidFill>
                <a:latin typeface="HG丸ｺﾞｼｯｸM-PRO" panose="020F0600000000000000" pitchFamily="50" charset="-128"/>
                <a:ea typeface="HG丸ｺﾞｼｯｸM-PRO" panose="020F0600000000000000" pitchFamily="50" charset="-128"/>
              </a:rPr>
              <a:t>③</a:t>
            </a:r>
            <a:r>
              <a:rPr lang="ja-JP" altLang="en-US" sz="2000" dirty="0">
                <a:solidFill>
                  <a:prstClr val="black"/>
                </a:solidFill>
                <a:latin typeface="HG丸ｺﾞｼｯｸM-PRO" panose="020F0600000000000000" pitchFamily="50" charset="-128"/>
                <a:ea typeface="HG丸ｺﾞｼｯｸM-PRO" panose="020F0600000000000000" pitchFamily="50" charset="-128"/>
              </a:rPr>
              <a:t> いつでも取り掛かれるように資材等</a:t>
            </a:r>
            <a:r>
              <a:rPr lang="ja-JP" altLang="ja-JP" sz="2000" dirty="0">
                <a:solidFill>
                  <a:prstClr val="black"/>
                </a:solidFill>
                <a:latin typeface="HG丸ｺﾞｼｯｸM-PRO" panose="020F0600000000000000" pitchFamily="50" charset="-128"/>
                <a:ea typeface="HG丸ｺﾞｼｯｸM-PRO" panose="020F0600000000000000" pitchFamily="50" charset="-128"/>
              </a:rPr>
              <a:t>の到着を待っている時間</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手待ち時間</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p>
          <a:p>
            <a:pPr>
              <a:lnSpc>
                <a:spcPts val="28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ja-JP" altLang="ja-JP" sz="2000" dirty="0">
                <a:solidFill>
                  <a:prstClr val="black"/>
                </a:solidFill>
                <a:latin typeface="HG丸ｺﾞｼｯｸM-PRO" panose="020F0600000000000000" pitchFamily="50" charset="-128"/>
                <a:ea typeface="HG丸ｺﾞｼｯｸM-PRO" panose="020F0600000000000000" pitchFamily="50" charset="-128"/>
              </a:rPr>
              <a:t>④</a:t>
            </a: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ja-JP" altLang="ja-JP" sz="2000" dirty="0">
                <a:solidFill>
                  <a:prstClr val="black"/>
                </a:solidFill>
                <a:latin typeface="HG丸ｺﾞｼｯｸM-PRO" panose="020F0600000000000000" pitchFamily="50" charset="-128"/>
                <a:ea typeface="HG丸ｺﾞｼｯｸM-PRO" panose="020F0600000000000000" pitchFamily="50" charset="-128"/>
              </a:rPr>
              <a:t>昼食休憩時間中</a:t>
            </a:r>
            <a:r>
              <a:rPr lang="ja-JP" altLang="en-US" sz="2000" dirty="0">
                <a:solidFill>
                  <a:prstClr val="black"/>
                </a:solidFill>
                <a:latin typeface="HG丸ｺﾞｼｯｸM-PRO" panose="020F0600000000000000" pitchFamily="50" charset="-128"/>
                <a:ea typeface="HG丸ｺﾞｼｯｸM-PRO" panose="020F0600000000000000" pitchFamily="50" charset="-128"/>
              </a:rPr>
              <a:t>に</a:t>
            </a:r>
            <a:r>
              <a:rPr lang="ja-JP" altLang="ja-JP" sz="2000" dirty="0">
                <a:solidFill>
                  <a:prstClr val="black"/>
                </a:solidFill>
                <a:latin typeface="HG丸ｺﾞｼｯｸM-PRO" panose="020F0600000000000000" pitchFamily="50" charset="-128"/>
                <a:ea typeface="HG丸ｺﾞｼｯｸM-PRO" panose="020F0600000000000000" pitchFamily="50" charset="-128"/>
              </a:rPr>
              <a:t>来客</a:t>
            </a:r>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ja-JP" altLang="ja-JP" sz="2000" dirty="0">
                <a:solidFill>
                  <a:prstClr val="black"/>
                </a:solidFill>
                <a:latin typeface="HG丸ｺﾞｼｯｸM-PRO" panose="020F0600000000000000" pitchFamily="50" charset="-128"/>
                <a:ea typeface="HG丸ｺﾞｼｯｸM-PRO" panose="020F0600000000000000" pitchFamily="50" charset="-128"/>
              </a:rPr>
              <a:t>電話当番</a:t>
            </a:r>
            <a:r>
              <a:rPr lang="ja-JP" altLang="en-US" sz="2000" dirty="0">
                <a:solidFill>
                  <a:prstClr val="black"/>
                </a:solidFill>
                <a:latin typeface="HG丸ｺﾞｼｯｸM-PRO" panose="020F0600000000000000" pitchFamily="50" charset="-128"/>
                <a:ea typeface="HG丸ｺﾞｼｯｸM-PRO" panose="020F0600000000000000" pitchFamily="50" charset="-128"/>
              </a:rPr>
              <a:t>をしている</a:t>
            </a:r>
            <a:r>
              <a:rPr lang="ja-JP" altLang="ja-JP" sz="2000" dirty="0">
                <a:solidFill>
                  <a:prstClr val="black"/>
                </a:solidFill>
                <a:latin typeface="HG丸ｺﾞｼｯｸM-PRO" panose="020F0600000000000000" pitchFamily="50" charset="-128"/>
                <a:ea typeface="HG丸ｺﾞｼｯｸM-PRO" panose="020F0600000000000000" pitchFamily="50" charset="-128"/>
              </a:rPr>
              <a:t>時間</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⑤</a:t>
            </a:r>
            <a:r>
              <a:rPr lang="ja-JP" altLang="en-US" sz="2000" b="1" dirty="0">
                <a:solidFill>
                  <a:prstClr val="black"/>
                </a:solidFill>
                <a:latin typeface="HG丸ｺﾞｼｯｸM-PRO" panose="020F0600000000000000" pitchFamily="50" charset="-128"/>
                <a:ea typeface="HG丸ｺﾞｼｯｸM-PRO" panose="020F0600000000000000" pitchFamily="50" charset="-128"/>
              </a:rPr>
              <a:t> </a:t>
            </a:r>
            <a:r>
              <a:rPr lang="ja-JP" altLang="en-US" sz="2000" dirty="0">
                <a:solidFill>
                  <a:prstClr val="black"/>
                </a:solidFill>
                <a:latin typeface="HG丸ｺﾞｼｯｸM-PRO" panose="020F0600000000000000" pitchFamily="50" charset="-128"/>
                <a:ea typeface="HG丸ｺﾞｼｯｸM-PRO" panose="020F0600000000000000" pitchFamily="50" charset="-128"/>
              </a:rPr>
              <a:t>事業所内で更衣することが義務付けられている</a:t>
            </a:r>
            <a:r>
              <a:rPr lang="ja-JP" altLang="ja-JP" sz="2000" dirty="0">
                <a:solidFill>
                  <a:schemeClr val="tx1"/>
                </a:solidFill>
                <a:latin typeface="HG丸ｺﾞｼｯｸM-PRO" panose="020F0600000000000000" pitchFamily="50" charset="-128"/>
                <a:ea typeface="HG丸ｺﾞｼｯｸM-PRO" panose="020F0600000000000000" pitchFamily="50" charset="-128"/>
              </a:rPr>
              <a:t>作業着</a:t>
            </a:r>
            <a:r>
              <a:rPr lang="ja-JP" altLang="en-US" sz="2000" dirty="0">
                <a:solidFill>
                  <a:schemeClr val="tx1"/>
                </a:solidFill>
                <a:latin typeface="HG丸ｺﾞｼｯｸM-PRO" panose="020F0600000000000000" pitchFamily="50" charset="-128"/>
                <a:ea typeface="HG丸ｺﾞｼｯｸM-PRO" panose="020F0600000000000000" pitchFamily="50" charset="-128"/>
              </a:rPr>
              <a:t>などに着替えている</a:t>
            </a:r>
            <a:r>
              <a:rPr lang="ja-JP" altLang="en-US" sz="2000" dirty="0">
                <a:solidFill>
                  <a:prstClr val="black"/>
                </a:solidFill>
                <a:latin typeface="HG丸ｺﾞｼｯｸM-PRO" panose="020F0600000000000000" pitchFamily="50" charset="-128"/>
                <a:ea typeface="HG丸ｺﾞｼｯｸM-PRO" panose="020F0600000000000000" pitchFamily="50" charset="-128"/>
              </a:rPr>
              <a:t>時間</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⑥ 参加を実質的</a:t>
            </a:r>
            <a:r>
              <a:rPr lang="ja-JP" altLang="ja-JP" sz="2000" dirty="0">
                <a:solidFill>
                  <a:prstClr val="black"/>
                </a:solidFill>
                <a:latin typeface="HG丸ｺﾞｼｯｸM-PRO" panose="020F0600000000000000" pitchFamily="50" charset="-128"/>
                <a:ea typeface="HG丸ｺﾞｼｯｸM-PRO" panose="020F0600000000000000" pitchFamily="50" charset="-128"/>
              </a:rPr>
              <a:t>に強制されている教育</a:t>
            </a:r>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ja-JP" altLang="ja-JP" sz="2000" dirty="0">
                <a:solidFill>
                  <a:prstClr val="black"/>
                </a:solidFill>
                <a:latin typeface="HG丸ｺﾞｼｯｸM-PRO" panose="020F0600000000000000" pitchFamily="50" charset="-128"/>
                <a:ea typeface="HG丸ｺﾞｼｯｸM-PRO" panose="020F0600000000000000" pitchFamily="50" charset="-128"/>
              </a:rPr>
              <a:t>研修</a:t>
            </a:r>
            <a:r>
              <a:rPr lang="ja-JP" altLang="en-US" sz="2000" dirty="0">
                <a:solidFill>
                  <a:prstClr val="black"/>
                </a:solidFill>
                <a:latin typeface="HG丸ｺﾞｼｯｸM-PRO" panose="020F0600000000000000" pitchFamily="50" charset="-128"/>
                <a:ea typeface="HG丸ｺﾞｼｯｸM-PRO" panose="020F0600000000000000" pitchFamily="50" charset="-128"/>
              </a:rPr>
              <a:t>を受けている</a:t>
            </a:r>
            <a:r>
              <a:rPr lang="ja-JP" altLang="ja-JP" sz="2000" dirty="0">
                <a:solidFill>
                  <a:prstClr val="black"/>
                </a:solidFill>
                <a:latin typeface="HG丸ｺﾞｼｯｸM-PRO" panose="020F0600000000000000" pitchFamily="50" charset="-128"/>
                <a:ea typeface="HG丸ｺﾞｼｯｸM-PRO" panose="020F0600000000000000" pitchFamily="50" charset="-128"/>
              </a:rPr>
              <a:t>時間</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⑦ </a:t>
            </a:r>
            <a:r>
              <a:rPr lang="ja-JP" altLang="ja-JP" sz="2000" dirty="0">
                <a:solidFill>
                  <a:prstClr val="black"/>
                </a:solidFill>
                <a:latin typeface="HG丸ｺﾞｼｯｸM-PRO" panose="020F0600000000000000" pitchFamily="50" charset="-128"/>
                <a:ea typeface="HG丸ｺﾞｼｯｸM-PRO" panose="020F0600000000000000" pitchFamily="50" charset="-128"/>
              </a:rPr>
              <a:t>安全衛生教育</a:t>
            </a:r>
            <a:r>
              <a:rPr lang="ja-JP" altLang="en-US" sz="2000" dirty="0">
                <a:solidFill>
                  <a:prstClr val="black"/>
                </a:solidFill>
                <a:latin typeface="HG丸ｺﾞｼｯｸM-PRO" panose="020F0600000000000000" pitchFamily="50" charset="-128"/>
                <a:ea typeface="HG丸ｺﾞｼｯｸM-PRO" panose="020F0600000000000000" pitchFamily="50" charset="-128"/>
              </a:rPr>
              <a:t>を受けている</a:t>
            </a:r>
            <a:r>
              <a:rPr lang="ja-JP" altLang="ja-JP" sz="2000" dirty="0">
                <a:solidFill>
                  <a:prstClr val="black"/>
                </a:solidFill>
                <a:latin typeface="HG丸ｺﾞｼｯｸM-PRO" panose="020F0600000000000000" pitchFamily="50" charset="-128"/>
                <a:ea typeface="HG丸ｺﾞｼｯｸM-PRO" panose="020F0600000000000000" pitchFamily="50" charset="-128"/>
              </a:rPr>
              <a:t>時間</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⑧ </a:t>
            </a:r>
            <a:r>
              <a:rPr lang="ja-JP" altLang="ja-JP" sz="2000" dirty="0">
                <a:solidFill>
                  <a:prstClr val="black"/>
                </a:solidFill>
                <a:latin typeface="HG丸ｺﾞｼｯｸM-PRO" panose="020F0600000000000000" pitchFamily="50" charset="-128"/>
                <a:ea typeface="HG丸ｺﾞｼｯｸM-PRO" panose="020F0600000000000000" pitchFamily="50" charset="-128"/>
              </a:rPr>
              <a:t>特殊健康診断</a:t>
            </a:r>
            <a:r>
              <a:rPr lang="ja-JP" altLang="en-US" sz="2000" dirty="0">
                <a:solidFill>
                  <a:prstClr val="black"/>
                </a:solidFill>
                <a:latin typeface="HG丸ｺﾞｼｯｸM-PRO" panose="020F0600000000000000" pitchFamily="50" charset="-128"/>
                <a:ea typeface="HG丸ｺﾞｼｯｸM-PRO" panose="020F0600000000000000" pitchFamily="50" charset="-128"/>
              </a:rPr>
              <a:t>を受診するのに要する</a:t>
            </a:r>
            <a:r>
              <a:rPr lang="ja-JP" altLang="ja-JP" sz="2000" dirty="0">
                <a:solidFill>
                  <a:prstClr val="black"/>
                </a:solidFill>
                <a:latin typeface="HG丸ｺﾞｼｯｸM-PRO" panose="020F0600000000000000" pitchFamily="50" charset="-128"/>
                <a:ea typeface="HG丸ｺﾞｼｯｸM-PRO" panose="020F0600000000000000" pitchFamily="50" charset="-128"/>
              </a:rPr>
              <a:t>時間</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8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⑨ 運転交代要員として乗務したものの助手席で休息･仮眠している時間</a:t>
            </a:r>
          </a:p>
          <a:p>
            <a:pPr>
              <a:lnSpc>
                <a:spcPts val="28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ja-JP" altLang="ja-JP" sz="2000" dirty="0">
                <a:solidFill>
                  <a:prstClr val="black"/>
                </a:solidFill>
                <a:latin typeface="HG丸ｺﾞｼｯｸM-PRO" panose="020F0600000000000000" pitchFamily="50" charset="-128"/>
                <a:ea typeface="HG丸ｺﾞｼｯｸM-PRO" panose="020F0600000000000000" pitchFamily="50" charset="-128"/>
              </a:rPr>
              <a:t>⑩</a:t>
            </a: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ja-JP" altLang="ja-JP" sz="2000" dirty="0">
                <a:solidFill>
                  <a:prstClr val="black"/>
                </a:solidFill>
                <a:latin typeface="HG丸ｺﾞｼｯｸM-PRO" panose="020F0600000000000000" pitchFamily="50" charset="-128"/>
                <a:ea typeface="HG丸ｺﾞｼｯｸM-PRO" panose="020F0600000000000000" pitchFamily="50" charset="-128"/>
              </a:rPr>
              <a:t>電話等に応対</a:t>
            </a:r>
            <a:r>
              <a:rPr lang="ja-JP" altLang="en-US" sz="2000" dirty="0">
                <a:solidFill>
                  <a:prstClr val="black"/>
                </a:solidFill>
                <a:latin typeface="HG丸ｺﾞｼｯｸM-PRO" panose="020F0600000000000000" pitchFamily="50" charset="-128"/>
                <a:ea typeface="HG丸ｺﾞｼｯｸM-PRO" panose="020F0600000000000000" pitchFamily="50" charset="-128"/>
              </a:rPr>
              <a:t>しなければならない</a:t>
            </a:r>
            <a:r>
              <a:rPr lang="ja-JP" altLang="ja-JP" sz="2000" dirty="0">
                <a:solidFill>
                  <a:prstClr val="black"/>
                </a:solidFill>
                <a:latin typeface="HG丸ｺﾞｼｯｸM-PRO" panose="020F0600000000000000" pitchFamily="50" charset="-128"/>
                <a:ea typeface="HG丸ｺﾞｼｯｸM-PRO" panose="020F0600000000000000" pitchFamily="50" charset="-128"/>
              </a:rPr>
              <a:t>泊まり勤務中の仮眠時間</a:t>
            </a: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ja-JP" altLang="ja-JP" sz="2000" dirty="0">
                <a:solidFill>
                  <a:prstClr val="black"/>
                </a:solidFill>
                <a:latin typeface="HG丸ｺﾞｼｯｸM-PRO" panose="020F0600000000000000" pitchFamily="50" charset="-128"/>
                <a:ea typeface="HG丸ｺﾞｼｯｸM-PRO" panose="020F0600000000000000" pitchFamily="50" charset="-128"/>
              </a:rPr>
              <a:t>など</a:t>
            </a:r>
          </a:p>
        </p:txBody>
      </p:sp>
      <p:sp>
        <p:nvSpPr>
          <p:cNvPr id="71" name="角丸四角形 70"/>
          <p:cNvSpPr/>
          <p:nvPr/>
        </p:nvSpPr>
        <p:spPr>
          <a:xfrm>
            <a:off x="407368" y="1061160"/>
            <a:ext cx="10873208" cy="720000"/>
          </a:xfrm>
          <a:prstGeom prst="roundRect">
            <a:avLst>
              <a:gd name="adj" fmla="val 1503"/>
            </a:avLst>
          </a:prstGeom>
          <a:solidFill>
            <a:srgbClr val="009944"/>
          </a:solidFill>
          <a:ln w="6350">
            <a:no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2800"/>
              </a:lnSpc>
            </a:pPr>
            <a:r>
              <a:rPr lang="ja-JP" altLang="en-US" sz="2600" b="1" dirty="0">
                <a:solidFill>
                  <a:schemeClr val="bg1"/>
                </a:solidFill>
                <a:latin typeface="HG丸ｺﾞｼｯｸM-PRO" panose="020F0600000000000000" pitchFamily="50" charset="-128"/>
                <a:ea typeface="HG丸ｺﾞｼｯｸM-PRO" panose="020F0600000000000000" pitchFamily="50" charset="-128"/>
              </a:rPr>
              <a:t>労働時間 ＝ 明示･黙示を問わず、使用者の</a:t>
            </a:r>
            <a:r>
              <a:rPr lang="ja-JP" altLang="en-US" sz="2600" b="1" u="sng" dirty="0">
                <a:solidFill>
                  <a:schemeClr val="bg1"/>
                </a:solidFill>
                <a:latin typeface="HG丸ｺﾞｼｯｸM-PRO" panose="020F0600000000000000" pitchFamily="50" charset="-128"/>
                <a:ea typeface="HG丸ｺﾞｼｯｸM-PRO" panose="020F0600000000000000" pitchFamily="50" charset="-128"/>
              </a:rPr>
              <a:t>指揮命令下</a:t>
            </a:r>
            <a:r>
              <a:rPr lang="ja-JP" altLang="en-US" sz="2600" b="1" dirty="0">
                <a:solidFill>
                  <a:schemeClr val="bg1"/>
                </a:solidFill>
                <a:latin typeface="HG丸ｺﾞｼｯｸM-PRO" panose="020F0600000000000000" pitchFamily="50" charset="-128"/>
                <a:ea typeface="HG丸ｺﾞｼｯｸM-PRO" panose="020F0600000000000000" pitchFamily="50" charset="-128"/>
              </a:rPr>
              <a:t>にある時間</a:t>
            </a:r>
            <a:endParaRPr lang="ja-JP" altLang="en-US" sz="2600" dirty="0">
              <a:solidFill>
                <a:schemeClr val="bg1"/>
              </a:solidFill>
              <a:latin typeface="Trebuchet MS"/>
              <a:ea typeface="HGｺﾞｼｯｸM" panose="020B0609000000000000" pitchFamily="49" charset="-128"/>
            </a:endParaRPr>
          </a:p>
        </p:txBody>
      </p:sp>
      <p:sp>
        <p:nvSpPr>
          <p:cNvPr id="7" name="角丸四角形 6"/>
          <p:cNvSpPr/>
          <p:nvPr/>
        </p:nvSpPr>
        <p:spPr>
          <a:xfrm>
            <a:off x="1415480" y="5805264"/>
            <a:ext cx="8604488" cy="783704"/>
          </a:xfrm>
          <a:prstGeom prst="roundRect">
            <a:avLst>
              <a:gd name="adj" fmla="val 1496"/>
            </a:avLst>
          </a:prstGeom>
          <a:noFill/>
          <a:ln w="6350">
            <a:no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pPr>
              <a:lnSpc>
                <a:spcPts val="26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使用者の明示の指示があったか否かを問わない。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nSpc>
                <a:spcPts val="26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タイムカードの打刻時間が、常にそのまま、労働時間とは限らない。</a:t>
            </a:r>
            <a:endParaRPr lang="ja-JP"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労働時間って、どこからどこまで？</a:t>
            </a:r>
          </a:p>
        </p:txBody>
      </p:sp>
      <p:sp>
        <p:nvSpPr>
          <p:cNvPr id="2" name="スライド番号プレースホルダー 1">
            <a:extLst>
              <a:ext uri="{FF2B5EF4-FFF2-40B4-BE49-F238E27FC236}">
                <a16:creationId xmlns:a16="http://schemas.microsoft.com/office/drawing/2014/main" id="{DC7401BC-C25C-01E9-75EE-ACF79F25958E}"/>
              </a:ext>
            </a:extLst>
          </p:cNvPr>
          <p:cNvSpPr>
            <a:spLocks noGrp="1"/>
          </p:cNvSpPr>
          <p:nvPr>
            <p:ph type="sldNum" sz="quarter" idx="12"/>
          </p:nvPr>
        </p:nvSpPr>
        <p:spPr/>
        <p:txBody>
          <a:bodyPr/>
          <a:lstStyle/>
          <a:p>
            <a:fld id="{E3C52A74-6BB8-425A-81FA-95938EE2CA9E}" type="slidenum">
              <a:rPr kumimoji="1" lang="ja-JP" altLang="en-US" smtClean="0"/>
              <a:t>62</a:t>
            </a:fld>
            <a:endParaRPr kumimoji="1" lang="ja-JP" altLang="en-US"/>
          </a:p>
        </p:txBody>
      </p:sp>
    </p:spTree>
    <p:extLst>
      <p:ext uri="{BB962C8B-B14F-4D97-AF65-F5344CB8AC3E}">
        <p14:creationId xmlns:p14="http://schemas.microsoft.com/office/powerpoint/2010/main" val="1196977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a:extLst>
              <a:ext uri="{FF2B5EF4-FFF2-40B4-BE49-F238E27FC236}">
                <a16:creationId xmlns:a16="http://schemas.microsoft.com/office/drawing/2014/main" id="{67B53908-E852-0E43-A4C1-05162AEFC3DA}"/>
              </a:ext>
            </a:extLst>
          </p:cNvPr>
          <p:cNvSpPr/>
          <p:nvPr/>
        </p:nvSpPr>
        <p:spPr>
          <a:xfrm>
            <a:off x="8112224" y="3861048"/>
            <a:ext cx="1290915" cy="2150946"/>
          </a:xfrm>
          <a:prstGeom prst="rect">
            <a:avLst/>
          </a:prstGeom>
          <a:blipFill>
            <a:blip r:embed="rId2"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2" name="正方形/長方形 11"/>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労働時間の大原則　週</a:t>
            </a:r>
            <a:r>
              <a:rPr kumimoji="1" lang="en-US" altLang="ja-JP" sz="2400" b="1" dirty="0">
                <a:latin typeface="HG丸ｺﾞｼｯｸM-PRO" panose="020F0600000000000000" pitchFamily="50" charset="-128"/>
                <a:ea typeface="HG丸ｺﾞｼｯｸM-PRO" panose="020F0600000000000000" pitchFamily="50" charset="-128"/>
              </a:rPr>
              <a:t>40</a:t>
            </a:r>
            <a:r>
              <a:rPr kumimoji="1" lang="ja-JP" altLang="en-US" sz="2400" b="1" dirty="0">
                <a:latin typeface="HG丸ｺﾞｼｯｸM-PRO" panose="020F0600000000000000" pitchFamily="50" charset="-128"/>
                <a:ea typeface="HG丸ｺﾞｼｯｸM-PRO" panose="020F0600000000000000" pitchFamily="50" charset="-128"/>
              </a:rPr>
              <a:t>時間まで、</a:t>
            </a:r>
            <a:r>
              <a:rPr kumimoji="1" lang="en-US" altLang="ja-JP" sz="2400" b="1" dirty="0">
                <a:latin typeface="HG丸ｺﾞｼｯｸM-PRO" panose="020F0600000000000000" pitchFamily="50" charset="-128"/>
                <a:ea typeface="HG丸ｺﾞｼｯｸM-PRO" panose="020F0600000000000000" pitchFamily="50" charset="-128"/>
              </a:rPr>
              <a:t>1</a:t>
            </a:r>
            <a:r>
              <a:rPr kumimoji="1" lang="ja-JP" altLang="en-US" sz="2400" b="1" dirty="0">
                <a:latin typeface="HG丸ｺﾞｼｯｸM-PRO" panose="020F0600000000000000" pitchFamily="50" charset="-128"/>
                <a:ea typeface="HG丸ｺﾞｼｯｸM-PRO" panose="020F0600000000000000" pitchFamily="50" charset="-128"/>
              </a:rPr>
              <a:t>日は</a:t>
            </a:r>
            <a:r>
              <a:rPr kumimoji="1" lang="en-US" altLang="ja-JP" sz="2400" b="1" dirty="0">
                <a:latin typeface="HG丸ｺﾞｼｯｸM-PRO" panose="020F0600000000000000" pitchFamily="50" charset="-128"/>
                <a:ea typeface="HG丸ｺﾞｼｯｸM-PRO" panose="020F0600000000000000" pitchFamily="50" charset="-128"/>
              </a:rPr>
              <a:t>8</a:t>
            </a:r>
            <a:r>
              <a:rPr kumimoji="1" lang="ja-JP" altLang="en-US" sz="2400" b="1" dirty="0">
                <a:latin typeface="HG丸ｺﾞｼｯｸM-PRO" panose="020F0600000000000000" pitchFamily="50" charset="-128"/>
                <a:ea typeface="HG丸ｺﾞｼｯｸM-PRO" panose="020F0600000000000000" pitchFamily="50" charset="-128"/>
              </a:rPr>
              <a:t>時間まで</a:t>
            </a:r>
          </a:p>
        </p:txBody>
      </p:sp>
      <p:sp>
        <p:nvSpPr>
          <p:cNvPr id="15" name="object 8">
            <a:extLst>
              <a:ext uri="{FF2B5EF4-FFF2-40B4-BE49-F238E27FC236}">
                <a16:creationId xmlns:a16="http://schemas.microsoft.com/office/drawing/2014/main" id="{22B39C9C-11D3-E94D-8754-E8BC7EA27F7C}"/>
              </a:ext>
            </a:extLst>
          </p:cNvPr>
          <p:cNvSpPr txBox="1"/>
          <p:nvPr/>
        </p:nvSpPr>
        <p:spPr>
          <a:xfrm>
            <a:off x="407368" y="6011994"/>
            <a:ext cx="10513168" cy="526679"/>
          </a:xfrm>
          <a:prstGeom prst="rect">
            <a:avLst/>
          </a:prstGeom>
          <a:ln w="15748">
            <a:noFill/>
          </a:ln>
        </p:spPr>
        <p:txBody>
          <a:bodyPr vert="horz" wrap="square" lIns="0" tIns="127885" rIns="0" bIns="0" rtlCol="0">
            <a:spAutoFit/>
          </a:bodyPr>
          <a:lstStyle/>
          <a:p>
            <a:pPr marL="278243" marR="270178">
              <a:lnSpc>
                <a:spcPts val="3084"/>
              </a:lnSpc>
              <a:spcBef>
                <a:spcPts val="1007"/>
              </a:spcBef>
            </a:pPr>
            <a:r>
              <a:rPr sz="2000" dirty="0">
                <a:solidFill>
                  <a:srgbClr val="231F20"/>
                </a:solidFill>
                <a:latin typeface="HGMaruGothicMPRO" panose="020F0600000000000000" pitchFamily="34" charset="-128"/>
                <a:ea typeface="HGMaruGothicMPRO" panose="020F0600000000000000" pitchFamily="34" charset="-128"/>
                <a:cs typeface="A-OTF Shin Maru Go Pro"/>
              </a:rPr>
              <a:t>　</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これを超えたり、下回ると労働基準法違反です</a:t>
            </a:r>
            <a:r>
              <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懲役</a:t>
            </a:r>
            <a:r>
              <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rPr>
              <a:t>6</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か月以下または罰金</a:t>
            </a:r>
            <a:r>
              <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rPr>
              <a:t>30</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万円</a:t>
            </a:r>
            <a:r>
              <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rPr>
              <a:t>)</a:t>
            </a:r>
            <a:endParaRPr sz="2000" dirty="0">
              <a:latin typeface="HGMaruGothicMPRO" panose="020F0600000000000000" pitchFamily="34" charset="-128"/>
              <a:ea typeface="HGMaruGothicMPRO" panose="020F0600000000000000" pitchFamily="34" charset="-128"/>
              <a:cs typeface="A-OTF Shin Maru Go Pro"/>
            </a:endParaRPr>
          </a:p>
        </p:txBody>
      </p:sp>
      <p:sp>
        <p:nvSpPr>
          <p:cNvPr id="18" name="object 4">
            <a:extLst>
              <a:ext uri="{FF2B5EF4-FFF2-40B4-BE49-F238E27FC236}">
                <a16:creationId xmlns:a16="http://schemas.microsoft.com/office/drawing/2014/main" id="{6A6FB058-8506-B748-A545-D20C40171CDD}"/>
              </a:ext>
            </a:extLst>
          </p:cNvPr>
          <p:cNvSpPr txBox="1"/>
          <p:nvPr/>
        </p:nvSpPr>
        <p:spPr>
          <a:xfrm>
            <a:off x="551384" y="952418"/>
            <a:ext cx="8441014" cy="4757192"/>
          </a:xfrm>
          <a:prstGeom prst="rect">
            <a:avLst/>
          </a:prstGeom>
        </p:spPr>
        <p:txBody>
          <a:bodyPr vert="horz" wrap="square" lIns="0" tIns="14978" rIns="0" bIns="0" rtlCol="0">
            <a:spAutoFit/>
          </a:bodyPr>
          <a:lstStyle/>
          <a:p>
            <a:pPr marL="35716">
              <a:spcBef>
                <a:spcPts val="1987"/>
              </a:spcBef>
            </a:pPr>
            <a:r>
              <a:rPr sz="2800" b="1" baseline="3968" dirty="0">
                <a:solidFill>
                  <a:srgbClr val="231F20"/>
                </a:solidFill>
                <a:latin typeface="HGMaruGothicMPRO" panose="020F0600000000000000" pitchFamily="34" charset="-128"/>
                <a:ea typeface="HGMaruGothicMPRO" panose="020F0600000000000000" pitchFamily="34" charset="-128"/>
                <a:cs typeface="ShinMGoPro-Medium"/>
              </a:rPr>
              <a:t>■　</a:t>
            </a:r>
            <a:r>
              <a:rPr sz="2800" b="1" dirty="0">
                <a:solidFill>
                  <a:srgbClr val="231F20"/>
                </a:solidFill>
                <a:latin typeface="HGMaruGothicMPRO" panose="020F0600000000000000" pitchFamily="34" charset="-128"/>
                <a:ea typeface="HGMaruGothicMPRO" panose="020F0600000000000000" pitchFamily="34" charset="-128"/>
                <a:cs typeface="ShinMGoPro-Medium"/>
              </a:rPr>
              <a:t>働く時間のきまり（法定労働時間）</a:t>
            </a:r>
            <a:endParaRPr sz="2800" dirty="0">
              <a:latin typeface="HGMaruGothicMPRO" panose="020F0600000000000000" pitchFamily="34" charset="-128"/>
              <a:ea typeface="HGMaruGothicMPRO" panose="020F0600000000000000" pitchFamily="34" charset="-128"/>
              <a:cs typeface="ShinMGoPro-Medium"/>
            </a:endParaRPr>
          </a:p>
          <a:p>
            <a:pPr marL="546116" indent="-186070">
              <a:lnSpc>
                <a:spcPts val="4500"/>
              </a:lnSpc>
              <a:spcBef>
                <a:spcPts val="503"/>
              </a:spcBef>
              <a:buSzPct val="93750"/>
              <a:buChar char="○"/>
              <a:tabLst>
                <a:tab pos="546692" algn="l"/>
              </a:tabLst>
            </a:pPr>
            <a:r>
              <a:rPr sz="2177" baseline="6944"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2812" b="1" dirty="0">
                <a:solidFill>
                  <a:srgbClr val="231F20"/>
                </a:solidFill>
                <a:latin typeface="HGMaruGothicMPRO" panose="020F0600000000000000" pitchFamily="34" charset="-128"/>
                <a:ea typeface="HGMaruGothicMPRO" panose="020F0600000000000000" pitchFamily="34" charset="-128"/>
                <a:cs typeface="ShinMGoPro-DeBold"/>
              </a:rPr>
              <a:t>1</a:t>
            </a:r>
            <a:r>
              <a:rPr sz="2812" b="1" dirty="0">
                <a:solidFill>
                  <a:srgbClr val="231F20"/>
                </a:solidFill>
                <a:latin typeface="HGMaruGothicMPRO" panose="020F0600000000000000" pitchFamily="34" charset="-128"/>
                <a:ea typeface="HGMaruGothicMPRO" panose="020F0600000000000000" pitchFamily="34" charset="-128"/>
                <a:cs typeface="ShinMGoPro-DeBold"/>
              </a:rPr>
              <a:t>日</a:t>
            </a:r>
            <a:r>
              <a:rPr sz="1905" dirty="0">
                <a:solidFill>
                  <a:srgbClr val="231F20"/>
                </a:solidFill>
                <a:latin typeface="HGMaruGothicMPRO" panose="020F0600000000000000" pitchFamily="34" charset="-128"/>
                <a:ea typeface="HGMaruGothicMPRO" panose="020F0600000000000000" pitchFamily="34" charset="-128"/>
                <a:cs typeface="A-OTF Shin Maru Go Pro"/>
              </a:rPr>
              <a:t>につき</a:t>
            </a:r>
            <a:r>
              <a:rPr lang="en-US" altLang="ja-JP" sz="2812" b="1" dirty="0">
                <a:solidFill>
                  <a:srgbClr val="FF0000"/>
                </a:solidFill>
                <a:latin typeface="HGMaruGothicMPRO" panose="020F0600000000000000" pitchFamily="34" charset="-128"/>
                <a:ea typeface="HGMaruGothicMPRO" panose="020F0600000000000000" pitchFamily="34" charset="-128"/>
                <a:cs typeface="ShinMGoPro-DeBold"/>
              </a:rPr>
              <a:t>8</a:t>
            </a:r>
            <a:r>
              <a:rPr sz="2812" b="1" dirty="0">
                <a:solidFill>
                  <a:srgbClr val="FF0000"/>
                </a:solidFill>
                <a:latin typeface="HGMaruGothicMPRO" panose="020F0600000000000000" pitchFamily="34" charset="-128"/>
                <a:ea typeface="HGMaruGothicMPRO" panose="020F0600000000000000" pitchFamily="34" charset="-128"/>
                <a:cs typeface="ShinMGoPro-DeBold"/>
              </a:rPr>
              <a:t>時間</a:t>
            </a:r>
            <a:r>
              <a:rPr sz="1905" b="1" dirty="0">
                <a:solidFill>
                  <a:srgbClr val="FF0000"/>
                </a:solidFill>
                <a:latin typeface="HGMaruGothicMPRO" panose="020F0600000000000000" pitchFamily="34" charset="-128"/>
                <a:ea typeface="HGMaruGothicMPRO" panose="020F0600000000000000" pitchFamily="34" charset="-128"/>
                <a:cs typeface="ShinMGoPro-Medium"/>
              </a:rPr>
              <a:t>以内</a:t>
            </a:r>
            <a:endParaRPr sz="1905" dirty="0">
              <a:solidFill>
                <a:srgbClr val="FF0000"/>
              </a:solidFill>
              <a:latin typeface="HGMaruGothicMPRO" panose="020F0600000000000000" pitchFamily="34" charset="-128"/>
              <a:ea typeface="HGMaruGothicMPRO" panose="020F0600000000000000" pitchFamily="34" charset="-128"/>
              <a:cs typeface="ShinMGoPro-Medium"/>
            </a:endParaRPr>
          </a:p>
          <a:p>
            <a:pPr marL="546116" indent="-186070">
              <a:spcBef>
                <a:spcPts val="113"/>
              </a:spcBef>
              <a:buSzPct val="93750"/>
              <a:buChar char="○"/>
              <a:tabLst>
                <a:tab pos="546692" algn="l"/>
              </a:tabLst>
            </a:pPr>
            <a:r>
              <a:rPr sz="2177" baseline="6944"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2812" b="1" dirty="0">
                <a:solidFill>
                  <a:srgbClr val="231F20"/>
                </a:solidFill>
                <a:latin typeface="HGMaruGothicMPRO" panose="020F0600000000000000" pitchFamily="34" charset="-128"/>
                <a:ea typeface="HGMaruGothicMPRO" panose="020F0600000000000000" pitchFamily="34" charset="-128"/>
                <a:cs typeface="ShinMGoPro-DeBold"/>
              </a:rPr>
              <a:t>1</a:t>
            </a:r>
            <a:r>
              <a:rPr sz="2812" b="1" dirty="0">
                <a:solidFill>
                  <a:srgbClr val="231F20"/>
                </a:solidFill>
                <a:latin typeface="HGMaruGothicMPRO" panose="020F0600000000000000" pitchFamily="34" charset="-128"/>
                <a:ea typeface="HGMaruGothicMPRO" panose="020F0600000000000000" pitchFamily="34" charset="-128"/>
                <a:cs typeface="ShinMGoPro-DeBold"/>
              </a:rPr>
              <a:t>週間</a:t>
            </a:r>
            <a:r>
              <a:rPr sz="1905" dirty="0">
                <a:solidFill>
                  <a:srgbClr val="231F20"/>
                </a:solidFill>
                <a:latin typeface="HGMaruGothicMPRO" panose="020F0600000000000000" pitchFamily="34" charset="-128"/>
                <a:ea typeface="HGMaruGothicMPRO" panose="020F0600000000000000" pitchFamily="34" charset="-128"/>
                <a:cs typeface="A-OTF Shin Maru Go Pro"/>
              </a:rPr>
              <a:t>につき</a:t>
            </a:r>
            <a:r>
              <a:rPr lang="en-US" altLang="ja-JP" sz="2812" b="1" dirty="0">
                <a:solidFill>
                  <a:srgbClr val="FF0000"/>
                </a:solidFill>
                <a:latin typeface="HGMaruGothicMPRO" panose="020F0600000000000000" pitchFamily="34" charset="-128"/>
                <a:ea typeface="HGMaruGothicMPRO" panose="020F0600000000000000" pitchFamily="34" charset="-128"/>
                <a:cs typeface="ShinMGoPro-DeBold"/>
              </a:rPr>
              <a:t>40</a:t>
            </a:r>
            <a:r>
              <a:rPr sz="2812" b="1" dirty="0">
                <a:solidFill>
                  <a:srgbClr val="FF0000"/>
                </a:solidFill>
                <a:latin typeface="HGMaruGothicMPRO" panose="020F0600000000000000" pitchFamily="34" charset="-128"/>
                <a:ea typeface="HGMaruGothicMPRO" panose="020F0600000000000000" pitchFamily="34" charset="-128"/>
                <a:cs typeface="ShinMGoPro-DeBold"/>
              </a:rPr>
              <a:t>時間</a:t>
            </a:r>
            <a:r>
              <a:rPr sz="1905" b="1" dirty="0">
                <a:solidFill>
                  <a:srgbClr val="FF0000"/>
                </a:solidFill>
                <a:latin typeface="HGMaruGothicMPRO" panose="020F0600000000000000" pitchFamily="34" charset="-128"/>
                <a:ea typeface="HGMaruGothicMPRO" panose="020F0600000000000000" pitchFamily="34" charset="-128"/>
                <a:cs typeface="ShinMGoPro-Medium"/>
              </a:rPr>
              <a:t>以内</a:t>
            </a:r>
            <a:endParaRPr sz="1905" dirty="0">
              <a:solidFill>
                <a:srgbClr val="FF0000"/>
              </a:solidFill>
              <a:latin typeface="HGMaruGothicMPRO" panose="020F0600000000000000" pitchFamily="34" charset="-128"/>
              <a:ea typeface="HGMaruGothicMPRO" panose="020F0600000000000000" pitchFamily="34" charset="-128"/>
              <a:cs typeface="ShinMGoPro-Medium"/>
            </a:endParaRPr>
          </a:p>
          <a:p>
            <a:pPr marL="35716">
              <a:spcBef>
                <a:spcPts val="2263"/>
              </a:spcBef>
            </a:pPr>
            <a:endParaRPr sz="2800" dirty="0">
              <a:latin typeface="HGMaruGothicMPRO" panose="020F0600000000000000" pitchFamily="34" charset="-128"/>
              <a:ea typeface="HGMaruGothicMPRO" panose="020F0600000000000000" pitchFamily="34" charset="-128"/>
              <a:cs typeface="ShinMGoPro-Medium"/>
            </a:endParaRPr>
          </a:p>
          <a:p>
            <a:pPr marL="546116" indent="-186070">
              <a:lnSpc>
                <a:spcPts val="2500"/>
              </a:lnSpc>
              <a:spcBef>
                <a:spcPts val="503"/>
              </a:spcBef>
              <a:buSzPct val="93750"/>
              <a:buChar char="○"/>
              <a:tabLst>
                <a:tab pos="546692" algn="l"/>
              </a:tabLst>
            </a:pPr>
            <a:r>
              <a:rPr sz="2177" baseline="6944"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1905" dirty="0">
                <a:solidFill>
                  <a:srgbClr val="231F20"/>
                </a:solidFill>
                <a:latin typeface="HGMaruGothicMPRO" panose="020F0600000000000000" pitchFamily="34" charset="-128"/>
                <a:ea typeface="HGMaruGothicMPRO" panose="020F0600000000000000" pitchFamily="34" charset="-128"/>
                <a:cs typeface="A-OTF Shin Maru Go Pro"/>
              </a:rPr>
              <a:t>1</a:t>
            </a:r>
            <a:r>
              <a:rPr sz="1905" dirty="0">
                <a:solidFill>
                  <a:srgbClr val="231F20"/>
                </a:solidFill>
                <a:latin typeface="HGMaruGothicMPRO" panose="020F0600000000000000" pitchFamily="34" charset="-128"/>
                <a:ea typeface="HGMaruGothicMPRO" panose="020F0600000000000000" pitchFamily="34" charset="-128"/>
                <a:cs typeface="A-OTF Shin Maru Go Pro"/>
              </a:rPr>
              <a:t>日の労働時間が</a:t>
            </a:r>
            <a:r>
              <a:rPr lang="en-US" altLang="ja-JP" sz="2812" b="1" dirty="0">
                <a:solidFill>
                  <a:srgbClr val="231F20"/>
                </a:solidFill>
                <a:latin typeface="HGMaruGothicMPRO" panose="020F0600000000000000" pitchFamily="34" charset="-128"/>
                <a:ea typeface="HGMaruGothicMPRO" panose="020F0600000000000000" pitchFamily="34" charset="-128"/>
                <a:cs typeface="ShinMGoPro-DeBold"/>
              </a:rPr>
              <a:t>6</a:t>
            </a:r>
            <a:r>
              <a:rPr sz="2812" b="1" dirty="0">
                <a:solidFill>
                  <a:srgbClr val="231F20"/>
                </a:solidFill>
                <a:latin typeface="HGMaruGothicMPRO" panose="020F0600000000000000" pitchFamily="34" charset="-128"/>
                <a:ea typeface="HGMaruGothicMPRO" panose="020F0600000000000000" pitchFamily="34" charset="-128"/>
                <a:cs typeface="ShinMGoPro-DeBold"/>
              </a:rPr>
              <a:t>時間</a:t>
            </a:r>
            <a:r>
              <a:rPr sz="1905" dirty="0">
                <a:solidFill>
                  <a:srgbClr val="231F20"/>
                </a:solidFill>
                <a:latin typeface="HGMaruGothicMPRO" panose="020F0600000000000000" pitchFamily="34" charset="-128"/>
                <a:ea typeface="HGMaruGothicMPRO" panose="020F0600000000000000" pitchFamily="34" charset="-128"/>
                <a:cs typeface="A-OTF Shin Maru Go Pro"/>
              </a:rPr>
              <a:t>を超える場合　</a:t>
            </a:r>
            <a:r>
              <a:rPr lang="en-US" altLang="ja-JP" sz="2812" b="1" dirty="0">
                <a:solidFill>
                  <a:srgbClr val="FF0000"/>
                </a:solidFill>
                <a:latin typeface="HGMaruGothicMPRO" panose="020F0600000000000000" pitchFamily="34" charset="-128"/>
                <a:ea typeface="HGMaruGothicMPRO" panose="020F0600000000000000" pitchFamily="34" charset="-128"/>
                <a:cs typeface="ShinMGoPro-DeBold"/>
              </a:rPr>
              <a:t>45</a:t>
            </a:r>
            <a:r>
              <a:rPr sz="2812" b="1" dirty="0">
                <a:solidFill>
                  <a:srgbClr val="FF0000"/>
                </a:solidFill>
                <a:latin typeface="HGMaruGothicMPRO" panose="020F0600000000000000" pitchFamily="34" charset="-128"/>
                <a:ea typeface="HGMaruGothicMPRO" panose="020F0600000000000000" pitchFamily="34" charset="-128"/>
                <a:cs typeface="ShinMGoPro-DeBold"/>
              </a:rPr>
              <a:t>分</a:t>
            </a:r>
            <a:r>
              <a:rPr sz="2858" b="1" baseline="-2645" dirty="0">
                <a:solidFill>
                  <a:srgbClr val="FF0000"/>
                </a:solidFill>
                <a:latin typeface="HGMaruGothicMPRO" panose="020F0600000000000000" pitchFamily="34" charset="-128"/>
                <a:ea typeface="HGMaruGothicMPRO" panose="020F0600000000000000" pitchFamily="34" charset="-128"/>
                <a:cs typeface="ShinMGoPro-DeBold"/>
              </a:rPr>
              <a:t>以上</a:t>
            </a:r>
            <a:endParaRPr sz="2858" baseline="-2645" dirty="0">
              <a:solidFill>
                <a:srgbClr val="FF0000"/>
              </a:solidFill>
              <a:latin typeface="HGMaruGothicMPRO" panose="020F0600000000000000" pitchFamily="34" charset="-128"/>
              <a:ea typeface="HGMaruGothicMPRO" panose="020F0600000000000000" pitchFamily="34" charset="-128"/>
              <a:cs typeface="ShinMGoPro-DeBold"/>
            </a:endParaRPr>
          </a:p>
          <a:p>
            <a:pPr marL="546116" indent="-186070">
              <a:spcBef>
                <a:spcPts val="113"/>
              </a:spcBef>
              <a:buSzPct val="93750"/>
              <a:buChar char="○"/>
              <a:tabLst>
                <a:tab pos="546692" algn="l"/>
              </a:tabLst>
            </a:pPr>
            <a:r>
              <a:rPr sz="2177" baseline="6944"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1905" dirty="0">
                <a:solidFill>
                  <a:srgbClr val="231F20"/>
                </a:solidFill>
                <a:latin typeface="HGMaruGothicMPRO" panose="020F0600000000000000" pitchFamily="34" charset="-128"/>
                <a:ea typeface="HGMaruGothicMPRO" panose="020F0600000000000000" pitchFamily="34" charset="-128"/>
                <a:cs typeface="A-OTF Shin Maru Go Pro"/>
              </a:rPr>
              <a:t>1</a:t>
            </a:r>
            <a:r>
              <a:rPr sz="1905" dirty="0">
                <a:solidFill>
                  <a:srgbClr val="231F20"/>
                </a:solidFill>
                <a:latin typeface="HGMaruGothicMPRO" panose="020F0600000000000000" pitchFamily="34" charset="-128"/>
                <a:ea typeface="HGMaruGothicMPRO" panose="020F0600000000000000" pitchFamily="34" charset="-128"/>
                <a:cs typeface="A-OTF Shin Maru Go Pro"/>
              </a:rPr>
              <a:t>日の労働時間が</a:t>
            </a:r>
            <a:r>
              <a:rPr lang="en-US" altLang="ja-JP" sz="2812" b="1" dirty="0">
                <a:solidFill>
                  <a:srgbClr val="231F20"/>
                </a:solidFill>
                <a:latin typeface="HGMaruGothicMPRO" panose="020F0600000000000000" pitchFamily="34" charset="-128"/>
                <a:ea typeface="HGMaruGothicMPRO" panose="020F0600000000000000" pitchFamily="34" charset="-128"/>
                <a:cs typeface="ShinMGoPro-DeBold"/>
              </a:rPr>
              <a:t>8</a:t>
            </a:r>
            <a:r>
              <a:rPr sz="2812" b="1" dirty="0">
                <a:solidFill>
                  <a:srgbClr val="231F20"/>
                </a:solidFill>
                <a:latin typeface="HGMaruGothicMPRO" panose="020F0600000000000000" pitchFamily="34" charset="-128"/>
                <a:ea typeface="HGMaruGothicMPRO" panose="020F0600000000000000" pitchFamily="34" charset="-128"/>
                <a:cs typeface="ShinMGoPro-DeBold"/>
              </a:rPr>
              <a:t>時間</a:t>
            </a:r>
            <a:r>
              <a:rPr sz="1905" dirty="0">
                <a:solidFill>
                  <a:srgbClr val="231F20"/>
                </a:solidFill>
                <a:latin typeface="HGMaruGothicMPRO" panose="020F0600000000000000" pitchFamily="34" charset="-128"/>
                <a:ea typeface="HGMaruGothicMPRO" panose="020F0600000000000000" pitchFamily="34" charset="-128"/>
                <a:cs typeface="A-OTF Shin Maru Go Pro"/>
              </a:rPr>
              <a:t>を超える場合　</a:t>
            </a:r>
            <a:r>
              <a:rPr lang="en-US" altLang="ja-JP" sz="2812" b="1" dirty="0">
                <a:solidFill>
                  <a:srgbClr val="FF0000"/>
                </a:solidFill>
                <a:latin typeface="HGMaruGothicMPRO" panose="020F0600000000000000" pitchFamily="34" charset="-128"/>
                <a:ea typeface="HGMaruGothicMPRO" panose="020F0600000000000000" pitchFamily="34" charset="-128"/>
                <a:cs typeface="ShinMGoPro-DeBold"/>
              </a:rPr>
              <a:t>60</a:t>
            </a:r>
            <a:r>
              <a:rPr sz="2812" b="1" dirty="0">
                <a:solidFill>
                  <a:srgbClr val="FF0000"/>
                </a:solidFill>
                <a:latin typeface="HGMaruGothicMPRO" panose="020F0600000000000000" pitchFamily="34" charset="-128"/>
                <a:ea typeface="HGMaruGothicMPRO" panose="020F0600000000000000" pitchFamily="34" charset="-128"/>
                <a:cs typeface="ShinMGoPro-DeBold"/>
              </a:rPr>
              <a:t>分</a:t>
            </a:r>
            <a:r>
              <a:rPr sz="2858" b="1" baseline="-2645" dirty="0">
                <a:solidFill>
                  <a:srgbClr val="FF0000"/>
                </a:solidFill>
                <a:latin typeface="HGMaruGothicMPRO" panose="020F0600000000000000" pitchFamily="34" charset="-128"/>
                <a:ea typeface="HGMaruGothicMPRO" panose="020F0600000000000000" pitchFamily="34" charset="-128"/>
                <a:cs typeface="ShinMGoPro-DeBold"/>
              </a:rPr>
              <a:t>以上</a:t>
            </a:r>
            <a:endParaRPr sz="2858" baseline="-2645" dirty="0">
              <a:solidFill>
                <a:srgbClr val="FF0000"/>
              </a:solidFill>
              <a:latin typeface="HGMaruGothicMPRO" panose="020F0600000000000000" pitchFamily="34" charset="-128"/>
              <a:ea typeface="HGMaruGothicMPRO" panose="020F0600000000000000" pitchFamily="34" charset="-128"/>
              <a:cs typeface="ShinMGoPro-DeBold"/>
            </a:endParaRPr>
          </a:p>
          <a:p>
            <a:pPr marL="35716">
              <a:spcBef>
                <a:spcPts val="2263"/>
              </a:spcBef>
            </a:pPr>
            <a:endParaRPr sz="2800" dirty="0">
              <a:latin typeface="HGMaruGothicMPRO" panose="020F0600000000000000" pitchFamily="34" charset="-128"/>
              <a:ea typeface="HGMaruGothicMPRO" panose="020F0600000000000000" pitchFamily="34" charset="-128"/>
              <a:cs typeface="ShinMGoPro-Medium"/>
            </a:endParaRPr>
          </a:p>
          <a:p>
            <a:pPr marL="546116" indent="-186070">
              <a:spcBef>
                <a:spcPts val="503"/>
              </a:spcBef>
              <a:buSzPct val="93750"/>
              <a:buChar char="○"/>
              <a:tabLst>
                <a:tab pos="546692" algn="l"/>
              </a:tabLst>
            </a:pPr>
            <a:r>
              <a:rPr sz="2177" baseline="6944"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2812" b="1" dirty="0">
                <a:solidFill>
                  <a:srgbClr val="231F20"/>
                </a:solidFill>
                <a:latin typeface="HGMaruGothicMPRO" panose="020F0600000000000000" pitchFamily="34" charset="-128"/>
                <a:ea typeface="HGMaruGothicMPRO" panose="020F0600000000000000" pitchFamily="34" charset="-128"/>
                <a:cs typeface="ShinMGoPro-DeBold"/>
              </a:rPr>
              <a:t>1</a:t>
            </a:r>
            <a:r>
              <a:rPr sz="2812" b="1" dirty="0">
                <a:solidFill>
                  <a:srgbClr val="231F20"/>
                </a:solidFill>
                <a:latin typeface="HGMaruGothicMPRO" panose="020F0600000000000000" pitchFamily="34" charset="-128"/>
                <a:ea typeface="HGMaruGothicMPRO" panose="020F0600000000000000" pitchFamily="34" charset="-128"/>
                <a:cs typeface="ShinMGoPro-DeBold"/>
              </a:rPr>
              <a:t>週間</a:t>
            </a:r>
            <a:r>
              <a:rPr sz="1905" dirty="0">
                <a:solidFill>
                  <a:srgbClr val="231F20"/>
                </a:solidFill>
                <a:latin typeface="HGMaruGothicMPRO" panose="020F0600000000000000" pitchFamily="34" charset="-128"/>
                <a:ea typeface="HGMaruGothicMPRO" panose="020F0600000000000000" pitchFamily="34" charset="-128"/>
                <a:cs typeface="A-OTF Shin Maru Go Pro"/>
              </a:rPr>
              <a:t>に</a:t>
            </a:r>
            <a:r>
              <a:rPr lang="en-US" altLang="ja-JP" sz="2812" b="1" dirty="0">
                <a:solidFill>
                  <a:srgbClr val="FF0000"/>
                </a:solidFill>
                <a:latin typeface="HGMaruGothicMPRO" panose="020F0600000000000000" pitchFamily="34" charset="-128"/>
                <a:ea typeface="HGMaruGothicMPRO" panose="020F0600000000000000" pitchFamily="34" charset="-128"/>
                <a:cs typeface="ShinMGoPro-DeBold"/>
              </a:rPr>
              <a:t>1</a:t>
            </a:r>
            <a:r>
              <a:rPr sz="2812" b="1" dirty="0">
                <a:solidFill>
                  <a:srgbClr val="FF0000"/>
                </a:solidFill>
                <a:latin typeface="HGMaruGothicMPRO" panose="020F0600000000000000" pitchFamily="34" charset="-128"/>
                <a:ea typeface="HGMaruGothicMPRO" panose="020F0600000000000000" pitchFamily="34" charset="-128"/>
                <a:cs typeface="ShinMGoPro-DeBold"/>
              </a:rPr>
              <a:t>日</a:t>
            </a:r>
            <a:r>
              <a:rPr sz="1905" b="1" dirty="0">
                <a:solidFill>
                  <a:srgbClr val="FF0000"/>
                </a:solidFill>
                <a:latin typeface="HGMaruGothicMPRO" panose="020F0600000000000000" pitchFamily="34" charset="-128"/>
                <a:ea typeface="HGMaruGothicMPRO" panose="020F0600000000000000" pitchFamily="34" charset="-128"/>
                <a:cs typeface="ShinMGoPro-Medium"/>
              </a:rPr>
              <a:t>以上</a:t>
            </a:r>
            <a:endParaRPr sz="1905" dirty="0">
              <a:solidFill>
                <a:srgbClr val="FF0000"/>
              </a:solidFill>
              <a:latin typeface="HGMaruGothicMPRO" panose="020F0600000000000000" pitchFamily="34" charset="-128"/>
              <a:ea typeface="HGMaruGothicMPRO" panose="020F0600000000000000" pitchFamily="34" charset="-128"/>
              <a:cs typeface="ShinMGoPro-Medium"/>
            </a:endParaRPr>
          </a:p>
          <a:p>
            <a:pPr marL="546116" indent="-186070">
              <a:spcBef>
                <a:spcPts val="113"/>
              </a:spcBef>
              <a:buSzPct val="93750"/>
              <a:buChar char="○"/>
              <a:tabLst>
                <a:tab pos="546692" algn="l"/>
              </a:tabLst>
            </a:pPr>
            <a:r>
              <a:rPr sz="2177" baseline="6944"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2812" b="1" dirty="0">
                <a:solidFill>
                  <a:srgbClr val="231F20"/>
                </a:solidFill>
                <a:latin typeface="HGMaruGothicMPRO" panose="020F0600000000000000" pitchFamily="34" charset="-128"/>
                <a:ea typeface="HGMaruGothicMPRO" panose="020F0600000000000000" pitchFamily="34" charset="-128"/>
                <a:cs typeface="ShinMGoPro-DeBold"/>
              </a:rPr>
              <a:t>4</a:t>
            </a:r>
            <a:r>
              <a:rPr sz="2812" b="1" dirty="0">
                <a:solidFill>
                  <a:srgbClr val="231F20"/>
                </a:solidFill>
                <a:latin typeface="HGMaruGothicMPRO" panose="020F0600000000000000" pitchFamily="34" charset="-128"/>
                <a:ea typeface="HGMaruGothicMPRO" panose="020F0600000000000000" pitchFamily="34" charset="-128"/>
                <a:cs typeface="ShinMGoPro-DeBold"/>
              </a:rPr>
              <a:t>週間</a:t>
            </a:r>
            <a:r>
              <a:rPr sz="1905" dirty="0">
                <a:solidFill>
                  <a:srgbClr val="231F20"/>
                </a:solidFill>
                <a:latin typeface="HGMaruGothicMPRO" panose="020F0600000000000000" pitchFamily="34" charset="-128"/>
                <a:ea typeface="HGMaruGothicMPRO" panose="020F0600000000000000" pitchFamily="34" charset="-128"/>
                <a:cs typeface="A-OTF Shin Maru Go Pro"/>
              </a:rPr>
              <a:t>に</a:t>
            </a:r>
            <a:r>
              <a:rPr lang="en-US" altLang="ja-JP" sz="2812" b="1" dirty="0">
                <a:solidFill>
                  <a:srgbClr val="FF0000"/>
                </a:solidFill>
                <a:latin typeface="HGMaruGothicMPRO" panose="020F0600000000000000" pitchFamily="34" charset="-128"/>
                <a:ea typeface="HGMaruGothicMPRO" panose="020F0600000000000000" pitchFamily="34" charset="-128"/>
                <a:cs typeface="ShinMGoPro-DeBold"/>
              </a:rPr>
              <a:t>4</a:t>
            </a:r>
            <a:r>
              <a:rPr sz="2812" b="1" dirty="0">
                <a:solidFill>
                  <a:srgbClr val="FF0000"/>
                </a:solidFill>
                <a:latin typeface="HGMaruGothicMPRO" panose="020F0600000000000000" pitchFamily="34" charset="-128"/>
                <a:ea typeface="HGMaruGothicMPRO" panose="020F0600000000000000" pitchFamily="34" charset="-128"/>
                <a:cs typeface="ShinMGoPro-DeBold"/>
              </a:rPr>
              <a:t>日</a:t>
            </a:r>
            <a:r>
              <a:rPr sz="1905" b="1" dirty="0">
                <a:solidFill>
                  <a:srgbClr val="FF0000"/>
                </a:solidFill>
                <a:latin typeface="HGMaruGothicMPRO" panose="020F0600000000000000" pitchFamily="34" charset="-128"/>
                <a:ea typeface="HGMaruGothicMPRO" panose="020F0600000000000000" pitchFamily="34" charset="-128"/>
                <a:cs typeface="ShinMGoPro-Medium"/>
              </a:rPr>
              <a:t>以上</a:t>
            </a:r>
            <a:endParaRPr sz="1905" dirty="0">
              <a:solidFill>
                <a:srgbClr val="FF0000"/>
              </a:solidFill>
              <a:latin typeface="HGMaruGothicMPRO" panose="020F0600000000000000" pitchFamily="34" charset="-128"/>
              <a:ea typeface="HGMaruGothicMPRO" panose="020F0600000000000000" pitchFamily="34" charset="-128"/>
              <a:cs typeface="ShinMGoPro-Medium"/>
            </a:endParaRPr>
          </a:p>
        </p:txBody>
      </p:sp>
      <p:sp>
        <p:nvSpPr>
          <p:cNvPr id="19" name="角丸四角形 18"/>
          <p:cNvSpPr/>
          <p:nvPr/>
        </p:nvSpPr>
        <p:spPr>
          <a:xfrm>
            <a:off x="479375" y="998776"/>
            <a:ext cx="7488832" cy="517104"/>
          </a:xfrm>
          <a:prstGeom prst="roundRect">
            <a:avLst>
              <a:gd name="adj" fmla="val 2560"/>
            </a:avLst>
          </a:prstGeom>
          <a:solidFill>
            <a:srgbClr val="00994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0" indent="-216000">
              <a:lnSpc>
                <a:spcPct val="120000"/>
              </a:lnSpc>
            </a:pPr>
            <a:r>
              <a:rPr lang="ja-JP" altLang="en-US" sz="2400" b="1" dirty="0">
                <a:solidFill>
                  <a:schemeClr val="bg1"/>
                </a:solidFill>
                <a:latin typeface="HG丸ｺﾞｼｯｸM-PRO" panose="020F0600000000000000" pitchFamily="50" charset="-128"/>
                <a:ea typeface="HG丸ｺﾞｼｯｸM-PRO" panose="020F0600000000000000" pitchFamily="50" charset="-128"/>
              </a:rPr>
              <a:t>１　働く時間のきまり</a:t>
            </a:r>
            <a:r>
              <a:rPr lang="en-US" altLang="ja-JP" sz="2400" b="1" dirty="0">
                <a:solidFill>
                  <a:schemeClr val="bg1"/>
                </a:solidFill>
                <a:latin typeface="HG丸ｺﾞｼｯｸM-PRO" panose="020F0600000000000000" pitchFamily="50" charset="-128"/>
                <a:ea typeface="HG丸ｺﾞｼｯｸM-PRO" panose="020F0600000000000000" pitchFamily="50" charset="-128"/>
              </a:rPr>
              <a:t>(</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法定労働時間</a:t>
            </a:r>
            <a:r>
              <a:rPr lang="en-US" altLang="ja-JP" sz="2400" b="1" dirty="0">
                <a:solidFill>
                  <a:schemeClr val="bg1"/>
                </a:solidFill>
                <a:latin typeface="HG丸ｺﾞｼｯｸM-PRO" panose="020F0600000000000000" pitchFamily="50" charset="-128"/>
                <a:ea typeface="HG丸ｺﾞｼｯｸM-PRO" panose="020F0600000000000000" pitchFamily="50" charset="-128"/>
              </a:rPr>
              <a:t>)</a:t>
            </a:r>
            <a:endParaRPr lang="ja-JP" altLang="en-US" sz="2400" b="1" dirty="0">
              <a:solidFill>
                <a:schemeClr val="bg1"/>
              </a:solidFill>
              <a:latin typeface="Trebuchet MS"/>
              <a:ea typeface="HGｺﾞｼｯｸM" panose="020B0609000000000000" pitchFamily="49" charset="-128"/>
            </a:endParaRPr>
          </a:p>
        </p:txBody>
      </p:sp>
      <p:sp>
        <p:nvSpPr>
          <p:cNvPr id="20" name="角丸四角形 19"/>
          <p:cNvSpPr/>
          <p:nvPr/>
        </p:nvSpPr>
        <p:spPr>
          <a:xfrm>
            <a:off x="479376" y="2551856"/>
            <a:ext cx="7488832" cy="517104"/>
          </a:xfrm>
          <a:prstGeom prst="roundRect">
            <a:avLst>
              <a:gd name="adj" fmla="val 2560"/>
            </a:avLst>
          </a:prstGeom>
          <a:solidFill>
            <a:srgbClr val="00994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0" indent="-216000">
              <a:lnSpc>
                <a:spcPct val="120000"/>
              </a:lnSpc>
            </a:pPr>
            <a:r>
              <a:rPr lang="ja-JP" altLang="en-US" sz="2400" b="1" dirty="0">
                <a:solidFill>
                  <a:schemeClr val="bg1"/>
                </a:solidFill>
                <a:latin typeface="HG丸ｺﾞｼｯｸM-PRO" panose="020F0600000000000000" pitchFamily="50" charset="-128"/>
                <a:ea typeface="HG丸ｺﾞｼｯｸM-PRO" panose="020F0600000000000000" pitchFamily="50" charset="-128"/>
              </a:rPr>
              <a:t>２　休憩時間のきまり</a:t>
            </a:r>
            <a:endParaRPr lang="ja-JP" altLang="en-US" sz="2400" b="1" dirty="0">
              <a:solidFill>
                <a:schemeClr val="bg1"/>
              </a:solidFill>
              <a:latin typeface="Trebuchet MS"/>
              <a:ea typeface="HGｺﾞｼｯｸM" panose="020B0609000000000000" pitchFamily="49" charset="-128"/>
            </a:endParaRPr>
          </a:p>
        </p:txBody>
      </p:sp>
      <p:sp>
        <p:nvSpPr>
          <p:cNvPr id="21" name="角丸四角形 20"/>
          <p:cNvSpPr/>
          <p:nvPr/>
        </p:nvSpPr>
        <p:spPr>
          <a:xfrm>
            <a:off x="479375" y="4208040"/>
            <a:ext cx="7488832" cy="517104"/>
          </a:xfrm>
          <a:prstGeom prst="roundRect">
            <a:avLst>
              <a:gd name="adj" fmla="val 2560"/>
            </a:avLst>
          </a:prstGeom>
          <a:solidFill>
            <a:srgbClr val="00994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0" indent="-216000">
              <a:lnSpc>
                <a:spcPct val="120000"/>
              </a:lnSpc>
            </a:pPr>
            <a:r>
              <a:rPr lang="ja-JP" altLang="en-US" sz="2400" b="1" dirty="0">
                <a:solidFill>
                  <a:schemeClr val="bg1"/>
                </a:solidFill>
                <a:latin typeface="HG丸ｺﾞｼｯｸM-PRO" panose="020F0600000000000000" pitchFamily="50" charset="-128"/>
                <a:ea typeface="HG丸ｺﾞｼｯｸM-PRO" panose="020F0600000000000000" pitchFamily="50" charset="-128"/>
              </a:rPr>
              <a:t>３　休日のきまり</a:t>
            </a:r>
            <a:r>
              <a:rPr lang="en-US" altLang="ja-JP" sz="2400" b="1" dirty="0">
                <a:solidFill>
                  <a:schemeClr val="bg1"/>
                </a:solidFill>
                <a:latin typeface="HG丸ｺﾞｼｯｸM-PRO" panose="020F0600000000000000" pitchFamily="50" charset="-128"/>
                <a:ea typeface="HG丸ｺﾞｼｯｸM-PRO" panose="020F0600000000000000" pitchFamily="50" charset="-128"/>
              </a:rPr>
              <a:t>(</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法定休日</a:t>
            </a:r>
            <a:r>
              <a:rPr lang="en-US" altLang="ja-JP" sz="2400" b="1" dirty="0">
                <a:solidFill>
                  <a:schemeClr val="bg1"/>
                </a:solidFill>
                <a:latin typeface="HG丸ｺﾞｼｯｸM-PRO" panose="020F0600000000000000" pitchFamily="50" charset="-128"/>
                <a:ea typeface="HG丸ｺﾞｼｯｸM-PRO" panose="020F0600000000000000" pitchFamily="50" charset="-128"/>
              </a:rPr>
              <a:t>)</a:t>
            </a:r>
            <a:endParaRPr lang="ja-JP" altLang="en-US" sz="2400" b="1" dirty="0">
              <a:solidFill>
                <a:schemeClr val="bg1"/>
              </a:solidFill>
              <a:latin typeface="Trebuchet MS"/>
              <a:ea typeface="HGｺﾞｼｯｸM" panose="020B0609000000000000" pitchFamily="49" charset="-128"/>
            </a:endParaRPr>
          </a:p>
        </p:txBody>
      </p:sp>
      <p:sp>
        <p:nvSpPr>
          <p:cNvPr id="11"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75</a:t>
            </a:r>
            <a:endParaRPr lang="ja-JP" altLang="en-US" sz="1200" b="1" dirty="0"/>
          </a:p>
        </p:txBody>
      </p:sp>
    </p:spTree>
    <p:extLst>
      <p:ext uri="{BB962C8B-B14F-4D97-AF65-F5344CB8AC3E}">
        <p14:creationId xmlns:p14="http://schemas.microsoft.com/office/powerpoint/2010/main" val="30990263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9876E458-DD1F-8745-A661-554538E13D28}"/>
              </a:ext>
            </a:extLst>
          </p:cNvPr>
          <p:cNvSpPr/>
          <p:nvPr/>
        </p:nvSpPr>
        <p:spPr>
          <a:xfrm>
            <a:off x="9527849" y="1756490"/>
            <a:ext cx="1290915" cy="2150946"/>
          </a:xfrm>
          <a:prstGeom prst="rect">
            <a:avLst/>
          </a:prstGeom>
          <a:blipFill>
            <a:blip r:embed="rId2"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6" name="object 6">
            <a:extLst>
              <a:ext uri="{FF2B5EF4-FFF2-40B4-BE49-F238E27FC236}">
                <a16:creationId xmlns:a16="http://schemas.microsoft.com/office/drawing/2014/main" id="{E653A64A-A6A1-6E40-8C54-4B3CA34BEE5C}"/>
              </a:ext>
            </a:extLst>
          </p:cNvPr>
          <p:cNvSpPr/>
          <p:nvPr/>
        </p:nvSpPr>
        <p:spPr>
          <a:xfrm>
            <a:off x="551384" y="908720"/>
            <a:ext cx="9001000" cy="2477603"/>
          </a:xfrm>
          <a:custGeom>
            <a:avLst/>
            <a:gdLst/>
            <a:ahLst/>
            <a:cxnLst/>
            <a:rect l="l" t="t" r="r" b="b"/>
            <a:pathLst>
              <a:path w="8237855" h="3260725">
                <a:moveTo>
                  <a:pt x="0" y="3260255"/>
                </a:moveTo>
                <a:lnTo>
                  <a:pt x="8237258" y="3260255"/>
                </a:lnTo>
                <a:lnTo>
                  <a:pt x="8237258" y="0"/>
                </a:lnTo>
                <a:lnTo>
                  <a:pt x="0" y="0"/>
                </a:lnTo>
                <a:lnTo>
                  <a:pt x="0" y="3260255"/>
                </a:lnTo>
                <a:close/>
              </a:path>
            </a:pathLst>
          </a:custGeom>
          <a:solidFill>
            <a:srgbClr val="FFFDE8"/>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7" name="object 7">
            <a:extLst>
              <a:ext uri="{FF2B5EF4-FFF2-40B4-BE49-F238E27FC236}">
                <a16:creationId xmlns:a16="http://schemas.microsoft.com/office/drawing/2014/main" id="{31F09BD8-CF4B-914D-B71D-4096E2EA7D58}"/>
              </a:ext>
            </a:extLst>
          </p:cNvPr>
          <p:cNvSpPr/>
          <p:nvPr/>
        </p:nvSpPr>
        <p:spPr>
          <a:xfrm>
            <a:off x="551384" y="908720"/>
            <a:ext cx="9001000" cy="2477603"/>
          </a:xfrm>
          <a:custGeom>
            <a:avLst/>
            <a:gdLst/>
            <a:ahLst/>
            <a:cxnLst/>
            <a:rect l="l" t="t" r="r" b="b"/>
            <a:pathLst>
              <a:path w="8237855" h="3260725">
                <a:moveTo>
                  <a:pt x="0" y="3260255"/>
                </a:moveTo>
                <a:lnTo>
                  <a:pt x="8237258" y="3260255"/>
                </a:lnTo>
                <a:lnTo>
                  <a:pt x="8237258" y="0"/>
                </a:lnTo>
                <a:lnTo>
                  <a:pt x="0" y="0"/>
                </a:lnTo>
                <a:lnTo>
                  <a:pt x="0" y="3260255"/>
                </a:lnTo>
                <a:close/>
              </a:path>
            </a:pathLst>
          </a:custGeom>
          <a:ln w="15748">
            <a:solidFill>
              <a:srgbClr val="6D6E71"/>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599E1044-F1D5-0749-AF87-684F416A1B24}"/>
              </a:ext>
            </a:extLst>
          </p:cNvPr>
          <p:cNvSpPr txBox="1"/>
          <p:nvPr/>
        </p:nvSpPr>
        <p:spPr>
          <a:xfrm>
            <a:off x="712810" y="1128482"/>
            <a:ext cx="8685498" cy="2103764"/>
          </a:xfrm>
          <a:prstGeom prst="rect">
            <a:avLst/>
          </a:prstGeom>
        </p:spPr>
        <p:txBody>
          <a:bodyPr vert="horz" wrap="square" lIns="0" tIns="10945" rIns="0" bIns="0" rtlCol="0">
            <a:spAutoFit/>
          </a:bodyPr>
          <a:lstStyle/>
          <a:p>
            <a:pPr marL="161300" marR="4609">
              <a:lnSpc>
                <a:spcPts val="3175"/>
              </a:lnSpc>
              <a:spcBef>
                <a:spcPts val="86"/>
              </a:spcBef>
            </a:pPr>
            <a:r>
              <a:rPr sz="2359" dirty="0">
                <a:solidFill>
                  <a:srgbClr val="231F20"/>
                </a:solidFill>
                <a:latin typeface="HGMaruGothicMPRO" panose="020F0600000000000000" pitchFamily="34" charset="-128"/>
                <a:ea typeface="HGMaruGothicMPRO" panose="020F0600000000000000" pitchFamily="34" charset="-128"/>
                <a:cs typeface="A-OTF Shin Maru Go Pro"/>
              </a:rPr>
              <a:t>　使用者は、労働者の過半数で組織する労働組合もしくは労働者の過半数を代表する者との書面による協定をし、これを行政官庁に届け出た場合においては、その</a:t>
            </a:r>
            <a:r>
              <a:rPr sz="2359" b="1" dirty="0">
                <a:solidFill>
                  <a:srgbClr val="FF0000"/>
                </a:solidFill>
                <a:latin typeface="HGMaruGothicMPRO" panose="020F0600000000000000" pitchFamily="34" charset="-128"/>
                <a:ea typeface="HGMaruGothicMPRO" panose="020F0600000000000000" pitchFamily="34" charset="-128"/>
                <a:cs typeface="ShinMGoPro-Medium"/>
              </a:rPr>
              <a:t>協定で定めるところによって労働時間を延長</a:t>
            </a:r>
            <a:r>
              <a:rPr sz="2359" dirty="0">
                <a:solidFill>
                  <a:srgbClr val="231F20"/>
                </a:solidFill>
                <a:latin typeface="HGMaruGothicMPRO" panose="020F0600000000000000" pitchFamily="34" charset="-128"/>
                <a:ea typeface="HGMaruGothicMPRO" panose="020F0600000000000000" pitchFamily="34" charset="-128"/>
                <a:cs typeface="A-OTF Shin Maru Go Pro"/>
              </a:rPr>
              <a:t>し、又は</a:t>
            </a:r>
            <a:r>
              <a:rPr sz="2359" b="1" dirty="0">
                <a:solidFill>
                  <a:srgbClr val="FF0000"/>
                </a:solidFill>
                <a:latin typeface="HGMaruGothicMPRO" panose="020F0600000000000000" pitchFamily="34" charset="-128"/>
                <a:ea typeface="HGMaruGothicMPRO" panose="020F0600000000000000" pitchFamily="34" charset="-128"/>
                <a:cs typeface="ShinMGoPro-Medium"/>
              </a:rPr>
              <a:t>休日に労働</a:t>
            </a:r>
            <a:r>
              <a:rPr sz="2359" dirty="0">
                <a:solidFill>
                  <a:srgbClr val="231F20"/>
                </a:solidFill>
                <a:latin typeface="HGMaruGothicMPRO" panose="020F0600000000000000" pitchFamily="34" charset="-128"/>
                <a:ea typeface="HGMaruGothicMPRO" panose="020F0600000000000000" pitchFamily="34" charset="-128"/>
                <a:cs typeface="A-OTF Shin Maru Go Pro"/>
              </a:rPr>
              <a:t>させることができる。</a:t>
            </a:r>
            <a:endParaRPr sz="2359" dirty="0">
              <a:latin typeface="HGMaruGothicMPRO" panose="020F0600000000000000" pitchFamily="34" charset="-128"/>
              <a:ea typeface="HGMaruGothicMPRO" panose="020F0600000000000000" pitchFamily="34" charset="-128"/>
              <a:cs typeface="A-OTF Shin Maru Go Pro"/>
            </a:endParaRPr>
          </a:p>
          <a:p>
            <a:pPr marL="11521">
              <a:lnSpc>
                <a:spcPts val="3175"/>
              </a:lnSpc>
              <a:spcBef>
                <a:spcPts val="322"/>
              </a:spcBef>
            </a:pPr>
            <a:r>
              <a:rPr sz="2359" dirty="0">
                <a:solidFill>
                  <a:srgbClr val="231F20"/>
                </a:solidFill>
                <a:latin typeface="HGMaruGothicMPRO" panose="020F0600000000000000" pitchFamily="34" charset="-128"/>
                <a:ea typeface="HGMaruGothicMPRO" panose="020F0600000000000000" pitchFamily="34" charset="-128"/>
                <a:cs typeface="A-OTF Shin Maru Go Pro"/>
              </a:rPr>
              <a:t>（労働基準法第36条（抜粋</a:t>
            </a:r>
            <a:r>
              <a:rPr sz="2359" spc="-816" dirty="0">
                <a:solidFill>
                  <a:srgbClr val="231F20"/>
                </a:solidFill>
                <a:latin typeface="HGMaruGothicMPRO" panose="020F0600000000000000" pitchFamily="34" charset="-128"/>
                <a:ea typeface="HGMaruGothicMPRO" panose="020F0600000000000000" pitchFamily="34" charset="-128"/>
                <a:cs typeface="A-OTF Shin Maru Go Pro"/>
              </a:rPr>
              <a:t>））</a:t>
            </a:r>
            <a:endParaRPr sz="2517" spc="-816" dirty="0">
              <a:latin typeface="HGMaruGothicMPRO" panose="020F0600000000000000" pitchFamily="34" charset="-128"/>
              <a:ea typeface="HGMaruGothicMPRO" panose="020F0600000000000000" pitchFamily="34" charset="-128"/>
              <a:cs typeface="A-OTF Shin Maru Go Pro"/>
            </a:endParaRPr>
          </a:p>
        </p:txBody>
      </p:sp>
      <p:grpSp>
        <p:nvGrpSpPr>
          <p:cNvPr id="12" name="グループ化 11">
            <a:extLst>
              <a:ext uri="{FF2B5EF4-FFF2-40B4-BE49-F238E27FC236}">
                <a16:creationId xmlns:a16="http://schemas.microsoft.com/office/drawing/2014/main" id="{4A889E74-726D-F945-9682-37A4E82B862E}"/>
              </a:ext>
            </a:extLst>
          </p:cNvPr>
          <p:cNvGrpSpPr/>
          <p:nvPr/>
        </p:nvGrpSpPr>
        <p:grpSpPr>
          <a:xfrm>
            <a:off x="1631504" y="3384041"/>
            <a:ext cx="6001398" cy="1354385"/>
            <a:chOff x="1458897" y="5254194"/>
            <a:chExt cx="6615430" cy="1492959"/>
          </a:xfrm>
          <a:solidFill>
            <a:srgbClr val="E60012">
              <a:alpha val="50000"/>
            </a:srgbClr>
          </a:solidFill>
        </p:grpSpPr>
        <p:sp>
          <p:nvSpPr>
            <p:cNvPr id="8" name="object 8">
              <a:extLst>
                <a:ext uri="{FF2B5EF4-FFF2-40B4-BE49-F238E27FC236}">
                  <a16:creationId xmlns:a16="http://schemas.microsoft.com/office/drawing/2014/main" id="{2605136F-7E5F-6F4D-B9F6-E7AD486A8B2E}"/>
                </a:ext>
              </a:extLst>
            </p:cNvPr>
            <p:cNvSpPr/>
            <p:nvPr/>
          </p:nvSpPr>
          <p:spPr>
            <a:xfrm>
              <a:off x="1458897" y="5865138"/>
              <a:ext cx="6615430" cy="882015"/>
            </a:xfrm>
            <a:custGeom>
              <a:avLst/>
              <a:gdLst/>
              <a:ahLst/>
              <a:cxnLst/>
              <a:rect l="l" t="t" r="r" b="b"/>
              <a:pathLst>
                <a:path w="6615430" h="882015">
                  <a:moveTo>
                    <a:pt x="6363004" y="0"/>
                  </a:moveTo>
                  <a:lnTo>
                    <a:pt x="252006" y="0"/>
                  </a:lnTo>
                  <a:lnTo>
                    <a:pt x="106315" y="3937"/>
                  </a:lnTo>
                  <a:lnTo>
                    <a:pt x="31500" y="31500"/>
                  </a:lnTo>
                  <a:lnTo>
                    <a:pt x="3937" y="106315"/>
                  </a:lnTo>
                  <a:lnTo>
                    <a:pt x="0" y="252006"/>
                  </a:lnTo>
                  <a:lnTo>
                    <a:pt x="0" y="629996"/>
                  </a:lnTo>
                  <a:lnTo>
                    <a:pt x="3937" y="775687"/>
                  </a:lnTo>
                  <a:lnTo>
                    <a:pt x="31500" y="850501"/>
                  </a:lnTo>
                  <a:lnTo>
                    <a:pt x="106315" y="878064"/>
                  </a:lnTo>
                  <a:lnTo>
                    <a:pt x="252006" y="882002"/>
                  </a:lnTo>
                  <a:lnTo>
                    <a:pt x="6363004" y="882002"/>
                  </a:lnTo>
                  <a:lnTo>
                    <a:pt x="6508695" y="878064"/>
                  </a:lnTo>
                  <a:lnTo>
                    <a:pt x="6583510" y="850501"/>
                  </a:lnTo>
                  <a:lnTo>
                    <a:pt x="6611073" y="775687"/>
                  </a:lnTo>
                  <a:lnTo>
                    <a:pt x="6615010" y="629996"/>
                  </a:lnTo>
                  <a:lnTo>
                    <a:pt x="6615010" y="252006"/>
                  </a:lnTo>
                  <a:lnTo>
                    <a:pt x="6611073" y="106315"/>
                  </a:lnTo>
                  <a:lnTo>
                    <a:pt x="6583510" y="31500"/>
                  </a:lnTo>
                  <a:lnTo>
                    <a:pt x="6508695" y="3937"/>
                  </a:lnTo>
                  <a:lnTo>
                    <a:pt x="6363004" y="0"/>
                  </a:lnTo>
                  <a:close/>
                </a:path>
              </a:pathLst>
            </a:custGeom>
            <a:gr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8262E56A-3C7B-2D4D-AC86-3DBF51BEC80D}"/>
                </a:ext>
              </a:extLst>
            </p:cNvPr>
            <p:cNvSpPr/>
            <p:nvPr/>
          </p:nvSpPr>
          <p:spPr>
            <a:xfrm>
              <a:off x="3430807" y="5254194"/>
              <a:ext cx="428625" cy="610945"/>
            </a:xfrm>
            <a:custGeom>
              <a:avLst/>
              <a:gdLst/>
              <a:ahLst/>
              <a:cxnLst/>
              <a:rect l="l" t="t" r="r" b="b"/>
              <a:pathLst>
                <a:path w="428625" h="707389">
                  <a:moveTo>
                    <a:pt x="0" y="0"/>
                  </a:moveTo>
                  <a:lnTo>
                    <a:pt x="62992" y="707237"/>
                  </a:lnTo>
                  <a:lnTo>
                    <a:pt x="428396" y="705599"/>
                  </a:lnTo>
                  <a:lnTo>
                    <a:pt x="0" y="0"/>
                  </a:lnTo>
                  <a:close/>
                </a:path>
              </a:pathLst>
            </a:custGeom>
            <a:solidFill>
              <a:srgbClr val="E60012">
                <a:alpha val="50000"/>
              </a:srgbClr>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grpSp>
      <p:sp>
        <p:nvSpPr>
          <p:cNvPr id="11" name="object 9">
            <a:extLst>
              <a:ext uri="{FF2B5EF4-FFF2-40B4-BE49-F238E27FC236}">
                <a16:creationId xmlns:a16="http://schemas.microsoft.com/office/drawing/2014/main" id="{18A2DFFE-C5D0-A94B-A648-E18AD78BF34F}"/>
              </a:ext>
            </a:extLst>
          </p:cNvPr>
          <p:cNvSpPr txBox="1"/>
          <p:nvPr/>
        </p:nvSpPr>
        <p:spPr>
          <a:xfrm>
            <a:off x="839416" y="4135535"/>
            <a:ext cx="7088424" cy="401928"/>
          </a:xfrm>
          <a:prstGeom prst="rect">
            <a:avLst/>
          </a:prstGeom>
        </p:spPr>
        <p:txBody>
          <a:bodyPr vert="horz" wrap="square" lIns="0" tIns="10945" rIns="0" bIns="0" rtlCol="0">
            <a:spAutoFit/>
          </a:bodyPr>
          <a:lstStyle/>
          <a:p>
            <a:pPr marL="918835">
              <a:spcBef>
                <a:spcPts val="2667"/>
              </a:spcBef>
            </a:pPr>
            <a:r>
              <a:rPr sz="1814" dirty="0">
                <a:solidFill>
                  <a:srgbClr val="231F20"/>
                </a:solidFill>
                <a:latin typeface="HGMaruGothicMPRO" panose="020F0600000000000000" pitchFamily="34" charset="-128"/>
                <a:ea typeface="HGMaruGothicMPRO" panose="020F0600000000000000" pitchFamily="34" charset="-128"/>
                <a:cs typeface="A-OTF Shin Maru Go Pro"/>
              </a:rPr>
              <a:t>一般に</a:t>
            </a:r>
            <a:r>
              <a:rPr sz="2540" dirty="0">
                <a:solidFill>
                  <a:srgbClr val="231F20"/>
                </a:solidFill>
                <a:latin typeface="HGMaruGothicMPRO" panose="020F0600000000000000" pitchFamily="34" charset="-128"/>
                <a:ea typeface="HGMaruGothicMPRO" panose="020F0600000000000000" pitchFamily="34" charset="-128"/>
                <a:cs typeface="A-OTF Shin Maru Go Pro"/>
              </a:rPr>
              <a:t>36協定『サブロク協定』</a:t>
            </a:r>
            <a:r>
              <a:rPr sz="1814" dirty="0">
                <a:solidFill>
                  <a:srgbClr val="231F20"/>
                </a:solidFill>
                <a:latin typeface="HGMaruGothicMPRO" panose="020F0600000000000000" pitchFamily="34" charset="-128"/>
                <a:ea typeface="HGMaruGothicMPRO" panose="020F0600000000000000" pitchFamily="34" charset="-128"/>
                <a:cs typeface="A-OTF Shin Maru Go Pro"/>
              </a:rPr>
              <a:t>と称されます</a:t>
            </a:r>
            <a:endParaRPr sz="1814" dirty="0">
              <a:latin typeface="HGMaruGothicMPRO" panose="020F0600000000000000" pitchFamily="34" charset="-128"/>
              <a:ea typeface="HGMaruGothicMPRO" panose="020F0600000000000000" pitchFamily="34" charset="-128"/>
              <a:cs typeface="A-OTF Shin Maru Go Pro"/>
            </a:endParaRPr>
          </a:p>
        </p:txBody>
      </p:sp>
      <p:sp>
        <p:nvSpPr>
          <p:cNvPr id="13" name="正方形/長方形 12"/>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残業には、</a:t>
            </a:r>
            <a:r>
              <a:rPr kumimoji="1" lang="en-US" altLang="ja-JP" sz="2400" b="1" dirty="0">
                <a:latin typeface="HG丸ｺﾞｼｯｸM-PRO" panose="020F0600000000000000" pitchFamily="50" charset="-128"/>
                <a:ea typeface="HG丸ｺﾞｼｯｸM-PRO" panose="020F0600000000000000" pitchFamily="50" charset="-128"/>
              </a:rPr>
              <a:t>36</a:t>
            </a:r>
            <a:r>
              <a:rPr kumimoji="1" lang="ja-JP" altLang="en-US" sz="2400" b="1" dirty="0">
                <a:latin typeface="HG丸ｺﾞｼｯｸM-PRO" panose="020F0600000000000000" pitchFamily="50" charset="-128"/>
                <a:ea typeface="HG丸ｺﾞｼｯｸM-PRO" panose="020F0600000000000000" pitchFamily="50" charset="-128"/>
              </a:rPr>
              <a:t>協定</a:t>
            </a:r>
            <a:r>
              <a:rPr kumimoji="1" lang="en-US" altLang="ja-JP" sz="2400" b="1" dirty="0">
                <a:latin typeface="HG丸ｺﾞｼｯｸM-PRO" panose="020F0600000000000000" pitchFamily="50" charset="-128"/>
                <a:ea typeface="HG丸ｺﾞｼｯｸM-PRO" panose="020F0600000000000000" pitchFamily="50" charset="-128"/>
              </a:rPr>
              <a:t>(</a:t>
            </a:r>
            <a:r>
              <a:rPr kumimoji="1" lang="ja-JP" altLang="en-US" sz="2400" b="1" dirty="0">
                <a:latin typeface="HG丸ｺﾞｼｯｸM-PRO" panose="020F0600000000000000" pitchFamily="50" charset="-128"/>
                <a:ea typeface="HG丸ｺﾞｼｯｸM-PRO" panose="020F0600000000000000" pitchFamily="50" charset="-128"/>
              </a:rPr>
              <a:t>サブロク協定</a:t>
            </a:r>
            <a:r>
              <a:rPr kumimoji="1" lang="en-US" altLang="ja-JP" sz="2400" b="1" dirty="0">
                <a:latin typeface="HG丸ｺﾞｼｯｸM-PRO" panose="020F0600000000000000" pitchFamily="50" charset="-128"/>
                <a:ea typeface="HG丸ｺﾞｼｯｸM-PRO" panose="020F0600000000000000" pitchFamily="50" charset="-128"/>
              </a:rPr>
              <a:t>)</a:t>
            </a:r>
            <a:r>
              <a:rPr kumimoji="1" lang="ja-JP" altLang="en-US" sz="2400" b="1" dirty="0">
                <a:latin typeface="HG丸ｺﾞｼｯｸM-PRO" panose="020F0600000000000000" pitchFamily="50" charset="-128"/>
                <a:ea typeface="HG丸ｺﾞｼｯｸM-PRO" panose="020F0600000000000000" pitchFamily="50" charset="-128"/>
              </a:rPr>
              <a:t>が必要です。</a:t>
            </a:r>
          </a:p>
        </p:txBody>
      </p:sp>
      <p:sp>
        <p:nvSpPr>
          <p:cNvPr id="15" name="object 8">
            <a:extLst>
              <a:ext uri="{FF2B5EF4-FFF2-40B4-BE49-F238E27FC236}">
                <a16:creationId xmlns:a16="http://schemas.microsoft.com/office/drawing/2014/main" id="{22B39C9C-11D3-E94D-8754-E8BC7EA27F7C}"/>
              </a:ext>
            </a:extLst>
          </p:cNvPr>
          <p:cNvSpPr txBox="1"/>
          <p:nvPr/>
        </p:nvSpPr>
        <p:spPr>
          <a:xfrm>
            <a:off x="698538" y="4899222"/>
            <a:ext cx="10794924" cy="1766505"/>
          </a:xfrm>
          <a:prstGeom prst="rect">
            <a:avLst/>
          </a:prstGeom>
          <a:ln w="15748">
            <a:noFill/>
          </a:ln>
        </p:spPr>
        <p:txBody>
          <a:bodyPr vert="horz" wrap="square" lIns="0" tIns="127885" rIns="0" bIns="0" rtlCol="0">
            <a:spAutoFit/>
          </a:bodyPr>
          <a:lstStyle/>
          <a:p>
            <a:pPr marL="216000" marR="270178" indent="-216000">
              <a:lnSpc>
                <a:spcPct val="133000"/>
              </a:lnSpc>
            </a:pP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a:t>
            </a:r>
            <a:r>
              <a:rPr sz="2000"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rPr>
              <a:t>36</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協定で定める範囲を超えて残業や休日労働をさせた場合は、労働基準法違反です。</a:t>
            </a:r>
            <a:endPar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endParaRPr>
          </a:p>
          <a:p>
            <a:pPr marL="216000" marR="270178" indent="-216000">
              <a:lnSpc>
                <a:spcPct val="133000"/>
              </a:lnSpc>
            </a:pP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懲役</a:t>
            </a:r>
            <a:r>
              <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rPr>
              <a:t>6</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か月以下又は罰金</a:t>
            </a:r>
            <a:r>
              <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rPr>
              <a:t>30</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万円以下</a:t>
            </a:r>
            <a:r>
              <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rPr>
              <a:t>)</a:t>
            </a:r>
          </a:p>
          <a:p>
            <a:pPr marL="216000" marR="270178" indent="-216000">
              <a:lnSpc>
                <a:spcPct val="133000"/>
              </a:lnSpc>
            </a:pP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　</a:t>
            </a:r>
            <a:r>
              <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rPr>
              <a:t>36</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協定だけあれば残業や休日出勤する義務が発生するわけではなく、別途、労働契約や就業規則に</a:t>
            </a:r>
            <a:r>
              <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時間外･休日に労働させることがある</a:t>
            </a:r>
            <a:r>
              <a:rPr lang="en-US" altLang="ja-JP" sz="2000"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旨の定めが必要です。</a:t>
            </a:r>
            <a:endParaRPr lang="en-US" sz="2000" dirty="0">
              <a:solidFill>
                <a:srgbClr val="231F20"/>
              </a:solidFill>
              <a:latin typeface="HGMaruGothicMPRO" panose="020F0600000000000000" pitchFamily="34" charset="-128"/>
              <a:ea typeface="HGMaruGothicMPRO" panose="020F0600000000000000" pitchFamily="34" charset="-128"/>
              <a:cs typeface="A-OTF Shin Maru Go Pro"/>
            </a:endParaRPr>
          </a:p>
        </p:txBody>
      </p:sp>
      <p:sp>
        <p:nvSpPr>
          <p:cNvPr id="16"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76</a:t>
            </a:r>
            <a:endParaRPr lang="ja-JP" altLang="en-US" sz="1200" b="1" dirty="0"/>
          </a:p>
        </p:txBody>
      </p:sp>
    </p:spTree>
    <p:extLst>
      <p:ext uri="{BB962C8B-B14F-4D97-AF65-F5344CB8AC3E}">
        <p14:creationId xmlns:p14="http://schemas.microsoft.com/office/powerpoint/2010/main" val="3301233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角丸四角形 34"/>
          <p:cNvSpPr/>
          <p:nvPr/>
        </p:nvSpPr>
        <p:spPr>
          <a:xfrm>
            <a:off x="479376" y="5469925"/>
            <a:ext cx="2051760" cy="999041"/>
          </a:xfrm>
          <a:prstGeom prst="roundRect">
            <a:avLst>
              <a:gd name="adj" fmla="val 9141"/>
            </a:avLst>
          </a:prstGeom>
          <a:solidFill>
            <a:srgbClr val="9C7DB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2000" b="1" dirty="0">
                <a:solidFill>
                  <a:schemeClr val="bg1"/>
                </a:solidFill>
                <a:latin typeface="HG丸ｺﾞｼｯｸM-PRO" panose="020F0600000000000000" pitchFamily="50" charset="-128"/>
                <a:ea typeface="HG丸ｺﾞｼｯｸM-PRO" panose="020F0600000000000000" pitchFamily="50" charset="-128"/>
              </a:rPr>
              <a:t>裁量労働制</a:t>
            </a:r>
          </a:p>
        </p:txBody>
      </p:sp>
      <p:sp>
        <p:nvSpPr>
          <p:cNvPr id="36" name="角丸四角形 35"/>
          <p:cNvSpPr/>
          <p:nvPr/>
        </p:nvSpPr>
        <p:spPr>
          <a:xfrm>
            <a:off x="2609524" y="5445224"/>
            <a:ext cx="9103100" cy="1008112"/>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a:lnSpc>
                <a:spcPct val="120000"/>
              </a:lnSpc>
            </a:pP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法令で定める特定の業務に従事するなど一定の要件を満たす場合に、法令で定める手続を行うことにより、あらかじめ定める労働時間働いたとみなす制度</a:t>
            </a:r>
            <a:endPar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ct val="120000"/>
              </a:lnSpc>
            </a:pP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専門業務型裁量労働制と企画業務型裁量労働制があります</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p>
        </p:txBody>
      </p:sp>
      <p:sp>
        <p:nvSpPr>
          <p:cNvPr id="33" name="角丸四角形 32"/>
          <p:cNvSpPr/>
          <p:nvPr/>
        </p:nvSpPr>
        <p:spPr>
          <a:xfrm>
            <a:off x="479376" y="4596596"/>
            <a:ext cx="2051760" cy="787280"/>
          </a:xfrm>
          <a:prstGeom prst="roundRect">
            <a:avLst>
              <a:gd name="adj" fmla="val 9141"/>
            </a:avLst>
          </a:prstGeom>
          <a:solidFill>
            <a:srgbClr val="9C7DB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2000" b="1" dirty="0">
                <a:solidFill>
                  <a:schemeClr val="bg1"/>
                </a:solidFill>
                <a:latin typeface="HG丸ｺﾞｼｯｸM-PRO" panose="020F0600000000000000" pitchFamily="50" charset="-128"/>
                <a:ea typeface="HG丸ｺﾞｼｯｸM-PRO" panose="020F0600000000000000" pitchFamily="50" charset="-128"/>
              </a:rPr>
              <a:t>事業場外みなし労働時間制</a:t>
            </a:r>
          </a:p>
        </p:txBody>
      </p:sp>
      <p:sp>
        <p:nvSpPr>
          <p:cNvPr id="34" name="角丸四角形 33"/>
          <p:cNvSpPr/>
          <p:nvPr/>
        </p:nvSpPr>
        <p:spPr>
          <a:xfrm>
            <a:off x="2609524" y="4571894"/>
            <a:ext cx="9103100" cy="794428"/>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a:lnSpc>
                <a:spcPct val="120000"/>
              </a:lnSpc>
            </a:pP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事業場外で働くため使用者による労働時間の算定が困難な場合に、原則として所定労働時間働いたとみなす制度</a:t>
            </a:r>
            <a:endPar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16" name="角丸四角形 15"/>
          <p:cNvSpPr/>
          <p:nvPr/>
        </p:nvSpPr>
        <p:spPr>
          <a:xfrm>
            <a:off x="2609524" y="1052292"/>
            <a:ext cx="9103100" cy="612000"/>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a:lnSpc>
                <a:spcPct val="120000"/>
              </a:lnSpc>
            </a:pP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事業場の規模が</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1</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9</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人の以下の事業では、法定労働時間は週</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44</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時間です。</a:t>
            </a:r>
            <a:endPar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a:lnSpc>
                <a:spcPct val="120000"/>
              </a:lnSpc>
            </a:pP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　</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商業、映画･演劇業</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映画の製作を除く。</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dirty="0" err="1">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保健衛生業、接客娯楽業</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endPar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28" name="正方形/長方形 27"/>
          <p:cNvSpPr/>
          <p:nvPr/>
        </p:nvSpPr>
        <p:spPr>
          <a:xfrm>
            <a:off x="0" y="635061"/>
            <a:ext cx="12192000" cy="12964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週</a:t>
            </a:r>
            <a:r>
              <a:rPr lang="en-US" altLang="ja-JP" sz="2400" b="1" dirty="0">
                <a:latin typeface="HG丸ｺﾞｼｯｸM-PRO" panose="020F0600000000000000" pitchFamily="50" charset="-128"/>
                <a:ea typeface="HG丸ｺﾞｼｯｸM-PRO" panose="020F0600000000000000" pitchFamily="50" charset="-128"/>
              </a:rPr>
              <a:t>44</a:t>
            </a:r>
            <a:r>
              <a:rPr lang="ja-JP" altLang="en-US" sz="2400" b="1" dirty="0">
                <a:latin typeface="HG丸ｺﾞｼｯｸM-PRO" panose="020F0600000000000000" pitchFamily="50" charset="-128"/>
                <a:ea typeface="HG丸ｺﾞｼｯｸM-PRO" panose="020F0600000000000000" pitchFamily="50" charset="-128"/>
              </a:rPr>
              <a:t>時間制の業種、柔軟な労働時間制度</a:t>
            </a:r>
          </a:p>
        </p:txBody>
      </p:sp>
      <p:sp>
        <p:nvSpPr>
          <p:cNvPr id="30" name="角丸四角形 29"/>
          <p:cNvSpPr/>
          <p:nvPr/>
        </p:nvSpPr>
        <p:spPr>
          <a:xfrm>
            <a:off x="479376" y="980832"/>
            <a:ext cx="2051760" cy="726896"/>
          </a:xfrm>
          <a:prstGeom prst="roundRect">
            <a:avLst>
              <a:gd name="adj" fmla="val 9141"/>
            </a:avLst>
          </a:prstGeom>
          <a:solidFill>
            <a:srgbClr val="9C7DB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2000" b="1" dirty="0">
                <a:solidFill>
                  <a:schemeClr val="bg1"/>
                </a:solidFill>
                <a:latin typeface="HG丸ｺﾞｼｯｸM-PRO" panose="020F0600000000000000" pitchFamily="50" charset="-128"/>
                <a:ea typeface="HG丸ｺﾞｼｯｸM-PRO" panose="020F0600000000000000" pitchFamily="50" charset="-128"/>
              </a:rPr>
              <a:t>特例措置</a:t>
            </a:r>
            <a:endParaRPr lang="en-US" altLang="ja-JP" sz="2000" b="1" dirty="0">
              <a:solidFill>
                <a:schemeClr val="bg1"/>
              </a:solidFill>
              <a:latin typeface="HG丸ｺﾞｼｯｸM-PRO" panose="020F0600000000000000" pitchFamily="50" charset="-128"/>
              <a:ea typeface="HG丸ｺﾞｼｯｸM-PRO" panose="020F0600000000000000" pitchFamily="50" charset="-128"/>
            </a:endParaRPr>
          </a:p>
          <a:p>
            <a:pPr algn="ctr"/>
            <a:r>
              <a:rPr lang="ja-JP" altLang="en-US" sz="2000" b="1" dirty="0">
                <a:solidFill>
                  <a:schemeClr val="bg1"/>
                </a:solidFill>
                <a:latin typeface="HG丸ｺﾞｼｯｸM-PRO" panose="020F0600000000000000" pitchFamily="50" charset="-128"/>
                <a:ea typeface="HG丸ｺﾞｼｯｸM-PRO" panose="020F0600000000000000" pitchFamily="50" charset="-128"/>
              </a:rPr>
              <a:t>対象事業場</a:t>
            </a:r>
          </a:p>
        </p:txBody>
      </p:sp>
      <p:sp>
        <p:nvSpPr>
          <p:cNvPr id="31" name="角丸四角形 30"/>
          <p:cNvSpPr/>
          <p:nvPr/>
        </p:nvSpPr>
        <p:spPr>
          <a:xfrm>
            <a:off x="479376" y="1780348"/>
            <a:ext cx="2051760" cy="2720836"/>
          </a:xfrm>
          <a:prstGeom prst="roundRect">
            <a:avLst>
              <a:gd name="adj" fmla="val 9141"/>
            </a:avLst>
          </a:prstGeom>
          <a:solidFill>
            <a:srgbClr val="9C7DB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2000" b="1" dirty="0">
                <a:solidFill>
                  <a:schemeClr val="bg1"/>
                </a:solidFill>
                <a:latin typeface="HG丸ｺﾞｼｯｸM-PRO" panose="020F0600000000000000" pitchFamily="50" charset="-128"/>
                <a:ea typeface="HG丸ｺﾞｼｯｸM-PRO" panose="020F0600000000000000" pitchFamily="50" charset="-128"/>
              </a:rPr>
              <a:t>変形労働時間制</a:t>
            </a:r>
          </a:p>
        </p:txBody>
      </p:sp>
      <p:sp>
        <p:nvSpPr>
          <p:cNvPr id="32" name="角丸四角形 31"/>
          <p:cNvSpPr/>
          <p:nvPr/>
        </p:nvSpPr>
        <p:spPr>
          <a:xfrm>
            <a:off x="2609524" y="1755645"/>
            <a:ext cx="9103100" cy="2745539"/>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a:lnSpc>
                <a:spcPct val="120000"/>
              </a:lnSpc>
            </a:pP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一定の要件を満たす場合に、一定期間内の労働時間を平均週</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40</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時間以内とすることにより、特定の週・日において法定労働時間を超えて働くことができる制度です。</a:t>
            </a:r>
            <a:endPar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marL="216000" indent="-216000">
              <a:lnSpc>
                <a:spcPct val="120000"/>
              </a:lnSpc>
            </a:pP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①　</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1</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か月単位の変形労働時間制（特例措置対象事業場は平均週</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44</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時間以内）</a:t>
            </a:r>
            <a:endPar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marL="216000" indent="-216000">
              <a:lnSpc>
                <a:spcPct val="120000"/>
              </a:lnSpc>
            </a:pP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②　１年単位の変形労働時間制（</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1</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日や</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1</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週の労働時間の上限があります</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p>
          <a:p>
            <a:pPr marL="216000" indent="-216000">
              <a:lnSpc>
                <a:spcPct val="120000"/>
              </a:lnSpc>
            </a:pP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③　フレックスタイム制</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各日の出退勤時刻を労働者自身が決められる制度です</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p>
          <a:p>
            <a:pPr marL="216000" indent="-216000">
              <a:lnSpc>
                <a:spcPct val="120000"/>
              </a:lnSpc>
            </a:pP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④　</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1</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週間単位の非定型労働時間制</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事業場の規模が</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29</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人以下の小売業・旅館・料理店及び飲食店に限り、各日の労働時間をあらかじめ就業規則等で定めなくても、労使協定により、</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1</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週</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40</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時間の範囲で</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1</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日</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10</a:t>
            </a:r>
            <a:r>
              <a:rPr lang="ja-JP" altLang="en-US" dirty="0">
                <a:solidFill>
                  <a:prstClr val="black">
                    <a:lumMod val="95000"/>
                    <a:lumOff val="5000"/>
                  </a:prstClr>
                </a:solidFill>
                <a:latin typeface="HG丸ｺﾞｼｯｸM-PRO" panose="020F0600000000000000" pitchFamily="50" charset="-128"/>
                <a:ea typeface="HG丸ｺﾞｼｯｸM-PRO" panose="020F0600000000000000" pitchFamily="50" charset="-128"/>
              </a:rPr>
              <a:t>時間まで労働させることができます</a:t>
            </a:r>
            <a:r>
              <a:rPr lang="en-US" altLang="ja-JP"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p>
        </p:txBody>
      </p:sp>
      <p:sp>
        <p:nvSpPr>
          <p:cNvPr id="2" name="スライド番号プレースホルダー 1">
            <a:extLst>
              <a:ext uri="{FF2B5EF4-FFF2-40B4-BE49-F238E27FC236}">
                <a16:creationId xmlns:a16="http://schemas.microsoft.com/office/drawing/2014/main" id="{4E16495A-B42C-134D-05D0-AC474FBE3F8F}"/>
              </a:ext>
            </a:extLst>
          </p:cNvPr>
          <p:cNvSpPr>
            <a:spLocks noGrp="1"/>
          </p:cNvSpPr>
          <p:nvPr>
            <p:ph type="sldNum" sz="quarter" idx="12"/>
          </p:nvPr>
        </p:nvSpPr>
        <p:spPr/>
        <p:txBody>
          <a:bodyPr/>
          <a:lstStyle/>
          <a:p>
            <a:fld id="{E3C52A74-6BB8-425A-81FA-95938EE2CA9E}" type="slidenum">
              <a:rPr kumimoji="1" lang="ja-JP" altLang="en-US" smtClean="0"/>
              <a:t>65</a:t>
            </a:fld>
            <a:endParaRPr kumimoji="1" lang="ja-JP" altLang="en-US"/>
          </a:p>
        </p:txBody>
      </p:sp>
    </p:spTree>
    <p:extLst>
      <p:ext uri="{BB962C8B-B14F-4D97-AF65-F5344CB8AC3E}">
        <p14:creationId xmlns:p14="http://schemas.microsoft.com/office/powerpoint/2010/main" val="3791411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415480" y="836711"/>
            <a:ext cx="9217024" cy="3568793"/>
          </a:xfrm>
          <a:prstGeom prst="roundRect">
            <a:avLst>
              <a:gd name="adj" fmla="val 3840"/>
            </a:avLst>
          </a:prstGeom>
          <a:solidFill>
            <a:srgbClr val="9C7DB6">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角丸四角形 61"/>
          <p:cNvSpPr/>
          <p:nvPr/>
        </p:nvSpPr>
        <p:spPr>
          <a:xfrm>
            <a:off x="1415480" y="4474896"/>
            <a:ext cx="9361040" cy="2340000"/>
          </a:xfrm>
          <a:prstGeom prst="roundRect">
            <a:avLst>
              <a:gd name="adj" fmla="val 3569"/>
            </a:avLst>
          </a:prstGeom>
          <a:solidFill>
            <a:schemeClr val="bg1"/>
          </a:solidFill>
          <a:ln w="6350">
            <a:no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lstStyle/>
          <a:p>
            <a:pPr>
              <a:lnSpc>
                <a:spcPts val="22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a:t>
            </a:r>
            <a:r>
              <a:rPr lang="ja-JP" altLang="en-US" sz="1600" b="1" dirty="0">
                <a:solidFill>
                  <a:srgbClr val="FF0000"/>
                </a:solidFill>
                <a:latin typeface="HG丸ｺﾞｼｯｸM-PRO" panose="020F0600000000000000" pitchFamily="50" charset="-128"/>
                <a:ea typeface="HG丸ｺﾞｼｯｸM-PRO" panose="020F0600000000000000" pitchFamily="50" charset="-128"/>
              </a:rPr>
              <a:t>所定労働時間</a:t>
            </a:r>
            <a:r>
              <a:rPr lang="ja-JP" altLang="en-US" sz="1600" dirty="0">
                <a:solidFill>
                  <a:prstClr val="black"/>
                </a:solidFill>
                <a:latin typeface="HG丸ｺﾞｼｯｸM-PRO" panose="020F0600000000000000" pitchFamily="50" charset="-128"/>
                <a:ea typeface="HG丸ｺﾞｼｯｸM-PRO" panose="020F0600000000000000" pitchFamily="50" charset="-128"/>
              </a:rPr>
              <a:t>：</a:t>
            </a:r>
            <a:r>
              <a:rPr lang="ja-JP" altLang="en-US" sz="1600" dirty="0">
                <a:solidFill>
                  <a:srgbClr val="FF0000"/>
                </a:solidFill>
                <a:latin typeface="HG丸ｺﾞｼｯｸM-PRO" panose="020F0600000000000000" pitchFamily="50" charset="-128"/>
                <a:ea typeface="HG丸ｺﾞｼｯｸM-PRO" panose="020F0600000000000000" pitchFamily="50" charset="-128"/>
              </a:rPr>
              <a:t>就業規則等で定められている働くべき時間</a:t>
            </a:r>
            <a:r>
              <a:rPr lang="ja-JP" altLang="en-US" sz="1600" dirty="0">
                <a:solidFill>
                  <a:prstClr val="black"/>
                </a:solidFill>
                <a:latin typeface="HG丸ｺﾞｼｯｸM-PRO" panose="020F0600000000000000" pitchFamily="50" charset="-128"/>
                <a:ea typeface="HG丸ｺﾞｼｯｸM-PRO" panose="020F0600000000000000" pitchFamily="50" charset="-128"/>
              </a:rPr>
              <a:t>。</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pPr>
              <a:lnSpc>
                <a:spcPts val="22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a:t>
            </a:r>
            <a:r>
              <a:rPr lang="ja-JP" altLang="en-US" sz="1600" b="1" dirty="0">
                <a:solidFill>
                  <a:srgbClr val="FF0000"/>
                </a:solidFill>
                <a:latin typeface="HG丸ｺﾞｼｯｸM-PRO" panose="020F0600000000000000" pitchFamily="50" charset="-128"/>
                <a:ea typeface="HG丸ｺﾞｼｯｸM-PRO" panose="020F0600000000000000" pitchFamily="50" charset="-128"/>
              </a:rPr>
              <a:t>法定労働時間</a:t>
            </a:r>
            <a:r>
              <a:rPr lang="ja-JP" altLang="en-US" sz="1600" dirty="0">
                <a:solidFill>
                  <a:prstClr val="black"/>
                </a:solidFill>
                <a:latin typeface="HG丸ｺﾞｼｯｸM-PRO" panose="020F0600000000000000" pitchFamily="50" charset="-128"/>
                <a:ea typeface="HG丸ｺﾞｼｯｸM-PRO" panose="020F0600000000000000" pitchFamily="50" charset="-128"/>
              </a:rPr>
              <a:t>：</a:t>
            </a:r>
            <a:r>
              <a:rPr lang="ja-JP" altLang="en-US" sz="1600" dirty="0">
                <a:solidFill>
                  <a:srgbClr val="FF0000"/>
                </a:solidFill>
                <a:latin typeface="HG丸ｺﾞｼｯｸM-PRO" panose="020F0600000000000000" pitchFamily="50" charset="-128"/>
                <a:ea typeface="HG丸ｺﾞｼｯｸM-PRO" panose="020F0600000000000000" pitchFamily="50" charset="-128"/>
              </a:rPr>
              <a:t>週</a:t>
            </a:r>
            <a:r>
              <a:rPr lang="en-US" altLang="ja-JP" sz="1600" dirty="0">
                <a:solidFill>
                  <a:srgbClr val="FF0000"/>
                </a:solidFill>
                <a:latin typeface="HG丸ｺﾞｼｯｸM-PRO" panose="020F0600000000000000" pitchFamily="50" charset="-128"/>
                <a:ea typeface="HG丸ｺﾞｼｯｸM-PRO" panose="020F0600000000000000" pitchFamily="50" charset="-128"/>
              </a:rPr>
              <a:t>40</a:t>
            </a:r>
            <a:r>
              <a:rPr lang="ja-JP" altLang="en-US" sz="1600" dirty="0">
                <a:solidFill>
                  <a:srgbClr val="FF0000"/>
                </a:solidFill>
                <a:latin typeface="HG丸ｺﾞｼｯｸM-PRO" panose="020F0600000000000000" pitchFamily="50" charset="-128"/>
                <a:ea typeface="HG丸ｺﾞｼｯｸM-PRO" panose="020F0600000000000000" pitchFamily="50" charset="-128"/>
              </a:rPr>
              <a:t>時間以内、１日８時間以内</a:t>
            </a:r>
            <a:r>
              <a:rPr lang="ja-JP" altLang="en-US" sz="1600" dirty="0">
                <a:solidFill>
                  <a:prstClr val="black"/>
                </a:solidFill>
                <a:latin typeface="HG丸ｺﾞｼｯｸM-PRO" panose="020F0600000000000000" pitchFamily="50" charset="-128"/>
                <a:ea typeface="HG丸ｺﾞｼｯｸM-PRO" panose="020F0600000000000000" pitchFamily="50" charset="-128"/>
              </a:rPr>
              <a:t>。仕事の繁閑に応じて活用できる変形労働時間制がある。</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pPr>
              <a:lnSpc>
                <a:spcPts val="2200"/>
              </a:lnSpc>
            </a:pPr>
            <a:r>
              <a:rPr lang="ja-JP" altLang="en-US" sz="1600" b="1" dirty="0">
                <a:solidFill>
                  <a:prstClr val="black"/>
                </a:solidFill>
                <a:latin typeface="HG丸ｺﾞｼｯｸM-PRO" panose="020F0600000000000000" pitchFamily="50" charset="-128"/>
                <a:ea typeface="HG丸ｺﾞｼｯｸM-PRO" panose="020F0600000000000000" pitchFamily="50" charset="-128"/>
              </a:rPr>
              <a:t>　　</a:t>
            </a:r>
            <a:r>
              <a:rPr lang="ja-JP" altLang="en-US" sz="1600" dirty="0">
                <a:solidFill>
                  <a:prstClr val="black"/>
                </a:solidFill>
                <a:latin typeface="HG丸ｺﾞｼｯｸM-PRO" panose="020F0600000000000000" pitchFamily="50" charset="-128"/>
                <a:ea typeface="HG丸ｺﾞｼｯｸM-PRO" panose="020F0600000000000000" pitchFamily="50" charset="-128"/>
              </a:rPr>
              <a:t>法定内残業：所定労働時間を超えているが、法定労働時間を超えてはいない時間外労働時間</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pPr>
              <a:lnSpc>
                <a:spcPts val="22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　　</a:t>
            </a:r>
            <a:r>
              <a:rPr lang="en-US" altLang="ja-JP" sz="1600" dirty="0">
                <a:solidFill>
                  <a:prstClr val="black"/>
                </a:solidFill>
                <a:latin typeface="HG丸ｺﾞｼｯｸM-PRO" panose="020F0600000000000000" pitchFamily="50" charset="-128"/>
                <a:ea typeface="HG丸ｺﾞｼｯｸM-PRO" panose="020F0600000000000000" pitchFamily="50" charset="-128"/>
              </a:rPr>
              <a:t>(</a:t>
            </a:r>
            <a:r>
              <a:rPr lang="ja-JP" altLang="en-US" sz="1600" b="1" dirty="0">
                <a:solidFill>
                  <a:prstClr val="black"/>
                </a:solidFill>
                <a:latin typeface="HG丸ｺﾞｼｯｸM-PRO" panose="020F0600000000000000" pitchFamily="50" charset="-128"/>
                <a:ea typeface="HG丸ｺﾞｼｯｸM-PRO" panose="020F0600000000000000" pitchFamily="50" charset="-128"/>
              </a:rPr>
              <a:t>法</a:t>
            </a:r>
            <a:r>
              <a:rPr lang="ja-JP" altLang="en-US" sz="1600" dirty="0">
                <a:solidFill>
                  <a:prstClr val="black"/>
                </a:solidFill>
                <a:latin typeface="HG丸ｺﾞｼｯｸM-PRO" panose="020F0600000000000000" pitchFamily="50" charset="-128"/>
                <a:ea typeface="HG丸ｺﾞｼｯｸM-PRO" panose="020F0600000000000000" pitchFamily="50" charset="-128"/>
              </a:rPr>
              <a:t>定労働時間</a:t>
            </a:r>
            <a:r>
              <a:rPr lang="ja-JP" altLang="en-US" sz="1600" b="1" dirty="0">
                <a:solidFill>
                  <a:prstClr val="black"/>
                </a:solidFill>
                <a:latin typeface="HG丸ｺﾞｼｯｸM-PRO" panose="020F0600000000000000" pitchFamily="50" charset="-128"/>
                <a:ea typeface="HG丸ｺﾞｼｯｸM-PRO" panose="020F0600000000000000" pitchFamily="50" charset="-128"/>
              </a:rPr>
              <a:t>内</a:t>
            </a:r>
            <a:r>
              <a:rPr lang="ja-JP" altLang="en-US" sz="1600" dirty="0">
                <a:solidFill>
                  <a:prstClr val="black"/>
                </a:solidFill>
                <a:latin typeface="HG丸ｺﾞｼｯｸM-PRO" panose="020F0600000000000000" pitchFamily="50" charset="-128"/>
                <a:ea typeface="HG丸ｺﾞｼｯｸM-PRO" panose="020F0600000000000000" pitchFamily="50" charset="-128"/>
              </a:rPr>
              <a:t>の時間外労働時間</a:t>
            </a:r>
            <a:r>
              <a:rPr lang="en-US" altLang="ja-JP" sz="1600" dirty="0">
                <a:solidFill>
                  <a:prstClr val="black"/>
                </a:solidFill>
                <a:latin typeface="HG丸ｺﾞｼｯｸM-PRO" panose="020F0600000000000000" pitchFamily="50" charset="-128"/>
                <a:ea typeface="HG丸ｺﾞｼｯｸM-PRO" panose="020F0600000000000000" pitchFamily="50" charset="-128"/>
              </a:rPr>
              <a:t>)</a:t>
            </a:r>
          </a:p>
          <a:p>
            <a:pPr>
              <a:lnSpc>
                <a:spcPts val="22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　　早出残業：始業時間前に行う残業であり、賃金支払の実務上の呼称。</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pPr>
              <a:lnSpc>
                <a:spcPts val="22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　　法律上は時間外労働時間となり、当該時間分の割増賃金が支払われる。</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pPr algn="just">
              <a:lnSpc>
                <a:spcPts val="22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a:t>
            </a:r>
            <a:r>
              <a:rPr lang="ja-JP" altLang="en-US" sz="1600" b="1" dirty="0">
                <a:solidFill>
                  <a:prstClr val="black"/>
                </a:solidFill>
                <a:latin typeface="HG丸ｺﾞｼｯｸM-PRO" panose="020F0600000000000000" pitchFamily="50" charset="-128"/>
                <a:ea typeface="HG丸ｺﾞｼｯｸM-PRO" panose="020F0600000000000000" pitchFamily="50" charset="-128"/>
              </a:rPr>
              <a:t>拘束時間</a:t>
            </a:r>
            <a:r>
              <a:rPr lang="ja-JP" altLang="en-US" sz="1600" dirty="0">
                <a:solidFill>
                  <a:prstClr val="black"/>
                </a:solidFill>
                <a:latin typeface="HG丸ｺﾞｼｯｸM-PRO" panose="020F0600000000000000" pitchFamily="50" charset="-128"/>
                <a:ea typeface="HG丸ｺﾞｼｯｸM-PRO" panose="020F0600000000000000" pitchFamily="50" charset="-128"/>
              </a:rPr>
              <a:t>：休憩時間･手待ち時間･残業時間等を含む、始業から終業までの時間。</a:t>
            </a:r>
            <a:endParaRPr lang="ja-JP" altLang="ja-JP" sz="1600" dirty="0">
              <a:solidFill>
                <a:prstClr val="black"/>
              </a:solidFill>
              <a:latin typeface="HG丸ｺﾞｼｯｸM-PRO" panose="020F0600000000000000" pitchFamily="50" charset="-128"/>
              <a:ea typeface="HG丸ｺﾞｼｯｸM-PRO" panose="020F0600000000000000" pitchFamily="50" charset="-128"/>
            </a:endParaRPr>
          </a:p>
        </p:txBody>
      </p:sp>
      <p:sp>
        <p:nvSpPr>
          <p:cNvPr id="58" name="左右矢印 57"/>
          <p:cNvSpPr/>
          <p:nvPr/>
        </p:nvSpPr>
        <p:spPr>
          <a:xfrm>
            <a:off x="2223833" y="3010637"/>
            <a:ext cx="684000" cy="535061"/>
          </a:xfrm>
          <a:prstGeom prst="leftRightArrow">
            <a:avLst>
              <a:gd name="adj1" fmla="val 100000"/>
              <a:gd name="adj2" fmla="val 50000"/>
            </a:avLst>
          </a:prstGeom>
          <a:gradFill flip="none" rotWithShape="1">
            <a:gsLst>
              <a:gs pos="0">
                <a:schemeClr val="tx2">
                  <a:lumMod val="60000"/>
                  <a:lumOff val="40000"/>
                </a:schemeClr>
              </a:gs>
              <a:gs pos="65000">
                <a:schemeClr val="bg1"/>
              </a:gs>
              <a:gs pos="35000">
                <a:schemeClr val="bg1"/>
              </a:gs>
              <a:gs pos="100000">
                <a:schemeClr val="tx2">
                  <a:lumMod val="60000"/>
                  <a:lumOff val="40000"/>
                </a:schemeClr>
              </a:gs>
            </a:gsLst>
            <a:lin ang="10800000" scaled="1"/>
            <a:tileRect/>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prstClr val="black"/>
                </a:solidFill>
                <a:latin typeface="HG丸ｺﾞｼｯｸM-PRO" pitchFamily="50" charset="-128"/>
                <a:ea typeface="HG丸ｺﾞｼｯｸM-PRO" pitchFamily="50" charset="-128"/>
              </a:rPr>
              <a:t>早出</a:t>
            </a:r>
          </a:p>
        </p:txBody>
      </p:sp>
      <p:sp>
        <p:nvSpPr>
          <p:cNvPr id="49" name="左右矢印 48"/>
          <p:cNvSpPr/>
          <p:nvPr/>
        </p:nvSpPr>
        <p:spPr>
          <a:xfrm>
            <a:off x="2945720" y="2492068"/>
            <a:ext cx="1921091" cy="424025"/>
          </a:xfrm>
          <a:prstGeom prst="leftRightArrow">
            <a:avLst>
              <a:gd name="adj1" fmla="val 100000"/>
              <a:gd name="adj2" fmla="val 50000"/>
            </a:avLst>
          </a:prstGeom>
          <a:gradFill flip="none" rotWithShape="1">
            <a:gsLst>
              <a:gs pos="0">
                <a:schemeClr val="tx2">
                  <a:lumMod val="60000"/>
                  <a:lumOff val="40000"/>
                </a:schemeClr>
              </a:gs>
              <a:gs pos="65000">
                <a:schemeClr val="bg1"/>
              </a:gs>
              <a:gs pos="35000">
                <a:schemeClr val="bg1"/>
              </a:gs>
              <a:gs pos="100000">
                <a:schemeClr val="tx2">
                  <a:lumMod val="60000"/>
                  <a:lumOff val="40000"/>
                </a:schemeClr>
              </a:gs>
            </a:gsLst>
            <a:lin ang="10800000" scaled="1"/>
            <a:tileRect/>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black"/>
                </a:solidFill>
                <a:latin typeface="HG丸ｺﾞｼｯｸM-PRO" pitchFamily="50" charset="-128"/>
                <a:ea typeface="HG丸ｺﾞｼｯｸM-PRO" pitchFamily="50" charset="-128"/>
              </a:rPr>
              <a:t>所定</a:t>
            </a:r>
            <a:r>
              <a:rPr lang="ja-JP" altLang="en-US" sz="1600" dirty="0">
                <a:solidFill>
                  <a:prstClr val="black"/>
                </a:solidFill>
                <a:latin typeface="HG丸ｺﾞｼｯｸM-PRO" pitchFamily="50" charset="-128"/>
                <a:ea typeface="HG丸ｺﾞｼｯｸM-PRO" pitchFamily="50" charset="-128"/>
              </a:rPr>
              <a:t>労働時間</a:t>
            </a:r>
          </a:p>
        </p:txBody>
      </p:sp>
      <p:sp>
        <p:nvSpPr>
          <p:cNvPr id="47" name="左右矢印 46"/>
          <p:cNvSpPr/>
          <p:nvPr/>
        </p:nvSpPr>
        <p:spPr>
          <a:xfrm>
            <a:off x="5374357" y="2506228"/>
            <a:ext cx="1893840" cy="424025"/>
          </a:xfrm>
          <a:prstGeom prst="leftRightArrow">
            <a:avLst>
              <a:gd name="adj1" fmla="val 100000"/>
              <a:gd name="adj2" fmla="val 50000"/>
            </a:avLst>
          </a:prstGeom>
          <a:gradFill flip="none" rotWithShape="1">
            <a:gsLst>
              <a:gs pos="0">
                <a:schemeClr val="tx2">
                  <a:lumMod val="60000"/>
                  <a:lumOff val="40000"/>
                </a:schemeClr>
              </a:gs>
              <a:gs pos="65000">
                <a:schemeClr val="bg1"/>
              </a:gs>
              <a:gs pos="35000">
                <a:schemeClr val="bg1"/>
              </a:gs>
              <a:gs pos="100000">
                <a:schemeClr val="tx2">
                  <a:lumMod val="60000"/>
                  <a:lumOff val="40000"/>
                </a:schemeClr>
              </a:gs>
            </a:gsLst>
            <a:lin ang="10800000" scaled="1"/>
            <a:tileRect/>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black"/>
                </a:solidFill>
                <a:latin typeface="HG丸ｺﾞｼｯｸM-PRO" pitchFamily="50" charset="-128"/>
                <a:ea typeface="HG丸ｺﾞｼｯｸM-PRO" pitchFamily="50" charset="-128"/>
              </a:rPr>
              <a:t>所定</a:t>
            </a:r>
            <a:r>
              <a:rPr lang="ja-JP" altLang="en-US" sz="1600" dirty="0">
                <a:solidFill>
                  <a:prstClr val="black"/>
                </a:solidFill>
                <a:latin typeface="HG丸ｺﾞｼｯｸM-PRO" pitchFamily="50" charset="-128"/>
                <a:ea typeface="HG丸ｺﾞｼｯｸM-PRO" pitchFamily="50" charset="-128"/>
              </a:rPr>
              <a:t>労働時間</a:t>
            </a:r>
          </a:p>
        </p:txBody>
      </p:sp>
      <p:sp>
        <p:nvSpPr>
          <p:cNvPr id="48" name="左右矢印 47"/>
          <p:cNvSpPr/>
          <p:nvPr/>
        </p:nvSpPr>
        <p:spPr>
          <a:xfrm>
            <a:off x="8392135" y="2509064"/>
            <a:ext cx="1620000" cy="466427"/>
          </a:xfrm>
          <a:prstGeom prst="leftRightArrow">
            <a:avLst>
              <a:gd name="adj1" fmla="val 100000"/>
              <a:gd name="adj2" fmla="val 50000"/>
            </a:avLst>
          </a:prstGeom>
          <a:gradFill flip="none" rotWithShape="1">
            <a:gsLst>
              <a:gs pos="0">
                <a:schemeClr val="tx2">
                  <a:lumMod val="60000"/>
                  <a:lumOff val="40000"/>
                </a:schemeClr>
              </a:gs>
              <a:gs pos="65000">
                <a:schemeClr val="bg1"/>
              </a:gs>
              <a:gs pos="35000">
                <a:schemeClr val="bg1"/>
              </a:gs>
              <a:gs pos="100000">
                <a:schemeClr val="tx2">
                  <a:lumMod val="60000"/>
                  <a:lumOff val="40000"/>
                </a:schemeClr>
              </a:gs>
            </a:gsLst>
            <a:lin ang="10800000" scaled="1"/>
            <a:tileRect/>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HG丸ｺﾞｼｯｸM-PRO" pitchFamily="50" charset="-128"/>
                <a:ea typeface="HG丸ｺﾞｼｯｸM-PRO" pitchFamily="50" charset="-128"/>
              </a:rPr>
              <a:t>残業</a:t>
            </a:r>
          </a:p>
        </p:txBody>
      </p:sp>
      <p:sp>
        <p:nvSpPr>
          <p:cNvPr id="56" name="左右矢印 55"/>
          <p:cNvSpPr/>
          <p:nvPr/>
        </p:nvSpPr>
        <p:spPr>
          <a:xfrm>
            <a:off x="7273866" y="2488449"/>
            <a:ext cx="555040" cy="466427"/>
          </a:xfrm>
          <a:prstGeom prst="leftRightArrow">
            <a:avLst>
              <a:gd name="adj1" fmla="val 100000"/>
              <a:gd name="adj2" fmla="val 5000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ja-JP" altLang="en-US" sz="1200" b="1" dirty="0">
              <a:solidFill>
                <a:srgbClr val="FF0000"/>
              </a:solidFill>
              <a:latin typeface="HG丸ｺﾞｼｯｸM-PRO" pitchFamily="50" charset="-128"/>
              <a:ea typeface="HG丸ｺﾞｼｯｸM-PRO" pitchFamily="50" charset="-128"/>
            </a:endParaRPr>
          </a:p>
        </p:txBody>
      </p:sp>
      <p:sp>
        <p:nvSpPr>
          <p:cNvPr id="50" name="左右矢印 49"/>
          <p:cNvSpPr/>
          <p:nvPr/>
        </p:nvSpPr>
        <p:spPr>
          <a:xfrm>
            <a:off x="4870357" y="2499384"/>
            <a:ext cx="504000" cy="424025"/>
          </a:xfrm>
          <a:prstGeom prst="leftRightArrow">
            <a:avLst>
              <a:gd name="adj1" fmla="val 100000"/>
              <a:gd name="adj2" fmla="val 5000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ja-JP" altLang="en-US" sz="1200" dirty="0">
              <a:solidFill>
                <a:prstClr val="black"/>
              </a:solidFill>
              <a:latin typeface="HG丸ｺﾞｼｯｸM-PRO" pitchFamily="50" charset="-128"/>
              <a:ea typeface="HG丸ｺﾞｼｯｸM-PRO" pitchFamily="50" charset="-128"/>
            </a:endParaRPr>
          </a:p>
        </p:txBody>
      </p:sp>
      <p:sp>
        <p:nvSpPr>
          <p:cNvPr id="51" name="左右矢印 50"/>
          <p:cNvSpPr/>
          <p:nvPr/>
        </p:nvSpPr>
        <p:spPr>
          <a:xfrm>
            <a:off x="7828906" y="2502346"/>
            <a:ext cx="553368" cy="466427"/>
          </a:xfrm>
          <a:prstGeom prst="leftRightArrow">
            <a:avLst>
              <a:gd name="adj1" fmla="val 100000"/>
              <a:gd name="adj2" fmla="val 5000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ja-JP" altLang="en-US" sz="1200" dirty="0">
              <a:solidFill>
                <a:prstClr val="black"/>
              </a:solidFill>
              <a:latin typeface="HG丸ｺﾞｼｯｸM-PRO" pitchFamily="50" charset="-128"/>
              <a:ea typeface="HG丸ｺﾞｼｯｸM-PRO" pitchFamily="50" charset="-128"/>
            </a:endParaRPr>
          </a:p>
        </p:txBody>
      </p:sp>
      <p:sp>
        <p:nvSpPr>
          <p:cNvPr id="52" name="左右矢印 51"/>
          <p:cNvSpPr/>
          <p:nvPr/>
        </p:nvSpPr>
        <p:spPr>
          <a:xfrm>
            <a:off x="9495682" y="2509063"/>
            <a:ext cx="504000" cy="466427"/>
          </a:xfrm>
          <a:prstGeom prst="leftRightArrow">
            <a:avLst>
              <a:gd name="adj1" fmla="val 100000"/>
              <a:gd name="adj2" fmla="val 50000"/>
            </a:avLst>
          </a:prstGeom>
          <a:solidFill>
            <a:schemeClr val="tx1">
              <a:lumMod val="85000"/>
              <a:lumOff val="15000"/>
            </a:schemeClr>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lang="ja-JP" altLang="en-US" sz="1200" b="1" dirty="0">
                <a:solidFill>
                  <a:prstClr val="white"/>
                </a:solidFill>
                <a:latin typeface="HG丸ｺﾞｼｯｸM-PRO" pitchFamily="50" charset="-128"/>
                <a:ea typeface="HG丸ｺﾞｼｯｸM-PRO" pitchFamily="50" charset="-128"/>
              </a:rPr>
              <a:t>深夜</a:t>
            </a:r>
          </a:p>
        </p:txBody>
      </p:sp>
      <p:grpSp>
        <p:nvGrpSpPr>
          <p:cNvPr id="44" name="グループ化 43"/>
          <p:cNvGrpSpPr/>
          <p:nvPr/>
        </p:nvGrpSpPr>
        <p:grpSpPr>
          <a:xfrm>
            <a:off x="1838354" y="1541960"/>
            <a:ext cx="8591993" cy="426794"/>
            <a:chOff x="323528" y="2215998"/>
            <a:chExt cx="8591993" cy="326116"/>
          </a:xfrm>
        </p:grpSpPr>
        <p:grpSp>
          <p:nvGrpSpPr>
            <p:cNvPr id="14" name="グループ化 13"/>
            <p:cNvGrpSpPr/>
            <p:nvPr/>
          </p:nvGrpSpPr>
          <p:grpSpPr>
            <a:xfrm>
              <a:off x="323528" y="2218219"/>
              <a:ext cx="914400" cy="303080"/>
              <a:chOff x="1030729" y="2218219"/>
              <a:chExt cx="914400" cy="303080"/>
            </a:xfrm>
          </p:grpSpPr>
          <p:sp>
            <p:nvSpPr>
              <p:cNvPr id="12" name="二等辺三角形 11"/>
              <p:cNvSpPr/>
              <p:nvPr/>
            </p:nvSpPr>
            <p:spPr>
              <a:xfrm rot="10800000">
                <a:off x="1331641" y="2301236"/>
                <a:ext cx="288031" cy="220063"/>
              </a:xfrm>
              <a:prstGeom prst="triangle">
                <a:avLst>
                  <a:gd name="adj" fmla="val 50000"/>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13" name="正方形/長方形 12"/>
              <p:cNvSpPr/>
              <p:nvPr/>
            </p:nvSpPr>
            <p:spPr>
              <a:xfrm>
                <a:off x="1030729" y="2218219"/>
                <a:ext cx="914400" cy="13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black"/>
                    </a:solidFill>
                    <a:latin typeface="Trebuchet MS"/>
                    <a:ea typeface="HGｺﾞｼｯｸM" panose="020B0609000000000000" pitchFamily="49" charset="-128"/>
                  </a:rPr>
                  <a:t>07</a:t>
                </a:r>
                <a:r>
                  <a:rPr lang="ja-JP" altLang="en-US" sz="1400" dirty="0">
                    <a:solidFill>
                      <a:prstClr val="black"/>
                    </a:solidFill>
                    <a:latin typeface="Trebuchet MS"/>
                    <a:ea typeface="HGｺﾞｼｯｸM" panose="020B0609000000000000" pitchFamily="49" charset="-128"/>
                  </a:rPr>
                  <a:t>：</a:t>
                </a:r>
                <a:r>
                  <a:rPr lang="en-US" altLang="ja-JP" sz="1400" dirty="0">
                    <a:solidFill>
                      <a:prstClr val="black"/>
                    </a:solidFill>
                    <a:latin typeface="Trebuchet MS"/>
                    <a:ea typeface="HGｺﾞｼｯｸM" panose="020B0609000000000000" pitchFamily="49" charset="-128"/>
                  </a:rPr>
                  <a:t>00</a:t>
                </a:r>
                <a:endParaRPr lang="ja-JP" altLang="en-US" sz="1400" dirty="0">
                  <a:solidFill>
                    <a:prstClr val="black"/>
                  </a:solidFill>
                  <a:latin typeface="Trebuchet MS"/>
                  <a:ea typeface="HGｺﾞｼｯｸM" panose="020B0609000000000000" pitchFamily="49" charset="-128"/>
                </a:endParaRPr>
              </a:p>
            </p:txBody>
          </p:sp>
        </p:grpSp>
        <p:grpSp>
          <p:nvGrpSpPr>
            <p:cNvPr id="15" name="グループ化 14"/>
            <p:cNvGrpSpPr/>
            <p:nvPr/>
          </p:nvGrpSpPr>
          <p:grpSpPr>
            <a:xfrm>
              <a:off x="1100390" y="2218219"/>
              <a:ext cx="756000" cy="320924"/>
              <a:chOff x="1174745" y="2200376"/>
              <a:chExt cx="756000" cy="320924"/>
            </a:xfrm>
          </p:grpSpPr>
          <p:sp>
            <p:nvSpPr>
              <p:cNvPr id="16" name="二等辺三角形 15"/>
              <p:cNvSpPr/>
              <p:nvPr/>
            </p:nvSpPr>
            <p:spPr>
              <a:xfrm rot="10800000">
                <a:off x="1331641" y="2301238"/>
                <a:ext cx="288031" cy="220062"/>
              </a:xfrm>
              <a:prstGeom prst="triangle">
                <a:avLst>
                  <a:gd name="adj" fmla="val 50000"/>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17" name="正方形/長方形 16"/>
              <p:cNvSpPr/>
              <p:nvPr/>
            </p:nvSpPr>
            <p:spPr>
              <a:xfrm>
                <a:off x="1174745" y="2200376"/>
                <a:ext cx="756000" cy="13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black"/>
                    </a:solidFill>
                    <a:latin typeface="Trebuchet MS"/>
                    <a:ea typeface="HGｺﾞｼｯｸM" panose="020B0609000000000000" pitchFamily="49" charset="-128"/>
                  </a:rPr>
                  <a:t>09</a:t>
                </a:r>
                <a:r>
                  <a:rPr lang="ja-JP" altLang="en-US" sz="1400" dirty="0">
                    <a:solidFill>
                      <a:prstClr val="black"/>
                    </a:solidFill>
                    <a:latin typeface="Trebuchet MS"/>
                    <a:ea typeface="HGｺﾞｼｯｸM" panose="020B0609000000000000" pitchFamily="49" charset="-128"/>
                  </a:rPr>
                  <a:t>：</a:t>
                </a:r>
                <a:r>
                  <a:rPr lang="en-US" altLang="ja-JP" sz="1400" dirty="0">
                    <a:solidFill>
                      <a:prstClr val="black"/>
                    </a:solidFill>
                    <a:latin typeface="Trebuchet MS"/>
                    <a:ea typeface="HGｺﾞｼｯｸM" panose="020B0609000000000000" pitchFamily="49" charset="-128"/>
                  </a:rPr>
                  <a:t>00</a:t>
                </a:r>
                <a:endParaRPr lang="ja-JP" altLang="en-US" sz="1400" dirty="0">
                  <a:solidFill>
                    <a:prstClr val="black"/>
                  </a:solidFill>
                  <a:latin typeface="Trebuchet MS"/>
                  <a:ea typeface="HGｺﾞｼｯｸM" panose="020B0609000000000000" pitchFamily="49" charset="-128"/>
                </a:endParaRPr>
              </a:p>
            </p:txBody>
          </p:sp>
        </p:grpSp>
        <p:grpSp>
          <p:nvGrpSpPr>
            <p:cNvPr id="18" name="グループ化 17"/>
            <p:cNvGrpSpPr/>
            <p:nvPr/>
          </p:nvGrpSpPr>
          <p:grpSpPr>
            <a:xfrm>
              <a:off x="2843808" y="2217743"/>
              <a:ext cx="756000" cy="324371"/>
              <a:chOff x="1021976" y="2196932"/>
              <a:chExt cx="756000" cy="324371"/>
            </a:xfrm>
          </p:grpSpPr>
          <p:sp>
            <p:nvSpPr>
              <p:cNvPr id="19" name="二等辺三角形 18"/>
              <p:cNvSpPr/>
              <p:nvPr/>
            </p:nvSpPr>
            <p:spPr>
              <a:xfrm rot="10800000">
                <a:off x="1331641" y="2204864"/>
                <a:ext cx="288031" cy="316439"/>
              </a:xfrm>
              <a:prstGeom prst="triangle">
                <a:avLst>
                  <a:gd name="adj" fmla="val 50000"/>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20" name="正方形/長方形 19"/>
              <p:cNvSpPr/>
              <p:nvPr/>
            </p:nvSpPr>
            <p:spPr>
              <a:xfrm>
                <a:off x="1021976" y="2196932"/>
                <a:ext cx="756000" cy="16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black"/>
                    </a:solidFill>
                    <a:latin typeface="Trebuchet MS"/>
                    <a:ea typeface="HGｺﾞｼｯｸM" panose="020B0609000000000000" pitchFamily="49" charset="-128"/>
                  </a:rPr>
                  <a:t>12</a:t>
                </a:r>
                <a:r>
                  <a:rPr lang="ja-JP" altLang="en-US" sz="1400" dirty="0">
                    <a:solidFill>
                      <a:prstClr val="black"/>
                    </a:solidFill>
                    <a:latin typeface="Trebuchet MS"/>
                    <a:ea typeface="HGｺﾞｼｯｸM" panose="020B0609000000000000" pitchFamily="49" charset="-128"/>
                  </a:rPr>
                  <a:t>：</a:t>
                </a:r>
                <a:r>
                  <a:rPr lang="en-US" altLang="ja-JP" sz="1400" dirty="0">
                    <a:solidFill>
                      <a:prstClr val="black"/>
                    </a:solidFill>
                    <a:latin typeface="Trebuchet MS"/>
                    <a:ea typeface="HGｺﾞｼｯｸM" panose="020B0609000000000000" pitchFamily="49" charset="-128"/>
                  </a:rPr>
                  <a:t>00</a:t>
                </a:r>
                <a:endParaRPr lang="ja-JP" altLang="en-US" sz="1400" dirty="0">
                  <a:solidFill>
                    <a:prstClr val="black"/>
                  </a:solidFill>
                  <a:latin typeface="Trebuchet MS"/>
                  <a:ea typeface="HGｺﾞｼｯｸM" panose="020B0609000000000000" pitchFamily="49" charset="-128"/>
                </a:endParaRPr>
              </a:p>
            </p:txBody>
          </p:sp>
        </p:grpSp>
        <p:grpSp>
          <p:nvGrpSpPr>
            <p:cNvPr id="21" name="グループ化 20"/>
            <p:cNvGrpSpPr/>
            <p:nvPr/>
          </p:nvGrpSpPr>
          <p:grpSpPr>
            <a:xfrm>
              <a:off x="6537920" y="2215998"/>
              <a:ext cx="914400" cy="324371"/>
              <a:chOff x="1163078" y="2196932"/>
              <a:chExt cx="914400" cy="324371"/>
            </a:xfrm>
          </p:grpSpPr>
          <p:sp>
            <p:nvSpPr>
              <p:cNvPr id="22" name="二等辺三角形 21"/>
              <p:cNvSpPr/>
              <p:nvPr/>
            </p:nvSpPr>
            <p:spPr>
              <a:xfrm rot="10800000">
                <a:off x="1331641" y="2204864"/>
                <a:ext cx="288031" cy="316439"/>
              </a:xfrm>
              <a:prstGeom prst="triangle">
                <a:avLst>
                  <a:gd name="adj" fmla="val 50000"/>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23" name="正方形/長方形 22"/>
              <p:cNvSpPr/>
              <p:nvPr/>
            </p:nvSpPr>
            <p:spPr>
              <a:xfrm>
                <a:off x="1163078" y="2196932"/>
                <a:ext cx="914400" cy="16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black"/>
                    </a:solidFill>
                    <a:latin typeface="Trebuchet MS"/>
                    <a:ea typeface="HGｺﾞｼｯｸM" panose="020B0609000000000000" pitchFamily="49" charset="-128"/>
                  </a:rPr>
                  <a:t>19</a:t>
                </a:r>
                <a:r>
                  <a:rPr lang="ja-JP" altLang="en-US" sz="1400" dirty="0">
                    <a:solidFill>
                      <a:prstClr val="black"/>
                    </a:solidFill>
                    <a:latin typeface="Trebuchet MS"/>
                    <a:ea typeface="HGｺﾞｼｯｸM" panose="020B0609000000000000" pitchFamily="49" charset="-128"/>
                  </a:rPr>
                  <a:t>：</a:t>
                </a:r>
                <a:r>
                  <a:rPr lang="en-US" altLang="ja-JP" sz="1400" dirty="0">
                    <a:solidFill>
                      <a:prstClr val="black"/>
                    </a:solidFill>
                    <a:latin typeface="Trebuchet MS"/>
                    <a:ea typeface="HGｺﾞｼｯｸM" panose="020B0609000000000000" pitchFamily="49" charset="-128"/>
                  </a:rPr>
                  <a:t>00</a:t>
                </a:r>
                <a:endParaRPr lang="ja-JP" altLang="en-US" sz="1400" dirty="0">
                  <a:solidFill>
                    <a:prstClr val="black"/>
                  </a:solidFill>
                  <a:latin typeface="Trebuchet MS"/>
                  <a:ea typeface="HGｺﾞｼｯｸM" panose="020B0609000000000000" pitchFamily="49" charset="-128"/>
                </a:endParaRPr>
              </a:p>
            </p:txBody>
          </p:sp>
        </p:grpSp>
        <p:grpSp>
          <p:nvGrpSpPr>
            <p:cNvPr id="27" name="グループ化 26"/>
            <p:cNvGrpSpPr/>
            <p:nvPr/>
          </p:nvGrpSpPr>
          <p:grpSpPr>
            <a:xfrm>
              <a:off x="3551009" y="2217743"/>
              <a:ext cx="756000" cy="324371"/>
              <a:chOff x="1165992" y="2196932"/>
              <a:chExt cx="756000" cy="324371"/>
            </a:xfrm>
          </p:grpSpPr>
          <p:sp>
            <p:nvSpPr>
              <p:cNvPr id="28" name="二等辺三角形 27"/>
              <p:cNvSpPr/>
              <p:nvPr/>
            </p:nvSpPr>
            <p:spPr>
              <a:xfrm rot="10800000">
                <a:off x="1331641" y="2204864"/>
                <a:ext cx="288031" cy="316439"/>
              </a:xfrm>
              <a:prstGeom prst="triangle">
                <a:avLst>
                  <a:gd name="adj" fmla="val 50000"/>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29" name="正方形/長方形 28"/>
              <p:cNvSpPr/>
              <p:nvPr/>
            </p:nvSpPr>
            <p:spPr>
              <a:xfrm>
                <a:off x="1165992" y="2196932"/>
                <a:ext cx="756000" cy="16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black"/>
                    </a:solidFill>
                    <a:latin typeface="Trebuchet MS"/>
                    <a:ea typeface="HGｺﾞｼｯｸM" panose="020B0609000000000000" pitchFamily="49" charset="-128"/>
                  </a:rPr>
                  <a:t>13</a:t>
                </a:r>
                <a:r>
                  <a:rPr lang="ja-JP" altLang="en-US" sz="1400" dirty="0">
                    <a:solidFill>
                      <a:prstClr val="black"/>
                    </a:solidFill>
                    <a:latin typeface="Trebuchet MS"/>
                    <a:ea typeface="HGｺﾞｼｯｸM" panose="020B0609000000000000" pitchFamily="49" charset="-128"/>
                  </a:rPr>
                  <a:t>：</a:t>
                </a:r>
                <a:r>
                  <a:rPr lang="en-US" altLang="ja-JP" sz="1400" dirty="0">
                    <a:solidFill>
                      <a:prstClr val="black"/>
                    </a:solidFill>
                    <a:latin typeface="Trebuchet MS"/>
                    <a:ea typeface="HGｺﾞｼｯｸM" panose="020B0609000000000000" pitchFamily="49" charset="-128"/>
                  </a:rPr>
                  <a:t>00</a:t>
                </a:r>
                <a:endParaRPr lang="ja-JP" altLang="en-US" sz="1400" dirty="0">
                  <a:solidFill>
                    <a:prstClr val="black"/>
                  </a:solidFill>
                  <a:latin typeface="Trebuchet MS"/>
                  <a:ea typeface="HGｺﾞｼｯｸM" panose="020B0609000000000000" pitchFamily="49" charset="-128"/>
                </a:endParaRPr>
              </a:p>
            </p:txBody>
          </p:sp>
        </p:grpSp>
        <p:grpSp>
          <p:nvGrpSpPr>
            <p:cNvPr id="30" name="グループ化 29"/>
            <p:cNvGrpSpPr/>
            <p:nvPr/>
          </p:nvGrpSpPr>
          <p:grpSpPr>
            <a:xfrm>
              <a:off x="5292080" y="2217743"/>
              <a:ext cx="756000" cy="324371"/>
              <a:chOff x="1021976" y="2196932"/>
              <a:chExt cx="756000" cy="324371"/>
            </a:xfrm>
          </p:grpSpPr>
          <p:sp>
            <p:nvSpPr>
              <p:cNvPr id="31" name="二等辺三角形 30"/>
              <p:cNvSpPr/>
              <p:nvPr/>
            </p:nvSpPr>
            <p:spPr>
              <a:xfrm rot="10800000">
                <a:off x="1331641" y="2204864"/>
                <a:ext cx="288031" cy="316439"/>
              </a:xfrm>
              <a:prstGeom prst="triangle">
                <a:avLst>
                  <a:gd name="adj" fmla="val 50000"/>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32" name="正方形/長方形 31"/>
              <p:cNvSpPr/>
              <p:nvPr/>
            </p:nvSpPr>
            <p:spPr>
              <a:xfrm>
                <a:off x="1021976" y="2196932"/>
                <a:ext cx="756000" cy="16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black"/>
                    </a:solidFill>
                    <a:latin typeface="Trebuchet MS"/>
                    <a:ea typeface="HGｺﾞｼｯｸM" panose="020B0609000000000000" pitchFamily="49" charset="-128"/>
                  </a:rPr>
                  <a:t>17</a:t>
                </a:r>
                <a:r>
                  <a:rPr lang="ja-JP" altLang="en-US" sz="1400" dirty="0">
                    <a:solidFill>
                      <a:prstClr val="black"/>
                    </a:solidFill>
                    <a:latin typeface="Trebuchet MS"/>
                    <a:ea typeface="HGｺﾞｼｯｸM" panose="020B0609000000000000" pitchFamily="49" charset="-128"/>
                  </a:rPr>
                  <a:t>：</a:t>
                </a:r>
                <a:r>
                  <a:rPr lang="en-US" altLang="ja-JP" sz="1400" dirty="0">
                    <a:solidFill>
                      <a:prstClr val="black"/>
                    </a:solidFill>
                    <a:latin typeface="Trebuchet MS"/>
                    <a:ea typeface="HGｺﾞｼｯｸM" panose="020B0609000000000000" pitchFamily="49" charset="-128"/>
                  </a:rPr>
                  <a:t>00</a:t>
                </a:r>
                <a:endParaRPr lang="ja-JP" altLang="en-US" sz="1400" dirty="0">
                  <a:solidFill>
                    <a:prstClr val="black"/>
                  </a:solidFill>
                  <a:latin typeface="Trebuchet MS"/>
                  <a:ea typeface="HGｺﾞｼｯｸM" panose="020B0609000000000000" pitchFamily="49" charset="-128"/>
                </a:endParaRPr>
              </a:p>
            </p:txBody>
          </p:sp>
        </p:grpSp>
        <p:grpSp>
          <p:nvGrpSpPr>
            <p:cNvPr id="33" name="グループ化 32"/>
            <p:cNvGrpSpPr/>
            <p:nvPr/>
          </p:nvGrpSpPr>
          <p:grpSpPr>
            <a:xfrm>
              <a:off x="5976240" y="2217743"/>
              <a:ext cx="756000" cy="324371"/>
              <a:chOff x="1142951" y="2196932"/>
              <a:chExt cx="756000" cy="324371"/>
            </a:xfrm>
          </p:grpSpPr>
          <p:sp>
            <p:nvSpPr>
              <p:cNvPr id="34" name="二等辺三角形 33"/>
              <p:cNvSpPr/>
              <p:nvPr/>
            </p:nvSpPr>
            <p:spPr>
              <a:xfrm rot="10800000">
                <a:off x="1331641" y="2204864"/>
                <a:ext cx="288031" cy="316439"/>
              </a:xfrm>
              <a:prstGeom prst="triangle">
                <a:avLst>
                  <a:gd name="adj" fmla="val 50000"/>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35" name="正方形/長方形 34"/>
              <p:cNvSpPr/>
              <p:nvPr/>
            </p:nvSpPr>
            <p:spPr>
              <a:xfrm>
                <a:off x="1142951" y="2196932"/>
                <a:ext cx="756000" cy="16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black"/>
                    </a:solidFill>
                    <a:latin typeface="Trebuchet MS"/>
                    <a:ea typeface="HGｺﾞｼｯｸM" panose="020B0609000000000000" pitchFamily="49" charset="-128"/>
                  </a:rPr>
                  <a:t>18</a:t>
                </a:r>
                <a:r>
                  <a:rPr lang="ja-JP" altLang="en-US" sz="1400" dirty="0">
                    <a:solidFill>
                      <a:prstClr val="black"/>
                    </a:solidFill>
                    <a:latin typeface="Trebuchet MS"/>
                    <a:ea typeface="HGｺﾞｼｯｸM" panose="020B0609000000000000" pitchFamily="49" charset="-128"/>
                  </a:rPr>
                  <a:t>：</a:t>
                </a:r>
                <a:r>
                  <a:rPr lang="en-US" altLang="ja-JP" sz="1400" dirty="0">
                    <a:solidFill>
                      <a:prstClr val="black"/>
                    </a:solidFill>
                    <a:latin typeface="Trebuchet MS"/>
                    <a:ea typeface="HGｺﾞｼｯｸM" panose="020B0609000000000000" pitchFamily="49" charset="-128"/>
                  </a:rPr>
                  <a:t>00</a:t>
                </a:r>
                <a:endParaRPr lang="ja-JP" altLang="en-US" sz="1400" dirty="0">
                  <a:solidFill>
                    <a:prstClr val="black"/>
                  </a:solidFill>
                  <a:latin typeface="Trebuchet MS"/>
                  <a:ea typeface="HGｺﾞｼｯｸM" panose="020B0609000000000000" pitchFamily="49" charset="-128"/>
                </a:endParaRPr>
              </a:p>
            </p:txBody>
          </p:sp>
        </p:grpSp>
        <p:grpSp>
          <p:nvGrpSpPr>
            <p:cNvPr id="36" name="グループ化 35"/>
            <p:cNvGrpSpPr/>
            <p:nvPr/>
          </p:nvGrpSpPr>
          <p:grpSpPr>
            <a:xfrm>
              <a:off x="7452320" y="2217743"/>
              <a:ext cx="756000" cy="324371"/>
              <a:chOff x="1021976" y="2196932"/>
              <a:chExt cx="756000" cy="324371"/>
            </a:xfrm>
          </p:grpSpPr>
          <p:sp>
            <p:nvSpPr>
              <p:cNvPr id="37" name="二等辺三角形 36"/>
              <p:cNvSpPr/>
              <p:nvPr/>
            </p:nvSpPr>
            <p:spPr>
              <a:xfrm rot="10800000">
                <a:off x="1331641" y="2204864"/>
                <a:ext cx="288031" cy="316439"/>
              </a:xfrm>
              <a:prstGeom prst="triangle">
                <a:avLst>
                  <a:gd name="adj" fmla="val 50000"/>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38" name="正方形/長方形 37"/>
              <p:cNvSpPr/>
              <p:nvPr/>
            </p:nvSpPr>
            <p:spPr>
              <a:xfrm>
                <a:off x="1021976" y="2196932"/>
                <a:ext cx="756000" cy="16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black"/>
                    </a:solidFill>
                    <a:latin typeface="Trebuchet MS"/>
                    <a:ea typeface="HGｺﾞｼｯｸM" panose="020B0609000000000000" pitchFamily="49" charset="-128"/>
                  </a:rPr>
                  <a:t>22</a:t>
                </a:r>
                <a:r>
                  <a:rPr lang="ja-JP" altLang="en-US" sz="1400" dirty="0">
                    <a:solidFill>
                      <a:prstClr val="black"/>
                    </a:solidFill>
                    <a:latin typeface="Trebuchet MS"/>
                    <a:ea typeface="HGｺﾞｼｯｸM" panose="020B0609000000000000" pitchFamily="49" charset="-128"/>
                  </a:rPr>
                  <a:t>：</a:t>
                </a:r>
                <a:r>
                  <a:rPr lang="en-US" altLang="ja-JP" sz="1400" dirty="0">
                    <a:solidFill>
                      <a:prstClr val="black"/>
                    </a:solidFill>
                    <a:latin typeface="Trebuchet MS"/>
                    <a:ea typeface="HGｺﾞｼｯｸM" panose="020B0609000000000000" pitchFamily="49" charset="-128"/>
                  </a:rPr>
                  <a:t>00</a:t>
                </a:r>
                <a:endParaRPr lang="ja-JP" altLang="en-US" sz="1400" dirty="0">
                  <a:solidFill>
                    <a:prstClr val="black"/>
                  </a:solidFill>
                  <a:latin typeface="Trebuchet MS"/>
                  <a:ea typeface="HGｺﾞｼｯｸM" panose="020B0609000000000000" pitchFamily="49" charset="-128"/>
                </a:endParaRPr>
              </a:p>
            </p:txBody>
          </p:sp>
        </p:grpSp>
        <p:grpSp>
          <p:nvGrpSpPr>
            <p:cNvPr id="39" name="グループ化 38"/>
            <p:cNvGrpSpPr/>
            <p:nvPr/>
          </p:nvGrpSpPr>
          <p:grpSpPr>
            <a:xfrm>
              <a:off x="8159521" y="2217743"/>
              <a:ext cx="756000" cy="324371"/>
              <a:chOff x="1165992" y="2196932"/>
              <a:chExt cx="756000" cy="324371"/>
            </a:xfrm>
          </p:grpSpPr>
          <p:sp>
            <p:nvSpPr>
              <p:cNvPr id="40" name="二等辺三角形 39"/>
              <p:cNvSpPr/>
              <p:nvPr/>
            </p:nvSpPr>
            <p:spPr>
              <a:xfrm rot="10800000">
                <a:off x="1331641" y="2204864"/>
                <a:ext cx="288031" cy="316439"/>
              </a:xfrm>
              <a:prstGeom prst="triangle">
                <a:avLst>
                  <a:gd name="adj" fmla="val 50000"/>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41" name="正方形/長方形 40"/>
              <p:cNvSpPr/>
              <p:nvPr/>
            </p:nvSpPr>
            <p:spPr>
              <a:xfrm>
                <a:off x="1165992" y="2196932"/>
                <a:ext cx="756000" cy="164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prstClr val="black"/>
                    </a:solidFill>
                    <a:latin typeface="Trebuchet MS"/>
                    <a:ea typeface="HGｺﾞｼｯｸM" panose="020B0609000000000000" pitchFamily="49" charset="-128"/>
                  </a:rPr>
                  <a:t>23</a:t>
                </a:r>
                <a:r>
                  <a:rPr lang="ja-JP" altLang="en-US" sz="1400" dirty="0">
                    <a:solidFill>
                      <a:prstClr val="black"/>
                    </a:solidFill>
                    <a:latin typeface="Trebuchet MS"/>
                    <a:ea typeface="HGｺﾞｼｯｸM" panose="020B0609000000000000" pitchFamily="49" charset="-128"/>
                  </a:rPr>
                  <a:t>：</a:t>
                </a:r>
                <a:r>
                  <a:rPr lang="en-US" altLang="ja-JP" sz="1400" dirty="0">
                    <a:solidFill>
                      <a:prstClr val="black"/>
                    </a:solidFill>
                    <a:latin typeface="Trebuchet MS"/>
                    <a:ea typeface="HGｺﾞｼｯｸM" panose="020B0609000000000000" pitchFamily="49" charset="-128"/>
                  </a:rPr>
                  <a:t>00</a:t>
                </a:r>
                <a:endParaRPr lang="ja-JP" altLang="en-US" sz="1400" dirty="0">
                  <a:solidFill>
                    <a:prstClr val="black"/>
                  </a:solidFill>
                  <a:latin typeface="Trebuchet MS"/>
                  <a:ea typeface="HGｺﾞｼｯｸM" panose="020B0609000000000000" pitchFamily="49" charset="-128"/>
                </a:endParaRPr>
              </a:p>
            </p:txBody>
          </p:sp>
        </p:grpSp>
      </p:grpSp>
      <p:sp>
        <p:nvSpPr>
          <p:cNvPr id="9" name="左右矢印 8"/>
          <p:cNvSpPr/>
          <p:nvPr/>
        </p:nvSpPr>
        <p:spPr>
          <a:xfrm>
            <a:off x="5364308" y="1978984"/>
            <a:ext cx="2484000" cy="424025"/>
          </a:xfrm>
          <a:prstGeom prst="leftRightArrow">
            <a:avLst>
              <a:gd name="adj1" fmla="val 100000"/>
              <a:gd name="adj2" fmla="val 50000"/>
            </a:avLst>
          </a:prstGeom>
          <a:gradFill flip="none" rotWithShape="1">
            <a:gsLst>
              <a:gs pos="0">
                <a:schemeClr val="tx2">
                  <a:lumMod val="60000"/>
                  <a:lumOff val="40000"/>
                </a:schemeClr>
              </a:gs>
              <a:gs pos="65000">
                <a:schemeClr val="bg1"/>
              </a:gs>
              <a:gs pos="35000">
                <a:schemeClr val="bg1"/>
              </a:gs>
              <a:gs pos="100000">
                <a:schemeClr val="tx2">
                  <a:lumMod val="60000"/>
                  <a:lumOff val="40000"/>
                </a:schemeClr>
              </a:gs>
            </a:gsLst>
            <a:lin ang="10800000" scaled="1"/>
            <a:tileRect/>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HG丸ｺﾞｼｯｸM-PRO" pitchFamily="50" charset="-128"/>
                <a:ea typeface="HG丸ｺﾞｼｯｸM-PRO" pitchFamily="50" charset="-128"/>
              </a:rPr>
              <a:t>労働時間</a:t>
            </a:r>
          </a:p>
        </p:txBody>
      </p:sp>
      <p:sp>
        <p:nvSpPr>
          <p:cNvPr id="10" name="左右矢印 9"/>
          <p:cNvSpPr/>
          <p:nvPr/>
        </p:nvSpPr>
        <p:spPr>
          <a:xfrm>
            <a:off x="8392135" y="1971588"/>
            <a:ext cx="1620000" cy="466427"/>
          </a:xfrm>
          <a:prstGeom prst="leftRightArrow">
            <a:avLst>
              <a:gd name="adj1" fmla="val 100000"/>
              <a:gd name="adj2" fmla="val 50000"/>
            </a:avLst>
          </a:prstGeom>
          <a:gradFill flip="none" rotWithShape="1">
            <a:gsLst>
              <a:gs pos="0">
                <a:schemeClr val="tx2">
                  <a:lumMod val="60000"/>
                  <a:lumOff val="40000"/>
                </a:schemeClr>
              </a:gs>
              <a:gs pos="65000">
                <a:schemeClr val="bg1"/>
              </a:gs>
              <a:gs pos="35000">
                <a:schemeClr val="bg1"/>
              </a:gs>
              <a:gs pos="100000">
                <a:schemeClr val="tx2">
                  <a:lumMod val="60000"/>
                  <a:lumOff val="40000"/>
                </a:schemeClr>
              </a:gs>
            </a:gsLst>
            <a:lin ang="10800000" scaled="1"/>
            <a:tileRect/>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HG丸ｺﾞｼｯｸM-PRO" pitchFamily="50" charset="-128"/>
                <a:ea typeface="HG丸ｺﾞｼｯｸM-PRO" pitchFamily="50" charset="-128"/>
              </a:rPr>
              <a:t>労働時間</a:t>
            </a:r>
          </a:p>
        </p:txBody>
      </p:sp>
      <p:sp>
        <p:nvSpPr>
          <p:cNvPr id="11" name="左右矢印 10"/>
          <p:cNvSpPr/>
          <p:nvPr/>
        </p:nvSpPr>
        <p:spPr>
          <a:xfrm>
            <a:off x="2254952" y="1979906"/>
            <a:ext cx="2592288" cy="424025"/>
          </a:xfrm>
          <a:prstGeom prst="leftRightArrow">
            <a:avLst>
              <a:gd name="adj1" fmla="val 100000"/>
              <a:gd name="adj2" fmla="val 50000"/>
            </a:avLst>
          </a:prstGeom>
          <a:gradFill flip="none" rotWithShape="1">
            <a:gsLst>
              <a:gs pos="0">
                <a:schemeClr val="tx2">
                  <a:lumMod val="60000"/>
                  <a:lumOff val="40000"/>
                </a:schemeClr>
              </a:gs>
              <a:gs pos="65000">
                <a:schemeClr val="bg1"/>
              </a:gs>
              <a:gs pos="35000">
                <a:schemeClr val="bg1"/>
              </a:gs>
              <a:gs pos="100000">
                <a:schemeClr val="tx2">
                  <a:lumMod val="60000"/>
                  <a:lumOff val="40000"/>
                </a:schemeClr>
              </a:gs>
            </a:gsLst>
            <a:lin ang="10800000" scaled="1"/>
            <a:tileRect/>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HG丸ｺﾞｼｯｸM-PRO" pitchFamily="50" charset="-128"/>
                <a:ea typeface="HG丸ｺﾞｼｯｸM-PRO" pitchFamily="50" charset="-128"/>
              </a:rPr>
              <a:t>労働時間</a:t>
            </a:r>
          </a:p>
        </p:txBody>
      </p:sp>
      <p:sp>
        <p:nvSpPr>
          <p:cNvPr id="42" name="左右矢印 41"/>
          <p:cNvSpPr/>
          <p:nvPr/>
        </p:nvSpPr>
        <p:spPr>
          <a:xfrm>
            <a:off x="4853774" y="1972590"/>
            <a:ext cx="504000" cy="424025"/>
          </a:xfrm>
          <a:prstGeom prst="leftRightArrow">
            <a:avLst>
              <a:gd name="adj1" fmla="val 100000"/>
              <a:gd name="adj2" fmla="val 5000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ja-JP" altLang="en-US" sz="1200" dirty="0">
              <a:solidFill>
                <a:prstClr val="black"/>
              </a:solidFill>
              <a:latin typeface="HG丸ｺﾞｼｯｸM-PRO" pitchFamily="50" charset="-128"/>
              <a:ea typeface="HG丸ｺﾞｼｯｸM-PRO" pitchFamily="50" charset="-128"/>
            </a:endParaRPr>
          </a:p>
        </p:txBody>
      </p:sp>
      <p:sp>
        <p:nvSpPr>
          <p:cNvPr id="43" name="左右矢印 42"/>
          <p:cNvSpPr/>
          <p:nvPr/>
        </p:nvSpPr>
        <p:spPr>
          <a:xfrm>
            <a:off x="7854841" y="1965295"/>
            <a:ext cx="537293" cy="466427"/>
          </a:xfrm>
          <a:prstGeom prst="leftRightArrow">
            <a:avLst>
              <a:gd name="adj1" fmla="val 100000"/>
              <a:gd name="adj2" fmla="val 5000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ja-JP" altLang="en-US" sz="1200" dirty="0">
              <a:solidFill>
                <a:prstClr val="black"/>
              </a:solidFill>
              <a:latin typeface="HG丸ｺﾞｼｯｸM-PRO" pitchFamily="50" charset="-128"/>
              <a:ea typeface="HG丸ｺﾞｼｯｸM-PRO" pitchFamily="50" charset="-128"/>
            </a:endParaRPr>
          </a:p>
        </p:txBody>
      </p:sp>
      <p:sp>
        <p:nvSpPr>
          <p:cNvPr id="59" name="左右矢印 58"/>
          <p:cNvSpPr/>
          <p:nvPr/>
        </p:nvSpPr>
        <p:spPr>
          <a:xfrm>
            <a:off x="2275484" y="3565722"/>
            <a:ext cx="7717735" cy="489386"/>
          </a:xfrm>
          <a:prstGeom prst="leftRightArrow">
            <a:avLst>
              <a:gd name="adj1" fmla="val 51789"/>
              <a:gd name="adj2" fmla="val 153349"/>
            </a:avLst>
          </a:prstGeom>
          <a:gradFill flip="none" rotWithShape="1">
            <a:gsLst>
              <a:gs pos="0">
                <a:schemeClr val="tx2">
                  <a:lumMod val="60000"/>
                  <a:lumOff val="40000"/>
                </a:schemeClr>
              </a:gs>
              <a:gs pos="65000">
                <a:schemeClr val="bg1"/>
              </a:gs>
              <a:gs pos="35000">
                <a:schemeClr val="bg1"/>
              </a:gs>
              <a:gs pos="100000">
                <a:schemeClr val="tx2">
                  <a:lumMod val="60000"/>
                  <a:lumOff val="40000"/>
                </a:schemeClr>
              </a:gs>
            </a:gsLst>
            <a:lin ang="10800000" scaled="1"/>
            <a:tileRect/>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HG丸ｺﾞｼｯｸM-PRO" pitchFamily="50" charset="-128"/>
                <a:ea typeface="HG丸ｺﾞｼｯｸM-PRO" pitchFamily="50" charset="-128"/>
              </a:rPr>
              <a:t>拘束時間</a:t>
            </a:r>
          </a:p>
        </p:txBody>
      </p:sp>
      <p:sp>
        <p:nvSpPr>
          <p:cNvPr id="63" name="正方形/長方形 62"/>
          <p:cNvSpPr/>
          <p:nvPr/>
        </p:nvSpPr>
        <p:spPr>
          <a:xfrm>
            <a:off x="1775520" y="836712"/>
            <a:ext cx="5184576" cy="484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black"/>
                </a:solidFill>
                <a:latin typeface="HG丸ｺﾞｼｯｸM-PRO" pitchFamily="50" charset="-128"/>
                <a:ea typeface="HG丸ｺﾞｼｯｸM-PRO" pitchFamily="50" charset="-128"/>
              </a:rPr>
              <a:t>◆労働時間を典型的な例で図解してみると</a:t>
            </a:r>
          </a:p>
        </p:txBody>
      </p:sp>
      <p:sp>
        <p:nvSpPr>
          <p:cNvPr id="53" name="左右矢印 52"/>
          <p:cNvSpPr/>
          <p:nvPr/>
        </p:nvSpPr>
        <p:spPr>
          <a:xfrm>
            <a:off x="2923276" y="3043255"/>
            <a:ext cx="1958095" cy="424025"/>
          </a:xfrm>
          <a:prstGeom prst="leftRightArrow">
            <a:avLst>
              <a:gd name="adj1" fmla="val 100000"/>
              <a:gd name="adj2" fmla="val 50000"/>
            </a:avLst>
          </a:prstGeom>
          <a:gradFill flip="none" rotWithShape="1">
            <a:gsLst>
              <a:gs pos="0">
                <a:schemeClr val="tx2">
                  <a:lumMod val="60000"/>
                  <a:lumOff val="40000"/>
                </a:schemeClr>
              </a:gs>
              <a:gs pos="65000">
                <a:schemeClr val="bg1"/>
              </a:gs>
              <a:gs pos="35000">
                <a:schemeClr val="bg1"/>
              </a:gs>
              <a:gs pos="100000">
                <a:schemeClr val="tx2">
                  <a:lumMod val="60000"/>
                  <a:lumOff val="40000"/>
                </a:schemeClr>
              </a:gs>
            </a:gsLst>
            <a:lin ang="10800000" scaled="1"/>
            <a:tileRect/>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black"/>
                </a:solidFill>
                <a:latin typeface="HG丸ｺﾞｼｯｸM-PRO" pitchFamily="50" charset="-128"/>
                <a:ea typeface="HG丸ｺﾞｼｯｸM-PRO" pitchFamily="50" charset="-128"/>
              </a:rPr>
              <a:t>法定</a:t>
            </a:r>
            <a:r>
              <a:rPr lang="ja-JP" altLang="en-US" sz="1600" dirty="0">
                <a:solidFill>
                  <a:prstClr val="black"/>
                </a:solidFill>
                <a:latin typeface="HG丸ｺﾞｼｯｸM-PRO" pitchFamily="50" charset="-128"/>
                <a:ea typeface="HG丸ｺﾞｼｯｸM-PRO" pitchFamily="50" charset="-128"/>
              </a:rPr>
              <a:t>労働時間</a:t>
            </a:r>
          </a:p>
        </p:txBody>
      </p:sp>
      <p:sp>
        <p:nvSpPr>
          <p:cNvPr id="54" name="左右矢印 53"/>
          <p:cNvSpPr/>
          <p:nvPr/>
        </p:nvSpPr>
        <p:spPr>
          <a:xfrm>
            <a:off x="4896814" y="3043255"/>
            <a:ext cx="504000" cy="424025"/>
          </a:xfrm>
          <a:prstGeom prst="leftRightArrow">
            <a:avLst>
              <a:gd name="adj1" fmla="val 100000"/>
              <a:gd name="adj2" fmla="val 5000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ja-JP" altLang="en-US" sz="1200" dirty="0">
              <a:solidFill>
                <a:prstClr val="black"/>
              </a:solidFill>
              <a:latin typeface="HG丸ｺﾞｼｯｸM-PRO" pitchFamily="50" charset="-128"/>
              <a:ea typeface="HG丸ｺﾞｼｯｸM-PRO" pitchFamily="50" charset="-128"/>
            </a:endParaRPr>
          </a:p>
        </p:txBody>
      </p:sp>
      <p:sp>
        <p:nvSpPr>
          <p:cNvPr id="55" name="左右矢印 54"/>
          <p:cNvSpPr/>
          <p:nvPr/>
        </p:nvSpPr>
        <p:spPr>
          <a:xfrm>
            <a:off x="5416257" y="3039397"/>
            <a:ext cx="2438584" cy="424025"/>
          </a:xfrm>
          <a:prstGeom prst="leftRightArrow">
            <a:avLst>
              <a:gd name="adj1" fmla="val 100000"/>
              <a:gd name="adj2" fmla="val 50000"/>
            </a:avLst>
          </a:prstGeom>
          <a:gradFill flip="none" rotWithShape="1">
            <a:gsLst>
              <a:gs pos="0">
                <a:schemeClr val="tx2">
                  <a:lumMod val="60000"/>
                  <a:lumOff val="40000"/>
                </a:schemeClr>
              </a:gs>
              <a:gs pos="65000">
                <a:schemeClr val="bg1"/>
              </a:gs>
              <a:gs pos="35000">
                <a:schemeClr val="bg1"/>
              </a:gs>
              <a:gs pos="100000">
                <a:schemeClr val="tx2">
                  <a:lumMod val="60000"/>
                  <a:lumOff val="40000"/>
                </a:schemeClr>
              </a:gs>
            </a:gsLst>
            <a:lin ang="10800000" scaled="1"/>
            <a:tileRect/>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prstClr val="black"/>
                </a:solidFill>
                <a:latin typeface="HG丸ｺﾞｼｯｸM-PRO" pitchFamily="50" charset="-128"/>
                <a:ea typeface="HG丸ｺﾞｼｯｸM-PRO" pitchFamily="50" charset="-128"/>
              </a:rPr>
              <a:t>法定</a:t>
            </a:r>
            <a:r>
              <a:rPr lang="ja-JP" altLang="en-US" sz="1600" dirty="0">
                <a:solidFill>
                  <a:prstClr val="black"/>
                </a:solidFill>
                <a:latin typeface="HG丸ｺﾞｼｯｸM-PRO" pitchFamily="50" charset="-128"/>
                <a:ea typeface="HG丸ｺﾞｼｯｸM-PRO" pitchFamily="50" charset="-128"/>
              </a:rPr>
              <a:t>労働時間</a:t>
            </a:r>
          </a:p>
        </p:txBody>
      </p:sp>
      <p:sp>
        <p:nvSpPr>
          <p:cNvPr id="57" name="左右矢印 56"/>
          <p:cNvSpPr/>
          <p:nvPr/>
        </p:nvSpPr>
        <p:spPr>
          <a:xfrm>
            <a:off x="7848308" y="3010637"/>
            <a:ext cx="551920" cy="466427"/>
          </a:xfrm>
          <a:prstGeom prst="leftRightArrow">
            <a:avLst>
              <a:gd name="adj1" fmla="val 100000"/>
              <a:gd name="adj2" fmla="val 5000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ja-JP" altLang="en-US" sz="1200" dirty="0">
              <a:solidFill>
                <a:prstClr val="black"/>
              </a:solidFill>
              <a:latin typeface="HG丸ｺﾞｼｯｸM-PRO" pitchFamily="50" charset="-128"/>
              <a:ea typeface="HG丸ｺﾞｼｯｸM-PRO" pitchFamily="50" charset="-128"/>
            </a:endParaRPr>
          </a:p>
        </p:txBody>
      </p:sp>
      <p:sp>
        <p:nvSpPr>
          <p:cNvPr id="64" name="正方形/長方形 63"/>
          <p:cNvSpPr/>
          <p:nvPr/>
        </p:nvSpPr>
        <p:spPr>
          <a:xfrm>
            <a:off x="1920000" y="3553258"/>
            <a:ext cx="288000" cy="471138"/>
          </a:xfrm>
          <a:prstGeom prst="rect">
            <a:avLst/>
          </a:prstGeom>
          <a:solidFill>
            <a:srgbClr val="99FF33"/>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HG丸ｺﾞｼｯｸM-PRO" pitchFamily="50" charset="-128"/>
                <a:ea typeface="HG丸ｺﾞｼｯｸM-PRO" pitchFamily="50" charset="-128"/>
              </a:rPr>
              <a:t>４</a:t>
            </a:r>
          </a:p>
        </p:txBody>
      </p:sp>
      <p:sp>
        <p:nvSpPr>
          <p:cNvPr id="65" name="正方形/長方形 64"/>
          <p:cNvSpPr/>
          <p:nvPr/>
        </p:nvSpPr>
        <p:spPr>
          <a:xfrm>
            <a:off x="1912616" y="2986695"/>
            <a:ext cx="295384" cy="514313"/>
          </a:xfrm>
          <a:prstGeom prst="rect">
            <a:avLst/>
          </a:prstGeom>
          <a:solidFill>
            <a:srgbClr val="99FF33"/>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HG丸ｺﾞｼｯｸM-PRO" pitchFamily="50" charset="-128"/>
                <a:ea typeface="HG丸ｺﾞｼｯｸM-PRO" pitchFamily="50" charset="-128"/>
              </a:rPr>
              <a:t>３</a:t>
            </a:r>
          </a:p>
        </p:txBody>
      </p:sp>
      <p:sp>
        <p:nvSpPr>
          <p:cNvPr id="66" name="正方形/長方形 65"/>
          <p:cNvSpPr/>
          <p:nvPr/>
        </p:nvSpPr>
        <p:spPr>
          <a:xfrm>
            <a:off x="1920000" y="2462243"/>
            <a:ext cx="288000" cy="471138"/>
          </a:xfrm>
          <a:prstGeom prst="rect">
            <a:avLst/>
          </a:prstGeom>
          <a:solidFill>
            <a:srgbClr val="99FF33"/>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HG丸ｺﾞｼｯｸM-PRO" pitchFamily="50" charset="-128"/>
                <a:ea typeface="HG丸ｺﾞｼｯｸM-PRO" pitchFamily="50" charset="-128"/>
              </a:rPr>
              <a:t>２</a:t>
            </a:r>
            <a:endParaRPr lang="en-US" altLang="ja-JP" sz="1600" dirty="0">
              <a:solidFill>
                <a:prstClr val="black"/>
              </a:solidFill>
              <a:latin typeface="HG丸ｺﾞｼｯｸM-PRO" pitchFamily="50" charset="-128"/>
              <a:ea typeface="HG丸ｺﾞｼｯｸM-PRO" pitchFamily="50" charset="-128"/>
            </a:endParaRPr>
          </a:p>
        </p:txBody>
      </p:sp>
      <p:sp>
        <p:nvSpPr>
          <p:cNvPr id="67" name="正方形/長方形 66"/>
          <p:cNvSpPr/>
          <p:nvPr/>
        </p:nvSpPr>
        <p:spPr>
          <a:xfrm>
            <a:off x="1920000" y="1964865"/>
            <a:ext cx="288000" cy="442301"/>
          </a:xfrm>
          <a:prstGeom prst="rect">
            <a:avLst/>
          </a:prstGeom>
          <a:solidFill>
            <a:srgbClr val="99FF33"/>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HG丸ｺﾞｼｯｸM-PRO" pitchFamily="50" charset="-128"/>
                <a:ea typeface="HG丸ｺﾞｼｯｸM-PRO" pitchFamily="50" charset="-128"/>
              </a:rPr>
              <a:t>１</a:t>
            </a:r>
          </a:p>
        </p:txBody>
      </p:sp>
      <p:sp>
        <p:nvSpPr>
          <p:cNvPr id="60" name="角丸四角形 59"/>
          <p:cNvSpPr/>
          <p:nvPr/>
        </p:nvSpPr>
        <p:spPr>
          <a:xfrm>
            <a:off x="4952017" y="2016010"/>
            <a:ext cx="360040" cy="14371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200" dirty="0">
                <a:solidFill>
                  <a:prstClr val="black"/>
                </a:solidFill>
                <a:latin typeface="Trebuchet MS"/>
                <a:ea typeface="HGｺﾞｼｯｸM" panose="020B0609000000000000" pitchFamily="49" charset="-128"/>
              </a:rPr>
              <a:t>休憩時間</a:t>
            </a:r>
          </a:p>
        </p:txBody>
      </p:sp>
      <p:sp>
        <p:nvSpPr>
          <p:cNvPr id="61" name="角丸四角形 60"/>
          <p:cNvSpPr/>
          <p:nvPr/>
        </p:nvSpPr>
        <p:spPr>
          <a:xfrm>
            <a:off x="7951297" y="1982480"/>
            <a:ext cx="360040" cy="14371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200" dirty="0">
                <a:solidFill>
                  <a:prstClr val="black"/>
                </a:solidFill>
                <a:latin typeface="Trebuchet MS"/>
                <a:ea typeface="HGｺﾞｼｯｸM" panose="020B0609000000000000" pitchFamily="49" charset="-128"/>
              </a:rPr>
              <a:t>休憩時間</a:t>
            </a:r>
          </a:p>
        </p:txBody>
      </p:sp>
      <p:sp>
        <p:nvSpPr>
          <p:cNvPr id="75" name="正方形/長方形 74">
            <a:extLst>
              <a:ext uri="{FF2B5EF4-FFF2-40B4-BE49-F238E27FC236}">
                <a16:creationId xmlns:a16="http://schemas.microsoft.com/office/drawing/2014/main" id="{1E9131D6-67B5-4074-A051-12F48EA6A9B3}"/>
              </a:ext>
            </a:extLst>
          </p:cNvPr>
          <p:cNvSpPr/>
          <p:nvPr/>
        </p:nvSpPr>
        <p:spPr>
          <a:xfrm>
            <a:off x="7331556" y="2503869"/>
            <a:ext cx="497350" cy="37804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FF0000"/>
                </a:solidFill>
                <a:latin typeface="HG丸ｺﾞｼｯｸM-PRO" pitchFamily="50" charset="-128"/>
                <a:ea typeface="HG丸ｺﾞｼｯｸM-PRO" pitchFamily="50" charset="-128"/>
              </a:rPr>
              <a:t>*</a:t>
            </a:r>
            <a:r>
              <a:rPr lang="en-US" altLang="ja-JP" sz="1400" dirty="0">
                <a:solidFill>
                  <a:srgbClr val="FF0000"/>
                </a:solidFill>
                <a:latin typeface="HG丸ｺﾞｼｯｸM-PRO" pitchFamily="50" charset="-128"/>
                <a:ea typeface="HG丸ｺﾞｼｯｸM-PRO" pitchFamily="50" charset="-128"/>
              </a:rPr>
              <a:t>¹</a:t>
            </a:r>
            <a:endParaRPr lang="ja-JP" altLang="en-US" sz="1400" dirty="0">
              <a:solidFill>
                <a:srgbClr val="FF0000"/>
              </a:solidFill>
              <a:latin typeface="HG丸ｺﾞｼｯｸM-PRO" pitchFamily="50" charset="-128"/>
              <a:ea typeface="HG丸ｺﾞｼｯｸM-PRO" pitchFamily="50" charset="-128"/>
            </a:endParaRPr>
          </a:p>
        </p:txBody>
      </p:sp>
      <p:sp>
        <p:nvSpPr>
          <p:cNvPr id="76" name="正方形/長方形 75">
            <a:extLst>
              <a:ext uri="{FF2B5EF4-FFF2-40B4-BE49-F238E27FC236}">
                <a16:creationId xmlns:a16="http://schemas.microsoft.com/office/drawing/2014/main" id="{BC0B474D-B099-4FDA-9749-440F64B23D73}"/>
              </a:ext>
            </a:extLst>
          </p:cNvPr>
          <p:cNvSpPr/>
          <p:nvPr/>
        </p:nvSpPr>
        <p:spPr>
          <a:xfrm>
            <a:off x="2529743" y="3099022"/>
            <a:ext cx="448151" cy="37804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FF0000"/>
                </a:solidFill>
                <a:latin typeface="HG丸ｺﾞｼｯｸM-PRO" pitchFamily="50" charset="-128"/>
                <a:ea typeface="HG丸ｺﾞｼｯｸM-PRO" pitchFamily="50" charset="-128"/>
              </a:rPr>
              <a:t>*</a:t>
            </a:r>
            <a:r>
              <a:rPr lang="en-US" altLang="ja-JP" sz="1200" dirty="0">
                <a:solidFill>
                  <a:srgbClr val="FF0000"/>
                </a:solidFill>
                <a:latin typeface="HG丸ｺﾞｼｯｸM-PRO" pitchFamily="50" charset="-128"/>
                <a:ea typeface="HG丸ｺﾞｼｯｸM-PRO" pitchFamily="50" charset="-128"/>
              </a:rPr>
              <a:t>²</a:t>
            </a:r>
            <a:endParaRPr lang="ja-JP" altLang="en-US" sz="1200" dirty="0">
              <a:solidFill>
                <a:srgbClr val="FF0000"/>
              </a:solidFill>
              <a:latin typeface="HG丸ｺﾞｼｯｸM-PRO" pitchFamily="50" charset="-128"/>
              <a:ea typeface="HG丸ｺﾞｼｯｸM-PRO" pitchFamily="50" charset="-128"/>
            </a:endParaRPr>
          </a:p>
        </p:txBody>
      </p:sp>
      <p:grpSp>
        <p:nvGrpSpPr>
          <p:cNvPr id="2" name="グループ化 1">
            <a:extLst>
              <a:ext uri="{FF2B5EF4-FFF2-40B4-BE49-F238E27FC236}">
                <a16:creationId xmlns:a16="http://schemas.microsoft.com/office/drawing/2014/main" id="{989E25E0-104F-4F03-8908-7480C15C1A02}"/>
              </a:ext>
            </a:extLst>
          </p:cNvPr>
          <p:cNvGrpSpPr/>
          <p:nvPr/>
        </p:nvGrpSpPr>
        <p:grpSpPr>
          <a:xfrm>
            <a:off x="1409188" y="5354578"/>
            <a:ext cx="510811" cy="498007"/>
            <a:chOff x="466844" y="5307257"/>
            <a:chExt cx="445628" cy="498007"/>
          </a:xfrm>
        </p:grpSpPr>
        <p:sp>
          <p:nvSpPr>
            <p:cNvPr id="71" name="左右矢印 70"/>
            <p:cNvSpPr/>
            <p:nvPr/>
          </p:nvSpPr>
          <p:spPr>
            <a:xfrm>
              <a:off x="486000" y="5417606"/>
              <a:ext cx="396000" cy="356030"/>
            </a:xfrm>
            <a:prstGeom prst="leftRightArrow">
              <a:avLst>
                <a:gd name="adj1" fmla="val 100000"/>
                <a:gd name="adj2" fmla="val 56165"/>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endParaRPr lang="ja-JP" altLang="en-US" sz="1050" b="1" dirty="0">
                <a:solidFill>
                  <a:srgbClr val="FF0000"/>
                </a:solidFill>
                <a:latin typeface="HG丸ｺﾞｼｯｸM-PRO" pitchFamily="50" charset="-128"/>
                <a:ea typeface="HG丸ｺﾞｼｯｸM-PRO" pitchFamily="50" charset="-128"/>
              </a:endParaRPr>
            </a:p>
          </p:txBody>
        </p:sp>
        <p:sp>
          <p:nvSpPr>
            <p:cNvPr id="77" name="正方形/長方形 76">
              <a:extLst>
                <a:ext uri="{FF2B5EF4-FFF2-40B4-BE49-F238E27FC236}">
                  <a16:creationId xmlns:a16="http://schemas.microsoft.com/office/drawing/2014/main" id="{796D47B3-FBE2-4103-BC06-9D7F6303EE84}"/>
                </a:ext>
              </a:extLst>
            </p:cNvPr>
            <p:cNvSpPr/>
            <p:nvPr/>
          </p:nvSpPr>
          <p:spPr>
            <a:xfrm>
              <a:off x="466844" y="5307257"/>
              <a:ext cx="445628" cy="49800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FF0000"/>
                  </a:solidFill>
                  <a:latin typeface="HG丸ｺﾞｼｯｸM-PRO" pitchFamily="50" charset="-128"/>
                  <a:ea typeface="HG丸ｺﾞｼｯｸM-PRO" pitchFamily="50" charset="-128"/>
                </a:rPr>
                <a:t>*</a:t>
              </a:r>
              <a:r>
                <a:rPr lang="en-US" altLang="ja-JP" sz="1400" dirty="0">
                  <a:solidFill>
                    <a:srgbClr val="FF0000"/>
                  </a:solidFill>
                  <a:latin typeface="HG丸ｺﾞｼｯｸM-PRO" pitchFamily="50" charset="-128"/>
                  <a:ea typeface="HG丸ｺﾞｼｯｸM-PRO" pitchFamily="50" charset="-128"/>
                </a:rPr>
                <a:t>¹</a:t>
              </a:r>
              <a:endParaRPr lang="ja-JP" altLang="en-US" sz="1400" dirty="0">
                <a:solidFill>
                  <a:srgbClr val="FF0000"/>
                </a:solidFill>
                <a:latin typeface="HG丸ｺﾞｼｯｸM-PRO" pitchFamily="50" charset="-128"/>
                <a:ea typeface="HG丸ｺﾞｼｯｸM-PRO" pitchFamily="50" charset="-128"/>
              </a:endParaRPr>
            </a:p>
          </p:txBody>
        </p:sp>
      </p:grpSp>
      <p:grpSp>
        <p:nvGrpSpPr>
          <p:cNvPr id="3" name="グループ化 2">
            <a:extLst>
              <a:ext uri="{FF2B5EF4-FFF2-40B4-BE49-F238E27FC236}">
                <a16:creationId xmlns:a16="http://schemas.microsoft.com/office/drawing/2014/main" id="{6101115D-C763-4418-85E3-28BF61D2B055}"/>
              </a:ext>
            </a:extLst>
          </p:cNvPr>
          <p:cNvGrpSpPr/>
          <p:nvPr/>
        </p:nvGrpSpPr>
        <p:grpSpPr>
          <a:xfrm>
            <a:off x="1434315" y="5921976"/>
            <a:ext cx="625993" cy="549819"/>
            <a:chOff x="486700" y="5780565"/>
            <a:chExt cx="531018" cy="396888"/>
          </a:xfrm>
        </p:grpSpPr>
        <p:sp>
          <p:nvSpPr>
            <p:cNvPr id="78" name="左右矢印 70">
              <a:extLst>
                <a:ext uri="{FF2B5EF4-FFF2-40B4-BE49-F238E27FC236}">
                  <a16:creationId xmlns:a16="http://schemas.microsoft.com/office/drawing/2014/main" id="{BF5BFA5E-D529-4B3F-B28D-724651018751}"/>
                </a:ext>
              </a:extLst>
            </p:cNvPr>
            <p:cNvSpPr/>
            <p:nvPr/>
          </p:nvSpPr>
          <p:spPr>
            <a:xfrm>
              <a:off x="486700" y="5827341"/>
              <a:ext cx="396000" cy="277191"/>
            </a:xfrm>
            <a:prstGeom prst="leftRightArrow">
              <a:avLst>
                <a:gd name="adj1" fmla="val 100000"/>
                <a:gd name="adj2" fmla="val 4975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lang="ja-JP" altLang="en-US" sz="800" b="1" dirty="0">
                  <a:solidFill>
                    <a:prstClr val="black"/>
                  </a:solidFill>
                  <a:latin typeface="HG丸ｺﾞｼｯｸM-PRO" pitchFamily="50" charset="-128"/>
                  <a:ea typeface="HG丸ｺﾞｼｯｸM-PRO" pitchFamily="50" charset="-128"/>
                </a:rPr>
                <a:t>早出</a:t>
              </a:r>
            </a:p>
          </p:txBody>
        </p:sp>
        <p:sp>
          <p:nvSpPr>
            <p:cNvPr id="79" name="正方形/長方形 78">
              <a:extLst>
                <a:ext uri="{FF2B5EF4-FFF2-40B4-BE49-F238E27FC236}">
                  <a16:creationId xmlns:a16="http://schemas.microsoft.com/office/drawing/2014/main" id="{168D4D3B-0380-487E-8FB9-54D7848AECE7}"/>
                </a:ext>
              </a:extLst>
            </p:cNvPr>
            <p:cNvSpPr/>
            <p:nvPr/>
          </p:nvSpPr>
          <p:spPr>
            <a:xfrm>
              <a:off x="569567" y="5780565"/>
              <a:ext cx="448151" cy="39688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rgbClr val="FF0000"/>
                  </a:solidFill>
                  <a:latin typeface="HG丸ｺﾞｼｯｸM-PRO" pitchFamily="50" charset="-128"/>
                  <a:ea typeface="HG丸ｺﾞｼｯｸM-PRO" pitchFamily="50" charset="-128"/>
                </a:rPr>
                <a:t>*</a:t>
              </a:r>
              <a:r>
                <a:rPr lang="en-US" altLang="ja-JP" sz="1000" dirty="0">
                  <a:solidFill>
                    <a:srgbClr val="FF0000"/>
                  </a:solidFill>
                  <a:latin typeface="HG丸ｺﾞｼｯｸM-PRO" pitchFamily="50" charset="-128"/>
                  <a:ea typeface="HG丸ｺﾞｼｯｸM-PRO" pitchFamily="50" charset="-128"/>
                </a:rPr>
                <a:t>²</a:t>
              </a:r>
              <a:endParaRPr lang="ja-JP" altLang="en-US" sz="1000" dirty="0">
                <a:solidFill>
                  <a:srgbClr val="FF0000"/>
                </a:solidFill>
                <a:latin typeface="HG丸ｺﾞｼｯｸM-PRO" pitchFamily="50" charset="-128"/>
                <a:ea typeface="HG丸ｺﾞｼｯｸM-PRO" pitchFamily="50" charset="-128"/>
              </a:endParaRPr>
            </a:p>
          </p:txBody>
        </p:sp>
      </p:grpSp>
      <p:sp>
        <p:nvSpPr>
          <p:cNvPr id="70" name="正方形/長方形 69"/>
          <p:cNvSpPr/>
          <p:nvPr/>
        </p:nvSpPr>
        <p:spPr>
          <a:xfrm>
            <a:off x="0" y="635061"/>
            <a:ext cx="12192000" cy="12964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「所定労働時間」と「法定労働時間」</a:t>
            </a:r>
          </a:p>
        </p:txBody>
      </p:sp>
      <p:sp>
        <p:nvSpPr>
          <p:cNvPr id="5" name="テキスト ボックス 4"/>
          <p:cNvSpPr txBox="1"/>
          <p:nvPr/>
        </p:nvSpPr>
        <p:spPr>
          <a:xfrm>
            <a:off x="2532758" y="4164052"/>
            <a:ext cx="1102403" cy="253916"/>
          </a:xfrm>
          <a:prstGeom prst="rect">
            <a:avLst/>
          </a:prstGeom>
          <a:noFill/>
        </p:spPr>
        <p:txBody>
          <a:bodyPr wrap="square" rtlCol="0">
            <a:spAutoFit/>
          </a:bodyPr>
          <a:lstStyle/>
          <a:p>
            <a:r>
              <a:rPr kumimoji="1" lang="ja-JP" altLang="en-US" sz="1050" dirty="0"/>
              <a:t>始業時刻</a:t>
            </a:r>
          </a:p>
        </p:txBody>
      </p:sp>
      <p:sp>
        <p:nvSpPr>
          <p:cNvPr id="69" name="テキスト ボックス 68"/>
          <p:cNvSpPr txBox="1"/>
          <p:nvPr/>
        </p:nvSpPr>
        <p:spPr>
          <a:xfrm>
            <a:off x="1783367" y="1715262"/>
            <a:ext cx="1102403" cy="253916"/>
          </a:xfrm>
          <a:prstGeom prst="rect">
            <a:avLst/>
          </a:prstGeom>
          <a:noFill/>
        </p:spPr>
        <p:txBody>
          <a:bodyPr wrap="square" rtlCol="0">
            <a:spAutoFit/>
          </a:bodyPr>
          <a:lstStyle/>
          <a:p>
            <a:r>
              <a:rPr kumimoji="1" lang="ja-JP" altLang="en-US" sz="1050" dirty="0"/>
              <a:t>出社</a:t>
            </a:r>
          </a:p>
        </p:txBody>
      </p:sp>
      <p:sp>
        <p:nvSpPr>
          <p:cNvPr id="73" name="テキスト ボックス 72"/>
          <p:cNvSpPr txBox="1"/>
          <p:nvPr/>
        </p:nvSpPr>
        <p:spPr>
          <a:xfrm>
            <a:off x="10012135" y="1773581"/>
            <a:ext cx="1102403" cy="253916"/>
          </a:xfrm>
          <a:prstGeom prst="rect">
            <a:avLst/>
          </a:prstGeom>
          <a:noFill/>
        </p:spPr>
        <p:txBody>
          <a:bodyPr wrap="square" rtlCol="0">
            <a:spAutoFit/>
          </a:bodyPr>
          <a:lstStyle/>
          <a:p>
            <a:r>
              <a:rPr kumimoji="1" lang="ja-JP" altLang="en-US" sz="1050" dirty="0"/>
              <a:t>退社</a:t>
            </a:r>
          </a:p>
        </p:txBody>
      </p:sp>
      <p:sp>
        <p:nvSpPr>
          <p:cNvPr id="80" name="テキスト ボックス 79"/>
          <p:cNvSpPr txBox="1"/>
          <p:nvPr/>
        </p:nvSpPr>
        <p:spPr>
          <a:xfrm>
            <a:off x="7486948" y="4174947"/>
            <a:ext cx="1102403" cy="253916"/>
          </a:xfrm>
          <a:prstGeom prst="rect">
            <a:avLst/>
          </a:prstGeom>
          <a:noFill/>
        </p:spPr>
        <p:txBody>
          <a:bodyPr wrap="square" rtlCol="0">
            <a:spAutoFit/>
          </a:bodyPr>
          <a:lstStyle/>
          <a:p>
            <a:r>
              <a:rPr kumimoji="1" lang="ja-JP" altLang="en-US" sz="1050" dirty="0"/>
              <a:t>終業時刻</a:t>
            </a:r>
          </a:p>
        </p:txBody>
      </p:sp>
      <p:cxnSp>
        <p:nvCxnSpPr>
          <p:cNvPr id="7" name="直線コネクタ 6"/>
          <p:cNvCxnSpPr/>
          <p:nvPr/>
        </p:nvCxnSpPr>
        <p:spPr>
          <a:xfrm>
            <a:off x="2916127" y="1978984"/>
            <a:ext cx="0" cy="2177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7831720" y="1981755"/>
            <a:ext cx="0" cy="2177518"/>
          </a:xfrm>
          <a:prstGeom prst="line">
            <a:avLst/>
          </a:prstGeom>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a:extLst>
              <a:ext uri="{FF2B5EF4-FFF2-40B4-BE49-F238E27FC236}">
                <a16:creationId xmlns:a16="http://schemas.microsoft.com/office/drawing/2014/main" id="{947F954C-E440-7DF1-5331-72586598878F}"/>
              </a:ext>
            </a:extLst>
          </p:cNvPr>
          <p:cNvSpPr>
            <a:spLocks noGrp="1"/>
          </p:cNvSpPr>
          <p:nvPr>
            <p:ph type="sldNum" sz="quarter" idx="12"/>
          </p:nvPr>
        </p:nvSpPr>
        <p:spPr/>
        <p:txBody>
          <a:bodyPr/>
          <a:lstStyle/>
          <a:p>
            <a:fld id="{E3C52A74-6BB8-425A-81FA-95938EE2CA9E}" type="slidenum">
              <a:rPr kumimoji="1" lang="ja-JP" altLang="en-US" smtClean="0"/>
              <a:t>66</a:t>
            </a:fld>
            <a:endParaRPr kumimoji="1" lang="ja-JP" altLang="en-US"/>
          </a:p>
        </p:txBody>
      </p:sp>
    </p:spTree>
    <p:extLst>
      <p:ext uri="{BB962C8B-B14F-4D97-AF65-F5344CB8AC3E}">
        <p14:creationId xmlns:p14="http://schemas.microsoft.com/office/powerpoint/2010/main" val="24433535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911423" y="6278176"/>
            <a:ext cx="6661241" cy="376147"/>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a:lnSpc>
                <a:spcPts val="1800"/>
              </a:lnSpc>
            </a:pPr>
            <a:r>
              <a:rPr lang="ja-JP" altLang="en-US" sz="1400" dirty="0">
                <a:solidFill>
                  <a:srgbClr val="FF0000"/>
                </a:solidFill>
                <a:latin typeface="HG丸ｺﾞｼｯｸM-PRO" panose="020F0600000000000000" pitchFamily="50" charset="-128"/>
                <a:ea typeface="HG丸ｺﾞｼｯｸM-PRO" panose="020F0600000000000000" pitchFamily="50" charset="-128"/>
              </a:rPr>
              <a:t> </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　</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内の数値は、３か月を超え</a:t>
            </a:r>
            <a:r>
              <a:rPr lang="en-US" altLang="ja-JP" sz="1400" dirty="0">
                <a:solidFill>
                  <a:prstClr val="black"/>
                </a:solidFill>
                <a:latin typeface="HG丸ｺﾞｼｯｸM-PRO" pitchFamily="50" charset="-128"/>
                <a:ea typeface="HG丸ｺﾞｼｯｸM-PRO" pitchFamily="50" charset="-128"/>
              </a:rPr>
              <a:t>1</a:t>
            </a:r>
            <a:r>
              <a:rPr lang="ja-JP" altLang="en-US" sz="1400" dirty="0">
                <a:solidFill>
                  <a:prstClr val="black"/>
                </a:solidFill>
                <a:latin typeface="HG丸ｺﾞｼｯｸM-PRO" pitchFamily="50" charset="-128"/>
                <a:ea typeface="HG丸ｺﾞｼｯｸM-PRO" pitchFamily="50" charset="-128"/>
              </a:rPr>
              <a:t>年以内の変形労働時間制の場合</a:t>
            </a:r>
            <a:endPar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graphicFrame>
        <p:nvGraphicFramePr>
          <p:cNvPr id="2" name="表 1"/>
          <p:cNvGraphicFramePr>
            <a:graphicFrameLocks noGrp="1"/>
          </p:cNvGraphicFramePr>
          <p:nvPr/>
        </p:nvGraphicFramePr>
        <p:xfrm>
          <a:off x="911424" y="2907524"/>
          <a:ext cx="6661241" cy="3017520"/>
        </p:xfrm>
        <a:graphic>
          <a:graphicData uri="http://schemas.openxmlformats.org/drawingml/2006/table">
            <a:tbl>
              <a:tblPr firstRow="1" bandRow="1">
                <a:tableStyleId>{5940675A-B579-460E-94D1-54222C63F5DA}</a:tableStyleId>
              </a:tblPr>
              <a:tblGrid>
                <a:gridCol w="2007495">
                  <a:extLst>
                    <a:ext uri="{9D8B030D-6E8A-4147-A177-3AD203B41FA5}">
                      <a16:colId xmlns:a16="http://schemas.microsoft.com/office/drawing/2014/main" val="20000"/>
                    </a:ext>
                  </a:extLst>
                </a:gridCol>
                <a:gridCol w="1368746">
                  <a:extLst>
                    <a:ext uri="{9D8B030D-6E8A-4147-A177-3AD203B41FA5}">
                      <a16:colId xmlns:a16="http://schemas.microsoft.com/office/drawing/2014/main" val="20001"/>
                    </a:ext>
                  </a:extLst>
                </a:gridCol>
                <a:gridCol w="3285000">
                  <a:extLst>
                    <a:ext uri="{9D8B030D-6E8A-4147-A177-3AD203B41FA5}">
                      <a16:colId xmlns:a16="http://schemas.microsoft.com/office/drawing/2014/main" val="20002"/>
                    </a:ext>
                  </a:extLst>
                </a:gridCol>
              </a:tblGrid>
              <a:tr h="614459">
                <a:tc>
                  <a:txBody>
                    <a:bodyPr/>
                    <a:lstStyle/>
                    <a:p>
                      <a:pPr algn="ctr"/>
                      <a:r>
                        <a:rPr kumimoji="1" lang="ja-JP" altLang="en-US" sz="2000" dirty="0">
                          <a:latin typeface="HG丸ｺﾞｼｯｸM-PRO" panose="020F0600000000000000" pitchFamily="50" charset="-128"/>
                          <a:ea typeface="HG丸ｺﾞｼｯｸM-PRO" panose="020F0600000000000000" pitchFamily="50" charset="-128"/>
                        </a:rPr>
                        <a:t>下記事情</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がない</a:t>
                      </a:r>
                    </a:p>
                  </a:txBody>
                  <a:tcPr/>
                </a:tc>
                <a:tc rowSpan="2">
                  <a:txBody>
                    <a:bodyPr/>
                    <a:lstStyle/>
                    <a:p>
                      <a:pPr algn="ctr"/>
                      <a:r>
                        <a:rPr kumimoji="1" lang="ja-JP" altLang="en-US" sz="2000" dirty="0">
                          <a:latin typeface="HG丸ｺﾞｼｯｸM-PRO" panose="020F0600000000000000" pitchFamily="50" charset="-128"/>
                          <a:ea typeface="HG丸ｺﾞｼｯｸM-PRO" panose="020F0600000000000000" pitchFamily="50" charset="-128"/>
                        </a:rPr>
                        <a:t>時間外</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労働</a:t>
                      </a:r>
                    </a:p>
                  </a:txBody>
                  <a:tcPr anchor="ctr"/>
                </a:tc>
                <a:tc>
                  <a:txBody>
                    <a:bodyPr/>
                    <a:lstStyle/>
                    <a:p>
                      <a:r>
                        <a:rPr kumimoji="1" lang="ja-JP" altLang="en-US" sz="2000" dirty="0">
                          <a:latin typeface="HG丸ｺﾞｼｯｸM-PRO" panose="020F0600000000000000" pitchFamily="50" charset="-128"/>
                          <a:ea typeface="HG丸ｺﾞｼｯｸM-PRO" panose="020F0600000000000000" pitchFamily="50" charset="-128"/>
                        </a:rPr>
                        <a:t>月</a:t>
                      </a:r>
                      <a:r>
                        <a:rPr kumimoji="1" lang="en-US" altLang="ja-JP" sz="2000" dirty="0">
                          <a:latin typeface="HG丸ｺﾞｼｯｸM-PRO" panose="020F0600000000000000" pitchFamily="50" charset="-128"/>
                          <a:ea typeface="HG丸ｺﾞｼｯｸM-PRO" panose="020F0600000000000000" pitchFamily="50" charset="-128"/>
                        </a:rPr>
                        <a:t>45(42)</a:t>
                      </a:r>
                      <a:r>
                        <a:rPr kumimoji="1" lang="ja-JP" altLang="en-US" sz="2000" dirty="0">
                          <a:latin typeface="HG丸ｺﾞｼｯｸM-PRO" panose="020F0600000000000000" pitchFamily="50" charset="-128"/>
                          <a:ea typeface="HG丸ｺﾞｼｯｸM-PRO" panose="020F0600000000000000" pitchFamily="50" charset="-128"/>
                        </a:rPr>
                        <a:t>時間、</a:t>
                      </a:r>
                      <a:endParaRPr kumimoji="1" lang="en-US" altLang="ja-JP" sz="2000" dirty="0">
                        <a:latin typeface="HG丸ｺﾞｼｯｸM-PRO" panose="020F0600000000000000" pitchFamily="50" charset="-128"/>
                        <a:ea typeface="HG丸ｺﾞｼｯｸM-PRO" panose="020F0600000000000000" pitchFamily="50" charset="-128"/>
                      </a:endParaRPr>
                    </a:p>
                    <a:p>
                      <a:r>
                        <a:rPr kumimoji="1" lang="ja-JP" altLang="en-US" sz="2000" dirty="0">
                          <a:latin typeface="HG丸ｺﾞｼｯｸM-PRO" panose="020F0600000000000000" pitchFamily="50" charset="-128"/>
                          <a:ea typeface="HG丸ｺﾞｼｯｸM-PRO" panose="020F0600000000000000" pitchFamily="50" charset="-128"/>
                        </a:rPr>
                        <a:t>年間</a:t>
                      </a:r>
                      <a:r>
                        <a:rPr kumimoji="1" lang="en-US" altLang="ja-JP" sz="2000" dirty="0">
                          <a:latin typeface="HG丸ｺﾞｼｯｸM-PRO" panose="020F0600000000000000" pitchFamily="50" charset="-128"/>
                          <a:ea typeface="HG丸ｺﾞｼｯｸM-PRO" panose="020F0600000000000000" pitchFamily="50" charset="-128"/>
                        </a:rPr>
                        <a:t>360(320)</a:t>
                      </a:r>
                      <a:r>
                        <a:rPr kumimoji="1" lang="ja-JP" altLang="en-US" sz="2000" dirty="0">
                          <a:latin typeface="HG丸ｺﾞｼｯｸM-PRO" panose="020F0600000000000000" pitchFamily="50" charset="-128"/>
                          <a:ea typeface="HG丸ｺﾞｼｯｸM-PRO" panose="020F0600000000000000" pitchFamily="50" charset="-128"/>
                        </a:rPr>
                        <a:t>時間</a:t>
                      </a:r>
                      <a:endParaRPr kumimoji="1" lang="ja-JP" altLang="en-US" sz="2000" dirty="0">
                        <a:solidFill>
                          <a:srgbClr val="FF0000"/>
                        </a:solidFill>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0001"/>
                  </a:ext>
                </a:extLst>
              </a:tr>
              <a:tr h="881615">
                <a:tc rowSpan="2">
                  <a:txBody>
                    <a:bodyPr/>
                    <a:lstStyle/>
                    <a:p>
                      <a:pPr algn="ctr"/>
                      <a:r>
                        <a:rPr kumimoji="1" lang="en-US" altLang="ja-JP" sz="2000" dirty="0">
                          <a:latin typeface="HG丸ｺﾞｼｯｸM-PRO" panose="020F0600000000000000" pitchFamily="50" charset="-128"/>
                          <a:ea typeface="HG丸ｺﾞｼｯｸM-PRO" panose="020F0600000000000000" pitchFamily="50" charset="-128"/>
                        </a:rPr>
                        <a:t>｢</a:t>
                      </a:r>
                      <a:r>
                        <a:rPr kumimoji="1" lang="ja-JP" altLang="en-US" sz="2000" dirty="0">
                          <a:latin typeface="HG丸ｺﾞｼｯｸM-PRO" panose="020F0600000000000000" pitchFamily="50" charset="-128"/>
                          <a:ea typeface="HG丸ｺﾞｼｯｸM-PRO" panose="020F0600000000000000" pitchFamily="50" charset="-128"/>
                        </a:rPr>
                        <a:t>臨時的</a:t>
                      </a:r>
                      <a:r>
                        <a:rPr kumimoji="1" lang="en-US" altLang="ja-JP" sz="2000" dirty="0">
                          <a:latin typeface="HG丸ｺﾞｼｯｸM-PRO" panose="020F0600000000000000" pitchFamily="50" charset="-128"/>
                          <a:ea typeface="HG丸ｺﾞｼｯｸM-PRO" panose="020F0600000000000000" pitchFamily="50" charset="-128"/>
                        </a:rPr>
                        <a:t>｣</a:t>
                      </a:r>
                      <a:r>
                        <a:rPr kumimoji="1" lang="ja-JP" altLang="en-US" sz="2000" dirty="0">
                          <a:latin typeface="HG丸ｺﾞｼｯｸM-PRO" panose="020F0600000000000000" pitchFamily="50" charset="-128"/>
                          <a:ea typeface="HG丸ｺﾞｼｯｸM-PRO" panose="020F0600000000000000" pitchFamily="50" charset="-128"/>
                        </a:rPr>
                        <a:t>で</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en-US" altLang="ja-JP" sz="2000" dirty="0">
                          <a:latin typeface="HG丸ｺﾞｼｯｸM-PRO" panose="020F0600000000000000" pitchFamily="50" charset="-128"/>
                          <a:ea typeface="HG丸ｺﾞｼｯｸM-PRO" panose="020F0600000000000000" pitchFamily="50" charset="-128"/>
                        </a:rPr>
                        <a:t>｢</a:t>
                      </a:r>
                      <a:r>
                        <a:rPr kumimoji="1" lang="ja-JP" altLang="en-US" sz="2000" dirty="0">
                          <a:latin typeface="HG丸ｺﾞｼｯｸM-PRO" panose="020F0600000000000000" pitchFamily="50" charset="-128"/>
                          <a:ea typeface="HG丸ｺﾞｼｯｸM-PRO" panose="020F0600000000000000" pitchFamily="50" charset="-128"/>
                        </a:rPr>
                        <a:t>特別の</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事情</a:t>
                      </a:r>
                      <a:r>
                        <a:rPr kumimoji="1" lang="en-US" altLang="ja-JP" sz="2000" dirty="0">
                          <a:latin typeface="HG丸ｺﾞｼｯｸM-PRO" panose="020F0600000000000000" pitchFamily="50" charset="-128"/>
                          <a:ea typeface="HG丸ｺﾞｼｯｸM-PRO" panose="020F0600000000000000" pitchFamily="50" charset="-128"/>
                        </a:rPr>
                        <a:t>｣</a:t>
                      </a:r>
                    </a:p>
                    <a:p>
                      <a:pPr algn="ctr"/>
                      <a:r>
                        <a:rPr kumimoji="1" lang="ja-JP" altLang="en-US" sz="2000" dirty="0">
                          <a:latin typeface="HG丸ｺﾞｼｯｸM-PRO" panose="020F0600000000000000" pitchFamily="50" charset="-128"/>
                          <a:ea typeface="HG丸ｺﾞｼｯｸM-PRO" panose="020F0600000000000000" pitchFamily="50" charset="-128"/>
                        </a:rPr>
                        <a:t>がある</a:t>
                      </a:r>
                    </a:p>
                  </a:txBody>
                  <a:tcPr anchor="ctr"/>
                </a:tc>
                <a:tc vMerge="1">
                  <a:txBody>
                    <a:bodyPr/>
                    <a:lstStyle/>
                    <a:p>
                      <a:pPr algn="ctr"/>
                      <a:endParaRPr kumimoji="1" lang="ja-JP" altLang="en-US" dirty="0"/>
                    </a:p>
                  </a:txBody>
                  <a:tcPr anchor="ctr"/>
                </a:tc>
                <a:tc>
                  <a:txBody>
                    <a:bodyPr/>
                    <a:lstStyle/>
                    <a:p>
                      <a:r>
                        <a:rPr kumimoji="1" lang="ja-JP" altLang="en-US" sz="2000" dirty="0">
                          <a:latin typeface="HG丸ｺﾞｼｯｸM-PRO" panose="020F0600000000000000" pitchFamily="50" charset="-128"/>
                          <a:ea typeface="HG丸ｺﾞｼｯｸM-PRO" panose="020F0600000000000000" pitchFamily="50" charset="-128"/>
                        </a:rPr>
                        <a:t>①年</a:t>
                      </a:r>
                      <a:r>
                        <a:rPr kumimoji="1" lang="en-US" altLang="ja-JP" sz="2000" dirty="0">
                          <a:latin typeface="HG丸ｺﾞｼｯｸM-PRO" panose="020F0600000000000000" pitchFamily="50" charset="-128"/>
                          <a:ea typeface="HG丸ｺﾞｼｯｸM-PRO" panose="020F0600000000000000" pitchFamily="50" charset="-128"/>
                        </a:rPr>
                        <a:t>720</a:t>
                      </a:r>
                      <a:r>
                        <a:rPr kumimoji="1" lang="ja-JP" altLang="en-US" sz="2000" dirty="0">
                          <a:latin typeface="HG丸ｺﾞｼｯｸM-PRO" panose="020F0600000000000000" pitchFamily="50" charset="-128"/>
                          <a:ea typeface="HG丸ｺﾞｼｯｸM-PRO" panose="020F0600000000000000" pitchFamily="50" charset="-128"/>
                        </a:rPr>
                        <a:t>時間以内</a:t>
                      </a:r>
                      <a:endParaRPr kumimoji="1" lang="en-US" altLang="ja-JP" sz="2000" dirty="0">
                        <a:latin typeface="HG丸ｺﾞｼｯｸM-PRO" panose="020F0600000000000000" pitchFamily="50" charset="-128"/>
                        <a:ea typeface="HG丸ｺﾞｼｯｸM-PRO" panose="020F0600000000000000" pitchFamily="50" charset="-128"/>
                      </a:endParaRPr>
                    </a:p>
                    <a:p>
                      <a:r>
                        <a:rPr kumimoji="1" lang="ja-JP" altLang="en-US" sz="2000" dirty="0">
                          <a:latin typeface="HG丸ｺﾞｼｯｸM-PRO" panose="020F0600000000000000" pitchFamily="50" charset="-128"/>
                          <a:ea typeface="HG丸ｺﾞｼｯｸM-PRO" panose="020F0600000000000000" pitchFamily="50" charset="-128"/>
                        </a:rPr>
                        <a:t>②月</a:t>
                      </a:r>
                      <a:r>
                        <a:rPr kumimoji="1" lang="en-US" altLang="ja-JP" sz="2000" dirty="0">
                          <a:latin typeface="HG丸ｺﾞｼｯｸM-PRO" panose="020F0600000000000000" pitchFamily="50" charset="-128"/>
                          <a:ea typeface="HG丸ｺﾞｼｯｸM-PRO" panose="020F0600000000000000" pitchFamily="50" charset="-128"/>
                        </a:rPr>
                        <a:t>45</a:t>
                      </a:r>
                      <a:r>
                        <a:rPr kumimoji="1" lang="ja-JP" altLang="en-US" sz="2000" dirty="0">
                          <a:latin typeface="HG丸ｺﾞｼｯｸM-PRO" panose="020F0600000000000000" pitchFamily="50" charset="-128"/>
                          <a:ea typeface="HG丸ｺﾞｼｯｸM-PRO" panose="020F0600000000000000" pitchFamily="50" charset="-128"/>
                        </a:rPr>
                        <a:t>時間超は</a:t>
                      </a:r>
                      <a:endParaRPr kumimoji="1" lang="en-US" altLang="ja-JP" sz="2000" dirty="0">
                        <a:latin typeface="HG丸ｺﾞｼｯｸM-PRO" panose="020F0600000000000000" pitchFamily="50" charset="-128"/>
                        <a:ea typeface="HG丸ｺﾞｼｯｸM-PRO" panose="020F0600000000000000" pitchFamily="50" charset="-128"/>
                      </a:endParaRPr>
                    </a:p>
                    <a:p>
                      <a:pPr algn="r"/>
                      <a:r>
                        <a:rPr kumimoji="1" lang="ja-JP" altLang="en-US" sz="2000" dirty="0">
                          <a:latin typeface="HG丸ｺﾞｼｯｸM-PRO" panose="020F0600000000000000" pitchFamily="50" charset="-128"/>
                          <a:ea typeface="HG丸ｺﾞｼｯｸM-PRO" panose="020F0600000000000000" pitchFamily="50" charset="-128"/>
                        </a:rPr>
                        <a:t>年</a:t>
                      </a:r>
                      <a:r>
                        <a:rPr kumimoji="1" lang="en-US" altLang="ja-JP" sz="2000" dirty="0">
                          <a:latin typeface="HG丸ｺﾞｼｯｸM-PRO" panose="020F0600000000000000" pitchFamily="50" charset="-128"/>
                          <a:ea typeface="HG丸ｺﾞｼｯｸM-PRO" panose="020F0600000000000000" pitchFamily="50" charset="-128"/>
                        </a:rPr>
                        <a:t>6</a:t>
                      </a:r>
                      <a:r>
                        <a:rPr kumimoji="1" lang="ja-JP" altLang="en-US" sz="2000" dirty="0">
                          <a:latin typeface="HG丸ｺﾞｼｯｸM-PRO" panose="020F0600000000000000" pitchFamily="50" charset="-128"/>
                          <a:ea typeface="HG丸ｺﾞｼｯｸM-PRO" panose="020F0600000000000000" pitchFamily="50" charset="-128"/>
                        </a:rPr>
                        <a:t>か月まで</a:t>
                      </a:r>
                    </a:p>
                  </a:txBody>
                  <a:tcPr anchor="ctr"/>
                </a:tc>
                <a:extLst>
                  <a:ext uri="{0D108BD9-81ED-4DB2-BD59-A6C34878D82A}">
                    <a16:rowId xmlns:a16="http://schemas.microsoft.com/office/drawing/2014/main" val="10002"/>
                  </a:ext>
                </a:extLst>
              </a:tr>
              <a:tr h="1148771">
                <a:tc vMerge="1">
                  <a:txBody>
                    <a:bodyPr/>
                    <a:lstStyle/>
                    <a:p>
                      <a:pPr algn="ctr"/>
                      <a:endParaRPr kumimoji="1" lang="ja-JP" altLang="en-US" dirty="0"/>
                    </a:p>
                  </a:txBody>
                  <a:tcPr anchor="ctr"/>
                </a:tc>
                <a:tc>
                  <a:txBody>
                    <a:bodyPr/>
                    <a:lstStyle/>
                    <a:p>
                      <a:pPr algn="ctr"/>
                      <a:r>
                        <a:rPr kumimoji="1" lang="ja-JP" altLang="en-US" sz="2000" dirty="0">
                          <a:latin typeface="HG丸ｺﾞｼｯｸM-PRO" panose="020F0600000000000000" pitchFamily="50" charset="-128"/>
                          <a:ea typeface="HG丸ｺﾞｼｯｸM-PRO" panose="020F0600000000000000" pitchFamily="50" charset="-128"/>
                        </a:rPr>
                        <a:t>時間外</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労働</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＋休日</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労働</a:t>
                      </a:r>
                    </a:p>
                  </a:txBody>
                  <a:tcPr anchor="ctr"/>
                </a:tc>
                <a:tc>
                  <a:txBody>
                    <a:bodyPr/>
                    <a:lstStyle/>
                    <a:p>
                      <a:r>
                        <a:rPr kumimoji="1" lang="ja-JP" altLang="en-US" sz="2000" dirty="0">
                          <a:latin typeface="HG丸ｺﾞｼｯｸM-PRO" panose="020F0600000000000000" pitchFamily="50" charset="-128"/>
                          <a:ea typeface="HG丸ｺﾞｼｯｸM-PRO" panose="020F0600000000000000" pitchFamily="50" charset="-128"/>
                        </a:rPr>
                        <a:t>①</a:t>
                      </a:r>
                      <a:r>
                        <a:rPr kumimoji="1" lang="en-US" altLang="ja-JP" sz="2000" dirty="0">
                          <a:latin typeface="HG丸ｺﾞｼｯｸM-PRO" panose="020F0600000000000000" pitchFamily="50" charset="-128"/>
                          <a:ea typeface="HG丸ｺﾞｼｯｸM-PRO" panose="020F0600000000000000" pitchFamily="50" charset="-128"/>
                        </a:rPr>
                        <a:t>1</a:t>
                      </a:r>
                      <a:r>
                        <a:rPr kumimoji="1" lang="ja-JP" altLang="en-US" sz="2000" dirty="0">
                          <a:latin typeface="HG丸ｺﾞｼｯｸM-PRO" panose="020F0600000000000000" pitchFamily="50" charset="-128"/>
                          <a:ea typeface="HG丸ｺﾞｼｯｸM-PRO" panose="020F0600000000000000" pitchFamily="50" charset="-128"/>
                        </a:rPr>
                        <a:t>ヶ月</a:t>
                      </a:r>
                      <a:r>
                        <a:rPr kumimoji="1" lang="en-US" altLang="ja-JP" sz="2000" dirty="0">
                          <a:latin typeface="HG丸ｺﾞｼｯｸM-PRO" panose="020F0600000000000000" pitchFamily="50" charset="-128"/>
                          <a:ea typeface="HG丸ｺﾞｼｯｸM-PRO" panose="020F0600000000000000" pitchFamily="50" charset="-128"/>
                        </a:rPr>
                        <a:t>100</a:t>
                      </a:r>
                      <a:r>
                        <a:rPr kumimoji="1" lang="ja-JP" altLang="en-US" sz="2000" dirty="0">
                          <a:latin typeface="HG丸ｺﾞｼｯｸM-PRO" panose="020F0600000000000000" pitchFamily="50" charset="-128"/>
                          <a:ea typeface="HG丸ｺﾞｼｯｸM-PRO" panose="020F0600000000000000" pitchFamily="50" charset="-128"/>
                        </a:rPr>
                        <a:t>時間未満　</a:t>
                      </a:r>
                      <a:endParaRPr kumimoji="1" lang="en-US" altLang="ja-JP" sz="2000" dirty="0">
                        <a:latin typeface="HG丸ｺﾞｼｯｸM-PRO" panose="020F0600000000000000" pitchFamily="50" charset="-128"/>
                        <a:ea typeface="HG丸ｺﾞｼｯｸM-PRO" panose="020F0600000000000000" pitchFamily="50" charset="-128"/>
                      </a:endParaRPr>
                    </a:p>
                    <a:p>
                      <a:r>
                        <a:rPr kumimoji="1" lang="ja-JP" altLang="en-US" sz="2000" dirty="0">
                          <a:latin typeface="HG丸ｺﾞｼｯｸM-PRO" panose="020F0600000000000000" pitchFamily="50" charset="-128"/>
                          <a:ea typeface="HG丸ｺﾞｼｯｸM-PRO" panose="020F0600000000000000" pitchFamily="50" charset="-128"/>
                        </a:rPr>
                        <a:t>②</a:t>
                      </a:r>
                      <a:r>
                        <a:rPr kumimoji="1" lang="en-US" altLang="ja-JP" sz="2000" dirty="0">
                          <a:latin typeface="HG丸ｺﾞｼｯｸM-PRO" panose="020F0600000000000000" pitchFamily="50" charset="-128"/>
                          <a:ea typeface="HG丸ｺﾞｼｯｸM-PRO" panose="020F0600000000000000" pitchFamily="50" charset="-128"/>
                        </a:rPr>
                        <a:t>2</a:t>
                      </a:r>
                      <a:r>
                        <a:rPr kumimoji="1" lang="ja-JP" altLang="en-US" sz="2000" dirty="0">
                          <a:latin typeface="HG丸ｺﾞｼｯｸM-PRO" panose="020F0600000000000000" pitchFamily="50" charset="-128"/>
                          <a:ea typeface="HG丸ｺﾞｼｯｸM-PRO" panose="020F0600000000000000" pitchFamily="50" charset="-128"/>
                        </a:rPr>
                        <a:t>～</a:t>
                      </a:r>
                      <a:r>
                        <a:rPr kumimoji="1" lang="en-US" altLang="ja-JP" sz="2000" dirty="0">
                          <a:latin typeface="HG丸ｺﾞｼｯｸM-PRO" panose="020F0600000000000000" pitchFamily="50" charset="-128"/>
                          <a:ea typeface="HG丸ｺﾞｼｯｸM-PRO" panose="020F0600000000000000" pitchFamily="50" charset="-128"/>
                        </a:rPr>
                        <a:t>6</a:t>
                      </a:r>
                      <a:r>
                        <a:rPr kumimoji="1" lang="ja-JP" altLang="en-US" sz="2000" dirty="0">
                          <a:latin typeface="HG丸ｺﾞｼｯｸM-PRO" panose="020F0600000000000000" pitchFamily="50" charset="-128"/>
                          <a:ea typeface="HG丸ｺﾞｼｯｸM-PRO" panose="020F0600000000000000" pitchFamily="50" charset="-128"/>
                        </a:rPr>
                        <a:t>か月平均で</a:t>
                      </a:r>
                      <a:endParaRPr kumimoji="1" lang="en-US" altLang="ja-JP" sz="2000" dirty="0">
                        <a:latin typeface="HG丸ｺﾞｼｯｸM-PRO" panose="020F0600000000000000" pitchFamily="50" charset="-128"/>
                        <a:ea typeface="HG丸ｺﾞｼｯｸM-PRO" panose="020F0600000000000000" pitchFamily="50" charset="-128"/>
                      </a:endParaRPr>
                    </a:p>
                    <a:p>
                      <a:r>
                        <a:rPr kumimoji="1" lang="ja-JP" altLang="en-US" sz="2000" dirty="0">
                          <a:latin typeface="HG丸ｺﾞｼｯｸM-PRO" panose="020F0600000000000000" pitchFamily="50" charset="-128"/>
                          <a:ea typeface="HG丸ｺﾞｼｯｸM-PRO" panose="020F0600000000000000" pitchFamily="50" charset="-128"/>
                        </a:rPr>
                        <a:t>月</a:t>
                      </a:r>
                      <a:r>
                        <a:rPr kumimoji="1" lang="en-US" altLang="ja-JP" sz="2000" dirty="0">
                          <a:latin typeface="HG丸ｺﾞｼｯｸM-PRO" panose="020F0600000000000000" pitchFamily="50" charset="-128"/>
                          <a:ea typeface="HG丸ｺﾞｼｯｸM-PRO" panose="020F0600000000000000" pitchFamily="50" charset="-128"/>
                        </a:rPr>
                        <a:t>80</a:t>
                      </a:r>
                      <a:r>
                        <a:rPr kumimoji="1" lang="ja-JP" altLang="en-US" sz="2000" dirty="0">
                          <a:latin typeface="HG丸ｺﾞｼｯｸM-PRO" panose="020F0600000000000000" pitchFamily="50" charset="-128"/>
                          <a:ea typeface="HG丸ｺﾞｼｯｸM-PRO" panose="020F0600000000000000" pitchFamily="50" charset="-128"/>
                        </a:rPr>
                        <a:t>時間以内</a:t>
                      </a:r>
                    </a:p>
                  </a:txBody>
                  <a:tcPr anchor="ctr"/>
                </a:tc>
                <a:extLst>
                  <a:ext uri="{0D108BD9-81ED-4DB2-BD59-A6C34878D82A}">
                    <a16:rowId xmlns:a16="http://schemas.microsoft.com/office/drawing/2014/main" val="10003"/>
                  </a:ext>
                </a:extLst>
              </a:tr>
            </a:tbl>
          </a:graphicData>
        </a:graphic>
      </p:graphicFrame>
      <p:graphicFrame>
        <p:nvGraphicFramePr>
          <p:cNvPr id="9" name="表 8"/>
          <p:cNvGraphicFramePr>
            <a:graphicFrameLocks noGrp="1"/>
          </p:cNvGraphicFramePr>
          <p:nvPr/>
        </p:nvGraphicFramePr>
        <p:xfrm>
          <a:off x="7896200" y="2907524"/>
          <a:ext cx="2664867" cy="3440312"/>
        </p:xfrm>
        <a:graphic>
          <a:graphicData uri="http://schemas.openxmlformats.org/drawingml/2006/table">
            <a:tbl>
              <a:tblPr firstRow="1" bandRow="1">
                <a:tableStyleId>{5940675A-B579-460E-94D1-54222C63F5DA}</a:tableStyleId>
              </a:tblPr>
              <a:tblGrid>
                <a:gridCol w="792659">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tblGrid>
              <a:tr h="367402">
                <a:tc gridSpan="2">
                  <a:txBody>
                    <a:bodyPr/>
                    <a:lstStyle/>
                    <a:p>
                      <a:pPr algn="l">
                        <a:lnSpc>
                          <a:spcPts val="2600"/>
                        </a:lnSpc>
                      </a:pPr>
                      <a:r>
                        <a:rPr kumimoji="1" lang="ja-JP" altLang="en-US" sz="2000" b="1" dirty="0">
                          <a:latin typeface="HG丸ｺﾞｼｯｸM-PRO" panose="020F0600000000000000" pitchFamily="50" charset="-128"/>
                          <a:ea typeface="HG丸ｺﾞｼｯｸM-PRO" panose="020F0600000000000000" pitchFamily="50" charset="-128"/>
                        </a:rPr>
                        <a:t>中小企業の場合</a:t>
                      </a:r>
                    </a:p>
                  </a:txBody>
                  <a:tcPr marL="36000" marR="36000" marT="36000" marB="36000" anchor="ctr">
                    <a:noFill/>
                  </a:tcPr>
                </a:tc>
                <a:tc hMerge="1">
                  <a:txBody>
                    <a:bodyPr/>
                    <a:lstStyle/>
                    <a:p>
                      <a:pPr algn="ctr">
                        <a:lnSpc>
                          <a:spcPts val="1800"/>
                        </a:lnSpc>
                      </a:pPr>
                      <a:endParaRPr kumimoji="1" lang="ja-JP" altLang="en-US" sz="1600" dirty="0">
                        <a:latin typeface="HG丸ｺﾞｼｯｸM-PRO" panose="020F0600000000000000" pitchFamily="50" charset="-128"/>
                        <a:ea typeface="HG丸ｺﾞｼｯｸM-PRO" panose="020F0600000000000000" pitchFamily="50" charset="-128"/>
                      </a:endParaRPr>
                    </a:p>
                  </a:txBody>
                  <a:tcPr marL="36000" marR="36000" marT="36000" marB="36000">
                    <a:solidFill>
                      <a:schemeClr val="accent2">
                        <a:lumMod val="40000"/>
                        <a:lumOff val="60000"/>
                      </a:schemeClr>
                    </a:solidFill>
                  </a:tcPr>
                </a:tc>
                <a:extLst>
                  <a:ext uri="{0D108BD9-81ED-4DB2-BD59-A6C34878D82A}">
                    <a16:rowId xmlns:a16="http://schemas.microsoft.com/office/drawing/2014/main" val="10009"/>
                  </a:ext>
                </a:extLst>
              </a:tr>
              <a:tr h="511417">
                <a:tc>
                  <a:txBody>
                    <a:bodyPr/>
                    <a:lstStyle/>
                    <a:p>
                      <a:pPr algn="ctr">
                        <a:lnSpc>
                          <a:spcPts val="2600"/>
                        </a:lnSpc>
                      </a:pPr>
                      <a:r>
                        <a:rPr kumimoji="1" lang="ja-JP" altLang="en-US" sz="1800" dirty="0">
                          <a:latin typeface="HG丸ｺﾞｼｯｸM-PRO" panose="020F0600000000000000" pitchFamily="50" charset="-128"/>
                          <a:ea typeface="HG丸ｺﾞｼｯｸM-PRO" panose="020F0600000000000000" pitchFamily="50" charset="-128"/>
                        </a:rPr>
                        <a:t>期間</a:t>
                      </a:r>
                    </a:p>
                  </a:txBody>
                  <a:tcPr marL="36000" marR="36000" marT="36000" marB="36000" anchor="ctr">
                    <a:solidFill>
                      <a:schemeClr val="accent2">
                        <a:lumMod val="40000"/>
                        <a:lumOff val="60000"/>
                      </a:schemeClr>
                    </a:solidFill>
                  </a:tcPr>
                </a:tc>
                <a:tc>
                  <a:txBody>
                    <a:bodyPr/>
                    <a:lstStyle/>
                    <a:p>
                      <a:pPr algn="ctr">
                        <a:lnSpc>
                          <a:spcPts val="1800"/>
                        </a:lnSpc>
                      </a:pPr>
                      <a:r>
                        <a:rPr kumimoji="1" lang="ja-JP" altLang="en-US" sz="1400" dirty="0">
                          <a:latin typeface="HG丸ｺﾞｼｯｸM-PRO" panose="020F0600000000000000" pitchFamily="50" charset="-128"/>
                          <a:ea typeface="HG丸ｺﾞｼｯｸM-PRO" panose="020F0600000000000000" pitchFamily="50" charset="-128"/>
                        </a:rPr>
                        <a:t>延長できる限度時間</a:t>
                      </a:r>
                      <a:endParaRPr kumimoji="1" lang="en-US" altLang="ja-JP" sz="1400" dirty="0">
                        <a:latin typeface="HG丸ｺﾞｼｯｸM-PRO" panose="020F0600000000000000" pitchFamily="50" charset="-128"/>
                        <a:ea typeface="HG丸ｺﾞｼｯｸM-PRO" panose="020F0600000000000000" pitchFamily="50" charset="-128"/>
                      </a:endParaRPr>
                    </a:p>
                    <a:p>
                      <a:pPr algn="ctr">
                        <a:lnSpc>
                          <a:spcPts val="1800"/>
                        </a:lnSpc>
                      </a:pPr>
                      <a:r>
                        <a:rPr kumimoji="1" lang="en-US" altLang="ja-JP" sz="1600" b="1" dirty="0">
                          <a:latin typeface="HG丸ｺﾞｼｯｸM-PRO" panose="020F0600000000000000" pitchFamily="50" charset="-128"/>
                          <a:ea typeface="HG丸ｺﾞｼｯｸM-PRO" panose="020F0600000000000000" pitchFamily="50" charset="-128"/>
                        </a:rPr>
                        <a:t>(</a:t>
                      </a:r>
                      <a:r>
                        <a:rPr kumimoji="1" lang="ja-JP" altLang="en-US" sz="1600" b="1" dirty="0">
                          <a:latin typeface="HG丸ｺﾞｼｯｸM-PRO" panose="020F0600000000000000" pitchFamily="50" charset="-128"/>
                          <a:ea typeface="HG丸ｺﾞｼｯｸM-PRO" panose="020F0600000000000000" pitchFamily="50" charset="-128"/>
                        </a:rPr>
                        <a:t>～</a:t>
                      </a:r>
                      <a:r>
                        <a:rPr kumimoji="1" lang="en-US" altLang="ja-JP" sz="1600" b="1" dirty="0">
                          <a:latin typeface="HG丸ｺﾞｼｯｸM-PRO" panose="020F0600000000000000" pitchFamily="50" charset="-128"/>
                          <a:ea typeface="HG丸ｺﾞｼｯｸM-PRO" panose="020F0600000000000000" pitchFamily="50" charset="-128"/>
                        </a:rPr>
                        <a:t>2020.03.31</a:t>
                      </a:r>
                      <a:r>
                        <a:rPr kumimoji="1" lang="en-US" altLang="ja-JP" sz="1600" dirty="0">
                          <a:latin typeface="HG丸ｺﾞｼｯｸM-PRO" panose="020F0600000000000000" pitchFamily="50" charset="-128"/>
                          <a:ea typeface="HG丸ｺﾞｼｯｸM-PRO" panose="020F0600000000000000" pitchFamily="50" charset="-128"/>
                        </a:rPr>
                        <a:t>)</a:t>
                      </a:r>
                      <a:endParaRPr kumimoji="1" lang="ja-JP" altLang="en-US" sz="1600" dirty="0">
                        <a:latin typeface="HG丸ｺﾞｼｯｸM-PRO" panose="020F0600000000000000" pitchFamily="50" charset="-128"/>
                        <a:ea typeface="HG丸ｺﾞｼｯｸM-PRO" panose="020F0600000000000000" pitchFamily="50" charset="-128"/>
                      </a:endParaRPr>
                    </a:p>
                  </a:txBody>
                  <a:tcPr marL="36000" marR="36000" marT="36000" marB="36000">
                    <a:solidFill>
                      <a:schemeClr val="accent2">
                        <a:lumMod val="40000"/>
                        <a:lumOff val="60000"/>
                      </a:schemeClr>
                    </a:solidFill>
                  </a:tcPr>
                </a:tc>
                <a:extLst>
                  <a:ext uri="{0D108BD9-81ED-4DB2-BD59-A6C34878D82A}">
                    <a16:rowId xmlns:a16="http://schemas.microsoft.com/office/drawing/2014/main" val="10000"/>
                  </a:ext>
                </a:extLst>
              </a:tr>
              <a:tr h="349434">
                <a:tc>
                  <a:txBody>
                    <a:bodyPr/>
                    <a:lstStyle/>
                    <a:p>
                      <a:pPr algn="ctr">
                        <a:lnSpc>
                          <a:spcPts val="2600"/>
                        </a:lnSpc>
                      </a:pPr>
                      <a:r>
                        <a:rPr kumimoji="1" lang="en-US" altLang="ja-JP" sz="1800" dirty="0">
                          <a:latin typeface="HG丸ｺﾞｼｯｸM-PRO" panose="020F0600000000000000" pitchFamily="50" charset="-128"/>
                          <a:ea typeface="HG丸ｺﾞｼｯｸM-PRO" panose="020F0600000000000000" pitchFamily="50" charset="-128"/>
                        </a:rPr>
                        <a:t>1</a:t>
                      </a:r>
                      <a:r>
                        <a:rPr kumimoji="1" lang="ja-JP" altLang="en-US" sz="1800" dirty="0">
                          <a:latin typeface="HG丸ｺﾞｼｯｸM-PRO" panose="020F0600000000000000" pitchFamily="50" charset="-128"/>
                          <a:ea typeface="HG丸ｺﾞｼｯｸM-PRO" panose="020F0600000000000000" pitchFamily="50" charset="-128"/>
                        </a:rPr>
                        <a:t>週間</a:t>
                      </a:r>
                    </a:p>
                  </a:txBody>
                  <a:tcPr marL="36000" marR="36000" marT="36000" marB="36000">
                    <a:solidFill>
                      <a:schemeClr val="accent2">
                        <a:lumMod val="40000"/>
                        <a:lumOff val="60000"/>
                      </a:schemeClr>
                    </a:solidFill>
                  </a:tcPr>
                </a:tc>
                <a:tc>
                  <a:txBody>
                    <a:bodyPr/>
                    <a:lstStyle/>
                    <a:p>
                      <a:pPr algn="ctr">
                        <a:lnSpc>
                          <a:spcPts val="2600"/>
                        </a:lnSpc>
                      </a:pPr>
                      <a:r>
                        <a:rPr kumimoji="1" lang="en-US" altLang="ja-JP" sz="1600" dirty="0">
                          <a:latin typeface="HG丸ｺﾞｼｯｸM-PRO" panose="020F0600000000000000" pitchFamily="50" charset="-128"/>
                          <a:ea typeface="HG丸ｺﾞｼｯｸM-PRO" panose="020F0600000000000000" pitchFamily="50" charset="-128"/>
                        </a:rPr>
                        <a:t>15(14)</a:t>
                      </a:r>
                      <a:r>
                        <a:rPr kumimoji="1" lang="ja-JP" altLang="en-US" sz="1600" dirty="0">
                          <a:latin typeface="HG丸ｺﾞｼｯｸM-PRO" panose="020F0600000000000000" pitchFamily="50" charset="-128"/>
                          <a:ea typeface="HG丸ｺﾞｼｯｸM-PRO" panose="020F0600000000000000" pitchFamily="50" charset="-128"/>
                        </a:rPr>
                        <a:t>時間</a:t>
                      </a:r>
                    </a:p>
                  </a:txBody>
                  <a:tcPr marL="36000" marR="36000" marT="36000" marB="36000">
                    <a:solidFill>
                      <a:schemeClr val="bg1"/>
                    </a:solidFill>
                  </a:tcPr>
                </a:tc>
                <a:extLst>
                  <a:ext uri="{0D108BD9-81ED-4DB2-BD59-A6C34878D82A}">
                    <a16:rowId xmlns:a16="http://schemas.microsoft.com/office/drawing/2014/main" val="10001"/>
                  </a:ext>
                </a:extLst>
              </a:tr>
              <a:tr h="287780">
                <a:tc>
                  <a:txBody>
                    <a:bodyPr/>
                    <a:lstStyle/>
                    <a:p>
                      <a:pPr algn="ctr">
                        <a:lnSpc>
                          <a:spcPts val="2600"/>
                        </a:lnSpc>
                      </a:pPr>
                      <a:r>
                        <a:rPr kumimoji="1" lang="en-US" altLang="ja-JP" sz="1800" dirty="0">
                          <a:latin typeface="HG丸ｺﾞｼｯｸM-PRO" panose="020F0600000000000000" pitchFamily="50" charset="-128"/>
                          <a:ea typeface="HG丸ｺﾞｼｯｸM-PRO" panose="020F0600000000000000" pitchFamily="50" charset="-128"/>
                        </a:rPr>
                        <a:t>2</a:t>
                      </a:r>
                      <a:r>
                        <a:rPr kumimoji="1" lang="ja-JP" altLang="en-US" sz="1800" dirty="0">
                          <a:latin typeface="HG丸ｺﾞｼｯｸM-PRO" panose="020F0600000000000000" pitchFamily="50" charset="-128"/>
                          <a:ea typeface="HG丸ｺﾞｼｯｸM-PRO" panose="020F0600000000000000" pitchFamily="50" charset="-128"/>
                        </a:rPr>
                        <a:t>週間</a:t>
                      </a:r>
                    </a:p>
                  </a:txBody>
                  <a:tcPr marL="36000" marR="36000" marT="36000" marB="36000">
                    <a:solidFill>
                      <a:schemeClr val="accent2">
                        <a:lumMod val="40000"/>
                        <a:lumOff val="60000"/>
                      </a:schemeClr>
                    </a:solidFill>
                  </a:tcPr>
                </a:tc>
                <a:tc>
                  <a:txBody>
                    <a:bodyPr/>
                    <a:lstStyle/>
                    <a:p>
                      <a:pPr algn="ctr">
                        <a:lnSpc>
                          <a:spcPts val="2600"/>
                        </a:lnSpc>
                      </a:pPr>
                      <a:r>
                        <a:rPr kumimoji="1" lang="en-US" altLang="ja-JP" sz="1600" dirty="0">
                          <a:latin typeface="HG丸ｺﾞｼｯｸM-PRO" panose="020F0600000000000000" pitchFamily="50" charset="-128"/>
                          <a:ea typeface="HG丸ｺﾞｼｯｸM-PRO" panose="020F0600000000000000" pitchFamily="50" charset="-128"/>
                        </a:rPr>
                        <a:t>27(25)</a:t>
                      </a:r>
                      <a:r>
                        <a:rPr kumimoji="1" lang="ja-JP" altLang="en-US" sz="1600" dirty="0">
                          <a:latin typeface="HG丸ｺﾞｼｯｸM-PRO" panose="020F0600000000000000" pitchFamily="50" charset="-128"/>
                          <a:ea typeface="HG丸ｺﾞｼｯｸM-PRO" panose="020F0600000000000000" pitchFamily="50" charset="-128"/>
                        </a:rPr>
                        <a:t>時間</a:t>
                      </a:r>
                    </a:p>
                  </a:txBody>
                  <a:tcPr marL="36000" marR="36000" marT="36000" marB="36000">
                    <a:solidFill>
                      <a:schemeClr val="bg1"/>
                    </a:solidFill>
                  </a:tcPr>
                </a:tc>
                <a:extLst>
                  <a:ext uri="{0D108BD9-81ED-4DB2-BD59-A6C34878D82A}">
                    <a16:rowId xmlns:a16="http://schemas.microsoft.com/office/drawing/2014/main" val="10002"/>
                  </a:ext>
                </a:extLst>
              </a:tr>
              <a:tr h="370142">
                <a:tc>
                  <a:txBody>
                    <a:bodyPr/>
                    <a:lstStyle/>
                    <a:p>
                      <a:pPr algn="ctr">
                        <a:lnSpc>
                          <a:spcPts val="2600"/>
                        </a:lnSpc>
                      </a:pPr>
                      <a:r>
                        <a:rPr kumimoji="1" lang="en-US" altLang="ja-JP" sz="1800" dirty="0">
                          <a:latin typeface="HG丸ｺﾞｼｯｸM-PRO" panose="020F0600000000000000" pitchFamily="50" charset="-128"/>
                          <a:ea typeface="HG丸ｺﾞｼｯｸM-PRO" panose="020F0600000000000000" pitchFamily="50" charset="-128"/>
                        </a:rPr>
                        <a:t>4</a:t>
                      </a:r>
                      <a:r>
                        <a:rPr kumimoji="1" lang="ja-JP" altLang="en-US" sz="1800" dirty="0">
                          <a:latin typeface="HG丸ｺﾞｼｯｸM-PRO" panose="020F0600000000000000" pitchFamily="50" charset="-128"/>
                          <a:ea typeface="HG丸ｺﾞｼｯｸM-PRO" panose="020F0600000000000000" pitchFamily="50" charset="-128"/>
                        </a:rPr>
                        <a:t>週間</a:t>
                      </a:r>
                    </a:p>
                  </a:txBody>
                  <a:tcPr marL="36000" marR="36000" marT="36000" marB="36000">
                    <a:solidFill>
                      <a:schemeClr val="accent2">
                        <a:lumMod val="40000"/>
                        <a:lumOff val="60000"/>
                      </a:schemeClr>
                    </a:solidFill>
                  </a:tcPr>
                </a:tc>
                <a:tc>
                  <a:txBody>
                    <a:bodyPr/>
                    <a:lstStyle/>
                    <a:p>
                      <a:pPr algn="ctr">
                        <a:lnSpc>
                          <a:spcPts val="2600"/>
                        </a:lnSpc>
                      </a:pPr>
                      <a:r>
                        <a:rPr kumimoji="1" lang="en-US" altLang="ja-JP" sz="1600" dirty="0">
                          <a:latin typeface="HG丸ｺﾞｼｯｸM-PRO" panose="020F0600000000000000" pitchFamily="50" charset="-128"/>
                          <a:ea typeface="HG丸ｺﾞｼｯｸM-PRO" panose="020F0600000000000000" pitchFamily="50" charset="-128"/>
                        </a:rPr>
                        <a:t>43(40)</a:t>
                      </a:r>
                      <a:r>
                        <a:rPr kumimoji="1" lang="ja-JP" altLang="en-US" sz="1600" dirty="0">
                          <a:latin typeface="HG丸ｺﾞｼｯｸM-PRO" panose="020F0600000000000000" pitchFamily="50" charset="-128"/>
                          <a:ea typeface="HG丸ｺﾞｼｯｸM-PRO" panose="020F0600000000000000" pitchFamily="50" charset="-128"/>
                        </a:rPr>
                        <a:t>時間</a:t>
                      </a:r>
                    </a:p>
                  </a:txBody>
                  <a:tcPr marL="36000" marR="36000" marT="36000" marB="36000">
                    <a:solidFill>
                      <a:schemeClr val="bg1"/>
                    </a:solidFill>
                  </a:tcPr>
                </a:tc>
                <a:extLst>
                  <a:ext uri="{0D108BD9-81ED-4DB2-BD59-A6C34878D82A}">
                    <a16:rowId xmlns:a16="http://schemas.microsoft.com/office/drawing/2014/main" val="10003"/>
                  </a:ext>
                </a:extLst>
              </a:tr>
              <a:tr h="288032">
                <a:tc>
                  <a:txBody>
                    <a:bodyPr/>
                    <a:lstStyle/>
                    <a:p>
                      <a:pPr algn="ctr">
                        <a:lnSpc>
                          <a:spcPts val="2600"/>
                        </a:lnSpc>
                      </a:pPr>
                      <a:r>
                        <a:rPr kumimoji="1" lang="ja-JP" altLang="en-US" sz="1800" dirty="0">
                          <a:latin typeface="HG丸ｺﾞｼｯｸM-PRO" panose="020F0600000000000000" pitchFamily="50" charset="-128"/>
                          <a:ea typeface="HG丸ｺﾞｼｯｸM-PRO" panose="020F0600000000000000" pitchFamily="50" charset="-128"/>
                        </a:rPr>
                        <a:t>１か月</a:t>
                      </a:r>
                    </a:p>
                  </a:txBody>
                  <a:tcPr marL="36000" marR="36000" marT="36000" marB="36000">
                    <a:solidFill>
                      <a:schemeClr val="accent2">
                        <a:lumMod val="40000"/>
                        <a:lumOff val="60000"/>
                      </a:schemeClr>
                    </a:solidFill>
                  </a:tcPr>
                </a:tc>
                <a:tc>
                  <a:txBody>
                    <a:bodyPr/>
                    <a:lstStyle/>
                    <a:p>
                      <a:pPr algn="ctr">
                        <a:lnSpc>
                          <a:spcPts val="2600"/>
                        </a:lnSpc>
                      </a:pPr>
                      <a:r>
                        <a:rPr kumimoji="1" lang="en-US" altLang="ja-JP" sz="1600" dirty="0">
                          <a:latin typeface="HG丸ｺﾞｼｯｸM-PRO" panose="020F0600000000000000" pitchFamily="50" charset="-128"/>
                          <a:ea typeface="HG丸ｺﾞｼｯｸM-PRO" panose="020F0600000000000000" pitchFamily="50" charset="-128"/>
                        </a:rPr>
                        <a:t>45(42)</a:t>
                      </a:r>
                      <a:r>
                        <a:rPr kumimoji="1" lang="ja-JP" altLang="en-US" sz="1600" dirty="0">
                          <a:latin typeface="HG丸ｺﾞｼｯｸM-PRO" panose="020F0600000000000000" pitchFamily="50" charset="-128"/>
                          <a:ea typeface="HG丸ｺﾞｼｯｸM-PRO" panose="020F0600000000000000" pitchFamily="50" charset="-128"/>
                        </a:rPr>
                        <a:t>時間</a:t>
                      </a:r>
                    </a:p>
                  </a:txBody>
                  <a:tcPr marL="36000" marR="36000" marT="36000" marB="36000">
                    <a:solidFill>
                      <a:schemeClr val="bg1"/>
                    </a:solidFill>
                  </a:tcPr>
                </a:tc>
                <a:extLst>
                  <a:ext uri="{0D108BD9-81ED-4DB2-BD59-A6C34878D82A}">
                    <a16:rowId xmlns:a16="http://schemas.microsoft.com/office/drawing/2014/main" val="10004"/>
                  </a:ext>
                </a:extLst>
              </a:tr>
              <a:tr h="298386">
                <a:tc>
                  <a:txBody>
                    <a:bodyPr/>
                    <a:lstStyle/>
                    <a:p>
                      <a:pPr algn="ctr">
                        <a:lnSpc>
                          <a:spcPts val="2600"/>
                        </a:lnSpc>
                      </a:pPr>
                      <a:r>
                        <a:rPr kumimoji="1" lang="ja-JP" altLang="en-US" sz="1800" dirty="0">
                          <a:latin typeface="HG丸ｺﾞｼｯｸM-PRO" panose="020F0600000000000000" pitchFamily="50" charset="-128"/>
                          <a:ea typeface="HG丸ｺﾞｼｯｸM-PRO" panose="020F0600000000000000" pitchFamily="50" charset="-128"/>
                        </a:rPr>
                        <a:t>２か月</a:t>
                      </a:r>
                    </a:p>
                  </a:txBody>
                  <a:tcPr marL="36000" marR="36000" marT="36000" marB="36000">
                    <a:solidFill>
                      <a:schemeClr val="accent2">
                        <a:lumMod val="40000"/>
                        <a:lumOff val="60000"/>
                      </a:schemeClr>
                    </a:solidFill>
                  </a:tcPr>
                </a:tc>
                <a:tc>
                  <a:txBody>
                    <a:bodyPr/>
                    <a:lstStyle/>
                    <a:p>
                      <a:pPr algn="ctr">
                        <a:lnSpc>
                          <a:spcPts val="2600"/>
                        </a:lnSpc>
                      </a:pPr>
                      <a:r>
                        <a:rPr kumimoji="1" lang="en-US" altLang="ja-JP" sz="1600" dirty="0">
                          <a:latin typeface="HG丸ｺﾞｼｯｸM-PRO" panose="020F0600000000000000" pitchFamily="50" charset="-128"/>
                          <a:ea typeface="HG丸ｺﾞｼｯｸM-PRO" panose="020F0600000000000000" pitchFamily="50" charset="-128"/>
                        </a:rPr>
                        <a:t>81(74)</a:t>
                      </a:r>
                      <a:r>
                        <a:rPr kumimoji="1" lang="ja-JP" altLang="en-US" sz="1600" dirty="0">
                          <a:latin typeface="HG丸ｺﾞｼｯｸM-PRO" panose="020F0600000000000000" pitchFamily="50" charset="-128"/>
                          <a:ea typeface="HG丸ｺﾞｼｯｸM-PRO" panose="020F0600000000000000" pitchFamily="50" charset="-128"/>
                        </a:rPr>
                        <a:t>時間</a:t>
                      </a:r>
                    </a:p>
                  </a:txBody>
                  <a:tcPr marL="36000" marR="36000" marT="36000" marB="36000">
                    <a:solidFill>
                      <a:schemeClr val="bg1"/>
                    </a:solidFill>
                  </a:tcPr>
                </a:tc>
                <a:extLst>
                  <a:ext uri="{0D108BD9-81ED-4DB2-BD59-A6C34878D82A}">
                    <a16:rowId xmlns:a16="http://schemas.microsoft.com/office/drawing/2014/main" val="10005"/>
                  </a:ext>
                </a:extLst>
              </a:tr>
              <a:tr h="380748">
                <a:tc>
                  <a:txBody>
                    <a:bodyPr/>
                    <a:lstStyle/>
                    <a:p>
                      <a:pPr algn="ctr">
                        <a:lnSpc>
                          <a:spcPts val="2600"/>
                        </a:lnSpc>
                      </a:pPr>
                      <a:r>
                        <a:rPr kumimoji="1" lang="ja-JP" altLang="en-US" sz="1800" dirty="0">
                          <a:latin typeface="HG丸ｺﾞｼｯｸM-PRO" panose="020F0600000000000000" pitchFamily="50" charset="-128"/>
                          <a:ea typeface="HG丸ｺﾞｼｯｸM-PRO" panose="020F0600000000000000" pitchFamily="50" charset="-128"/>
                        </a:rPr>
                        <a:t>３か月</a:t>
                      </a:r>
                    </a:p>
                  </a:txBody>
                  <a:tcPr marL="36000" marR="36000" marT="36000" marB="36000">
                    <a:solidFill>
                      <a:schemeClr val="accent2">
                        <a:lumMod val="40000"/>
                        <a:lumOff val="60000"/>
                      </a:schemeClr>
                    </a:solidFill>
                  </a:tcPr>
                </a:tc>
                <a:tc>
                  <a:txBody>
                    <a:bodyPr/>
                    <a:lstStyle/>
                    <a:p>
                      <a:pPr algn="ctr">
                        <a:lnSpc>
                          <a:spcPts val="2600"/>
                        </a:lnSpc>
                      </a:pPr>
                      <a:r>
                        <a:rPr kumimoji="1" lang="en-US" altLang="ja-JP" sz="1600" dirty="0">
                          <a:latin typeface="HG丸ｺﾞｼｯｸM-PRO" panose="020F0600000000000000" pitchFamily="50" charset="-128"/>
                          <a:ea typeface="HG丸ｺﾞｼｯｸM-PRO" panose="020F0600000000000000" pitchFamily="50" charset="-128"/>
                        </a:rPr>
                        <a:t>120(110)</a:t>
                      </a:r>
                      <a:r>
                        <a:rPr kumimoji="1" lang="ja-JP" altLang="en-US" sz="1600" dirty="0">
                          <a:latin typeface="HG丸ｺﾞｼｯｸM-PRO" panose="020F0600000000000000" pitchFamily="50" charset="-128"/>
                          <a:ea typeface="HG丸ｺﾞｼｯｸM-PRO" panose="020F0600000000000000" pitchFamily="50" charset="-128"/>
                        </a:rPr>
                        <a:t>時間</a:t>
                      </a:r>
                    </a:p>
                  </a:txBody>
                  <a:tcPr marL="36000" marR="36000" marT="36000" marB="36000">
                    <a:solidFill>
                      <a:schemeClr val="bg1"/>
                    </a:solidFill>
                  </a:tcPr>
                </a:tc>
                <a:extLst>
                  <a:ext uri="{0D108BD9-81ED-4DB2-BD59-A6C34878D82A}">
                    <a16:rowId xmlns:a16="http://schemas.microsoft.com/office/drawing/2014/main" val="10006"/>
                  </a:ext>
                </a:extLst>
              </a:tr>
              <a:tr h="360040">
                <a:tc>
                  <a:txBody>
                    <a:bodyPr/>
                    <a:lstStyle/>
                    <a:p>
                      <a:pPr algn="ctr">
                        <a:lnSpc>
                          <a:spcPts val="2600"/>
                        </a:lnSpc>
                      </a:pPr>
                      <a:r>
                        <a:rPr kumimoji="1" lang="ja-JP" altLang="en-US" sz="1800" dirty="0">
                          <a:latin typeface="HG丸ｺﾞｼｯｸM-PRO" panose="020F0600000000000000" pitchFamily="50" charset="-128"/>
                          <a:ea typeface="HG丸ｺﾞｼｯｸM-PRO" panose="020F0600000000000000" pitchFamily="50" charset="-128"/>
                        </a:rPr>
                        <a:t>１年間</a:t>
                      </a:r>
                    </a:p>
                  </a:txBody>
                  <a:tcPr marL="36000" marR="36000" marT="36000" marB="36000">
                    <a:solidFill>
                      <a:schemeClr val="accent2">
                        <a:lumMod val="40000"/>
                        <a:lumOff val="60000"/>
                      </a:schemeClr>
                    </a:solidFill>
                  </a:tcPr>
                </a:tc>
                <a:tc>
                  <a:txBody>
                    <a:bodyPr/>
                    <a:lstStyle/>
                    <a:p>
                      <a:pPr algn="ctr">
                        <a:lnSpc>
                          <a:spcPts val="2600"/>
                        </a:lnSpc>
                      </a:pPr>
                      <a:r>
                        <a:rPr kumimoji="1" lang="en-US" altLang="ja-JP" sz="1600" dirty="0">
                          <a:latin typeface="HG丸ｺﾞｼｯｸM-PRO" panose="020F0600000000000000" pitchFamily="50" charset="-128"/>
                          <a:ea typeface="HG丸ｺﾞｼｯｸM-PRO" panose="020F0600000000000000" pitchFamily="50" charset="-128"/>
                        </a:rPr>
                        <a:t>360(320)</a:t>
                      </a:r>
                      <a:r>
                        <a:rPr kumimoji="1" lang="ja-JP" altLang="en-US" sz="1600" dirty="0">
                          <a:latin typeface="HG丸ｺﾞｼｯｸM-PRO" panose="020F0600000000000000" pitchFamily="50" charset="-128"/>
                          <a:ea typeface="HG丸ｺﾞｼｯｸM-PRO" panose="020F0600000000000000" pitchFamily="50" charset="-128"/>
                        </a:rPr>
                        <a:t>時間</a:t>
                      </a:r>
                    </a:p>
                  </a:txBody>
                  <a:tcPr marL="36000" marR="36000" marT="36000" marB="36000">
                    <a:solidFill>
                      <a:schemeClr val="bg1"/>
                    </a:solidFill>
                  </a:tcPr>
                </a:tc>
                <a:extLst>
                  <a:ext uri="{0D108BD9-81ED-4DB2-BD59-A6C34878D82A}">
                    <a16:rowId xmlns:a16="http://schemas.microsoft.com/office/drawing/2014/main" val="10007"/>
                  </a:ext>
                </a:extLst>
              </a:tr>
            </a:tbl>
          </a:graphicData>
        </a:graphic>
      </p:graphicFrame>
      <p:sp>
        <p:nvSpPr>
          <p:cNvPr id="11" name="角丸四角形 10"/>
          <p:cNvSpPr/>
          <p:nvPr/>
        </p:nvSpPr>
        <p:spPr>
          <a:xfrm>
            <a:off x="1148484" y="-1733438"/>
            <a:ext cx="8742904" cy="1080000"/>
          </a:xfrm>
          <a:prstGeom prst="roundRect">
            <a:avLst>
              <a:gd name="adj" fmla="val 0"/>
            </a:avLst>
          </a:prstGeom>
          <a:solidFill>
            <a:schemeClr val="accent1">
              <a:lumMod val="75000"/>
            </a:schemeClr>
          </a:solidFill>
          <a:ln w="6350">
            <a:solidFill>
              <a:schemeClr val="accent1">
                <a:lumMod val="50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nSpc>
                <a:spcPts val="3600"/>
              </a:lnSpc>
            </a:pPr>
            <a:r>
              <a:rPr lang="ja-JP" altLang="en-US" sz="3200" dirty="0">
                <a:solidFill>
                  <a:prstClr val="white"/>
                </a:solidFill>
                <a:latin typeface="HG丸ｺﾞｼｯｸM-PRO" panose="020F0600000000000000" pitchFamily="50" charset="-128"/>
                <a:ea typeface="HG丸ｺﾞｼｯｸM-PRO" panose="020F0600000000000000" pitchFamily="50" charset="-128"/>
              </a:rPr>
              <a:t> 通常は年</a:t>
            </a:r>
            <a:r>
              <a:rPr lang="en-US" altLang="ja-JP" sz="3200" dirty="0">
                <a:solidFill>
                  <a:prstClr val="white"/>
                </a:solidFill>
                <a:latin typeface="HG丸ｺﾞｼｯｸM-PRO" panose="020F0600000000000000" pitchFamily="50" charset="-128"/>
                <a:ea typeface="HG丸ｺﾞｼｯｸM-PRO" panose="020F0600000000000000" pitchFamily="50" charset="-128"/>
              </a:rPr>
              <a:t>360</a:t>
            </a:r>
            <a:r>
              <a:rPr lang="ja-JP" altLang="en-US" sz="3200" dirty="0" err="1">
                <a:solidFill>
                  <a:prstClr val="white"/>
                </a:solidFill>
                <a:latin typeface="HG丸ｺﾞｼｯｸM-PRO" panose="020F0600000000000000" pitchFamily="50" charset="-128"/>
                <a:ea typeface="HG丸ｺﾞｼｯｸM-PRO" panose="020F0600000000000000" pitchFamily="50" charset="-128"/>
              </a:rPr>
              <a:t>、</a:t>
            </a:r>
            <a:r>
              <a:rPr lang="ja-JP" altLang="en-US" sz="3200" dirty="0">
                <a:solidFill>
                  <a:prstClr val="white"/>
                </a:solidFill>
                <a:latin typeface="HG丸ｺﾞｼｯｸM-PRO" panose="020F0600000000000000" pitchFamily="50" charset="-128"/>
                <a:ea typeface="HG丸ｺﾞｼｯｸM-PRO" panose="020F0600000000000000" pitchFamily="50" charset="-128"/>
              </a:rPr>
              <a:t>特別の事情あれば年</a:t>
            </a:r>
            <a:r>
              <a:rPr lang="en-US" altLang="ja-JP" sz="3200" dirty="0">
                <a:solidFill>
                  <a:prstClr val="white"/>
                </a:solidFill>
                <a:latin typeface="HG丸ｺﾞｼｯｸM-PRO" panose="020F0600000000000000" pitchFamily="50" charset="-128"/>
                <a:ea typeface="HG丸ｺﾞｼｯｸM-PRO" panose="020F0600000000000000" pitchFamily="50" charset="-128"/>
              </a:rPr>
              <a:t>720</a:t>
            </a:r>
            <a:r>
              <a:rPr lang="ja-JP" altLang="en-US" sz="3200" dirty="0" err="1">
                <a:solidFill>
                  <a:prstClr val="white"/>
                </a:solidFill>
                <a:latin typeface="HG丸ｺﾞｼｯｸM-PRO" panose="020F0600000000000000" pitchFamily="50" charset="-128"/>
                <a:ea typeface="HG丸ｺﾞｼｯｸM-PRO" panose="020F0600000000000000" pitchFamily="50" charset="-128"/>
              </a:rPr>
              <a:t>、</a:t>
            </a:r>
            <a:endParaRPr lang="en-US" altLang="ja-JP" sz="3200" dirty="0">
              <a:solidFill>
                <a:prstClr val="white"/>
              </a:solidFill>
              <a:latin typeface="HG丸ｺﾞｼｯｸM-PRO" panose="020F0600000000000000" pitchFamily="50" charset="-128"/>
              <a:ea typeface="HG丸ｺﾞｼｯｸM-PRO" panose="020F0600000000000000" pitchFamily="50" charset="-128"/>
            </a:endParaRPr>
          </a:p>
          <a:p>
            <a:pPr algn="r">
              <a:lnSpc>
                <a:spcPts val="3600"/>
              </a:lnSpc>
            </a:pPr>
            <a:r>
              <a:rPr lang="ja-JP" altLang="en-US" sz="3200" dirty="0">
                <a:solidFill>
                  <a:prstClr val="white"/>
                </a:solidFill>
                <a:latin typeface="HG丸ｺﾞｼｯｸM-PRO" panose="020F0600000000000000" pitchFamily="50" charset="-128"/>
                <a:ea typeface="HG丸ｺﾞｼｯｸM-PRO" panose="020F0600000000000000" pitchFamily="50" charset="-128"/>
              </a:rPr>
              <a:t>時間外労働＋休日労働＜月</a:t>
            </a:r>
            <a:r>
              <a:rPr lang="en-US" altLang="ja-JP" sz="3200" dirty="0">
                <a:solidFill>
                  <a:prstClr val="white"/>
                </a:solidFill>
                <a:latin typeface="HG丸ｺﾞｼｯｸM-PRO" panose="020F0600000000000000" pitchFamily="50" charset="-128"/>
                <a:ea typeface="HG丸ｺﾞｼｯｸM-PRO" panose="020F0600000000000000" pitchFamily="50" charset="-128"/>
              </a:rPr>
              <a:t>100</a:t>
            </a:r>
            <a:r>
              <a:rPr lang="ja-JP" altLang="en-US" sz="3200" dirty="0">
                <a:solidFill>
                  <a:prstClr val="white"/>
                </a:solidFill>
                <a:latin typeface="HG丸ｺﾞｼｯｸM-PRO" panose="020F0600000000000000" pitchFamily="50" charset="-128"/>
                <a:ea typeface="HG丸ｺﾞｼｯｸM-PRO" panose="020F0600000000000000" pitchFamily="50" charset="-128"/>
              </a:rPr>
              <a:t>時間</a:t>
            </a:r>
            <a:endParaRPr lang="ja-JP" altLang="en-US" sz="2400" dirty="0">
              <a:solidFill>
                <a:prstClr val="white"/>
              </a:solidFill>
              <a:latin typeface="Trebuchet MS"/>
              <a:ea typeface="HGｺﾞｼｯｸM" panose="020B0609000000000000" pitchFamily="49" charset="-128"/>
            </a:endParaRPr>
          </a:p>
        </p:txBody>
      </p:sp>
      <p:sp>
        <p:nvSpPr>
          <p:cNvPr id="13" name="正方形/長方形 12"/>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19336" y="116632"/>
            <a:ext cx="10801200" cy="461665"/>
          </a:xfrm>
          <a:prstGeom prst="rect">
            <a:avLst/>
          </a:prstGeom>
          <a:noFill/>
        </p:spPr>
        <p:txBody>
          <a:bodyPr wrap="square" rtlCol="0">
            <a:spAutoFit/>
          </a:bodyPr>
          <a:lstStyle/>
          <a:p>
            <a:r>
              <a:rPr kumimoji="1" lang="en-US" altLang="ja-JP" sz="2400" b="1" dirty="0">
                <a:latin typeface="HG丸ｺﾞｼｯｸM-PRO" panose="020F0600000000000000" pitchFamily="50" charset="-128"/>
                <a:ea typeface="HG丸ｺﾞｼｯｸM-PRO" panose="020F0600000000000000" pitchFamily="50" charset="-128"/>
              </a:rPr>
              <a:t>36</a:t>
            </a:r>
            <a:r>
              <a:rPr kumimoji="1" lang="ja-JP" altLang="en-US" sz="2400" b="1" dirty="0">
                <a:latin typeface="HG丸ｺﾞｼｯｸM-PRO" panose="020F0600000000000000" pitchFamily="50" charset="-128"/>
                <a:ea typeface="HG丸ｺﾞｼｯｸM-PRO" panose="020F0600000000000000" pitchFamily="50" charset="-128"/>
              </a:rPr>
              <a:t>協定</a:t>
            </a:r>
            <a:r>
              <a:rPr kumimoji="1" lang="en-US" altLang="ja-JP" sz="2400" b="1" dirty="0">
                <a:latin typeface="HG丸ｺﾞｼｯｸM-PRO" panose="020F0600000000000000" pitchFamily="50" charset="-128"/>
                <a:ea typeface="HG丸ｺﾞｼｯｸM-PRO" panose="020F0600000000000000" pitchFamily="50" charset="-128"/>
              </a:rPr>
              <a:t>(</a:t>
            </a:r>
            <a:r>
              <a:rPr kumimoji="1" lang="ja-JP" altLang="en-US" sz="2400" b="1" dirty="0">
                <a:latin typeface="HG丸ｺﾞｼｯｸM-PRO" panose="020F0600000000000000" pitchFamily="50" charset="-128"/>
                <a:ea typeface="HG丸ｺﾞｼｯｸM-PRO" panose="020F0600000000000000" pitchFamily="50" charset="-128"/>
              </a:rPr>
              <a:t>サブロク協定</a:t>
            </a:r>
            <a:r>
              <a:rPr kumimoji="1" lang="en-US" altLang="ja-JP" sz="2400" b="1" dirty="0">
                <a:latin typeface="HG丸ｺﾞｼｯｸM-PRO" panose="020F0600000000000000" pitchFamily="50" charset="-128"/>
                <a:ea typeface="HG丸ｺﾞｼｯｸM-PRO" panose="020F0600000000000000" pitchFamily="50" charset="-128"/>
              </a:rPr>
              <a:t>)</a:t>
            </a:r>
            <a:r>
              <a:rPr kumimoji="1" lang="ja-JP" altLang="en-US" sz="2400" b="1" dirty="0">
                <a:latin typeface="HG丸ｺﾞｼｯｸM-PRO" panose="020F0600000000000000" pitchFamily="50" charset="-128"/>
                <a:ea typeface="HG丸ｺﾞｼｯｸM-PRO" panose="020F0600000000000000" pitchFamily="50" charset="-128"/>
              </a:rPr>
              <a:t>を結んでも、無制限に残業させられるわけではない。</a:t>
            </a:r>
          </a:p>
        </p:txBody>
      </p:sp>
      <p:sp>
        <p:nvSpPr>
          <p:cNvPr id="3" name="テキスト ボックス 2"/>
          <p:cNvSpPr txBox="1"/>
          <p:nvPr/>
        </p:nvSpPr>
        <p:spPr>
          <a:xfrm>
            <a:off x="371364" y="903551"/>
            <a:ext cx="11449272" cy="1865126"/>
          </a:xfrm>
          <a:prstGeom prst="rect">
            <a:avLst/>
          </a:prstGeom>
          <a:noFill/>
        </p:spPr>
        <p:txBody>
          <a:bodyPr wrap="square" rtlCol="0">
            <a:spAutoFit/>
          </a:bodyPr>
          <a:lstStyle/>
          <a:p>
            <a:pPr marL="216000" indent="-216000">
              <a:lnSpc>
                <a:spcPct val="120000"/>
              </a:lnSpc>
            </a:pPr>
            <a:r>
              <a:rPr kumimoji="1" lang="ja-JP" altLang="en-US" sz="2400" b="1" dirty="0">
                <a:latin typeface="HG丸ｺﾞｼｯｸM-PRO" panose="020F0600000000000000" pitchFamily="50" charset="-128"/>
                <a:ea typeface="HG丸ｺﾞｼｯｸM-PRO" panose="020F0600000000000000" pitchFamily="50" charset="-128"/>
              </a:rPr>
              <a:t>・</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 </a:t>
            </a:r>
            <a:r>
              <a:rPr kumimoji="1" lang="en-US" altLang="ja-JP" sz="2400" b="1" dirty="0">
                <a:solidFill>
                  <a:srgbClr val="FF0000"/>
                </a:solidFill>
                <a:latin typeface="HG丸ｺﾞｼｯｸM-PRO" panose="020F0600000000000000" pitchFamily="50" charset="-128"/>
                <a:ea typeface="HG丸ｺﾞｼｯｸM-PRO" panose="020F0600000000000000" pitchFamily="50" charset="-128"/>
              </a:rPr>
              <a:t>2019</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年</a:t>
            </a:r>
            <a:r>
              <a:rPr kumimoji="1" lang="en-US" altLang="ja-JP" sz="2400" b="1" dirty="0">
                <a:solidFill>
                  <a:srgbClr val="FF0000"/>
                </a:solidFill>
                <a:latin typeface="HG丸ｺﾞｼｯｸM-PRO" panose="020F0600000000000000" pitchFamily="50" charset="-128"/>
                <a:ea typeface="HG丸ｺﾞｼｯｸM-PRO" panose="020F0600000000000000" pitchFamily="50" charset="-128"/>
              </a:rPr>
              <a:t>4</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月から、時間外労働の上限規制が施行される</a:t>
            </a:r>
            <a:r>
              <a:rPr kumimoji="1" lang="ja-JP" altLang="en-US" sz="2400" dirty="0">
                <a:latin typeface="HG丸ｺﾞｼｯｸM-PRO" panose="020F0600000000000000" pitchFamily="50" charset="-128"/>
                <a:ea typeface="HG丸ｺﾞｼｯｸM-PRO" panose="020F0600000000000000" pitchFamily="50" charset="-128"/>
              </a:rPr>
              <a:t>。</a:t>
            </a:r>
            <a:endParaRPr kumimoji="1" lang="en-US" altLang="ja-JP" sz="2400" dirty="0">
              <a:latin typeface="HG丸ｺﾞｼｯｸM-PRO" panose="020F0600000000000000" pitchFamily="50" charset="-128"/>
              <a:ea typeface="HG丸ｺﾞｼｯｸM-PRO" panose="020F0600000000000000" pitchFamily="50" charset="-128"/>
            </a:endParaRPr>
          </a:p>
          <a:p>
            <a:pPr marL="216000" indent="-216000">
              <a:lnSpc>
                <a:spcPct val="120000"/>
              </a:lnSpc>
            </a:pPr>
            <a:r>
              <a:rPr kumimoji="1" lang="ja-JP" altLang="en-US" sz="2400" dirty="0">
                <a:latin typeface="HG丸ｺﾞｼｯｸM-PRO" panose="020F0600000000000000" pitchFamily="50" charset="-128"/>
                <a:ea typeface="HG丸ｺﾞｼｯｸM-PRO" panose="020F0600000000000000" pitchFamily="50" charset="-128"/>
              </a:rPr>
              <a:t>　</a:t>
            </a:r>
            <a:r>
              <a:rPr kumimoji="1" lang="en-US" altLang="ja-JP" sz="2400" dirty="0">
                <a:latin typeface="HG丸ｺﾞｼｯｸM-PRO" panose="020F0600000000000000" pitchFamily="50" charset="-128"/>
                <a:ea typeface="HG丸ｺﾞｼｯｸM-PRO" panose="020F0600000000000000" pitchFamily="50" charset="-128"/>
              </a:rPr>
              <a:t>※</a:t>
            </a:r>
            <a:r>
              <a:rPr kumimoji="1" lang="ja-JP" altLang="en-US" sz="2400" dirty="0">
                <a:latin typeface="HG丸ｺﾞｼｯｸM-PRO" panose="020F0600000000000000" pitchFamily="50" charset="-128"/>
                <a:ea typeface="HG丸ｺﾞｼｯｸM-PRO" panose="020F0600000000000000" pitchFamily="50" charset="-128"/>
              </a:rPr>
              <a:t>中小企業は</a:t>
            </a:r>
            <a:r>
              <a:rPr kumimoji="1" lang="en-US" altLang="ja-JP" sz="2400" dirty="0">
                <a:latin typeface="HG丸ｺﾞｼｯｸM-PRO" panose="020F0600000000000000" pitchFamily="50" charset="-128"/>
                <a:ea typeface="HG丸ｺﾞｼｯｸM-PRO" panose="020F0600000000000000" pitchFamily="50" charset="-128"/>
              </a:rPr>
              <a:t>2020</a:t>
            </a:r>
            <a:r>
              <a:rPr kumimoji="1" lang="ja-JP" altLang="en-US" sz="2400" dirty="0">
                <a:latin typeface="HG丸ｺﾞｼｯｸM-PRO" panose="020F0600000000000000" pitchFamily="50" charset="-128"/>
                <a:ea typeface="HG丸ｺﾞｼｯｸM-PRO" panose="020F0600000000000000" pitchFamily="50" charset="-128"/>
              </a:rPr>
              <a:t>年</a:t>
            </a:r>
            <a:r>
              <a:rPr kumimoji="1" lang="en-US" altLang="ja-JP" sz="2400" dirty="0">
                <a:latin typeface="HG丸ｺﾞｼｯｸM-PRO" panose="020F0600000000000000" pitchFamily="50" charset="-128"/>
                <a:ea typeface="HG丸ｺﾞｼｯｸM-PRO" panose="020F0600000000000000" pitchFamily="50" charset="-128"/>
              </a:rPr>
              <a:t>4</a:t>
            </a:r>
            <a:r>
              <a:rPr kumimoji="1" lang="ja-JP" altLang="en-US" sz="2400" dirty="0">
                <a:latin typeface="HG丸ｺﾞｼｯｸM-PRO" panose="020F0600000000000000" pitchFamily="50" charset="-128"/>
                <a:ea typeface="HG丸ｺﾞｼｯｸM-PRO" panose="020F0600000000000000" pitchFamily="50" charset="-128"/>
              </a:rPr>
              <a:t>月から適用。</a:t>
            </a:r>
            <a:endParaRPr kumimoji="1" lang="en-US" altLang="ja-JP" sz="2400" dirty="0">
              <a:latin typeface="HG丸ｺﾞｼｯｸM-PRO" panose="020F0600000000000000" pitchFamily="50" charset="-128"/>
              <a:ea typeface="HG丸ｺﾞｼｯｸM-PRO" panose="020F0600000000000000" pitchFamily="50" charset="-128"/>
            </a:endParaRPr>
          </a:p>
          <a:p>
            <a:pPr marL="216000" indent="-216000">
              <a:lnSpc>
                <a:spcPct val="120000"/>
              </a:lnSpc>
            </a:pPr>
            <a:r>
              <a:rPr kumimoji="1" lang="ja-JP" altLang="en-US" sz="2400" dirty="0">
                <a:latin typeface="HG丸ｺﾞｼｯｸM-PRO" panose="020F0600000000000000" pitchFamily="50" charset="-128"/>
                <a:ea typeface="HG丸ｺﾞｼｯｸM-PRO" panose="020F0600000000000000" pitchFamily="50" charset="-128"/>
              </a:rPr>
              <a:t>・</a:t>
            </a:r>
            <a:r>
              <a:rPr kumimoji="1" lang="en-US" altLang="ja-JP" sz="2400" dirty="0">
                <a:latin typeface="HG丸ｺﾞｼｯｸM-PRO" panose="020F0600000000000000" pitchFamily="50" charset="-128"/>
                <a:ea typeface="HG丸ｺﾞｼｯｸM-PRO" panose="020F0600000000000000" pitchFamily="50" charset="-128"/>
              </a:rPr>
              <a:t>36</a:t>
            </a:r>
            <a:r>
              <a:rPr kumimoji="1" lang="ja-JP" altLang="en-US" sz="2400" dirty="0">
                <a:latin typeface="HG丸ｺﾞｼｯｸM-PRO" panose="020F0600000000000000" pitchFamily="50" charset="-128"/>
                <a:ea typeface="HG丸ｺﾞｼｯｸM-PRO" panose="020F0600000000000000" pitchFamily="50" charset="-128"/>
              </a:rPr>
              <a:t>協定を締結しても、</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時間外労働は月</a:t>
            </a:r>
            <a:r>
              <a:rPr kumimoji="1" lang="en-US" altLang="ja-JP" sz="2400" b="1" dirty="0">
                <a:solidFill>
                  <a:srgbClr val="FF0000"/>
                </a:solidFill>
                <a:latin typeface="HG丸ｺﾞｼｯｸM-PRO" panose="020F0600000000000000" pitchFamily="50" charset="-128"/>
                <a:ea typeface="HG丸ｺﾞｼｯｸM-PRO" panose="020F0600000000000000" pitchFamily="50" charset="-128"/>
              </a:rPr>
              <a:t>45</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時間、年間</a:t>
            </a:r>
            <a:r>
              <a:rPr kumimoji="1" lang="en-US" altLang="ja-JP" sz="2400" b="1" dirty="0">
                <a:solidFill>
                  <a:srgbClr val="FF0000"/>
                </a:solidFill>
                <a:latin typeface="HG丸ｺﾞｼｯｸM-PRO" panose="020F0600000000000000" pitchFamily="50" charset="-128"/>
                <a:ea typeface="HG丸ｺﾞｼｯｸM-PRO" panose="020F0600000000000000" pitchFamily="50" charset="-128"/>
              </a:rPr>
              <a:t>360</a:t>
            </a:r>
            <a:r>
              <a:rPr kumimoji="1" lang="ja-JP" altLang="en-US" sz="2400" b="1" dirty="0">
                <a:solidFill>
                  <a:srgbClr val="FF0000"/>
                </a:solidFill>
                <a:latin typeface="HG丸ｺﾞｼｯｸM-PRO" panose="020F0600000000000000" pitchFamily="50" charset="-128"/>
                <a:ea typeface="HG丸ｺﾞｼｯｸM-PRO" panose="020F0600000000000000" pitchFamily="50" charset="-128"/>
              </a:rPr>
              <a:t>時間までしか認められない（臨時的で特別の事情がある場合についても下の左表の時間数が限度</a:t>
            </a:r>
            <a:r>
              <a:rPr kumimoji="1" lang="en-US" altLang="ja-JP" sz="2400" b="1"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2400" b="1" dirty="0" err="1">
                <a:solidFill>
                  <a:srgbClr val="FF0000"/>
                </a:solidFill>
                <a:latin typeface="HG丸ｺﾞｼｯｸM-PRO" panose="020F0600000000000000" pitchFamily="50" charset="-128"/>
                <a:ea typeface="HG丸ｺﾞｼｯｸM-PRO" panose="020F0600000000000000" pitchFamily="50" charset="-128"/>
              </a:rPr>
              <a:t>。</a:t>
            </a:r>
            <a:endParaRPr kumimoji="1" lang="en-US" altLang="ja-JP" sz="240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a:extLst>
              <a:ext uri="{FF2B5EF4-FFF2-40B4-BE49-F238E27FC236}">
                <a16:creationId xmlns:a16="http://schemas.microsoft.com/office/drawing/2014/main" id="{4ACBE5A7-AF24-590E-EF94-6CCF5668E734}"/>
              </a:ext>
            </a:extLst>
          </p:cNvPr>
          <p:cNvSpPr>
            <a:spLocks noGrp="1"/>
          </p:cNvSpPr>
          <p:nvPr>
            <p:ph type="sldNum" sz="quarter" idx="12"/>
          </p:nvPr>
        </p:nvSpPr>
        <p:spPr/>
        <p:txBody>
          <a:bodyPr/>
          <a:lstStyle/>
          <a:p>
            <a:fld id="{E3C52A74-6BB8-425A-81FA-95938EE2CA9E}" type="slidenum">
              <a:rPr kumimoji="1" lang="ja-JP" altLang="en-US" smtClean="0"/>
              <a:t>67</a:t>
            </a:fld>
            <a:endParaRPr kumimoji="1" lang="ja-JP" altLang="en-US"/>
          </a:p>
        </p:txBody>
      </p:sp>
    </p:spTree>
    <p:extLst>
      <p:ext uri="{BB962C8B-B14F-4D97-AF65-F5344CB8AC3E}">
        <p14:creationId xmlns:p14="http://schemas.microsoft.com/office/powerpoint/2010/main" val="22033763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角丸四角形 136"/>
          <p:cNvSpPr/>
          <p:nvPr/>
        </p:nvSpPr>
        <p:spPr>
          <a:xfrm>
            <a:off x="1919536" y="3681360"/>
            <a:ext cx="2808000" cy="2988000"/>
          </a:xfrm>
          <a:prstGeom prst="roundRect">
            <a:avLst>
              <a:gd name="adj" fmla="val 1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139" name="角丸四角形 138"/>
          <p:cNvSpPr/>
          <p:nvPr/>
        </p:nvSpPr>
        <p:spPr>
          <a:xfrm>
            <a:off x="2005439" y="5553224"/>
            <a:ext cx="2628000" cy="1008000"/>
          </a:xfrm>
          <a:prstGeom prst="roundRect">
            <a:avLst>
              <a:gd name="adj" fmla="val 1553"/>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Trebuchet MS"/>
              <a:ea typeface="HGｺﾞｼｯｸM" panose="020B0609000000000000" pitchFamily="49" charset="-128"/>
            </a:endParaRPr>
          </a:p>
        </p:txBody>
      </p:sp>
      <p:sp>
        <p:nvSpPr>
          <p:cNvPr id="138" name="角丸四角形 137"/>
          <p:cNvSpPr/>
          <p:nvPr/>
        </p:nvSpPr>
        <p:spPr>
          <a:xfrm>
            <a:off x="7608480" y="3681360"/>
            <a:ext cx="2808000" cy="2988000"/>
          </a:xfrm>
          <a:prstGeom prst="roundRect">
            <a:avLst>
              <a:gd name="adj" fmla="val 1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22" name="角丸四角形 21"/>
          <p:cNvSpPr/>
          <p:nvPr/>
        </p:nvSpPr>
        <p:spPr>
          <a:xfrm>
            <a:off x="443824" y="942542"/>
            <a:ext cx="10836752" cy="2036115"/>
          </a:xfrm>
          <a:prstGeom prst="roundRect">
            <a:avLst>
              <a:gd name="adj" fmla="val 256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marL="216000" indent="-216000">
              <a:lnSpc>
                <a:spcPct val="120000"/>
              </a:lnSpc>
            </a:pP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(1)</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従来から</a:t>
            </a:r>
            <a:r>
              <a:rPr lang="en-US" altLang="ja-JP" sz="2000" b="1" dirty="0">
                <a:solidFill>
                  <a:prstClr val="black">
                    <a:lumMod val="95000"/>
                    <a:lumOff val="5000"/>
                  </a:prstClr>
                </a:solidFill>
                <a:latin typeface="HG丸ｺﾞｼｯｸM-PRO" panose="020F0600000000000000" pitchFamily="50" charset="-128"/>
                <a:ea typeface="HG丸ｺﾞｼｯｸM-PRO" panose="020F0600000000000000" pitchFamily="50" charset="-128"/>
              </a:rPr>
              <a:t> </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厚生労働大臣告示</a:t>
            </a:r>
            <a:r>
              <a:rPr lang="ja-JP" altLang="en-US" sz="2000" dirty="0">
                <a:solidFill>
                  <a:srgbClr val="FF0000"/>
                </a:solidFill>
                <a:latin typeface="HG丸ｺﾞｼｯｸM-PRO" panose="020F0600000000000000" pitchFamily="50" charset="-128"/>
                <a:ea typeface="HG丸ｺﾞｼｯｸM-PRO" panose="020F0600000000000000" pitchFamily="50" charset="-128"/>
              </a:rPr>
              <a:t>*</a:t>
            </a:r>
            <a:r>
              <a:rPr lang="en-US" altLang="ja-JP" sz="2000" dirty="0">
                <a:solidFill>
                  <a:srgbClr val="FF0000"/>
                </a:solidFill>
                <a:latin typeface="HG丸ｺﾞｼｯｸM-PRO" panose="020F0600000000000000" pitchFamily="50" charset="-128"/>
                <a:ea typeface="HG丸ｺﾞｼｯｸM-PRO" panose="020F0600000000000000" pitchFamily="50" charset="-128"/>
              </a:rPr>
              <a:t>¹</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による上限時間</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は定められていた。しかし、いわゆる</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特別条項付き</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36</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協定</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を届け出れば、上限時間を超えて無制限で残業させることができた</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罰則の適用がなかった</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000" dirty="0" err="1">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　　　　　　 </a:t>
            </a:r>
            <a:r>
              <a:rPr lang="ja-JP" altLang="en-US" sz="1400" dirty="0">
                <a:solidFill>
                  <a:srgbClr val="F14124"/>
                </a:solidFill>
                <a:latin typeface="HG丸ｺﾞｼｯｸM-PRO" panose="020F0600000000000000" pitchFamily="50" charset="-128"/>
                <a:ea typeface="HG丸ｺﾞｼｯｸM-PRO" panose="020F0600000000000000" pitchFamily="50" charset="-128"/>
              </a:rPr>
              <a:t>*</a:t>
            </a:r>
            <a:r>
              <a:rPr lang="en-US" altLang="ja-JP" sz="1400" dirty="0">
                <a:solidFill>
                  <a:srgbClr val="F14124"/>
                </a:solidFill>
                <a:latin typeface="HG丸ｺﾞｼｯｸM-PRO" panose="020F0600000000000000" pitchFamily="50" charset="-128"/>
                <a:ea typeface="HG丸ｺﾞｼｯｸM-PRO" panose="020F0600000000000000" pitchFamily="50" charset="-128"/>
              </a:rPr>
              <a:t>¹</a:t>
            </a:r>
            <a:r>
              <a:rPr lang="ja-JP" altLang="en-US" sz="1400" dirty="0">
                <a:solidFill>
                  <a:prstClr val="black"/>
                </a:solidFill>
                <a:latin typeface="HG丸ｺﾞｼｯｸM-PRO" panose="020F0600000000000000" pitchFamily="50" charset="-128"/>
                <a:ea typeface="HG丸ｺﾞｼｯｸM-PRO" panose="020F0600000000000000" pitchFamily="50" charset="-128"/>
              </a:rPr>
              <a:t>超えると行政指導の対象。</a:t>
            </a:r>
            <a:endParaRPr lang="en-US" altLang="ja-JP" sz="1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marL="216000" indent="-216000">
              <a:lnSpc>
                <a:spcPct val="120000"/>
              </a:lnSpc>
            </a:pP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(2) 2019</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年</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4</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中小企業は</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2020</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年</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4</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からは、</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特別条項付き</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36</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協定</a:t>
            </a:r>
            <a:r>
              <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a:t>
            </a:r>
            <a:r>
              <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による場合であっても超えられない罰則付きの上限が定められた。</a:t>
            </a:r>
            <a:r>
              <a:rPr lang="ja-JP" altLang="en-US" sz="2000" dirty="0">
                <a:solidFill>
                  <a:srgbClr val="F14124"/>
                </a:solidFill>
                <a:latin typeface="HG丸ｺﾞｼｯｸM-PRO" panose="020F0600000000000000" pitchFamily="50" charset="-128"/>
                <a:ea typeface="HG丸ｺﾞｼｯｸM-PRO" panose="020F0600000000000000" pitchFamily="50" charset="-128"/>
              </a:rPr>
              <a:t>*</a:t>
            </a:r>
            <a:r>
              <a:rPr lang="en-US" altLang="ja-JP" sz="2000" dirty="0">
                <a:solidFill>
                  <a:srgbClr val="F14124"/>
                </a:solidFill>
                <a:latin typeface="HG丸ｺﾞｼｯｸM-PRO" panose="020F0600000000000000" pitchFamily="50" charset="-128"/>
                <a:ea typeface="HG丸ｺﾞｼｯｸM-PRO" panose="020F0600000000000000" pitchFamily="50" charset="-128"/>
              </a:rPr>
              <a:t>²</a:t>
            </a:r>
            <a:endParaRPr lang="en-US" altLang="ja-JP" sz="20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a:p>
            <a:pPr marL="216000" indent="-216000" algn="r">
              <a:lnSpc>
                <a:spcPct val="120000"/>
              </a:lnSpc>
            </a:pPr>
            <a:r>
              <a:rPr lang="ja-JP" altLang="en-US" sz="1400" dirty="0">
                <a:solidFill>
                  <a:srgbClr val="F14124"/>
                </a:solidFill>
                <a:latin typeface="HG丸ｺﾞｼｯｸM-PRO" panose="020F0600000000000000" pitchFamily="50" charset="-128"/>
                <a:ea typeface="HG丸ｺﾞｼｯｸM-PRO" panose="020F0600000000000000" pitchFamily="50" charset="-128"/>
              </a:rPr>
              <a:t>*</a:t>
            </a:r>
            <a:r>
              <a:rPr lang="en-US" altLang="ja-JP" sz="1400" dirty="0">
                <a:solidFill>
                  <a:srgbClr val="F14124"/>
                </a:solidFill>
                <a:latin typeface="HG丸ｺﾞｼｯｸM-PRO" panose="020F0600000000000000" pitchFamily="50" charset="-128"/>
                <a:ea typeface="HG丸ｺﾞｼｯｸM-PRO" panose="020F0600000000000000" pitchFamily="50" charset="-128"/>
              </a:rPr>
              <a:t>²</a:t>
            </a:r>
            <a:r>
              <a:rPr lang="ja-JP" altLang="en-US" sz="1400" dirty="0">
                <a:solidFill>
                  <a:prstClr val="black"/>
                </a:solidFill>
                <a:latin typeface="HG丸ｺﾞｼｯｸM-PRO" panose="020F0600000000000000" pitchFamily="50" charset="-128"/>
                <a:ea typeface="HG丸ｺﾞｼｯｸM-PRO" panose="020F0600000000000000" pitchFamily="50" charset="-128"/>
              </a:rPr>
              <a:t>上限を超えて時間外・休日労働を行わせると、労基法違反として送検される場合がある。</a:t>
            </a:r>
          </a:p>
          <a:p>
            <a:pPr marL="216000" indent="-216000">
              <a:lnSpc>
                <a:spcPct val="120000"/>
              </a:lnSpc>
            </a:pPr>
            <a:endParaRPr lang="ja-JP" altLang="en-US" sz="20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144" name="角丸四角形 143"/>
          <p:cNvSpPr/>
          <p:nvPr/>
        </p:nvSpPr>
        <p:spPr>
          <a:xfrm>
            <a:off x="7703009" y="4995251"/>
            <a:ext cx="2628000" cy="544921"/>
          </a:xfrm>
          <a:prstGeom prst="roundRect">
            <a:avLst>
              <a:gd name="adj" fmla="val 1553"/>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Trebuchet MS"/>
              <a:ea typeface="HGｺﾞｼｯｸM" panose="020B0609000000000000" pitchFamily="49" charset="-128"/>
            </a:endParaRPr>
          </a:p>
        </p:txBody>
      </p:sp>
      <p:sp>
        <p:nvSpPr>
          <p:cNvPr id="147" name="角丸四角形 146"/>
          <p:cNvSpPr/>
          <p:nvPr/>
        </p:nvSpPr>
        <p:spPr>
          <a:xfrm>
            <a:off x="9682936" y="4387993"/>
            <a:ext cx="648000" cy="612000"/>
          </a:xfrm>
          <a:prstGeom prst="roundRect">
            <a:avLst>
              <a:gd name="adj" fmla="val 1553"/>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Trebuchet MS"/>
              <a:ea typeface="HGｺﾞｼｯｸM" panose="020B0609000000000000" pitchFamily="49" charset="-128"/>
            </a:endParaRPr>
          </a:p>
        </p:txBody>
      </p:sp>
      <p:sp>
        <p:nvSpPr>
          <p:cNvPr id="149" name="角丸四角形 148"/>
          <p:cNvSpPr/>
          <p:nvPr/>
        </p:nvSpPr>
        <p:spPr>
          <a:xfrm>
            <a:off x="3346321" y="3789096"/>
            <a:ext cx="216000" cy="1224000"/>
          </a:xfrm>
          <a:prstGeom prst="roundRect">
            <a:avLst>
              <a:gd name="adj" fmla="val 1553"/>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Trebuchet MS"/>
              <a:ea typeface="HGｺﾞｼｯｸM" panose="020B0609000000000000" pitchFamily="49" charset="-128"/>
            </a:endParaRPr>
          </a:p>
        </p:txBody>
      </p:sp>
      <p:sp>
        <p:nvSpPr>
          <p:cNvPr id="150" name="角丸四角形 149"/>
          <p:cNvSpPr/>
          <p:nvPr/>
        </p:nvSpPr>
        <p:spPr>
          <a:xfrm>
            <a:off x="2266473" y="4185336"/>
            <a:ext cx="216000" cy="828000"/>
          </a:xfrm>
          <a:prstGeom prst="roundRect">
            <a:avLst>
              <a:gd name="adj" fmla="val 1553"/>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Trebuchet MS"/>
              <a:ea typeface="HGｺﾞｼｯｸM" panose="020B0609000000000000" pitchFamily="49" charset="-128"/>
            </a:endParaRPr>
          </a:p>
        </p:txBody>
      </p:sp>
      <p:sp>
        <p:nvSpPr>
          <p:cNvPr id="151" name="角丸四角形 150"/>
          <p:cNvSpPr/>
          <p:nvPr/>
        </p:nvSpPr>
        <p:spPr>
          <a:xfrm>
            <a:off x="7954745" y="4387993"/>
            <a:ext cx="216000" cy="612000"/>
          </a:xfrm>
          <a:prstGeom prst="roundRect">
            <a:avLst>
              <a:gd name="adj" fmla="val 1553"/>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Trebuchet MS"/>
              <a:ea typeface="HGｺﾞｼｯｸM" panose="020B0609000000000000" pitchFamily="49" charset="-128"/>
            </a:endParaRPr>
          </a:p>
        </p:txBody>
      </p:sp>
      <p:sp>
        <p:nvSpPr>
          <p:cNvPr id="152" name="角丸四角形 151"/>
          <p:cNvSpPr/>
          <p:nvPr/>
        </p:nvSpPr>
        <p:spPr>
          <a:xfrm>
            <a:off x="8818841" y="4391902"/>
            <a:ext cx="432000" cy="612000"/>
          </a:xfrm>
          <a:prstGeom prst="roundRect">
            <a:avLst>
              <a:gd name="adj" fmla="val 1553"/>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Trebuchet MS"/>
              <a:ea typeface="HGｺﾞｼｯｸM" panose="020B0609000000000000" pitchFamily="49" charset="-128"/>
            </a:endParaRPr>
          </a:p>
        </p:txBody>
      </p:sp>
      <p:sp>
        <p:nvSpPr>
          <p:cNvPr id="153" name="角丸四角形 152"/>
          <p:cNvSpPr/>
          <p:nvPr/>
        </p:nvSpPr>
        <p:spPr>
          <a:xfrm>
            <a:off x="4210417" y="4185072"/>
            <a:ext cx="432000" cy="828000"/>
          </a:xfrm>
          <a:prstGeom prst="roundRect">
            <a:avLst>
              <a:gd name="adj" fmla="val 1553"/>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Trebuchet MS"/>
              <a:ea typeface="HGｺﾞｼｯｸM" panose="020B0609000000000000" pitchFamily="49" charset="-128"/>
            </a:endParaRPr>
          </a:p>
        </p:txBody>
      </p:sp>
      <p:sp>
        <p:nvSpPr>
          <p:cNvPr id="154" name="角丸四角形 153"/>
          <p:cNvSpPr/>
          <p:nvPr/>
        </p:nvSpPr>
        <p:spPr>
          <a:xfrm>
            <a:off x="3130225" y="4185072"/>
            <a:ext cx="216000" cy="828000"/>
          </a:xfrm>
          <a:prstGeom prst="roundRect">
            <a:avLst>
              <a:gd name="adj" fmla="val 1553"/>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Trebuchet MS"/>
              <a:ea typeface="HGｺﾞｼｯｸM" panose="020B0609000000000000" pitchFamily="49" charset="-128"/>
            </a:endParaRPr>
          </a:p>
        </p:txBody>
      </p:sp>
      <p:sp>
        <p:nvSpPr>
          <p:cNvPr id="155" name="角丸四角形 154"/>
          <p:cNvSpPr/>
          <p:nvPr/>
        </p:nvSpPr>
        <p:spPr>
          <a:xfrm>
            <a:off x="3996260" y="3811585"/>
            <a:ext cx="216000" cy="1224000"/>
          </a:xfrm>
          <a:prstGeom prst="roundRect">
            <a:avLst>
              <a:gd name="adj" fmla="val 1553"/>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Trebuchet MS"/>
              <a:ea typeface="HGｺﾞｼｯｸM" panose="020B0609000000000000" pitchFamily="49" charset="-128"/>
            </a:endParaRPr>
          </a:p>
        </p:txBody>
      </p:sp>
      <p:sp>
        <p:nvSpPr>
          <p:cNvPr id="140" name="角丸四角形 139"/>
          <p:cNvSpPr/>
          <p:nvPr/>
        </p:nvSpPr>
        <p:spPr>
          <a:xfrm>
            <a:off x="7703009" y="5553568"/>
            <a:ext cx="2628000" cy="1008000"/>
          </a:xfrm>
          <a:prstGeom prst="roundRect">
            <a:avLst>
              <a:gd name="adj" fmla="val 1553"/>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Trebuchet MS"/>
              <a:ea typeface="HGｺﾞｼｯｸM" panose="020B0609000000000000" pitchFamily="49" charset="-128"/>
            </a:endParaRPr>
          </a:p>
        </p:txBody>
      </p:sp>
      <p:cxnSp>
        <p:nvCxnSpPr>
          <p:cNvPr id="10" name="直線コネクタ 9"/>
          <p:cNvCxnSpPr/>
          <p:nvPr/>
        </p:nvCxnSpPr>
        <p:spPr>
          <a:xfrm>
            <a:off x="7945663" y="4356590"/>
            <a:ext cx="0" cy="219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8161687" y="4356590"/>
            <a:ext cx="0" cy="219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8377711" y="4964057"/>
            <a:ext cx="0" cy="1584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8593735" y="4964057"/>
            <a:ext cx="0" cy="1584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9025783" y="4356630"/>
            <a:ext cx="0" cy="219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8809759" y="4356326"/>
            <a:ext cx="0" cy="219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9241807" y="4356630"/>
            <a:ext cx="0" cy="219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9457831" y="4964057"/>
            <a:ext cx="0" cy="1584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9673855" y="4356630"/>
            <a:ext cx="0" cy="219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9889879" y="4356630"/>
            <a:ext cx="0" cy="219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10105903" y="4356326"/>
            <a:ext cx="0" cy="219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0321927" y="4356326"/>
            <a:ext cx="0" cy="2196000"/>
          </a:xfrm>
          <a:prstGeom prst="line">
            <a:avLst/>
          </a:prstGeom>
          <a:ln w="19050">
            <a:solidFill>
              <a:schemeClr val="tx1">
                <a:lumMod val="95000"/>
                <a:lumOff val="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7693736" y="6548233"/>
            <a:ext cx="2628000" cy="0"/>
          </a:xfrm>
          <a:prstGeom prst="line">
            <a:avLst/>
          </a:prstGeom>
          <a:ln w="19050">
            <a:solidFill>
              <a:schemeClr val="tx1">
                <a:lumMod val="95000"/>
                <a:lumOff val="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7693927" y="5540121"/>
            <a:ext cx="2628000" cy="0"/>
          </a:xfrm>
          <a:prstGeom prst="line">
            <a:avLst/>
          </a:prstGeom>
          <a:ln w="1905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7702745" y="4977504"/>
            <a:ext cx="252000" cy="0"/>
          </a:xfrm>
          <a:prstGeom prst="line">
            <a:avLst/>
          </a:pr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8164427" y="4977504"/>
            <a:ext cx="648000" cy="0"/>
          </a:xfrm>
          <a:prstGeom prst="line">
            <a:avLst/>
          </a:pr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9255255" y="4977504"/>
            <a:ext cx="432000" cy="0"/>
          </a:xfrm>
          <a:prstGeom prst="line">
            <a:avLst/>
          </a:pr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7931365" y="4477821"/>
            <a:ext cx="25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①</a:t>
            </a:r>
          </a:p>
        </p:txBody>
      </p:sp>
      <p:sp>
        <p:nvSpPr>
          <p:cNvPr id="43" name="正方形/長方形 42"/>
          <p:cNvSpPr/>
          <p:nvPr/>
        </p:nvSpPr>
        <p:spPr>
          <a:xfrm>
            <a:off x="8796312" y="4496041"/>
            <a:ext cx="25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②</a:t>
            </a:r>
            <a:endParaRPr lang="en-US" altLang="ja-JP" sz="1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44" name="正方形/長方形 43"/>
          <p:cNvSpPr/>
          <p:nvPr/>
        </p:nvSpPr>
        <p:spPr>
          <a:xfrm>
            <a:off x="9030148" y="4491268"/>
            <a:ext cx="25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③</a:t>
            </a:r>
          </a:p>
        </p:txBody>
      </p:sp>
      <p:sp>
        <p:nvSpPr>
          <p:cNvPr id="45" name="正方形/長方形 44"/>
          <p:cNvSpPr/>
          <p:nvPr/>
        </p:nvSpPr>
        <p:spPr>
          <a:xfrm>
            <a:off x="9660408" y="4473048"/>
            <a:ext cx="25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④</a:t>
            </a:r>
          </a:p>
        </p:txBody>
      </p:sp>
      <p:sp>
        <p:nvSpPr>
          <p:cNvPr id="46" name="正方形/長方形 45"/>
          <p:cNvSpPr/>
          <p:nvPr/>
        </p:nvSpPr>
        <p:spPr>
          <a:xfrm>
            <a:off x="9876432" y="4477821"/>
            <a:ext cx="25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⑤</a:t>
            </a:r>
          </a:p>
        </p:txBody>
      </p:sp>
      <p:sp>
        <p:nvSpPr>
          <p:cNvPr id="47" name="正方形/長方形 46"/>
          <p:cNvSpPr/>
          <p:nvPr/>
        </p:nvSpPr>
        <p:spPr>
          <a:xfrm>
            <a:off x="10083375" y="4477821"/>
            <a:ext cx="25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⑥</a:t>
            </a:r>
          </a:p>
        </p:txBody>
      </p:sp>
      <p:cxnSp>
        <p:nvCxnSpPr>
          <p:cNvPr id="48" name="直線コネクタ 47"/>
          <p:cNvCxnSpPr/>
          <p:nvPr/>
        </p:nvCxnSpPr>
        <p:spPr>
          <a:xfrm flipH="1">
            <a:off x="7932216" y="4356326"/>
            <a:ext cx="252000" cy="0"/>
          </a:xfrm>
          <a:prstGeom prst="line">
            <a:avLst/>
          </a:pr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9673927" y="4356326"/>
            <a:ext cx="648000" cy="0"/>
          </a:xfrm>
          <a:prstGeom prst="line">
            <a:avLst/>
          </a:pr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8809759" y="4356326"/>
            <a:ext cx="432000" cy="0"/>
          </a:xfrm>
          <a:prstGeom prst="line">
            <a:avLst/>
          </a:pr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29" name="円/楕円 128"/>
          <p:cNvSpPr/>
          <p:nvPr/>
        </p:nvSpPr>
        <p:spPr>
          <a:xfrm>
            <a:off x="7783843" y="4806594"/>
            <a:ext cx="108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130" name="円/楕円 129"/>
          <p:cNvSpPr/>
          <p:nvPr/>
        </p:nvSpPr>
        <p:spPr>
          <a:xfrm>
            <a:off x="8458809" y="4802269"/>
            <a:ext cx="108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131" name="円/楕円 130"/>
          <p:cNvSpPr/>
          <p:nvPr/>
        </p:nvSpPr>
        <p:spPr>
          <a:xfrm>
            <a:off x="9408352" y="4806594"/>
            <a:ext cx="108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132" name="円/楕円 131"/>
          <p:cNvSpPr/>
          <p:nvPr/>
        </p:nvSpPr>
        <p:spPr>
          <a:xfrm>
            <a:off x="8017655" y="4185432"/>
            <a:ext cx="108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133" name="円/楕円 132"/>
          <p:cNvSpPr/>
          <p:nvPr/>
        </p:nvSpPr>
        <p:spPr>
          <a:xfrm>
            <a:off x="8976304" y="4185432"/>
            <a:ext cx="108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134" name="円/楕円 133"/>
          <p:cNvSpPr/>
          <p:nvPr/>
        </p:nvSpPr>
        <p:spPr>
          <a:xfrm>
            <a:off x="9948424" y="4185432"/>
            <a:ext cx="108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cxnSp>
        <p:nvCxnSpPr>
          <p:cNvPr id="3" name="直線コネクタ 2"/>
          <p:cNvCxnSpPr/>
          <p:nvPr/>
        </p:nvCxnSpPr>
        <p:spPr>
          <a:xfrm>
            <a:off x="7694103" y="4964057"/>
            <a:ext cx="0" cy="158400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58" name="正方形/長方形 157"/>
          <p:cNvSpPr/>
          <p:nvPr/>
        </p:nvSpPr>
        <p:spPr>
          <a:xfrm>
            <a:off x="1487488" y="3103240"/>
            <a:ext cx="4587477" cy="613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ja-JP" altLang="en-US" sz="1200" dirty="0">
                <a:solidFill>
                  <a:prstClr val="black"/>
                </a:solidFill>
                <a:latin typeface="HG丸ｺﾞｼｯｸM-PRO" panose="020F0600000000000000" pitchFamily="50" charset="-128"/>
                <a:ea typeface="HG丸ｺﾞｼｯｸM-PRO" panose="020F0600000000000000" pitchFamily="50" charset="-128"/>
              </a:rPr>
              <a:t>①～⑥は</a:t>
            </a:r>
            <a:r>
              <a:rPr lang="en-US" altLang="ja-JP" sz="1200" dirty="0">
                <a:solidFill>
                  <a:prstClr val="black"/>
                </a:solidFill>
                <a:latin typeface="HG丸ｺﾞｼｯｸM-PRO" panose="020F0600000000000000" pitchFamily="50" charset="-128"/>
                <a:ea typeface="HG丸ｺﾞｼｯｸM-PRO" panose="020F0600000000000000" pitchFamily="50" charset="-128"/>
              </a:rPr>
              <a:t>36</a:t>
            </a:r>
            <a:r>
              <a:rPr lang="ja-JP" altLang="en-US" sz="1200" dirty="0">
                <a:solidFill>
                  <a:prstClr val="black"/>
                </a:solidFill>
                <a:latin typeface="HG丸ｺﾞｼｯｸM-PRO" panose="020F0600000000000000" pitchFamily="50" charset="-128"/>
                <a:ea typeface="HG丸ｺﾞｼｯｸM-PRO" panose="020F0600000000000000" pitchFamily="50" charset="-128"/>
              </a:rPr>
              <a:t>協定の特別条項による時間外労働部分。</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a:lnSpc>
                <a:spcPts val="1400"/>
              </a:lnSpc>
            </a:pPr>
            <a:r>
              <a:rPr lang="ja-JP" altLang="en-US" sz="1200" dirty="0">
                <a:solidFill>
                  <a:prstClr val="black"/>
                </a:solidFill>
                <a:latin typeface="HG丸ｺﾞｼｯｸM-PRO" panose="020F0600000000000000" pitchFamily="50" charset="-128"/>
                <a:ea typeface="HG丸ｺﾞｼｯｸM-PRO" panose="020F0600000000000000" pitchFamily="50" charset="-128"/>
              </a:rPr>
              <a:t>しかし、①～⑥に上限がなく、事実上、無制限だった</a:t>
            </a:r>
          </a:p>
        </p:txBody>
      </p:sp>
      <p:grpSp>
        <p:nvGrpSpPr>
          <p:cNvPr id="136" name="グループ化 135"/>
          <p:cNvGrpSpPr/>
          <p:nvPr/>
        </p:nvGrpSpPr>
        <p:grpSpPr>
          <a:xfrm>
            <a:off x="1994210" y="3825032"/>
            <a:ext cx="2655755" cy="2822332"/>
            <a:chOff x="325850" y="3501008"/>
            <a:chExt cx="2655755" cy="2822332"/>
          </a:xfrm>
        </p:grpSpPr>
        <p:cxnSp>
          <p:nvCxnSpPr>
            <p:cNvPr id="52" name="直線コネクタ 51"/>
            <p:cNvCxnSpPr/>
            <p:nvPr/>
          </p:nvCxnSpPr>
          <p:spPr>
            <a:xfrm>
              <a:off x="337471" y="4653136"/>
              <a:ext cx="0" cy="158400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589031" y="3861312"/>
              <a:ext cx="0" cy="237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805055" y="3861312"/>
              <a:ext cx="0" cy="237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1021079" y="4653136"/>
              <a:ext cx="0" cy="1584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1237103" y="4653136"/>
              <a:ext cx="0" cy="1584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1669151" y="3501008"/>
              <a:ext cx="0" cy="273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453127" y="3861048"/>
              <a:ext cx="0" cy="237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1885175" y="3501008"/>
              <a:ext cx="0" cy="273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2101199" y="4653136"/>
              <a:ext cx="0" cy="1584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2317223" y="3501008"/>
              <a:ext cx="0" cy="273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2533247" y="3501008"/>
              <a:ext cx="0" cy="273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2749271" y="3861048"/>
              <a:ext cx="0" cy="2376000"/>
            </a:xfrm>
            <a:prstGeom prst="line">
              <a:avLst/>
            </a:prstGeom>
            <a:ln w="1905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2965295" y="3861048"/>
              <a:ext cx="0" cy="2376000"/>
            </a:xfrm>
            <a:prstGeom prst="line">
              <a:avLst/>
            </a:prstGeom>
            <a:ln w="19050">
              <a:solidFill>
                <a:schemeClr val="tx1">
                  <a:lumMod val="95000"/>
                  <a:lumOff val="5000"/>
                </a:schemeClr>
              </a:solidFill>
              <a:prstDash val="solid"/>
            </a:ln>
          </p:spPr>
          <p:style>
            <a:lnRef idx="1">
              <a:schemeClr val="accent1"/>
            </a:lnRef>
            <a:fillRef idx="0">
              <a:schemeClr val="accent1"/>
            </a:fillRef>
            <a:effectRef idx="0">
              <a:schemeClr val="accent1"/>
            </a:effectRef>
            <a:fontRef idx="minor">
              <a:schemeClr val="tx1"/>
            </a:fontRef>
          </p:style>
        </p:cxnSp>
        <p:sp>
          <p:nvSpPr>
            <p:cNvPr id="65" name="正方形/長方形 64"/>
            <p:cNvSpPr/>
            <p:nvPr/>
          </p:nvSpPr>
          <p:spPr>
            <a:xfrm>
              <a:off x="325850" y="5739460"/>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4</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66" name="正方形/長方形 65"/>
            <p:cNvSpPr/>
            <p:nvPr/>
          </p:nvSpPr>
          <p:spPr>
            <a:xfrm>
              <a:off x="560094" y="5739524"/>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5</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67" name="正方形/長方形 66"/>
            <p:cNvSpPr/>
            <p:nvPr/>
          </p:nvSpPr>
          <p:spPr>
            <a:xfrm>
              <a:off x="776118" y="5739460"/>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6</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68" name="正方形/長方形 67"/>
            <p:cNvSpPr/>
            <p:nvPr/>
          </p:nvSpPr>
          <p:spPr>
            <a:xfrm>
              <a:off x="1005589" y="5739460"/>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7</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69" name="正方形/長方形 68"/>
            <p:cNvSpPr/>
            <p:nvPr/>
          </p:nvSpPr>
          <p:spPr>
            <a:xfrm>
              <a:off x="1219963" y="5742534"/>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8</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70" name="正方形/長方形 69"/>
            <p:cNvSpPr/>
            <p:nvPr/>
          </p:nvSpPr>
          <p:spPr>
            <a:xfrm>
              <a:off x="1442794" y="5742534"/>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9</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71" name="正方形/長方形 70"/>
            <p:cNvSpPr/>
            <p:nvPr/>
          </p:nvSpPr>
          <p:spPr>
            <a:xfrm>
              <a:off x="1650931" y="5737685"/>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altLang="ja-JP" sz="9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10</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74" name="正方形/長方形 73"/>
            <p:cNvSpPr/>
            <p:nvPr/>
          </p:nvSpPr>
          <p:spPr>
            <a:xfrm>
              <a:off x="2301418" y="5742534"/>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1</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75" name="正方形/長方形 74"/>
            <p:cNvSpPr/>
            <p:nvPr/>
          </p:nvSpPr>
          <p:spPr>
            <a:xfrm>
              <a:off x="2518130" y="5747340"/>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２</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76" name="正方形/長方形 75"/>
            <p:cNvSpPr/>
            <p:nvPr/>
          </p:nvSpPr>
          <p:spPr>
            <a:xfrm>
              <a:off x="2729605" y="5745553"/>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３</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cxnSp>
          <p:nvCxnSpPr>
            <p:cNvPr id="77" name="直線コネクタ 76"/>
            <p:cNvCxnSpPr/>
            <p:nvPr/>
          </p:nvCxnSpPr>
          <p:spPr>
            <a:xfrm flipH="1">
              <a:off x="337104" y="6237312"/>
              <a:ext cx="2628000" cy="0"/>
            </a:xfrm>
            <a:prstGeom prst="line">
              <a:avLst/>
            </a:prstGeom>
            <a:ln w="19050">
              <a:solidFill>
                <a:schemeClr val="tx1">
                  <a:lumMod val="95000"/>
                  <a:lumOff val="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337295" y="5229200"/>
              <a:ext cx="2628000" cy="0"/>
            </a:xfrm>
            <a:prstGeom prst="line">
              <a:avLst/>
            </a:prstGeom>
            <a:ln w="1905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H="1">
              <a:off x="346113" y="4666583"/>
              <a:ext cx="252000" cy="0"/>
            </a:xfrm>
            <a:prstGeom prst="line">
              <a:avLst/>
            </a:prstGeom>
            <a:ln w="50800">
              <a:solidFill>
                <a:schemeClr val="tx1">
                  <a:lumMod val="95000"/>
                  <a:lumOff val="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807794" y="4666583"/>
              <a:ext cx="648000" cy="0"/>
            </a:xfrm>
            <a:prstGeom prst="line">
              <a:avLst/>
            </a:prstGeom>
            <a:ln w="50800">
              <a:solidFill>
                <a:schemeClr val="tx1">
                  <a:lumMod val="95000"/>
                  <a:lumOff val="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flipH="1">
              <a:off x="1898622" y="4666583"/>
              <a:ext cx="432000" cy="0"/>
            </a:xfrm>
            <a:prstGeom prst="line">
              <a:avLst/>
            </a:prstGeom>
            <a:ln w="50800">
              <a:solidFill>
                <a:schemeClr val="tx1">
                  <a:lumMod val="95000"/>
                  <a:lumOff val="5000"/>
                </a:schemeClr>
              </a:solidFill>
              <a:prstDash val="solid"/>
            </a:ln>
          </p:spPr>
          <p:style>
            <a:lnRef idx="1">
              <a:schemeClr val="accent1"/>
            </a:lnRef>
            <a:fillRef idx="0">
              <a:schemeClr val="accent1"/>
            </a:fillRef>
            <a:effectRef idx="0">
              <a:schemeClr val="accent1"/>
            </a:effectRef>
            <a:fontRef idx="minor">
              <a:schemeClr val="tx1"/>
            </a:fontRef>
          </p:style>
        </p:cxnSp>
        <p:sp>
          <p:nvSpPr>
            <p:cNvPr id="82" name="正方形/長方形 81"/>
            <p:cNvSpPr/>
            <p:nvPr/>
          </p:nvSpPr>
          <p:spPr>
            <a:xfrm>
              <a:off x="584722" y="4180347"/>
              <a:ext cx="25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①</a:t>
              </a:r>
            </a:p>
          </p:txBody>
        </p:sp>
        <p:sp>
          <p:nvSpPr>
            <p:cNvPr id="83" name="正方形/長方形 82"/>
            <p:cNvSpPr/>
            <p:nvPr/>
          </p:nvSpPr>
          <p:spPr>
            <a:xfrm>
              <a:off x="1439680" y="4185120"/>
              <a:ext cx="25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②</a:t>
              </a:r>
              <a:endParaRPr lang="en-US" altLang="ja-JP" sz="1400" dirty="0">
                <a:solidFill>
                  <a:prstClr val="black">
                    <a:lumMod val="95000"/>
                    <a:lumOff val="5000"/>
                  </a:prstClr>
                </a:solidFill>
                <a:latin typeface="HG丸ｺﾞｼｯｸM-PRO" panose="020F0600000000000000" pitchFamily="50" charset="-128"/>
                <a:ea typeface="HG丸ｺﾞｼｯｸM-PRO" panose="020F0600000000000000" pitchFamily="50" charset="-128"/>
              </a:endParaRPr>
            </a:p>
          </p:txBody>
        </p:sp>
        <p:sp>
          <p:nvSpPr>
            <p:cNvPr id="84" name="正方形/長方形 83"/>
            <p:cNvSpPr/>
            <p:nvPr/>
          </p:nvSpPr>
          <p:spPr>
            <a:xfrm>
              <a:off x="1673516" y="4180347"/>
              <a:ext cx="25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③</a:t>
              </a:r>
            </a:p>
          </p:txBody>
        </p:sp>
        <p:sp>
          <p:nvSpPr>
            <p:cNvPr id="85" name="正方形/長方形 84"/>
            <p:cNvSpPr/>
            <p:nvPr/>
          </p:nvSpPr>
          <p:spPr>
            <a:xfrm>
              <a:off x="2303776" y="4162127"/>
              <a:ext cx="25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④</a:t>
              </a:r>
            </a:p>
          </p:txBody>
        </p:sp>
        <p:sp>
          <p:nvSpPr>
            <p:cNvPr id="86" name="正方形/長方形 85"/>
            <p:cNvSpPr/>
            <p:nvPr/>
          </p:nvSpPr>
          <p:spPr>
            <a:xfrm>
              <a:off x="2519800" y="4166900"/>
              <a:ext cx="25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⑤</a:t>
              </a:r>
            </a:p>
          </p:txBody>
        </p:sp>
        <p:sp>
          <p:nvSpPr>
            <p:cNvPr id="87" name="正方形/長方形 86"/>
            <p:cNvSpPr/>
            <p:nvPr/>
          </p:nvSpPr>
          <p:spPr>
            <a:xfrm>
              <a:off x="2726742" y="4166900"/>
              <a:ext cx="25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⑥</a:t>
              </a:r>
            </a:p>
          </p:txBody>
        </p:sp>
        <p:sp>
          <p:nvSpPr>
            <p:cNvPr id="126" name="円/楕円 125"/>
            <p:cNvSpPr/>
            <p:nvPr/>
          </p:nvSpPr>
          <p:spPr>
            <a:xfrm>
              <a:off x="427203" y="4522567"/>
              <a:ext cx="72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127" name="円/楕円 126"/>
            <p:cNvSpPr/>
            <p:nvPr/>
          </p:nvSpPr>
          <p:spPr>
            <a:xfrm>
              <a:off x="1075275" y="4518242"/>
              <a:ext cx="72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sp>
          <p:nvSpPr>
            <p:cNvPr id="128" name="円/楕円 127"/>
            <p:cNvSpPr/>
            <p:nvPr/>
          </p:nvSpPr>
          <p:spPr>
            <a:xfrm>
              <a:off x="2051720" y="4522567"/>
              <a:ext cx="72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Trebuchet MS"/>
                <a:ea typeface="HGｺﾞｼｯｸM" panose="020B0609000000000000" pitchFamily="49" charset="-128"/>
              </a:endParaRPr>
            </a:p>
          </p:txBody>
        </p:sp>
      </p:grpSp>
      <p:sp>
        <p:nvSpPr>
          <p:cNvPr id="142" name="角丸四角形 141"/>
          <p:cNvSpPr/>
          <p:nvPr/>
        </p:nvSpPr>
        <p:spPr>
          <a:xfrm>
            <a:off x="2031885" y="5008354"/>
            <a:ext cx="2592000" cy="544921"/>
          </a:xfrm>
          <a:prstGeom prst="roundRect">
            <a:avLst>
              <a:gd name="adj" fmla="val 1553"/>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latin typeface="Trebuchet MS"/>
              <a:ea typeface="HGｺﾞｼｯｸM" panose="020B0609000000000000" pitchFamily="49" charset="-128"/>
            </a:endParaRPr>
          </a:p>
        </p:txBody>
      </p:sp>
      <p:sp>
        <p:nvSpPr>
          <p:cNvPr id="157" name="正方形/長方形 156"/>
          <p:cNvSpPr/>
          <p:nvPr/>
        </p:nvSpPr>
        <p:spPr>
          <a:xfrm>
            <a:off x="2351587" y="5098327"/>
            <a:ext cx="2196076"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en-US" altLang="ja-JP" sz="1200" b="1" dirty="0">
                <a:solidFill>
                  <a:prstClr val="black"/>
                </a:solidFill>
                <a:latin typeface="HG丸ｺﾞｼｯｸM-PRO" panose="020F0600000000000000" pitchFamily="50" charset="-128"/>
                <a:ea typeface="HG丸ｺﾞｼｯｸM-PRO" panose="020F0600000000000000" pitchFamily="50" charset="-128"/>
              </a:rPr>
              <a:t>36</a:t>
            </a:r>
            <a:r>
              <a:rPr lang="ja-JP" altLang="en-US" sz="1200" b="1" dirty="0">
                <a:solidFill>
                  <a:prstClr val="black"/>
                </a:solidFill>
                <a:latin typeface="HG丸ｺﾞｼｯｸM-PRO" panose="020F0600000000000000" pitchFamily="50" charset="-128"/>
                <a:ea typeface="HG丸ｺﾞｼｯｸM-PRO" panose="020F0600000000000000" pitchFamily="50" charset="-128"/>
              </a:rPr>
              <a:t>協定による時間外労働</a:t>
            </a:r>
            <a:endParaRPr lang="en-US" altLang="ja-JP" sz="1200" b="1" dirty="0">
              <a:solidFill>
                <a:prstClr val="black"/>
              </a:solidFill>
              <a:latin typeface="HG丸ｺﾞｼｯｸM-PRO" panose="020F0600000000000000" pitchFamily="50" charset="-128"/>
              <a:ea typeface="HG丸ｺﾞｼｯｸM-PRO" panose="020F0600000000000000" pitchFamily="50" charset="-128"/>
            </a:endParaRPr>
          </a:p>
          <a:p>
            <a:pPr>
              <a:lnSpc>
                <a:spcPts val="1400"/>
              </a:lnSpc>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月</a:t>
            </a:r>
            <a:r>
              <a:rPr lang="en-US" altLang="ja-JP" sz="1200" b="1" dirty="0">
                <a:solidFill>
                  <a:prstClr val="black"/>
                </a:solidFill>
                <a:latin typeface="HG丸ｺﾞｼｯｸM-PRO" panose="020F0600000000000000" pitchFamily="50" charset="-128"/>
                <a:ea typeface="HG丸ｺﾞｼｯｸM-PRO" panose="020F0600000000000000" pitchFamily="50" charset="-128"/>
              </a:rPr>
              <a:t>45</a:t>
            </a:r>
            <a:r>
              <a:rPr lang="ja-JP" altLang="en-US" sz="1200" b="1" dirty="0">
                <a:solidFill>
                  <a:prstClr val="black"/>
                </a:solidFill>
                <a:latin typeface="HG丸ｺﾞｼｯｸM-PRO" panose="020F0600000000000000" pitchFamily="50" charset="-128"/>
                <a:ea typeface="HG丸ｺﾞｼｯｸM-PRO" panose="020F0600000000000000" pitchFamily="50" charset="-128"/>
              </a:rPr>
              <a:t>時間・年</a:t>
            </a:r>
            <a:r>
              <a:rPr lang="en-US" altLang="ja-JP" sz="1200" b="1" dirty="0">
                <a:solidFill>
                  <a:prstClr val="black"/>
                </a:solidFill>
                <a:latin typeface="HG丸ｺﾞｼｯｸM-PRO" panose="020F0600000000000000" pitchFamily="50" charset="-128"/>
                <a:ea typeface="HG丸ｺﾞｼｯｸM-PRO" panose="020F0600000000000000" pitchFamily="50" charset="-128"/>
              </a:rPr>
              <a:t>360</a:t>
            </a:r>
            <a:r>
              <a:rPr lang="ja-JP" altLang="en-US" sz="1200" b="1" dirty="0">
                <a:solidFill>
                  <a:prstClr val="black"/>
                </a:solidFill>
                <a:latin typeface="HG丸ｺﾞｼｯｸM-PRO" panose="020F0600000000000000" pitchFamily="50" charset="-128"/>
                <a:ea typeface="HG丸ｺﾞｼｯｸM-PRO" panose="020F0600000000000000" pitchFamily="50" charset="-128"/>
              </a:rPr>
              <a:t>時間</a:t>
            </a:r>
          </a:p>
        </p:txBody>
      </p:sp>
      <p:sp>
        <p:nvSpPr>
          <p:cNvPr id="166" name="正方形/長方形 165"/>
          <p:cNvSpPr/>
          <p:nvPr/>
        </p:nvSpPr>
        <p:spPr>
          <a:xfrm>
            <a:off x="8112227" y="5085184"/>
            <a:ext cx="2016205"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en-US" altLang="ja-JP" sz="1200" b="1" dirty="0">
                <a:solidFill>
                  <a:prstClr val="black"/>
                </a:solidFill>
                <a:latin typeface="HG丸ｺﾞｼｯｸM-PRO" panose="020F0600000000000000" pitchFamily="50" charset="-128"/>
                <a:ea typeface="HG丸ｺﾞｼｯｸM-PRO" panose="020F0600000000000000" pitchFamily="50" charset="-128"/>
              </a:rPr>
              <a:t>36</a:t>
            </a:r>
            <a:r>
              <a:rPr lang="ja-JP" altLang="en-US" sz="1200" b="1" dirty="0">
                <a:solidFill>
                  <a:prstClr val="black"/>
                </a:solidFill>
                <a:latin typeface="HG丸ｺﾞｼｯｸM-PRO" panose="020F0600000000000000" pitchFamily="50" charset="-128"/>
                <a:ea typeface="HG丸ｺﾞｼｯｸM-PRO" panose="020F0600000000000000" pitchFamily="50" charset="-128"/>
              </a:rPr>
              <a:t>協定による時間外労働</a:t>
            </a:r>
            <a:endParaRPr lang="en-US" altLang="ja-JP" sz="1200" b="1" dirty="0">
              <a:solidFill>
                <a:prstClr val="black"/>
              </a:solidFill>
              <a:latin typeface="HG丸ｺﾞｼｯｸM-PRO" panose="020F0600000000000000" pitchFamily="50" charset="-128"/>
              <a:ea typeface="HG丸ｺﾞｼｯｸM-PRO" panose="020F0600000000000000" pitchFamily="50" charset="-128"/>
            </a:endParaRPr>
          </a:p>
          <a:p>
            <a:pPr>
              <a:lnSpc>
                <a:spcPts val="1400"/>
              </a:lnSpc>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月</a:t>
            </a:r>
            <a:r>
              <a:rPr lang="en-US" altLang="ja-JP" sz="1200" b="1" dirty="0">
                <a:solidFill>
                  <a:prstClr val="black"/>
                </a:solidFill>
                <a:latin typeface="HG丸ｺﾞｼｯｸM-PRO" panose="020F0600000000000000" pitchFamily="50" charset="-128"/>
                <a:ea typeface="HG丸ｺﾞｼｯｸM-PRO" panose="020F0600000000000000" pitchFamily="50" charset="-128"/>
              </a:rPr>
              <a:t>45</a:t>
            </a:r>
            <a:r>
              <a:rPr lang="ja-JP" altLang="en-US" sz="1200" b="1" dirty="0">
                <a:solidFill>
                  <a:prstClr val="black"/>
                </a:solidFill>
                <a:latin typeface="HG丸ｺﾞｼｯｸM-PRO" panose="020F0600000000000000" pitchFamily="50" charset="-128"/>
                <a:ea typeface="HG丸ｺﾞｼｯｸM-PRO" panose="020F0600000000000000" pitchFamily="50" charset="-128"/>
              </a:rPr>
              <a:t>時間・年</a:t>
            </a:r>
            <a:r>
              <a:rPr lang="en-US" altLang="ja-JP" sz="1200" b="1" dirty="0">
                <a:solidFill>
                  <a:prstClr val="black"/>
                </a:solidFill>
                <a:latin typeface="HG丸ｺﾞｼｯｸM-PRO" panose="020F0600000000000000" pitchFamily="50" charset="-128"/>
                <a:ea typeface="HG丸ｺﾞｼｯｸM-PRO" panose="020F0600000000000000" pitchFamily="50" charset="-128"/>
              </a:rPr>
              <a:t>360</a:t>
            </a:r>
            <a:r>
              <a:rPr lang="ja-JP" altLang="en-US" sz="1200" b="1" dirty="0">
                <a:solidFill>
                  <a:prstClr val="black"/>
                </a:solidFill>
                <a:latin typeface="HG丸ｺﾞｼｯｸM-PRO" panose="020F0600000000000000" pitchFamily="50" charset="-128"/>
                <a:ea typeface="HG丸ｺﾞｼｯｸM-PRO" panose="020F0600000000000000" pitchFamily="50" charset="-128"/>
              </a:rPr>
              <a:t>時間</a:t>
            </a:r>
          </a:p>
        </p:txBody>
      </p:sp>
      <p:sp>
        <p:nvSpPr>
          <p:cNvPr id="171" name="右中かっこ 170"/>
          <p:cNvSpPr/>
          <p:nvPr/>
        </p:nvSpPr>
        <p:spPr>
          <a:xfrm rot="16200000">
            <a:off x="3226963" y="2400750"/>
            <a:ext cx="216000" cy="2641755"/>
          </a:xfrm>
          <a:prstGeom prst="rightBrace">
            <a:avLst>
              <a:gd name="adj1" fmla="val 16633"/>
              <a:gd name="adj2" fmla="val 5101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Trebuchet MS"/>
              <a:ea typeface="HGｺﾞｼｯｸM" panose="020B0609000000000000" pitchFamily="49" charset="-128"/>
            </a:endParaRPr>
          </a:p>
        </p:txBody>
      </p:sp>
      <p:sp>
        <p:nvSpPr>
          <p:cNvPr id="178" name="正方形/長方形 177"/>
          <p:cNvSpPr/>
          <p:nvPr/>
        </p:nvSpPr>
        <p:spPr>
          <a:xfrm>
            <a:off x="6859065" y="3140968"/>
            <a:ext cx="3629427"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ja-JP" altLang="en-US" sz="1200" dirty="0">
                <a:solidFill>
                  <a:prstClr val="black"/>
                </a:solidFill>
                <a:latin typeface="HG丸ｺﾞｼｯｸM-PRO" panose="020F0600000000000000" pitchFamily="50" charset="-128"/>
                <a:ea typeface="HG丸ｺﾞｼｯｸM-PRO" panose="020F0600000000000000" pitchFamily="50" charset="-128"/>
              </a:rPr>
              <a:t>①～⑥は</a:t>
            </a:r>
            <a:r>
              <a:rPr lang="en-US" altLang="ja-JP" sz="1200" dirty="0">
                <a:solidFill>
                  <a:prstClr val="black"/>
                </a:solidFill>
                <a:latin typeface="HG丸ｺﾞｼｯｸM-PRO" panose="020F0600000000000000" pitchFamily="50" charset="-128"/>
                <a:ea typeface="HG丸ｺﾞｼｯｸM-PRO" panose="020F0600000000000000" pitchFamily="50" charset="-128"/>
              </a:rPr>
              <a:t>36</a:t>
            </a:r>
            <a:r>
              <a:rPr lang="ja-JP" altLang="en-US" sz="1200" dirty="0">
                <a:solidFill>
                  <a:prstClr val="black"/>
                </a:solidFill>
                <a:latin typeface="HG丸ｺﾞｼｯｸM-PRO" panose="020F0600000000000000" pitchFamily="50" charset="-128"/>
                <a:ea typeface="HG丸ｺﾞｼｯｸM-PRO" panose="020F0600000000000000" pitchFamily="50" charset="-128"/>
              </a:rPr>
              <a:t>協定の特別条項による時間外労働部分。労基法による上限として、年</a:t>
            </a:r>
            <a:r>
              <a:rPr lang="en-US" altLang="ja-JP" sz="1200" dirty="0">
                <a:solidFill>
                  <a:prstClr val="black"/>
                </a:solidFill>
                <a:latin typeface="HG丸ｺﾞｼｯｸM-PRO" panose="020F0600000000000000" pitchFamily="50" charset="-128"/>
                <a:ea typeface="HG丸ｺﾞｼｯｸM-PRO" panose="020F0600000000000000" pitchFamily="50" charset="-128"/>
              </a:rPr>
              <a:t>720</a:t>
            </a:r>
            <a:r>
              <a:rPr lang="ja-JP" altLang="en-US" sz="1200" dirty="0">
                <a:solidFill>
                  <a:prstClr val="black"/>
                </a:solidFill>
                <a:latin typeface="HG丸ｺﾞｼｯｸM-PRO" panose="020F0600000000000000" pitchFamily="50" charset="-128"/>
                <a:ea typeface="HG丸ｺﾞｼｯｸM-PRO" panose="020F0600000000000000" pitchFamily="50" charset="-128"/>
              </a:rPr>
              <a:t>時間複数月平均</a:t>
            </a:r>
            <a:r>
              <a:rPr lang="en-US" altLang="ja-JP" sz="1200" dirty="0">
                <a:solidFill>
                  <a:prstClr val="black"/>
                </a:solidFill>
                <a:latin typeface="HG丸ｺﾞｼｯｸM-PRO" panose="020F0600000000000000" pitchFamily="50" charset="-128"/>
                <a:ea typeface="HG丸ｺﾞｼｯｸM-PRO" panose="020F0600000000000000" pitchFamily="50" charset="-128"/>
              </a:rPr>
              <a:t>80</a:t>
            </a:r>
            <a:r>
              <a:rPr lang="ja-JP" altLang="en-US" sz="1200" dirty="0">
                <a:solidFill>
                  <a:prstClr val="black"/>
                </a:solidFill>
                <a:latin typeface="HG丸ｺﾞｼｯｸM-PRO" panose="020F0600000000000000" pitchFamily="50" charset="-128"/>
                <a:ea typeface="HG丸ｺﾞｼｯｸM-PRO" panose="020F0600000000000000" pitchFamily="50" charset="-128"/>
              </a:rPr>
              <a:t>時間</a:t>
            </a:r>
            <a:r>
              <a:rPr lang="en-US" altLang="ja-JP" sz="1200" dirty="0">
                <a:solidFill>
                  <a:prstClr val="black"/>
                </a:solidFill>
                <a:latin typeface="HG丸ｺﾞｼｯｸM-PRO" panose="020F0600000000000000" pitchFamily="50" charset="-128"/>
                <a:ea typeface="HG丸ｺﾞｼｯｸM-PRO" panose="020F0600000000000000" pitchFamily="50" charset="-128"/>
              </a:rPr>
              <a:t>(</a:t>
            </a:r>
            <a:r>
              <a:rPr lang="ja-JP" altLang="en-US" sz="1200" dirty="0">
                <a:solidFill>
                  <a:prstClr val="black"/>
                </a:solidFill>
                <a:latin typeface="HG丸ｺﾞｼｯｸM-PRO" panose="020F0600000000000000" pitchFamily="50" charset="-128"/>
                <a:ea typeface="HG丸ｺﾞｼｯｸM-PRO" panose="020F0600000000000000" pitchFamily="50" charset="-128"/>
              </a:rPr>
              <a:t>含む休日労働</a:t>
            </a:r>
            <a:r>
              <a:rPr lang="en-US" altLang="ja-JP" sz="1200" dirty="0">
                <a:solidFill>
                  <a:prstClr val="black"/>
                </a:solidFill>
                <a:latin typeface="HG丸ｺﾞｼｯｸM-PRO" panose="020F0600000000000000" pitchFamily="50" charset="-128"/>
                <a:ea typeface="HG丸ｺﾞｼｯｸM-PRO" panose="020F0600000000000000" pitchFamily="50" charset="-128"/>
              </a:rPr>
              <a:t>)</a:t>
            </a:r>
            <a:r>
              <a:rPr lang="ja-JP" altLang="en-US" sz="1200" dirty="0">
                <a:solidFill>
                  <a:prstClr val="black"/>
                </a:solidFill>
                <a:latin typeface="HG丸ｺﾞｼｯｸM-PRO" panose="020F0600000000000000" pitchFamily="50" charset="-128"/>
                <a:ea typeface="HG丸ｺﾞｼｯｸM-PRO" panose="020F0600000000000000" pitchFamily="50" charset="-128"/>
              </a:rPr>
              <a:t>月</a:t>
            </a:r>
            <a:r>
              <a:rPr lang="en-US" altLang="ja-JP" sz="1200" dirty="0">
                <a:solidFill>
                  <a:prstClr val="black"/>
                </a:solidFill>
                <a:latin typeface="HG丸ｺﾞｼｯｸM-PRO" panose="020F0600000000000000" pitchFamily="50" charset="-128"/>
                <a:ea typeface="HG丸ｺﾞｼｯｸM-PRO" panose="020F0600000000000000" pitchFamily="50" charset="-128"/>
              </a:rPr>
              <a:t>100</a:t>
            </a:r>
            <a:r>
              <a:rPr lang="ja-JP" altLang="en-US" sz="1200" dirty="0">
                <a:solidFill>
                  <a:prstClr val="black"/>
                </a:solidFill>
                <a:latin typeface="HG丸ｺﾞｼｯｸM-PRO" panose="020F0600000000000000" pitchFamily="50" charset="-128"/>
                <a:ea typeface="HG丸ｺﾞｼｯｸM-PRO" panose="020F0600000000000000" pitchFamily="50" charset="-128"/>
              </a:rPr>
              <a:t>時間未満</a:t>
            </a:r>
            <a:r>
              <a:rPr lang="en-US" altLang="ja-JP" sz="1200" dirty="0">
                <a:solidFill>
                  <a:prstClr val="black"/>
                </a:solidFill>
                <a:latin typeface="HG丸ｺﾞｼｯｸM-PRO" panose="020F0600000000000000" pitchFamily="50" charset="-128"/>
                <a:ea typeface="HG丸ｺﾞｼｯｸM-PRO" panose="020F0600000000000000" pitchFamily="50" charset="-128"/>
              </a:rPr>
              <a:t>(</a:t>
            </a:r>
            <a:r>
              <a:rPr lang="ja-JP" altLang="en-US" sz="1200" dirty="0">
                <a:solidFill>
                  <a:prstClr val="black"/>
                </a:solidFill>
                <a:latin typeface="HG丸ｺﾞｼｯｸM-PRO" panose="020F0600000000000000" pitchFamily="50" charset="-128"/>
                <a:ea typeface="HG丸ｺﾞｼｯｸM-PRO" panose="020F0600000000000000" pitchFamily="50" charset="-128"/>
              </a:rPr>
              <a:t>前同</a:t>
            </a:r>
            <a:r>
              <a:rPr lang="en-US" altLang="ja-JP" sz="1200" dirty="0">
                <a:solidFill>
                  <a:prstClr val="black"/>
                </a:solidFill>
                <a:latin typeface="HG丸ｺﾞｼｯｸM-PRO" panose="020F0600000000000000" pitchFamily="50" charset="-128"/>
                <a:ea typeface="HG丸ｺﾞｼｯｸM-PRO" panose="020F0600000000000000" pitchFamily="50" charset="-128"/>
              </a:rPr>
              <a:t>)</a:t>
            </a:r>
            <a:r>
              <a:rPr lang="ja-JP" altLang="en-US" sz="1200" dirty="0">
                <a:solidFill>
                  <a:prstClr val="black"/>
                </a:solidFill>
                <a:latin typeface="HG丸ｺﾞｼｯｸM-PRO" panose="020F0600000000000000" pitchFamily="50" charset="-128"/>
                <a:ea typeface="HG丸ｺﾞｼｯｸM-PRO" panose="020F0600000000000000" pitchFamily="50" charset="-128"/>
              </a:rPr>
              <a:t>が絶対的な上限となる。</a:t>
            </a:r>
            <a:endParaRPr lang="ja-JP" altLang="en-US" sz="14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79" name="右中かっこ 178"/>
          <p:cNvSpPr/>
          <p:nvPr/>
        </p:nvSpPr>
        <p:spPr>
          <a:xfrm rot="16200000">
            <a:off x="8917735" y="2817087"/>
            <a:ext cx="180000" cy="2628000"/>
          </a:xfrm>
          <a:prstGeom prst="rightBrace">
            <a:avLst>
              <a:gd name="adj1" fmla="val 16633"/>
              <a:gd name="adj2" fmla="val 5101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Trebuchet MS"/>
              <a:ea typeface="HGｺﾞｼｯｸM" panose="020B0609000000000000" pitchFamily="49" charset="-128"/>
            </a:endParaRPr>
          </a:p>
        </p:txBody>
      </p:sp>
      <p:grpSp>
        <p:nvGrpSpPr>
          <p:cNvPr id="182" name="グループ化 181"/>
          <p:cNvGrpSpPr/>
          <p:nvPr/>
        </p:nvGrpSpPr>
        <p:grpSpPr>
          <a:xfrm>
            <a:off x="4677705" y="4401096"/>
            <a:ext cx="2592000" cy="1836000"/>
            <a:chOff x="3347864" y="4401312"/>
            <a:chExt cx="2430344" cy="1836000"/>
          </a:xfrm>
        </p:grpSpPr>
        <p:sp>
          <p:nvSpPr>
            <p:cNvPr id="180" name="右矢印 179"/>
            <p:cNvSpPr/>
            <p:nvPr/>
          </p:nvSpPr>
          <p:spPr>
            <a:xfrm>
              <a:off x="3546208" y="4401312"/>
              <a:ext cx="2232000" cy="1836000"/>
            </a:xfrm>
            <a:prstGeom prst="rightArrow">
              <a:avLst>
                <a:gd name="adj1" fmla="val 62582"/>
                <a:gd name="adj2" fmla="val 50000"/>
              </a:avLst>
            </a:prstGeom>
            <a:gradFill flip="none" rotWithShape="1">
              <a:gsLst>
                <a:gs pos="0">
                  <a:schemeClr val="accent1">
                    <a:lumMod val="75000"/>
                  </a:schemeClr>
                </a:gs>
                <a:gs pos="100000">
                  <a:schemeClr val="accent1">
                    <a:lumMod val="20000"/>
                    <a:lumOff val="80000"/>
                  </a:schemeClr>
                </a:gs>
              </a:gsLst>
              <a:lin ang="10800000" scaled="1"/>
              <a:tileRect/>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81" name="正方形/長方形 180"/>
            <p:cNvSpPr/>
            <p:nvPr/>
          </p:nvSpPr>
          <p:spPr>
            <a:xfrm>
              <a:off x="3347864" y="4617480"/>
              <a:ext cx="1998296" cy="12960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latin typeface="HG丸ｺﾞｼｯｸM-PRO" panose="020F0600000000000000" pitchFamily="50" charset="-128"/>
                  <a:ea typeface="HG丸ｺﾞｼｯｸM-PRO" panose="020F0600000000000000" pitchFamily="50" charset="-128"/>
                </a:rPr>
                <a:t>大企業</a:t>
              </a:r>
              <a:endParaRPr lang="en-US" altLang="ja-JP" b="1" dirty="0">
                <a:solidFill>
                  <a:prstClr val="black"/>
                </a:solidFill>
                <a:latin typeface="HG丸ｺﾞｼｯｸM-PRO" panose="020F0600000000000000" pitchFamily="50" charset="-128"/>
                <a:ea typeface="HG丸ｺﾞｼｯｸM-PRO" panose="020F0600000000000000" pitchFamily="50" charset="-128"/>
              </a:endParaRPr>
            </a:p>
            <a:p>
              <a:pPr algn="ctr"/>
              <a:r>
                <a:rPr lang="en-US" altLang="ja-JP" sz="1400" b="1" dirty="0">
                  <a:solidFill>
                    <a:prstClr val="black"/>
                  </a:solidFill>
                  <a:latin typeface="HG丸ｺﾞｼｯｸM-PRO" panose="020F0600000000000000" pitchFamily="50" charset="-128"/>
                  <a:ea typeface="HG丸ｺﾞｼｯｸM-PRO" panose="020F0600000000000000" pitchFamily="50" charset="-128"/>
                </a:rPr>
                <a:t>(2019.04.01</a:t>
              </a:r>
              <a:r>
                <a:rPr lang="ja-JP" altLang="en-US" sz="1400" b="1" dirty="0">
                  <a:solidFill>
                    <a:prstClr val="black"/>
                  </a:solidFill>
                  <a:latin typeface="HG丸ｺﾞｼｯｸM-PRO" panose="020F0600000000000000" pitchFamily="50" charset="-128"/>
                  <a:ea typeface="HG丸ｺﾞｼｯｸM-PRO" panose="020F0600000000000000" pitchFamily="50" charset="-128"/>
                </a:rPr>
                <a:t>～</a:t>
              </a:r>
              <a:r>
                <a:rPr lang="en-US" altLang="ja-JP" sz="1400" b="1" dirty="0">
                  <a:solidFill>
                    <a:prstClr val="black"/>
                  </a:solidFill>
                  <a:latin typeface="HG丸ｺﾞｼｯｸM-PRO" panose="020F0600000000000000" pitchFamily="50" charset="-128"/>
                  <a:ea typeface="HG丸ｺﾞｼｯｸM-PRO" panose="020F0600000000000000" pitchFamily="50" charset="-128"/>
                </a:rPr>
                <a:t>)</a:t>
              </a:r>
            </a:p>
            <a:p>
              <a:pPr algn="ctr"/>
              <a:r>
                <a:rPr lang="ja-JP" altLang="en-US" b="1" dirty="0">
                  <a:solidFill>
                    <a:prstClr val="black"/>
                  </a:solidFill>
                  <a:latin typeface="HG丸ｺﾞｼｯｸM-PRO" panose="020F0600000000000000" pitchFamily="50" charset="-128"/>
                  <a:ea typeface="HG丸ｺﾞｼｯｸM-PRO" panose="020F0600000000000000" pitchFamily="50" charset="-128"/>
                </a:rPr>
                <a:t>中小企業</a:t>
              </a:r>
              <a:endParaRPr lang="en-US" altLang="ja-JP" b="1" dirty="0">
                <a:solidFill>
                  <a:prstClr val="black"/>
                </a:solidFill>
                <a:latin typeface="HG丸ｺﾞｼｯｸM-PRO" panose="020F0600000000000000" pitchFamily="50" charset="-128"/>
                <a:ea typeface="HG丸ｺﾞｼｯｸM-PRO" panose="020F0600000000000000" pitchFamily="50" charset="-128"/>
              </a:endParaRPr>
            </a:p>
            <a:p>
              <a:pPr algn="ctr"/>
              <a:r>
                <a:rPr lang="en-US" altLang="ja-JP" sz="1400" b="1" dirty="0">
                  <a:solidFill>
                    <a:prstClr val="black"/>
                  </a:solidFill>
                  <a:latin typeface="HG丸ｺﾞｼｯｸM-PRO" panose="020F0600000000000000" pitchFamily="50" charset="-128"/>
                  <a:ea typeface="HG丸ｺﾞｼｯｸM-PRO" panose="020F0600000000000000" pitchFamily="50" charset="-128"/>
                </a:rPr>
                <a:t>(2020.04.01</a:t>
              </a:r>
              <a:r>
                <a:rPr lang="ja-JP" altLang="en-US" sz="1400" b="1" dirty="0">
                  <a:solidFill>
                    <a:prstClr val="black"/>
                  </a:solidFill>
                  <a:latin typeface="HG丸ｺﾞｼｯｸM-PRO" panose="020F0600000000000000" pitchFamily="50" charset="-128"/>
                  <a:ea typeface="HG丸ｺﾞｼｯｸM-PRO" panose="020F0600000000000000" pitchFamily="50" charset="-128"/>
                </a:rPr>
                <a:t>～</a:t>
              </a:r>
              <a:r>
                <a:rPr lang="en-US" altLang="ja-JP" sz="1400" b="1" dirty="0">
                  <a:solidFill>
                    <a:prstClr val="black"/>
                  </a:solidFill>
                  <a:latin typeface="HG丸ｺﾞｼｯｸM-PRO" panose="020F0600000000000000" pitchFamily="50" charset="-128"/>
                  <a:ea typeface="HG丸ｺﾞｼｯｸM-PRO" panose="020F0600000000000000" pitchFamily="50" charset="-128"/>
                </a:rPr>
                <a:t>)</a:t>
              </a:r>
              <a:endParaRPr lang="ja-JP" altLang="en-US" sz="1400" b="1" dirty="0">
                <a:solidFill>
                  <a:prstClr val="black"/>
                </a:solidFill>
                <a:latin typeface="HG丸ｺﾞｼｯｸM-PRO" panose="020F0600000000000000" pitchFamily="50" charset="-128"/>
                <a:ea typeface="HG丸ｺﾞｼｯｸM-PRO" panose="020F0600000000000000" pitchFamily="50" charset="-128"/>
              </a:endParaRPr>
            </a:p>
          </p:txBody>
        </p:sp>
      </p:grpSp>
      <p:sp>
        <p:nvSpPr>
          <p:cNvPr id="116" name="右矢印 115"/>
          <p:cNvSpPr/>
          <p:nvPr/>
        </p:nvSpPr>
        <p:spPr>
          <a:xfrm>
            <a:off x="1847528" y="6493709"/>
            <a:ext cx="1368000" cy="288000"/>
          </a:xfrm>
          <a:prstGeom prst="rightArrow">
            <a:avLst>
              <a:gd name="adj1" fmla="val 10000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dirty="0">
                <a:solidFill>
                  <a:prstClr val="black"/>
                </a:solidFill>
                <a:latin typeface="HG丸ｺﾞｼｯｸM-PRO" panose="020F0600000000000000" pitchFamily="50" charset="-128"/>
                <a:ea typeface="HG丸ｺﾞｼｯｸM-PRO" panose="020F0600000000000000" pitchFamily="50" charset="-128"/>
              </a:rPr>
              <a:t>4</a:t>
            </a:r>
            <a:r>
              <a:rPr lang="ja-JP" altLang="en-US" sz="1200" dirty="0">
                <a:solidFill>
                  <a:prstClr val="black"/>
                </a:solidFill>
                <a:latin typeface="HG丸ｺﾞｼｯｸM-PRO" panose="020F0600000000000000" pitchFamily="50" charset="-128"/>
                <a:ea typeface="HG丸ｺﾞｼｯｸM-PRO" panose="020F0600000000000000" pitchFamily="50" charset="-128"/>
              </a:rPr>
              <a:t>～</a:t>
            </a:r>
            <a:r>
              <a:rPr lang="en-US" altLang="ja-JP" sz="1200" dirty="0">
                <a:solidFill>
                  <a:prstClr val="black"/>
                </a:solidFill>
                <a:latin typeface="HG丸ｺﾞｼｯｸM-PRO" panose="020F0600000000000000" pitchFamily="50" charset="-128"/>
                <a:ea typeface="HG丸ｺﾞｼｯｸM-PRO" panose="020F0600000000000000" pitchFamily="50" charset="-128"/>
              </a:rPr>
              <a:t>3</a:t>
            </a:r>
            <a:r>
              <a:rPr lang="ja-JP" altLang="en-US" sz="1200" dirty="0">
                <a:solidFill>
                  <a:prstClr val="black"/>
                </a:solidFill>
                <a:latin typeface="HG丸ｺﾞｼｯｸM-PRO" panose="020F0600000000000000" pitchFamily="50" charset="-128"/>
                <a:ea typeface="HG丸ｺﾞｼｯｸM-PRO" panose="020F0600000000000000" pitchFamily="50" charset="-128"/>
              </a:rPr>
              <a:t>月で例示</a:t>
            </a:r>
          </a:p>
        </p:txBody>
      </p:sp>
      <p:sp>
        <p:nvSpPr>
          <p:cNvPr id="117" name="右矢印 116"/>
          <p:cNvSpPr/>
          <p:nvPr/>
        </p:nvSpPr>
        <p:spPr>
          <a:xfrm>
            <a:off x="7521121" y="6498482"/>
            <a:ext cx="1368000" cy="288000"/>
          </a:xfrm>
          <a:prstGeom prst="rightArrow">
            <a:avLst>
              <a:gd name="adj1" fmla="val 10000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200" dirty="0">
                <a:solidFill>
                  <a:prstClr val="black"/>
                </a:solidFill>
                <a:latin typeface="HG丸ｺﾞｼｯｸM-PRO" panose="020F0600000000000000" pitchFamily="50" charset="-128"/>
                <a:ea typeface="HG丸ｺﾞｼｯｸM-PRO" panose="020F0600000000000000" pitchFamily="50" charset="-128"/>
              </a:rPr>
              <a:t>4</a:t>
            </a:r>
            <a:r>
              <a:rPr lang="ja-JP" altLang="en-US" sz="1200" dirty="0">
                <a:solidFill>
                  <a:prstClr val="black"/>
                </a:solidFill>
                <a:latin typeface="HG丸ｺﾞｼｯｸM-PRO" panose="020F0600000000000000" pitchFamily="50" charset="-128"/>
                <a:ea typeface="HG丸ｺﾞｼｯｸM-PRO" panose="020F0600000000000000" pitchFamily="50" charset="-128"/>
              </a:rPr>
              <a:t>～</a:t>
            </a:r>
            <a:r>
              <a:rPr lang="en-US" altLang="ja-JP" sz="1200" dirty="0">
                <a:solidFill>
                  <a:prstClr val="black"/>
                </a:solidFill>
                <a:latin typeface="HG丸ｺﾞｼｯｸM-PRO" panose="020F0600000000000000" pitchFamily="50" charset="-128"/>
                <a:ea typeface="HG丸ｺﾞｼｯｸM-PRO" panose="020F0600000000000000" pitchFamily="50" charset="-128"/>
              </a:rPr>
              <a:t>3</a:t>
            </a:r>
            <a:r>
              <a:rPr lang="ja-JP" altLang="en-US" sz="1200" dirty="0">
                <a:solidFill>
                  <a:prstClr val="black"/>
                </a:solidFill>
                <a:latin typeface="HG丸ｺﾞｼｯｸM-PRO" panose="020F0600000000000000" pitchFamily="50" charset="-128"/>
                <a:ea typeface="HG丸ｺﾞｼｯｸM-PRO" panose="020F0600000000000000" pitchFamily="50" charset="-128"/>
              </a:rPr>
              <a:t>月で例示</a:t>
            </a:r>
          </a:p>
        </p:txBody>
      </p:sp>
      <p:sp>
        <p:nvSpPr>
          <p:cNvPr id="120" name="正方形/長方形 119"/>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テキスト ボックス 120"/>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特別条項付き</a:t>
            </a:r>
            <a:r>
              <a:rPr kumimoji="1" lang="en-US" altLang="ja-JP" sz="2400" b="1" dirty="0">
                <a:latin typeface="HG丸ｺﾞｼｯｸM-PRO" panose="020F0600000000000000" pitchFamily="50" charset="-128"/>
                <a:ea typeface="HG丸ｺﾞｼｯｸM-PRO" panose="020F0600000000000000" pitchFamily="50" charset="-128"/>
              </a:rPr>
              <a:t>36</a:t>
            </a:r>
            <a:r>
              <a:rPr kumimoji="1" lang="ja-JP" altLang="en-US" sz="2400" b="1" dirty="0">
                <a:latin typeface="HG丸ｺﾞｼｯｸM-PRO" panose="020F0600000000000000" pitchFamily="50" charset="-128"/>
                <a:ea typeface="HG丸ｺﾞｼｯｸM-PRO" panose="020F0600000000000000" pitchFamily="50" charset="-128"/>
              </a:rPr>
              <a:t>協定であっても、罰則つきの上限規制が適用される。</a:t>
            </a:r>
          </a:p>
        </p:txBody>
      </p:sp>
      <p:sp>
        <p:nvSpPr>
          <p:cNvPr id="156" name="右矢印 155"/>
          <p:cNvSpPr/>
          <p:nvPr/>
        </p:nvSpPr>
        <p:spPr>
          <a:xfrm>
            <a:off x="2063554" y="5643247"/>
            <a:ext cx="2511988" cy="247025"/>
          </a:xfrm>
          <a:prstGeom prst="rightArrow">
            <a:avLst>
              <a:gd name="adj1" fmla="val 10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1200" b="1" dirty="0">
                <a:solidFill>
                  <a:prstClr val="black"/>
                </a:solidFill>
                <a:latin typeface="HG丸ｺﾞｼｯｸM-PRO" panose="020F0600000000000000" pitchFamily="50" charset="-128"/>
                <a:ea typeface="HG丸ｺﾞｼｯｸM-PRO" panose="020F0600000000000000" pitchFamily="50" charset="-128"/>
              </a:rPr>
              <a:t>法定労働時間週</a:t>
            </a:r>
            <a:r>
              <a:rPr lang="en-US" altLang="ja-JP" sz="1200" b="1" dirty="0">
                <a:solidFill>
                  <a:prstClr val="black"/>
                </a:solidFill>
                <a:latin typeface="HG丸ｺﾞｼｯｸM-PRO" panose="020F0600000000000000" pitchFamily="50" charset="-128"/>
                <a:ea typeface="HG丸ｺﾞｼｯｸM-PRO" panose="020F0600000000000000" pitchFamily="50" charset="-128"/>
              </a:rPr>
              <a:t>40</a:t>
            </a:r>
            <a:r>
              <a:rPr lang="ja-JP" altLang="en-US" sz="1200" b="1" dirty="0">
                <a:solidFill>
                  <a:prstClr val="black"/>
                </a:solidFill>
                <a:latin typeface="HG丸ｺﾞｼｯｸM-PRO" panose="020F0600000000000000" pitchFamily="50" charset="-128"/>
                <a:ea typeface="HG丸ｺﾞｼｯｸM-PRO" panose="020F0600000000000000" pitchFamily="50" charset="-128"/>
              </a:rPr>
              <a:t>時間・</a:t>
            </a:r>
            <a:r>
              <a:rPr lang="en-US" altLang="ja-JP" sz="1200" b="1" dirty="0">
                <a:solidFill>
                  <a:prstClr val="black"/>
                </a:solidFill>
                <a:latin typeface="HG丸ｺﾞｼｯｸM-PRO" panose="020F0600000000000000" pitchFamily="50" charset="-128"/>
                <a:ea typeface="HG丸ｺﾞｼｯｸM-PRO" panose="020F0600000000000000" pitchFamily="50" charset="-128"/>
              </a:rPr>
              <a:t>1</a:t>
            </a:r>
            <a:r>
              <a:rPr lang="ja-JP" altLang="en-US" sz="1200" b="1" dirty="0">
                <a:solidFill>
                  <a:prstClr val="black"/>
                </a:solidFill>
                <a:latin typeface="HG丸ｺﾞｼｯｸM-PRO" panose="020F0600000000000000" pitchFamily="50" charset="-128"/>
                <a:ea typeface="HG丸ｺﾞｼｯｸM-PRO" panose="020F0600000000000000" pitchFamily="50" charset="-128"/>
              </a:rPr>
              <a:t>日</a:t>
            </a:r>
            <a:r>
              <a:rPr lang="en-US" altLang="ja-JP" sz="1200" b="1" dirty="0">
                <a:solidFill>
                  <a:prstClr val="black"/>
                </a:solidFill>
                <a:latin typeface="HG丸ｺﾞｼｯｸM-PRO" panose="020F0600000000000000" pitchFamily="50" charset="-128"/>
                <a:ea typeface="HG丸ｺﾞｼｯｸM-PRO" panose="020F0600000000000000" pitchFamily="50" charset="-128"/>
              </a:rPr>
              <a:t>8</a:t>
            </a:r>
            <a:r>
              <a:rPr lang="ja-JP" altLang="en-US" sz="1200" b="1" dirty="0">
                <a:solidFill>
                  <a:prstClr val="black"/>
                </a:solidFill>
                <a:latin typeface="HG丸ｺﾞｼｯｸM-PRO" panose="020F0600000000000000" pitchFamily="50" charset="-128"/>
                <a:ea typeface="HG丸ｺﾞｼｯｸM-PRO" panose="020F0600000000000000" pitchFamily="50" charset="-128"/>
              </a:rPr>
              <a:t>時間</a:t>
            </a:r>
          </a:p>
        </p:txBody>
      </p:sp>
      <p:sp>
        <p:nvSpPr>
          <p:cNvPr id="118" name="正方形/長方形 117"/>
          <p:cNvSpPr/>
          <p:nvPr/>
        </p:nvSpPr>
        <p:spPr>
          <a:xfrm>
            <a:off x="7697972" y="5671488"/>
            <a:ext cx="2623763" cy="274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ja-JP" altLang="en-US" sz="1200" b="1" dirty="0">
                <a:solidFill>
                  <a:prstClr val="black"/>
                </a:solidFill>
                <a:latin typeface="HG丸ｺﾞｼｯｸM-PRO" panose="020F0600000000000000" pitchFamily="50" charset="-128"/>
                <a:ea typeface="HG丸ｺﾞｼｯｸM-PRO" panose="020F0600000000000000" pitchFamily="50" charset="-128"/>
              </a:rPr>
              <a:t>法定労働時間週</a:t>
            </a:r>
            <a:r>
              <a:rPr lang="en-US" altLang="ja-JP" sz="1200" b="1" dirty="0">
                <a:solidFill>
                  <a:prstClr val="black"/>
                </a:solidFill>
                <a:latin typeface="HG丸ｺﾞｼｯｸM-PRO" panose="020F0600000000000000" pitchFamily="50" charset="-128"/>
                <a:ea typeface="HG丸ｺﾞｼｯｸM-PRO" panose="020F0600000000000000" pitchFamily="50" charset="-128"/>
              </a:rPr>
              <a:t>40</a:t>
            </a:r>
            <a:r>
              <a:rPr lang="ja-JP" altLang="en-US" sz="1200" b="1" dirty="0">
                <a:solidFill>
                  <a:prstClr val="black"/>
                </a:solidFill>
                <a:latin typeface="HG丸ｺﾞｼｯｸM-PRO" panose="020F0600000000000000" pitchFamily="50" charset="-128"/>
                <a:ea typeface="HG丸ｺﾞｼｯｸM-PRO" panose="020F0600000000000000" pitchFamily="50" charset="-128"/>
              </a:rPr>
              <a:t>時間・</a:t>
            </a:r>
            <a:r>
              <a:rPr lang="en-US" altLang="ja-JP" sz="1200" b="1" dirty="0">
                <a:solidFill>
                  <a:prstClr val="black"/>
                </a:solidFill>
                <a:latin typeface="HG丸ｺﾞｼｯｸM-PRO" panose="020F0600000000000000" pitchFamily="50" charset="-128"/>
                <a:ea typeface="HG丸ｺﾞｼｯｸM-PRO" panose="020F0600000000000000" pitchFamily="50" charset="-128"/>
              </a:rPr>
              <a:t>1</a:t>
            </a:r>
            <a:r>
              <a:rPr lang="ja-JP" altLang="en-US" sz="1200" b="1" dirty="0">
                <a:solidFill>
                  <a:prstClr val="black"/>
                </a:solidFill>
                <a:latin typeface="HG丸ｺﾞｼｯｸM-PRO" panose="020F0600000000000000" pitchFamily="50" charset="-128"/>
                <a:ea typeface="HG丸ｺﾞｼｯｸM-PRO" panose="020F0600000000000000" pitchFamily="50" charset="-128"/>
              </a:rPr>
              <a:t>日</a:t>
            </a:r>
            <a:r>
              <a:rPr lang="en-US" altLang="ja-JP" sz="1200" b="1" dirty="0">
                <a:solidFill>
                  <a:prstClr val="black"/>
                </a:solidFill>
                <a:latin typeface="HG丸ｺﾞｼｯｸM-PRO" panose="020F0600000000000000" pitchFamily="50" charset="-128"/>
                <a:ea typeface="HG丸ｺﾞｼｯｸM-PRO" panose="020F0600000000000000" pitchFamily="50" charset="-128"/>
              </a:rPr>
              <a:t>8</a:t>
            </a:r>
            <a:r>
              <a:rPr lang="ja-JP" altLang="en-US" sz="1200" b="1" dirty="0">
                <a:solidFill>
                  <a:prstClr val="black"/>
                </a:solidFill>
                <a:latin typeface="HG丸ｺﾞｼｯｸM-PRO" panose="020F0600000000000000" pitchFamily="50" charset="-128"/>
                <a:ea typeface="HG丸ｺﾞｼｯｸM-PRO" panose="020F0600000000000000" pitchFamily="50" charset="-128"/>
              </a:rPr>
              <a:t>時間</a:t>
            </a:r>
          </a:p>
        </p:txBody>
      </p:sp>
      <p:sp>
        <p:nvSpPr>
          <p:cNvPr id="119" name="テキスト ボックス 118"/>
          <p:cNvSpPr txBox="1"/>
          <p:nvPr/>
        </p:nvSpPr>
        <p:spPr>
          <a:xfrm>
            <a:off x="1284830" y="4865470"/>
            <a:ext cx="1102403" cy="253916"/>
          </a:xfrm>
          <a:prstGeom prst="rect">
            <a:avLst/>
          </a:prstGeom>
          <a:noFill/>
        </p:spPr>
        <p:txBody>
          <a:bodyPr wrap="square" rtlCol="0">
            <a:spAutoFit/>
          </a:bodyPr>
          <a:lstStyle/>
          <a:p>
            <a:r>
              <a:rPr kumimoji="1" lang="ja-JP" altLang="en-US" sz="1050" dirty="0"/>
              <a:t>月４５</a:t>
            </a:r>
          </a:p>
        </p:txBody>
      </p:sp>
      <p:cxnSp>
        <p:nvCxnSpPr>
          <p:cNvPr id="4" name="直線矢印コネクタ 3"/>
          <p:cNvCxnSpPr/>
          <p:nvPr/>
        </p:nvCxnSpPr>
        <p:spPr>
          <a:xfrm>
            <a:off x="1703512" y="4977160"/>
            <a:ext cx="3019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2" name="テキスト ボックス 121"/>
          <p:cNvSpPr txBox="1"/>
          <p:nvPr/>
        </p:nvSpPr>
        <p:spPr>
          <a:xfrm>
            <a:off x="6973740" y="4876944"/>
            <a:ext cx="1102403" cy="253916"/>
          </a:xfrm>
          <a:prstGeom prst="rect">
            <a:avLst/>
          </a:prstGeom>
          <a:noFill/>
        </p:spPr>
        <p:txBody>
          <a:bodyPr wrap="square" rtlCol="0">
            <a:spAutoFit/>
          </a:bodyPr>
          <a:lstStyle/>
          <a:p>
            <a:r>
              <a:rPr kumimoji="1" lang="ja-JP" altLang="en-US" sz="1050" dirty="0"/>
              <a:t>月４５</a:t>
            </a:r>
          </a:p>
        </p:txBody>
      </p:sp>
      <p:cxnSp>
        <p:nvCxnSpPr>
          <p:cNvPr id="123" name="直線矢印コネクタ 122"/>
          <p:cNvCxnSpPr/>
          <p:nvPr/>
        </p:nvCxnSpPr>
        <p:spPr>
          <a:xfrm>
            <a:off x="7400818" y="4990607"/>
            <a:ext cx="3019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27FD50BC-43F7-40F2-93C7-717BF9186FE5}"/>
              </a:ext>
            </a:extLst>
          </p:cNvPr>
          <p:cNvSpPr/>
          <p:nvPr/>
        </p:nvSpPr>
        <p:spPr>
          <a:xfrm>
            <a:off x="3535248" y="6061518"/>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altLang="ja-JP" sz="9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11</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135" name="正方形/長方形 134">
            <a:extLst>
              <a:ext uri="{FF2B5EF4-FFF2-40B4-BE49-F238E27FC236}">
                <a16:creationId xmlns:a16="http://schemas.microsoft.com/office/drawing/2014/main" id="{AFE9A667-C273-4699-ACFB-943EF0DFB479}"/>
              </a:ext>
            </a:extLst>
          </p:cNvPr>
          <p:cNvSpPr/>
          <p:nvPr/>
        </p:nvSpPr>
        <p:spPr>
          <a:xfrm>
            <a:off x="3746907" y="6061518"/>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altLang="ja-JP" sz="9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12</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141" name="正方形/長方形 140">
            <a:extLst>
              <a:ext uri="{FF2B5EF4-FFF2-40B4-BE49-F238E27FC236}">
                <a16:creationId xmlns:a16="http://schemas.microsoft.com/office/drawing/2014/main" id="{4E1CDE3C-29FE-468F-9361-C557D97EC127}"/>
              </a:ext>
            </a:extLst>
          </p:cNvPr>
          <p:cNvSpPr/>
          <p:nvPr/>
        </p:nvSpPr>
        <p:spPr>
          <a:xfrm>
            <a:off x="9220680" y="6058678"/>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altLang="ja-JP" sz="9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11</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143" name="正方形/長方形 142">
            <a:extLst>
              <a:ext uri="{FF2B5EF4-FFF2-40B4-BE49-F238E27FC236}">
                <a16:creationId xmlns:a16="http://schemas.microsoft.com/office/drawing/2014/main" id="{D5AF9A5B-66FF-4A78-B36B-A01C6C9B5552}"/>
              </a:ext>
            </a:extLst>
          </p:cNvPr>
          <p:cNvSpPr/>
          <p:nvPr/>
        </p:nvSpPr>
        <p:spPr>
          <a:xfrm>
            <a:off x="9432339" y="6058678"/>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altLang="ja-JP" sz="9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12</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145" name="正方形/長方形 144">
            <a:extLst>
              <a:ext uri="{FF2B5EF4-FFF2-40B4-BE49-F238E27FC236}">
                <a16:creationId xmlns:a16="http://schemas.microsoft.com/office/drawing/2014/main" id="{2335A9C7-54CA-454C-BD2A-346A17BB9D16}"/>
              </a:ext>
            </a:extLst>
          </p:cNvPr>
          <p:cNvSpPr/>
          <p:nvPr/>
        </p:nvSpPr>
        <p:spPr>
          <a:xfrm>
            <a:off x="9001127" y="6063484"/>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altLang="ja-JP" sz="9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10</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146" name="正方形/長方形 145">
            <a:extLst>
              <a:ext uri="{FF2B5EF4-FFF2-40B4-BE49-F238E27FC236}">
                <a16:creationId xmlns:a16="http://schemas.microsoft.com/office/drawing/2014/main" id="{F9A2DF29-6D75-4022-87E3-D2A7EEF33653}"/>
              </a:ext>
            </a:extLst>
          </p:cNvPr>
          <p:cNvSpPr/>
          <p:nvPr/>
        </p:nvSpPr>
        <p:spPr>
          <a:xfrm>
            <a:off x="7689377" y="6064764"/>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4</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148" name="正方形/長方形 147">
            <a:extLst>
              <a:ext uri="{FF2B5EF4-FFF2-40B4-BE49-F238E27FC236}">
                <a16:creationId xmlns:a16="http://schemas.microsoft.com/office/drawing/2014/main" id="{0D75DA09-BB75-4869-BD61-3A5E0C9AE696}"/>
              </a:ext>
            </a:extLst>
          </p:cNvPr>
          <p:cNvSpPr/>
          <p:nvPr/>
        </p:nvSpPr>
        <p:spPr>
          <a:xfrm>
            <a:off x="7923621" y="6064828"/>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5</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159" name="正方形/長方形 158">
            <a:extLst>
              <a:ext uri="{FF2B5EF4-FFF2-40B4-BE49-F238E27FC236}">
                <a16:creationId xmlns:a16="http://schemas.microsoft.com/office/drawing/2014/main" id="{122AB4E1-C414-44A9-B216-EF48A23AC2DE}"/>
              </a:ext>
            </a:extLst>
          </p:cNvPr>
          <p:cNvSpPr/>
          <p:nvPr/>
        </p:nvSpPr>
        <p:spPr>
          <a:xfrm>
            <a:off x="8139645" y="6064764"/>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6</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160" name="正方形/長方形 159">
            <a:extLst>
              <a:ext uri="{FF2B5EF4-FFF2-40B4-BE49-F238E27FC236}">
                <a16:creationId xmlns:a16="http://schemas.microsoft.com/office/drawing/2014/main" id="{86812517-4627-4B13-BBB2-405FCEA2B4AF}"/>
              </a:ext>
            </a:extLst>
          </p:cNvPr>
          <p:cNvSpPr/>
          <p:nvPr/>
        </p:nvSpPr>
        <p:spPr>
          <a:xfrm>
            <a:off x="8369116" y="6064764"/>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7</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161" name="正方形/長方形 160">
            <a:extLst>
              <a:ext uri="{FF2B5EF4-FFF2-40B4-BE49-F238E27FC236}">
                <a16:creationId xmlns:a16="http://schemas.microsoft.com/office/drawing/2014/main" id="{85565102-0463-4B30-B3B5-515176F3EF10}"/>
              </a:ext>
            </a:extLst>
          </p:cNvPr>
          <p:cNvSpPr/>
          <p:nvPr/>
        </p:nvSpPr>
        <p:spPr>
          <a:xfrm>
            <a:off x="8583490" y="6067838"/>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8</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162" name="正方形/長方形 161">
            <a:extLst>
              <a:ext uri="{FF2B5EF4-FFF2-40B4-BE49-F238E27FC236}">
                <a16:creationId xmlns:a16="http://schemas.microsoft.com/office/drawing/2014/main" id="{32512156-C324-49D6-9CFB-762A03AAB75C}"/>
              </a:ext>
            </a:extLst>
          </p:cNvPr>
          <p:cNvSpPr/>
          <p:nvPr/>
        </p:nvSpPr>
        <p:spPr>
          <a:xfrm>
            <a:off x="8806321" y="6067838"/>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9</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163" name="正方形/長方形 162">
            <a:extLst>
              <a:ext uri="{FF2B5EF4-FFF2-40B4-BE49-F238E27FC236}">
                <a16:creationId xmlns:a16="http://schemas.microsoft.com/office/drawing/2014/main" id="{2858CE50-5E5A-444F-968C-A067908819E6}"/>
              </a:ext>
            </a:extLst>
          </p:cNvPr>
          <p:cNvSpPr/>
          <p:nvPr/>
        </p:nvSpPr>
        <p:spPr>
          <a:xfrm>
            <a:off x="9664945" y="6067838"/>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en-US" altLang="ja-JP"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1</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164" name="正方形/長方形 163">
            <a:extLst>
              <a:ext uri="{FF2B5EF4-FFF2-40B4-BE49-F238E27FC236}">
                <a16:creationId xmlns:a16="http://schemas.microsoft.com/office/drawing/2014/main" id="{7BEA8138-F386-4D67-B81A-B0D36AE391E7}"/>
              </a:ext>
            </a:extLst>
          </p:cNvPr>
          <p:cNvSpPr/>
          <p:nvPr/>
        </p:nvSpPr>
        <p:spPr>
          <a:xfrm>
            <a:off x="9881657" y="6072644"/>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２</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165" name="正方形/長方形 164">
            <a:extLst>
              <a:ext uri="{FF2B5EF4-FFF2-40B4-BE49-F238E27FC236}">
                <a16:creationId xmlns:a16="http://schemas.microsoft.com/office/drawing/2014/main" id="{15116090-1730-4A5E-B931-9BE200557A49}"/>
              </a:ext>
            </a:extLst>
          </p:cNvPr>
          <p:cNvSpPr/>
          <p:nvPr/>
        </p:nvSpPr>
        <p:spPr>
          <a:xfrm>
            <a:off x="10093132" y="6070857"/>
            <a:ext cx="2520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algn="ctr"/>
            <a:r>
              <a:rPr lang="ja-JP" altLang="en-US" sz="11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３</a:t>
            </a:r>
            <a:r>
              <a:rPr lang="ja-JP" altLang="en-US" sz="1400" dirty="0">
                <a:solidFill>
                  <a:prstClr val="black">
                    <a:lumMod val="95000"/>
                    <a:lumOff val="5000"/>
                  </a:prstClr>
                </a:solidFill>
                <a:latin typeface="HG丸ｺﾞｼｯｸM-PRO" panose="020F0600000000000000" pitchFamily="50" charset="-128"/>
                <a:ea typeface="HG丸ｺﾞｼｯｸM-PRO" panose="020F0600000000000000" pitchFamily="50" charset="-128"/>
              </a:rPr>
              <a:t>月</a:t>
            </a:r>
          </a:p>
        </p:txBody>
      </p:sp>
      <p:sp>
        <p:nvSpPr>
          <p:cNvPr id="2" name="スライド番号プレースホルダー 1">
            <a:extLst>
              <a:ext uri="{FF2B5EF4-FFF2-40B4-BE49-F238E27FC236}">
                <a16:creationId xmlns:a16="http://schemas.microsoft.com/office/drawing/2014/main" id="{0A02C50C-C817-0150-3E8E-1BA8829BCE44}"/>
              </a:ext>
            </a:extLst>
          </p:cNvPr>
          <p:cNvSpPr>
            <a:spLocks noGrp="1"/>
          </p:cNvSpPr>
          <p:nvPr>
            <p:ph type="sldNum" sz="quarter" idx="12"/>
          </p:nvPr>
        </p:nvSpPr>
        <p:spPr/>
        <p:txBody>
          <a:bodyPr/>
          <a:lstStyle/>
          <a:p>
            <a:fld id="{E3C52A74-6BB8-425A-81FA-95938EE2CA9E}" type="slidenum">
              <a:rPr kumimoji="1" lang="ja-JP" altLang="en-US" smtClean="0"/>
              <a:t>68</a:t>
            </a:fld>
            <a:endParaRPr kumimoji="1" lang="ja-JP" altLang="en-US"/>
          </a:p>
        </p:txBody>
      </p:sp>
    </p:spTree>
    <p:extLst>
      <p:ext uri="{BB962C8B-B14F-4D97-AF65-F5344CB8AC3E}">
        <p14:creationId xmlns:p14="http://schemas.microsoft.com/office/powerpoint/2010/main" val="2901107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479376" y="980832"/>
            <a:ext cx="2051760" cy="1008000"/>
          </a:xfrm>
          <a:prstGeom prst="roundRect">
            <a:avLst>
              <a:gd name="adj" fmla="val 9141"/>
            </a:avLst>
          </a:prstGeom>
          <a:solidFill>
            <a:srgbClr val="009944"/>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3200" b="1" dirty="0">
                <a:solidFill>
                  <a:schemeClr val="bg1"/>
                </a:solidFill>
                <a:latin typeface="HG丸ｺﾞｼｯｸM-PRO" panose="020F0600000000000000" pitchFamily="50" charset="-128"/>
                <a:ea typeface="HG丸ｺﾞｼｯｸM-PRO" panose="020F0600000000000000" pitchFamily="50" charset="-128"/>
              </a:rPr>
              <a:t>属性等</a:t>
            </a:r>
          </a:p>
        </p:txBody>
      </p:sp>
      <p:sp>
        <p:nvSpPr>
          <p:cNvPr id="20" name="角丸四角形 19"/>
          <p:cNvSpPr/>
          <p:nvPr/>
        </p:nvSpPr>
        <p:spPr>
          <a:xfrm>
            <a:off x="479376" y="3212920"/>
            <a:ext cx="2051760" cy="1008000"/>
          </a:xfrm>
          <a:prstGeom prst="roundRect">
            <a:avLst>
              <a:gd name="adj" fmla="val 9141"/>
            </a:avLst>
          </a:prstGeom>
          <a:solidFill>
            <a:srgbClr val="009944"/>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3200" b="1" dirty="0">
                <a:solidFill>
                  <a:schemeClr val="bg1"/>
                </a:solidFill>
                <a:latin typeface="HG丸ｺﾞｼｯｸM-PRO" panose="020F0600000000000000" pitchFamily="50" charset="-128"/>
                <a:ea typeface="HG丸ｺﾞｼｯｸM-PRO" panose="020F0600000000000000" pitchFamily="50" charset="-128"/>
              </a:rPr>
              <a:t>勤　怠</a:t>
            </a:r>
          </a:p>
        </p:txBody>
      </p:sp>
      <p:sp>
        <p:nvSpPr>
          <p:cNvPr id="9" name="正方形/長方形 8"/>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給与明細書には、何が書いてある？　①</a:t>
            </a:r>
          </a:p>
        </p:txBody>
      </p:sp>
      <p:sp>
        <p:nvSpPr>
          <p:cNvPr id="2" name="テキスト ボックス 1"/>
          <p:cNvSpPr txBox="1"/>
          <p:nvPr/>
        </p:nvSpPr>
        <p:spPr>
          <a:xfrm>
            <a:off x="2707059" y="929937"/>
            <a:ext cx="8640960" cy="1862048"/>
          </a:xfrm>
          <a:prstGeom prst="rect">
            <a:avLst/>
          </a:prstGeom>
          <a:noFill/>
        </p:spPr>
        <p:txBody>
          <a:bodyPr wrap="square" rtlCol="0">
            <a:spAutoFit/>
          </a:bodyPr>
          <a:lstStyle/>
          <a:p>
            <a:pPr>
              <a:lnSpc>
                <a:spcPct val="125000"/>
              </a:lnSpc>
              <a:spcAft>
                <a:spcPts val="600"/>
              </a:spcAft>
            </a:pPr>
            <a:r>
              <a:rPr lang="zh-TW" altLang="en-US" sz="2000" dirty="0">
                <a:latin typeface="HG丸ｺﾞｼｯｸM-PRO" panose="020F0600000000000000" pitchFamily="50" charset="-128"/>
                <a:ea typeface="HG丸ｺﾞｼｯｸM-PRO" panose="020F0600000000000000" pitchFamily="50" charset="-128"/>
              </a:rPr>
              <a:t>① 支給日</a:t>
            </a:r>
            <a:r>
              <a:rPr lang="ja-JP" altLang="en-US" sz="2000" dirty="0">
                <a:latin typeface="HG丸ｺﾞｼｯｸM-PRO" panose="020F0600000000000000" pitchFamily="50" charset="-128"/>
                <a:ea typeface="HG丸ｺﾞｼｯｸM-PRO" panose="020F0600000000000000" pitchFamily="50" charset="-128"/>
              </a:rPr>
              <a:t>など</a:t>
            </a:r>
            <a:endParaRPr lang="zh-TW" altLang="en-US" sz="2000" dirty="0">
              <a:latin typeface="HG丸ｺﾞｼｯｸM-PRO" panose="020F0600000000000000" pitchFamily="50" charset="-128"/>
              <a:ea typeface="HG丸ｺﾞｼｯｸM-PRO" panose="020F0600000000000000" pitchFamily="50" charset="-128"/>
            </a:endParaRPr>
          </a:p>
          <a:p>
            <a:pPr>
              <a:lnSpc>
                <a:spcPct val="125000"/>
              </a:lnSpc>
              <a:spcAft>
                <a:spcPts val="600"/>
              </a:spcAft>
            </a:pPr>
            <a:r>
              <a:rPr lang="zh-TW" altLang="en-US" sz="2000" dirty="0">
                <a:latin typeface="HG丸ｺﾞｼｯｸM-PRO" panose="020F0600000000000000" pitchFamily="50" charset="-128"/>
                <a:ea typeface="HG丸ｺﾞｼｯｸM-PRO" panose="020F0600000000000000" pitchFamily="50" charset="-128"/>
              </a:rPr>
              <a:t>② 氏名</a:t>
            </a:r>
            <a:endParaRPr lang="en-US" altLang="zh-TW" sz="2000" dirty="0">
              <a:latin typeface="HG丸ｺﾞｼｯｸM-PRO" panose="020F0600000000000000" pitchFamily="50" charset="-128"/>
              <a:ea typeface="HG丸ｺﾞｼｯｸM-PRO" panose="020F0600000000000000" pitchFamily="50" charset="-128"/>
            </a:endParaRPr>
          </a:p>
          <a:p>
            <a:pPr>
              <a:lnSpc>
                <a:spcPct val="125000"/>
              </a:lnSpc>
              <a:spcAft>
                <a:spcPts val="600"/>
              </a:spcAft>
            </a:pPr>
            <a:r>
              <a:rPr lang="zh-TW" altLang="en-US" sz="2000" dirty="0">
                <a:latin typeface="HG丸ｺﾞｼｯｸM-PRO" panose="020F0600000000000000" pitchFamily="50" charset="-128"/>
                <a:ea typeface="HG丸ｺﾞｼｯｸM-PRO" panose="020F0600000000000000" pitchFamily="50" charset="-128"/>
              </a:rPr>
              <a:t>③ 所属、役職、社員番号</a:t>
            </a:r>
            <a:endParaRPr lang="en-US" altLang="zh-TW" sz="2000" dirty="0">
              <a:latin typeface="HG丸ｺﾞｼｯｸM-PRO" panose="020F0600000000000000" pitchFamily="50" charset="-128"/>
              <a:ea typeface="HG丸ｺﾞｼｯｸM-PRO" panose="020F0600000000000000" pitchFamily="50" charset="-128"/>
            </a:endParaRPr>
          </a:p>
          <a:p>
            <a:pPr>
              <a:lnSpc>
                <a:spcPct val="125000"/>
              </a:lnSpc>
              <a:spcAft>
                <a:spcPts val="600"/>
              </a:spcAft>
            </a:pPr>
            <a:r>
              <a:rPr lang="ja-JP" altLang="en-US" sz="2000" dirty="0">
                <a:latin typeface="HG丸ｺﾞｼｯｸM-PRO" panose="020F0600000000000000" pitchFamily="50" charset="-128"/>
                <a:ea typeface="HG丸ｺﾞｼｯｸM-PRO" panose="020F0600000000000000" pitchFamily="50" charset="-128"/>
              </a:rPr>
              <a:t>④ 給与の等級・号俸</a:t>
            </a:r>
            <a:r>
              <a:rPr lang="en-US" altLang="ja-JP" sz="2000" dirty="0">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賃金表のどこに位置するか</a:t>
            </a:r>
            <a:r>
              <a:rPr lang="en-US" altLang="ja-JP" sz="2000" dirty="0">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　　　　など</a:t>
            </a:r>
            <a:endParaRPr lang="zh-TW" altLang="en-US" sz="2000" dirty="0">
              <a:latin typeface="HG丸ｺﾞｼｯｸM-PRO" panose="020F0600000000000000" pitchFamily="50" charset="-128"/>
              <a:ea typeface="HG丸ｺﾞｼｯｸM-PRO" panose="020F0600000000000000" pitchFamily="50" charset="-128"/>
            </a:endParaRPr>
          </a:p>
        </p:txBody>
      </p:sp>
      <p:sp>
        <p:nvSpPr>
          <p:cNvPr id="12" name="テキスト ボックス 11"/>
          <p:cNvSpPr txBox="1"/>
          <p:nvPr/>
        </p:nvSpPr>
        <p:spPr>
          <a:xfrm>
            <a:off x="2707059" y="3212920"/>
            <a:ext cx="9145016" cy="2785378"/>
          </a:xfrm>
          <a:prstGeom prst="rect">
            <a:avLst/>
          </a:prstGeom>
          <a:noFill/>
        </p:spPr>
        <p:txBody>
          <a:bodyPr wrap="square" rtlCol="0">
            <a:spAutoFit/>
          </a:bodyPr>
          <a:lstStyle/>
          <a:p>
            <a:pPr>
              <a:lnSpc>
                <a:spcPct val="125000"/>
              </a:lnSpc>
              <a:spcAft>
                <a:spcPts val="600"/>
              </a:spcAft>
            </a:pPr>
            <a:r>
              <a:rPr lang="ja-JP" altLang="en-US" sz="2000" dirty="0">
                <a:latin typeface="HG丸ｺﾞｼｯｸM-PRO" panose="020F0600000000000000" pitchFamily="50" charset="-128"/>
                <a:ea typeface="HG丸ｺﾞｼｯｸM-PRO" panose="020F0600000000000000" pitchFamily="50" charset="-128"/>
              </a:rPr>
              <a:t>① 出勤日数</a:t>
            </a:r>
            <a:endParaRPr lang="en-US" altLang="ja-JP" sz="2000" dirty="0">
              <a:latin typeface="HG丸ｺﾞｼｯｸM-PRO" panose="020F0600000000000000" pitchFamily="50" charset="-128"/>
              <a:ea typeface="HG丸ｺﾞｼｯｸM-PRO" panose="020F0600000000000000" pitchFamily="50" charset="-128"/>
            </a:endParaRPr>
          </a:p>
          <a:p>
            <a:pPr>
              <a:lnSpc>
                <a:spcPct val="125000"/>
              </a:lnSpc>
              <a:spcAft>
                <a:spcPts val="600"/>
              </a:spcAft>
            </a:pPr>
            <a:r>
              <a:rPr lang="ja-JP" altLang="en-US" sz="2000" dirty="0">
                <a:latin typeface="HG丸ｺﾞｼｯｸM-PRO" panose="020F0600000000000000" pitchFamily="50" charset="-128"/>
                <a:ea typeface="HG丸ｺﾞｼｯｸM-PRO" panose="020F0600000000000000" pitchFamily="50" charset="-128"/>
              </a:rPr>
              <a:t>② 欠勤日数</a:t>
            </a:r>
          </a:p>
          <a:p>
            <a:pPr>
              <a:lnSpc>
                <a:spcPct val="125000"/>
              </a:lnSpc>
              <a:spcAft>
                <a:spcPts val="600"/>
              </a:spcAft>
            </a:pPr>
            <a:r>
              <a:rPr lang="ja-JP" altLang="en-US" sz="2000" dirty="0">
                <a:latin typeface="HG丸ｺﾞｼｯｸM-PRO" panose="020F0600000000000000" pitchFamily="50" charset="-128"/>
                <a:ea typeface="HG丸ｺﾞｼｯｸM-PRO" panose="020F0600000000000000" pitchFamily="50" charset="-128"/>
              </a:rPr>
              <a:t>③ 遅刻・早退の回数・時間数</a:t>
            </a:r>
            <a:endParaRPr lang="en-US" altLang="ja-JP" sz="2000" dirty="0">
              <a:latin typeface="HG丸ｺﾞｼｯｸM-PRO" panose="020F0600000000000000" pitchFamily="50" charset="-128"/>
              <a:ea typeface="HG丸ｺﾞｼｯｸM-PRO" panose="020F0600000000000000" pitchFamily="50" charset="-128"/>
            </a:endParaRPr>
          </a:p>
          <a:p>
            <a:pPr>
              <a:lnSpc>
                <a:spcPct val="125000"/>
              </a:lnSpc>
              <a:spcAft>
                <a:spcPts val="600"/>
              </a:spcAft>
            </a:pPr>
            <a:r>
              <a:rPr lang="zh-TW" altLang="en-US" sz="2000" dirty="0">
                <a:latin typeface="HG丸ｺﾞｼｯｸM-PRO" panose="020F0600000000000000" pitchFamily="50" charset="-128"/>
                <a:ea typeface="HG丸ｺﾞｼｯｸM-PRO" panose="020F0600000000000000" pitchFamily="50" charset="-128"/>
              </a:rPr>
              <a:t>④ </a:t>
            </a:r>
            <a:r>
              <a:rPr lang="ja-JP" altLang="en-US" sz="2000" dirty="0">
                <a:latin typeface="HG丸ｺﾞｼｯｸM-PRO" panose="020F0600000000000000" pitchFamily="50" charset="-128"/>
                <a:ea typeface="HG丸ｺﾞｼｯｸM-PRO" panose="020F0600000000000000" pitchFamily="50" charset="-128"/>
              </a:rPr>
              <a:t>法定内時間外</a:t>
            </a:r>
            <a:r>
              <a:rPr lang="zh-TW" altLang="en-US" sz="2000" dirty="0">
                <a:latin typeface="HG丸ｺﾞｼｯｸM-PRO" panose="020F0600000000000000" pitchFamily="50" charset="-128"/>
                <a:ea typeface="HG丸ｺﾞｼｯｸM-PRO" panose="020F0600000000000000" pitchFamily="50" charset="-128"/>
              </a:rPr>
              <a:t>労働時間数、法定外</a:t>
            </a:r>
            <a:r>
              <a:rPr lang="ja-JP" altLang="en-US" sz="2000" dirty="0">
                <a:latin typeface="HG丸ｺﾞｼｯｸM-PRO" panose="020F0600000000000000" pitchFamily="50" charset="-128"/>
                <a:ea typeface="HG丸ｺﾞｼｯｸM-PRO" panose="020F0600000000000000" pitchFamily="50" charset="-128"/>
              </a:rPr>
              <a:t>時間外</a:t>
            </a:r>
            <a:r>
              <a:rPr lang="zh-TW" altLang="en-US" sz="2000" dirty="0">
                <a:latin typeface="HG丸ｺﾞｼｯｸM-PRO" panose="020F0600000000000000" pitchFamily="50" charset="-128"/>
                <a:ea typeface="HG丸ｺﾞｼｯｸM-PRO" panose="020F0600000000000000" pitchFamily="50" charset="-128"/>
              </a:rPr>
              <a:t>労働時間数</a:t>
            </a:r>
          </a:p>
          <a:p>
            <a:pPr>
              <a:lnSpc>
                <a:spcPct val="125000"/>
              </a:lnSpc>
              <a:spcAft>
                <a:spcPts val="600"/>
              </a:spcAft>
            </a:pPr>
            <a:r>
              <a:rPr lang="zh-TW" altLang="en-US" sz="2000" dirty="0">
                <a:latin typeface="HG丸ｺﾞｼｯｸM-PRO" panose="020F0600000000000000" pitchFamily="50" charset="-128"/>
                <a:ea typeface="HG丸ｺﾞｼｯｸM-PRO" panose="020F0600000000000000" pitchFamily="50" charset="-128"/>
              </a:rPr>
              <a:t>⑤ 深夜労働時間数</a:t>
            </a:r>
            <a:endParaRPr lang="en-US" altLang="zh-TW" sz="2000" dirty="0">
              <a:latin typeface="HG丸ｺﾞｼｯｸM-PRO" panose="020F0600000000000000" pitchFamily="50" charset="-128"/>
              <a:ea typeface="HG丸ｺﾞｼｯｸM-PRO" panose="020F0600000000000000" pitchFamily="50" charset="-128"/>
            </a:endParaRPr>
          </a:p>
          <a:p>
            <a:pPr>
              <a:lnSpc>
                <a:spcPct val="125000"/>
              </a:lnSpc>
              <a:spcAft>
                <a:spcPts val="600"/>
              </a:spcAft>
            </a:pPr>
            <a:r>
              <a:rPr lang="ja-JP" altLang="en-US" sz="2000" dirty="0">
                <a:latin typeface="HG丸ｺﾞｼｯｸM-PRO" panose="020F0600000000000000" pitchFamily="50" charset="-128"/>
                <a:ea typeface="HG丸ｺﾞｼｯｸM-PRO" panose="020F0600000000000000" pitchFamily="50" charset="-128"/>
              </a:rPr>
              <a:t>⑥ 年次有給休暇日数</a:t>
            </a:r>
            <a:r>
              <a:rPr lang="en-US" altLang="ja-JP" sz="2000" dirty="0">
                <a:latin typeface="HG丸ｺﾞｼｯｸM-PRO" panose="020F0600000000000000" pitchFamily="50" charset="-128"/>
                <a:ea typeface="HG丸ｺﾞｼｯｸM-PRO" panose="020F0600000000000000" pitchFamily="50" charset="-128"/>
              </a:rPr>
              <a:t>               </a:t>
            </a:r>
            <a:r>
              <a:rPr lang="ja-JP" altLang="en-US" sz="2000" dirty="0">
                <a:latin typeface="HG丸ｺﾞｼｯｸM-PRO" panose="020F0600000000000000" pitchFamily="50" charset="-128"/>
                <a:ea typeface="HG丸ｺﾞｼｯｸM-PRO" panose="020F0600000000000000" pitchFamily="50" charset="-128"/>
              </a:rPr>
              <a:t>など</a:t>
            </a:r>
            <a:endParaRPr lang="zh-TW" altLang="en-US" sz="200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a:extLst>
              <a:ext uri="{FF2B5EF4-FFF2-40B4-BE49-F238E27FC236}">
                <a16:creationId xmlns:a16="http://schemas.microsoft.com/office/drawing/2014/main" id="{4FD5EB9C-0620-F46C-E6C1-D0D0B7AB99B0}"/>
              </a:ext>
            </a:extLst>
          </p:cNvPr>
          <p:cNvSpPr>
            <a:spLocks noGrp="1"/>
          </p:cNvSpPr>
          <p:nvPr>
            <p:ph type="sldNum" sz="quarter" idx="12"/>
          </p:nvPr>
        </p:nvSpPr>
        <p:spPr/>
        <p:txBody>
          <a:bodyPr/>
          <a:lstStyle/>
          <a:p>
            <a:fld id="{E3C52A74-6BB8-425A-81FA-95938EE2CA9E}" type="slidenum">
              <a:rPr lang="ja-JP" altLang="en-US" smtClean="0"/>
              <a:pPr/>
              <a:t>6</a:t>
            </a:fld>
            <a:endParaRPr lang="ja-JP" altLang="en-US" dirty="0"/>
          </a:p>
        </p:txBody>
      </p:sp>
    </p:spTree>
    <p:extLst>
      <p:ext uri="{BB962C8B-B14F-4D97-AF65-F5344CB8AC3E}">
        <p14:creationId xmlns:p14="http://schemas.microsoft.com/office/powerpoint/2010/main" val="41498365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1631504" y="1988840"/>
          <a:ext cx="9001000" cy="3261965"/>
        </p:xfrm>
        <a:graphic>
          <a:graphicData uri="http://schemas.openxmlformats.org/drawingml/2006/table">
            <a:tbl>
              <a:tblPr firstRow="1" bandRow="1">
                <a:tableStyleId>{5940675A-B579-460E-94D1-54222C63F5DA}</a:tableStyleId>
              </a:tblPr>
              <a:tblGrid>
                <a:gridCol w="2587130">
                  <a:extLst>
                    <a:ext uri="{9D8B030D-6E8A-4147-A177-3AD203B41FA5}">
                      <a16:colId xmlns:a16="http://schemas.microsoft.com/office/drawing/2014/main" val="20000"/>
                    </a:ext>
                  </a:extLst>
                </a:gridCol>
                <a:gridCol w="2761035">
                  <a:extLst>
                    <a:ext uri="{9D8B030D-6E8A-4147-A177-3AD203B41FA5}">
                      <a16:colId xmlns:a16="http://schemas.microsoft.com/office/drawing/2014/main" val="20001"/>
                    </a:ext>
                  </a:extLst>
                </a:gridCol>
                <a:gridCol w="731588">
                  <a:extLst>
                    <a:ext uri="{9D8B030D-6E8A-4147-A177-3AD203B41FA5}">
                      <a16:colId xmlns:a16="http://schemas.microsoft.com/office/drawing/2014/main" val="20002"/>
                    </a:ext>
                  </a:extLst>
                </a:gridCol>
                <a:gridCol w="2921247">
                  <a:extLst>
                    <a:ext uri="{9D8B030D-6E8A-4147-A177-3AD203B41FA5}">
                      <a16:colId xmlns:a16="http://schemas.microsoft.com/office/drawing/2014/main" val="20003"/>
                    </a:ext>
                  </a:extLst>
                </a:gridCol>
              </a:tblGrid>
              <a:tr h="1008915">
                <a:tc>
                  <a:txBody>
                    <a:bodyPr/>
                    <a:lstStyle/>
                    <a:p>
                      <a:pPr algn="ctr"/>
                      <a:r>
                        <a:rPr kumimoji="1" lang="ja-JP" altLang="en-US" sz="2000" dirty="0">
                          <a:latin typeface="HG丸ｺﾞｼｯｸM-PRO" panose="020F0600000000000000" pitchFamily="50" charset="-128"/>
                          <a:ea typeface="HG丸ｺﾞｼｯｸM-PRO" panose="020F0600000000000000" pitchFamily="50" charset="-128"/>
                        </a:rPr>
                        <a:t>業種</a:t>
                      </a:r>
                      <a:endParaRPr kumimoji="1" lang="ja-JP" altLang="en-US" sz="2000" dirty="0">
                        <a:solidFill>
                          <a:srgbClr val="FF0000"/>
                        </a:solidFill>
                        <a:latin typeface="HG丸ｺﾞｼｯｸM-PRO" panose="020F0600000000000000" pitchFamily="50" charset="-128"/>
                        <a:ea typeface="HG丸ｺﾞｼｯｸM-PRO" panose="020F0600000000000000" pitchFamily="50" charset="-128"/>
                      </a:endParaRPr>
                    </a:p>
                  </a:txBody>
                  <a:tcPr marL="72000" marR="36000" marT="36000" marB="36000" anchor="ctr">
                    <a:solidFill>
                      <a:schemeClr val="bg1"/>
                    </a:solidFill>
                  </a:tcPr>
                </a:tc>
                <a:tc>
                  <a:txBody>
                    <a:bodyPr/>
                    <a:lstStyle/>
                    <a:p>
                      <a:pPr algn="ctr"/>
                      <a:r>
                        <a:rPr kumimoji="1" lang="ja-JP" altLang="en-US" sz="2000" dirty="0">
                          <a:latin typeface="HG丸ｺﾞｼｯｸM-PRO" panose="020F0600000000000000" pitchFamily="50" charset="-128"/>
                          <a:ea typeface="HG丸ｺﾞｼｯｸM-PRO" panose="020F0600000000000000" pitchFamily="50" charset="-128"/>
                        </a:rPr>
                        <a:t>資本金額</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または出資総額</a:t>
                      </a:r>
                    </a:p>
                  </a:txBody>
                  <a:tcPr marL="72000" marR="36000" anchor="ctr">
                    <a:solidFill>
                      <a:schemeClr val="bg1"/>
                    </a:solidFill>
                  </a:tcPr>
                </a:tc>
                <a:tc>
                  <a:txBody>
                    <a:bodyPr/>
                    <a:lstStyle/>
                    <a:p>
                      <a:endParaRPr kumimoji="1" lang="ja-JP" altLang="en-US" sz="2000" dirty="0">
                        <a:latin typeface="HG丸ｺﾞｼｯｸM-PRO" panose="020F0600000000000000" pitchFamily="50" charset="-128"/>
                        <a:ea typeface="HG丸ｺﾞｼｯｸM-PRO" panose="020F0600000000000000" pitchFamily="50" charset="-128"/>
                      </a:endParaRPr>
                    </a:p>
                  </a:txBody>
                  <a:tcPr marL="72000" marR="36000">
                    <a:solidFill>
                      <a:schemeClr val="bg1"/>
                    </a:solidFill>
                  </a:tcPr>
                </a:tc>
                <a:tc>
                  <a:txBody>
                    <a:bodyPr/>
                    <a:lstStyle/>
                    <a:p>
                      <a:pPr algn="ctr"/>
                      <a:r>
                        <a:rPr kumimoji="1" lang="ja-JP" altLang="en-US" sz="2000" dirty="0">
                          <a:latin typeface="HG丸ｺﾞｼｯｸM-PRO" panose="020F0600000000000000" pitchFamily="50" charset="-128"/>
                          <a:ea typeface="HG丸ｺﾞｼｯｸM-PRO" panose="020F0600000000000000" pitchFamily="50" charset="-128"/>
                        </a:rPr>
                        <a:t>常時使用する</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労働者数</a:t>
                      </a:r>
                      <a:r>
                        <a:rPr kumimoji="1" lang="en-US" altLang="ja-JP" sz="2000" dirty="0">
                          <a:latin typeface="HG丸ｺﾞｼｯｸM-PRO" panose="020F0600000000000000" pitchFamily="50" charset="-128"/>
                          <a:ea typeface="HG丸ｺﾞｼｯｸM-PRO" panose="020F0600000000000000" pitchFamily="50" charset="-128"/>
                        </a:rPr>
                        <a:t>(</a:t>
                      </a:r>
                      <a:r>
                        <a:rPr kumimoji="1" lang="ja-JP" altLang="en-US" sz="2000" dirty="0">
                          <a:latin typeface="HG丸ｺﾞｼｯｸM-PRO" panose="020F0600000000000000" pitchFamily="50" charset="-128"/>
                          <a:ea typeface="HG丸ｺﾞｼｯｸM-PRO" panose="020F0600000000000000" pitchFamily="50" charset="-128"/>
                        </a:rPr>
                        <a:t>企業単位</a:t>
                      </a:r>
                      <a:r>
                        <a:rPr kumimoji="1" lang="en-US" altLang="ja-JP" sz="2000" dirty="0">
                          <a:latin typeface="HG丸ｺﾞｼｯｸM-PRO" panose="020F0600000000000000" pitchFamily="50" charset="-128"/>
                          <a:ea typeface="HG丸ｺﾞｼｯｸM-PRO" panose="020F0600000000000000" pitchFamily="50" charset="-128"/>
                        </a:rPr>
                        <a:t>)</a:t>
                      </a:r>
                      <a:endParaRPr kumimoji="1" lang="ja-JP" altLang="en-US" sz="2000" dirty="0">
                        <a:latin typeface="HG丸ｺﾞｼｯｸM-PRO" panose="020F0600000000000000" pitchFamily="50" charset="-128"/>
                        <a:ea typeface="HG丸ｺﾞｼｯｸM-PRO" panose="020F0600000000000000" pitchFamily="50" charset="-128"/>
                      </a:endParaRPr>
                    </a:p>
                  </a:txBody>
                  <a:tcPr marL="72000" marR="36000" anchor="ctr">
                    <a:solidFill>
                      <a:schemeClr val="bg1"/>
                    </a:solidFill>
                  </a:tcPr>
                </a:tc>
                <a:extLst>
                  <a:ext uri="{0D108BD9-81ED-4DB2-BD59-A6C34878D82A}">
                    <a16:rowId xmlns:a16="http://schemas.microsoft.com/office/drawing/2014/main" val="10000"/>
                  </a:ext>
                </a:extLst>
              </a:tr>
              <a:tr h="570257">
                <a:tc>
                  <a:txBody>
                    <a:bodyPr/>
                    <a:lstStyle/>
                    <a:p>
                      <a:pPr algn="ctr"/>
                      <a:r>
                        <a:rPr kumimoji="1" lang="ja-JP" altLang="en-US" sz="2000" dirty="0">
                          <a:latin typeface="HG丸ｺﾞｼｯｸM-PRO" panose="020F0600000000000000" pitchFamily="50" charset="-128"/>
                          <a:ea typeface="HG丸ｺﾞｼｯｸM-PRO" panose="020F0600000000000000" pitchFamily="50" charset="-128"/>
                        </a:rPr>
                        <a:t>小売業</a:t>
                      </a:r>
                    </a:p>
                  </a:txBody>
                  <a:tcPr marL="72000" marR="36000" marT="36000" marB="36000" anchor="ctr">
                    <a:solidFill>
                      <a:schemeClr val="bg1"/>
                    </a:solidFill>
                  </a:tcPr>
                </a:tc>
                <a:tc rowSpan="2">
                  <a:txBody>
                    <a:bodyPr/>
                    <a:lstStyle/>
                    <a:p>
                      <a:pPr algn="ctr"/>
                      <a:r>
                        <a:rPr kumimoji="1" lang="en-US" altLang="ja-JP" sz="2000" dirty="0">
                          <a:latin typeface="HG丸ｺﾞｼｯｸM-PRO" panose="020F0600000000000000" pitchFamily="50" charset="-128"/>
                          <a:ea typeface="HG丸ｺﾞｼｯｸM-PRO" panose="020F0600000000000000" pitchFamily="50" charset="-128"/>
                        </a:rPr>
                        <a:t>5,000</a:t>
                      </a:r>
                      <a:r>
                        <a:rPr kumimoji="1" lang="ja-JP" altLang="en-US" sz="2000" dirty="0">
                          <a:latin typeface="HG丸ｺﾞｼｯｸM-PRO" panose="020F0600000000000000" pitchFamily="50" charset="-128"/>
                          <a:ea typeface="HG丸ｺﾞｼｯｸM-PRO" panose="020F0600000000000000" pitchFamily="50" charset="-128"/>
                        </a:rPr>
                        <a:t>万円</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以下</a:t>
                      </a:r>
                    </a:p>
                  </a:txBody>
                  <a:tcPr marL="72000" marR="36000" anchor="ctr">
                    <a:solidFill>
                      <a:schemeClr val="bg1"/>
                    </a:solidFill>
                  </a:tcPr>
                </a:tc>
                <a:tc rowSpan="4">
                  <a:txBody>
                    <a:bodyPr/>
                    <a:lstStyle/>
                    <a:p>
                      <a:pPr algn="ctr"/>
                      <a:r>
                        <a:rPr kumimoji="1" lang="ja-JP" altLang="en-US" sz="2000" dirty="0">
                          <a:latin typeface="HG丸ｺﾞｼｯｸM-PRO" panose="020F0600000000000000" pitchFamily="50" charset="-128"/>
                          <a:ea typeface="HG丸ｺﾞｼｯｸM-PRO" panose="020F0600000000000000" pitchFamily="50" charset="-128"/>
                        </a:rPr>
                        <a:t>ま</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た</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は</a:t>
                      </a:r>
                    </a:p>
                  </a:txBody>
                  <a:tcPr marL="72000" marR="36000" anchor="ctr">
                    <a:solidFill>
                      <a:schemeClr val="bg1"/>
                    </a:solidFill>
                  </a:tcPr>
                </a:tc>
                <a:tc>
                  <a:txBody>
                    <a:bodyPr/>
                    <a:lstStyle/>
                    <a:p>
                      <a:pPr algn="ctr"/>
                      <a:r>
                        <a:rPr kumimoji="1" lang="en-US" altLang="ja-JP" sz="2000" dirty="0">
                          <a:latin typeface="HG丸ｺﾞｼｯｸM-PRO" panose="020F0600000000000000" pitchFamily="50" charset="-128"/>
                          <a:ea typeface="HG丸ｺﾞｼｯｸM-PRO" panose="020F0600000000000000" pitchFamily="50" charset="-128"/>
                        </a:rPr>
                        <a:t>50</a:t>
                      </a:r>
                      <a:r>
                        <a:rPr kumimoji="1" lang="ja-JP" altLang="en-US" sz="2000" dirty="0">
                          <a:latin typeface="HG丸ｺﾞｼｯｸM-PRO" panose="020F0600000000000000" pitchFamily="50" charset="-128"/>
                          <a:ea typeface="HG丸ｺﾞｼｯｸM-PRO" panose="020F0600000000000000" pitchFamily="50" charset="-128"/>
                        </a:rPr>
                        <a:t>人以下</a:t>
                      </a:r>
                    </a:p>
                  </a:txBody>
                  <a:tcPr marL="72000" marR="36000" anchor="ctr">
                    <a:solidFill>
                      <a:schemeClr val="bg1"/>
                    </a:solidFill>
                  </a:tcPr>
                </a:tc>
                <a:extLst>
                  <a:ext uri="{0D108BD9-81ED-4DB2-BD59-A6C34878D82A}">
                    <a16:rowId xmlns:a16="http://schemas.microsoft.com/office/drawing/2014/main" val="10001"/>
                  </a:ext>
                </a:extLst>
              </a:tr>
              <a:tr h="542279">
                <a:tc>
                  <a:txBody>
                    <a:bodyPr/>
                    <a:lstStyle/>
                    <a:p>
                      <a:pPr algn="ctr"/>
                      <a:r>
                        <a:rPr kumimoji="1" lang="ja-JP" altLang="en-US" sz="2000" dirty="0">
                          <a:latin typeface="HG丸ｺﾞｼｯｸM-PRO" panose="020F0600000000000000" pitchFamily="50" charset="-128"/>
                          <a:ea typeface="HG丸ｺﾞｼｯｸM-PRO" panose="020F0600000000000000" pitchFamily="50" charset="-128"/>
                        </a:rPr>
                        <a:t>サービス業</a:t>
                      </a:r>
                    </a:p>
                  </a:txBody>
                  <a:tcPr marL="72000" marR="36000" marT="36000" marB="36000" anchor="ctr">
                    <a:solidFill>
                      <a:schemeClr val="bg1"/>
                    </a:solidFill>
                  </a:tcPr>
                </a:tc>
                <a:tc vMerge="1">
                  <a:txBody>
                    <a:bodyPr/>
                    <a:lstStyle/>
                    <a:p>
                      <a:endParaRPr kumimoji="1" lang="ja-JP" altLang="en-US" dirty="0"/>
                    </a:p>
                  </a:txBody>
                  <a:tcPr>
                    <a:solidFill>
                      <a:schemeClr val="bg1"/>
                    </a:solidFill>
                  </a:tcPr>
                </a:tc>
                <a:tc vMerge="1">
                  <a:txBody>
                    <a:bodyPr/>
                    <a:lstStyle/>
                    <a:p>
                      <a:endParaRPr kumimoji="1" lang="ja-JP" altLang="en-US" dirty="0"/>
                    </a:p>
                  </a:txBody>
                  <a:tcPr>
                    <a:solidFill>
                      <a:schemeClr val="bg1"/>
                    </a:solidFill>
                  </a:tcPr>
                </a:tc>
                <a:tc rowSpan="2">
                  <a:txBody>
                    <a:bodyPr/>
                    <a:lstStyle/>
                    <a:p>
                      <a:pPr algn="ctr"/>
                      <a:r>
                        <a:rPr kumimoji="1" lang="en-US" altLang="ja-JP" sz="2000" dirty="0">
                          <a:latin typeface="HG丸ｺﾞｼｯｸM-PRO" panose="020F0600000000000000" pitchFamily="50" charset="-128"/>
                          <a:ea typeface="HG丸ｺﾞｼｯｸM-PRO" panose="020F0600000000000000" pitchFamily="50" charset="-128"/>
                        </a:rPr>
                        <a:t>100</a:t>
                      </a:r>
                      <a:r>
                        <a:rPr kumimoji="1" lang="ja-JP" altLang="en-US" sz="2000" dirty="0">
                          <a:latin typeface="HG丸ｺﾞｼｯｸM-PRO" panose="020F0600000000000000" pitchFamily="50" charset="-128"/>
                          <a:ea typeface="HG丸ｺﾞｼｯｸM-PRO" panose="020F0600000000000000" pitchFamily="50" charset="-128"/>
                        </a:rPr>
                        <a:t>人以下</a:t>
                      </a:r>
                    </a:p>
                  </a:txBody>
                  <a:tcPr marL="72000" marR="36000" anchor="ctr">
                    <a:solidFill>
                      <a:schemeClr val="bg1"/>
                    </a:solidFill>
                  </a:tcPr>
                </a:tc>
                <a:extLst>
                  <a:ext uri="{0D108BD9-81ED-4DB2-BD59-A6C34878D82A}">
                    <a16:rowId xmlns:a16="http://schemas.microsoft.com/office/drawing/2014/main" val="10002"/>
                  </a:ext>
                </a:extLst>
              </a:tr>
              <a:tr h="570257">
                <a:tc>
                  <a:txBody>
                    <a:bodyPr/>
                    <a:lstStyle/>
                    <a:p>
                      <a:pPr algn="ctr"/>
                      <a:r>
                        <a:rPr kumimoji="1" lang="ja-JP" altLang="en-US" sz="2000" dirty="0">
                          <a:latin typeface="HG丸ｺﾞｼｯｸM-PRO" panose="020F0600000000000000" pitchFamily="50" charset="-128"/>
                          <a:ea typeface="HG丸ｺﾞｼｯｸM-PRO" panose="020F0600000000000000" pitchFamily="50" charset="-128"/>
                        </a:rPr>
                        <a:t>卸売業</a:t>
                      </a:r>
                    </a:p>
                  </a:txBody>
                  <a:tcPr marL="72000" marR="36000" marT="36000" marB="36000" anchor="ctr">
                    <a:solidFill>
                      <a:schemeClr val="bg1"/>
                    </a:solidFill>
                  </a:tcPr>
                </a:tc>
                <a:tc>
                  <a:txBody>
                    <a:bodyPr/>
                    <a:lstStyle/>
                    <a:p>
                      <a:pPr algn="ctr"/>
                      <a:r>
                        <a:rPr kumimoji="1" lang="en-US" altLang="ja-JP" sz="2000" dirty="0">
                          <a:latin typeface="HG丸ｺﾞｼｯｸM-PRO" panose="020F0600000000000000" pitchFamily="50" charset="-128"/>
                          <a:ea typeface="HG丸ｺﾞｼｯｸM-PRO" panose="020F0600000000000000" pitchFamily="50" charset="-128"/>
                        </a:rPr>
                        <a:t>1</a:t>
                      </a:r>
                      <a:r>
                        <a:rPr kumimoji="1" lang="ja-JP" altLang="en-US" sz="2000" dirty="0">
                          <a:latin typeface="HG丸ｺﾞｼｯｸM-PRO" panose="020F0600000000000000" pitchFamily="50" charset="-128"/>
                          <a:ea typeface="HG丸ｺﾞｼｯｸM-PRO" panose="020F0600000000000000" pitchFamily="50" charset="-128"/>
                        </a:rPr>
                        <a:t>億円以下</a:t>
                      </a:r>
                    </a:p>
                  </a:txBody>
                  <a:tcPr marL="72000" marR="36000" anchor="ctr">
                    <a:solidFill>
                      <a:schemeClr val="bg1"/>
                    </a:solidFill>
                  </a:tcPr>
                </a:tc>
                <a:tc vMerge="1">
                  <a:txBody>
                    <a:bodyPr/>
                    <a:lstStyle/>
                    <a:p>
                      <a:endParaRPr kumimoji="1" lang="ja-JP" altLang="en-US" dirty="0"/>
                    </a:p>
                  </a:txBody>
                  <a:tcPr>
                    <a:solidFill>
                      <a:schemeClr val="bg1"/>
                    </a:solidFill>
                  </a:tcPr>
                </a:tc>
                <a:tc vMerge="1">
                  <a:txBody>
                    <a:bodyPr/>
                    <a:lstStyle/>
                    <a:p>
                      <a:endParaRPr kumimoji="1" lang="ja-JP" altLang="en-US" dirty="0"/>
                    </a:p>
                  </a:txBody>
                  <a:tcPr>
                    <a:solidFill>
                      <a:schemeClr val="bg1"/>
                    </a:solidFill>
                  </a:tcPr>
                </a:tc>
                <a:extLst>
                  <a:ext uri="{0D108BD9-81ED-4DB2-BD59-A6C34878D82A}">
                    <a16:rowId xmlns:a16="http://schemas.microsoft.com/office/drawing/2014/main" val="10003"/>
                  </a:ext>
                </a:extLst>
              </a:tr>
              <a:tr h="570257">
                <a:tc>
                  <a:txBody>
                    <a:bodyPr/>
                    <a:lstStyle/>
                    <a:p>
                      <a:pPr algn="ctr"/>
                      <a:r>
                        <a:rPr kumimoji="1" lang="ja-JP" altLang="en-US" sz="2000" dirty="0">
                          <a:latin typeface="HG丸ｺﾞｼｯｸM-PRO" panose="020F0600000000000000" pitchFamily="50" charset="-128"/>
                          <a:ea typeface="HG丸ｺﾞｼｯｸM-PRO" panose="020F0600000000000000" pitchFamily="50" charset="-128"/>
                        </a:rPr>
                        <a:t>その他</a:t>
                      </a:r>
                    </a:p>
                  </a:txBody>
                  <a:tcPr marL="72000" marR="36000" marT="36000" marB="36000" anchor="ctr">
                    <a:solidFill>
                      <a:schemeClr val="bg1"/>
                    </a:solidFill>
                  </a:tcPr>
                </a:tc>
                <a:tc>
                  <a:txBody>
                    <a:bodyPr/>
                    <a:lstStyle/>
                    <a:p>
                      <a:pPr algn="ctr"/>
                      <a:r>
                        <a:rPr kumimoji="1" lang="en-US" altLang="ja-JP" sz="2000" dirty="0">
                          <a:latin typeface="HG丸ｺﾞｼｯｸM-PRO" panose="020F0600000000000000" pitchFamily="50" charset="-128"/>
                          <a:ea typeface="HG丸ｺﾞｼｯｸM-PRO" panose="020F0600000000000000" pitchFamily="50" charset="-128"/>
                        </a:rPr>
                        <a:t>3</a:t>
                      </a:r>
                      <a:r>
                        <a:rPr kumimoji="1" lang="ja-JP" altLang="en-US" sz="2000" dirty="0">
                          <a:latin typeface="HG丸ｺﾞｼｯｸM-PRO" panose="020F0600000000000000" pitchFamily="50" charset="-128"/>
                          <a:ea typeface="HG丸ｺﾞｼｯｸM-PRO" panose="020F0600000000000000" pitchFamily="50" charset="-128"/>
                        </a:rPr>
                        <a:t>億円以下</a:t>
                      </a:r>
                    </a:p>
                  </a:txBody>
                  <a:tcPr marL="72000" marR="36000" anchor="ctr">
                    <a:solidFill>
                      <a:schemeClr val="bg1"/>
                    </a:solidFill>
                  </a:tcPr>
                </a:tc>
                <a:tc vMerge="1">
                  <a:txBody>
                    <a:bodyPr/>
                    <a:lstStyle/>
                    <a:p>
                      <a:endParaRPr kumimoji="1" lang="ja-JP" altLang="en-US" dirty="0"/>
                    </a:p>
                  </a:txBody>
                  <a:tcPr>
                    <a:solidFill>
                      <a:schemeClr val="bg1"/>
                    </a:solidFill>
                  </a:tcPr>
                </a:tc>
                <a:tc>
                  <a:txBody>
                    <a:bodyPr/>
                    <a:lstStyle/>
                    <a:p>
                      <a:pPr algn="ctr"/>
                      <a:r>
                        <a:rPr kumimoji="1" lang="en-US" altLang="ja-JP" sz="2000" dirty="0">
                          <a:latin typeface="HG丸ｺﾞｼｯｸM-PRO" panose="020F0600000000000000" pitchFamily="50" charset="-128"/>
                          <a:ea typeface="HG丸ｺﾞｼｯｸM-PRO" panose="020F0600000000000000" pitchFamily="50" charset="-128"/>
                        </a:rPr>
                        <a:t>300</a:t>
                      </a:r>
                      <a:r>
                        <a:rPr kumimoji="1" lang="ja-JP" altLang="en-US" sz="2000" dirty="0">
                          <a:latin typeface="HG丸ｺﾞｼｯｸM-PRO" panose="020F0600000000000000" pitchFamily="50" charset="-128"/>
                          <a:ea typeface="HG丸ｺﾞｼｯｸM-PRO" panose="020F0600000000000000" pitchFamily="50" charset="-128"/>
                        </a:rPr>
                        <a:t>人以下</a:t>
                      </a:r>
                    </a:p>
                  </a:txBody>
                  <a:tcPr marL="72000" marR="36000" anchor="ctr">
                    <a:solidFill>
                      <a:schemeClr val="bg1"/>
                    </a:solidFill>
                  </a:tcPr>
                </a:tc>
                <a:extLst>
                  <a:ext uri="{0D108BD9-81ED-4DB2-BD59-A6C34878D82A}">
                    <a16:rowId xmlns:a16="http://schemas.microsoft.com/office/drawing/2014/main" val="10004"/>
                  </a:ext>
                </a:extLst>
              </a:tr>
            </a:tbl>
          </a:graphicData>
        </a:graphic>
      </p:graphicFrame>
      <p:sp>
        <p:nvSpPr>
          <p:cNvPr id="10" name="正方形/長方形 9"/>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19336" y="116632"/>
            <a:ext cx="10801200" cy="461665"/>
          </a:xfrm>
          <a:prstGeom prst="rect">
            <a:avLst/>
          </a:prstGeom>
          <a:noFill/>
        </p:spPr>
        <p:txBody>
          <a:bodyPr wrap="square" rtlCol="0">
            <a:spAutoFit/>
          </a:bodyPr>
          <a:lstStyle/>
          <a:p>
            <a:r>
              <a:rPr kumimoji="1" lang="en-US" altLang="ja-JP" sz="2400" b="1" dirty="0">
                <a:latin typeface="HG丸ｺﾞｼｯｸM-PRO" panose="020F0600000000000000" pitchFamily="50" charset="-128"/>
                <a:ea typeface="HG丸ｺﾞｼｯｸM-PRO" panose="020F0600000000000000" pitchFamily="50" charset="-128"/>
              </a:rPr>
              <a:t>(</a:t>
            </a:r>
            <a:r>
              <a:rPr kumimoji="1" lang="ja-JP" altLang="en-US" sz="2400" b="1" dirty="0">
                <a:latin typeface="HG丸ｺﾞｼｯｸM-PRO" panose="020F0600000000000000" pitchFamily="50" charset="-128"/>
                <a:ea typeface="HG丸ｺﾞｼｯｸM-PRO" panose="020F0600000000000000" pitchFamily="50" charset="-128"/>
              </a:rPr>
              <a:t>参考</a:t>
            </a:r>
            <a:r>
              <a:rPr kumimoji="1" lang="en-US" altLang="ja-JP" sz="2400" b="1" dirty="0">
                <a:latin typeface="HG丸ｺﾞｼｯｸM-PRO" panose="020F0600000000000000" pitchFamily="50" charset="-128"/>
                <a:ea typeface="HG丸ｺﾞｼｯｸM-PRO" panose="020F0600000000000000" pitchFamily="50" charset="-128"/>
              </a:rPr>
              <a:t>)</a:t>
            </a:r>
            <a:r>
              <a:rPr kumimoji="1" lang="ja-JP" altLang="en-US" sz="2400" b="1" dirty="0">
                <a:latin typeface="HG丸ｺﾞｼｯｸM-PRO" panose="020F0600000000000000" pitchFamily="50" charset="-128"/>
                <a:ea typeface="HG丸ｺﾞｼｯｸM-PRO" panose="020F0600000000000000" pitchFamily="50" charset="-128"/>
              </a:rPr>
              <a:t>　労働時間規制における大企業・中小企業の区分</a:t>
            </a:r>
          </a:p>
        </p:txBody>
      </p:sp>
      <p:sp>
        <p:nvSpPr>
          <p:cNvPr id="2" name="スライド番号プレースホルダー 1">
            <a:extLst>
              <a:ext uri="{FF2B5EF4-FFF2-40B4-BE49-F238E27FC236}">
                <a16:creationId xmlns:a16="http://schemas.microsoft.com/office/drawing/2014/main" id="{69EBC3F5-8F11-B85B-9C58-C9D9EF3175C5}"/>
              </a:ext>
            </a:extLst>
          </p:cNvPr>
          <p:cNvSpPr>
            <a:spLocks noGrp="1"/>
          </p:cNvSpPr>
          <p:nvPr>
            <p:ph type="sldNum" sz="quarter" idx="12"/>
          </p:nvPr>
        </p:nvSpPr>
        <p:spPr/>
        <p:txBody>
          <a:bodyPr/>
          <a:lstStyle/>
          <a:p>
            <a:fld id="{E3C52A74-6BB8-425A-81FA-95938EE2CA9E}" type="slidenum">
              <a:rPr kumimoji="1" lang="ja-JP" altLang="en-US" smtClean="0"/>
              <a:t>69</a:t>
            </a:fld>
            <a:endParaRPr kumimoji="1" lang="ja-JP" altLang="en-US"/>
          </a:p>
        </p:txBody>
      </p:sp>
    </p:spTree>
    <p:extLst>
      <p:ext uri="{BB962C8B-B14F-4D97-AF65-F5344CB8AC3E}">
        <p14:creationId xmlns:p14="http://schemas.microsoft.com/office/powerpoint/2010/main" val="2743776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479375" y="998776"/>
            <a:ext cx="10729192" cy="517104"/>
          </a:xfrm>
          <a:prstGeom prst="roundRect">
            <a:avLst>
              <a:gd name="adj" fmla="val 2560"/>
            </a:avLst>
          </a:prstGeom>
          <a:solidFill>
            <a:srgbClr val="00994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0" indent="-216000">
              <a:lnSpc>
                <a:spcPct val="120000"/>
              </a:lnSpc>
            </a:pPr>
            <a:r>
              <a:rPr lang="ja-JP" altLang="en-US" sz="2400" dirty="0">
                <a:solidFill>
                  <a:schemeClr val="bg1"/>
                </a:solidFill>
                <a:latin typeface="HG丸ｺﾞｼｯｸM-PRO" panose="020F0600000000000000" pitchFamily="50" charset="-128"/>
                <a:ea typeface="HG丸ｺﾞｼｯｸM-PRO" panose="020F0600000000000000" pitchFamily="50" charset="-128"/>
              </a:rPr>
              <a:t>１　</a:t>
            </a:r>
            <a:r>
              <a:rPr lang="en-US" altLang="ja-JP" sz="2400" dirty="0">
                <a:solidFill>
                  <a:schemeClr val="bg1"/>
                </a:solidFill>
                <a:latin typeface="HG丸ｺﾞｼｯｸM-PRO" panose="020F0600000000000000" pitchFamily="50" charset="-128"/>
                <a:ea typeface="HG丸ｺﾞｼｯｸM-PRO" panose="020F0600000000000000" pitchFamily="50" charset="-128"/>
              </a:rPr>
              <a:t>6</a:t>
            </a:r>
            <a:r>
              <a:rPr lang="ja-JP" altLang="en-US" sz="2400" dirty="0">
                <a:solidFill>
                  <a:schemeClr val="bg1"/>
                </a:solidFill>
                <a:latin typeface="HG丸ｺﾞｼｯｸM-PRO" panose="020F0600000000000000" pitchFamily="50" charset="-128"/>
                <a:ea typeface="HG丸ｺﾞｼｯｸM-PRO" panose="020F0600000000000000" pitchFamily="50" charset="-128"/>
              </a:rPr>
              <a:t>時間を超えたら</a:t>
            </a:r>
            <a:r>
              <a:rPr lang="en-US" altLang="ja-JP" sz="2400" dirty="0">
                <a:solidFill>
                  <a:schemeClr val="bg1"/>
                </a:solidFill>
                <a:latin typeface="HG丸ｺﾞｼｯｸM-PRO" panose="020F0600000000000000" pitchFamily="50" charset="-128"/>
                <a:ea typeface="HG丸ｺﾞｼｯｸM-PRO" panose="020F0600000000000000" pitchFamily="50" charset="-128"/>
              </a:rPr>
              <a:t>45</a:t>
            </a:r>
            <a:r>
              <a:rPr lang="ja-JP" altLang="en-US" sz="2400" dirty="0">
                <a:solidFill>
                  <a:schemeClr val="bg1"/>
                </a:solidFill>
                <a:latin typeface="HG丸ｺﾞｼｯｸM-PRO" panose="020F0600000000000000" pitchFamily="50" charset="-128"/>
                <a:ea typeface="HG丸ｺﾞｼｯｸM-PRO" panose="020F0600000000000000" pitchFamily="50" charset="-128"/>
              </a:rPr>
              <a:t>分以上、</a:t>
            </a:r>
            <a:r>
              <a:rPr lang="en-US" altLang="ja-JP" sz="2400" dirty="0">
                <a:solidFill>
                  <a:schemeClr val="bg1"/>
                </a:solidFill>
                <a:latin typeface="HG丸ｺﾞｼｯｸM-PRO" panose="020F0600000000000000" pitchFamily="50" charset="-128"/>
                <a:ea typeface="HG丸ｺﾞｼｯｸM-PRO" panose="020F0600000000000000" pitchFamily="50" charset="-128"/>
              </a:rPr>
              <a:t>8</a:t>
            </a:r>
            <a:r>
              <a:rPr lang="ja-JP" altLang="en-US" sz="2400" dirty="0">
                <a:solidFill>
                  <a:schemeClr val="bg1"/>
                </a:solidFill>
                <a:latin typeface="HG丸ｺﾞｼｯｸM-PRO" panose="020F0600000000000000" pitchFamily="50" charset="-128"/>
                <a:ea typeface="HG丸ｺﾞｼｯｸM-PRO" panose="020F0600000000000000" pitchFamily="50" charset="-128"/>
              </a:rPr>
              <a:t>時間を超えたら</a:t>
            </a:r>
            <a:r>
              <a:rPr lang="en-US" altLang="ja-JP" sz="2400" dirty="0">
                <a:solidFill>
                  <a:schemeClr val="bg1"/>
                </a:solidFill>
                <a:latin typeface="HG丸ｺﾞｼｯｸM-PRO" panose="020F0600000000000000" pitchFamily="50" charset="-128"/>
                <a:ea typeface="HG丸ｺﾞｼｯｸM-PRO" panose="020F0600000000000000" pitchFamily="50" charset="-128"/>
              </a:rPr>
              <a:t>60</a:t>
            </a:r>
            <a:r>
              <a:rPr lang="ja-JP" altLang="en-US" sz="2400" dirty="0">
                <a:solidFill>
                  <a:schemeClr val="bg1"/>
                </a:solidFill>
                <a:latin typeface="HG丸ｺﾞｼｯｸM-PRO" panose="020F0600000000000000" pitchFamily="50" charset="-128"/>
                <a:ea typeface="HG丸ｺﾞｼｯｸM-PRO" panose="020F0600000000000000" pitchFamily="50" charset="-128"/>
              </a:rPr>
              <a:t>分以上。</a:t>
            </a:r>
            <a:endParaRPr lang="ja-JP" altLang="en-US" sz="2400" dirty="0">
              <a:solidFill>
                <a:schemeClr val="bg1"/>
              </a:solidFill>
              <a:latin typeface="Trebuchet MS"/>
              <a:ea typeface="HGｺﾞｼｯｸM" panose="020B0609000000000000" pitchFamily="49" charset="-128"/>
            </a:endParaRPr>
          </a:p>
        </p:txBody>
      </p:sp>
      <p:sp>
        <p:nvSpPr>
          <p:cNvPr id="7" name="角丸四角形 6"/>
          <p:cNvSpPr/>
          <p:nvPr/>
        </p:nvSpPr>
        <p:spPr>
          <a:xfrm>
            <a:off x="476993" y="3284984"/>
            <a:ext cx="10729192" cy="540000"/>
          </a:xfrm>
          <a:prstGeom prst="roundRect">
            <a:avLst>
              <a:gd name="adj" fmla="val 2560"/>
            </a:avLst>
          </a:prstGeom>
          <a:solidFill>
            <a:srgbClr val="00994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0" indent="-216000">
              <a:lnSpc>
                <a:spcPct val="120000"/>
              </a:lnSpc>
            </a:pPr>
            <a:r>
              <a:rPr lang="ja-JP" altLang="en-US" sz="2400" dirty="0">
                <a:solidFill>
                  <a:schemeClr val="bg1"/>
                </a:solidFill>
                <a:latin typeface="HG丸ｺﾞｼｯｸM-PRO" panose="020F0600000000000000" pitchFamily="50" charset="-128"/>
                <a:ea typeface="HG丸ｺﾞｼｯｸM-PRO" panose="020F0600000000000000" pitchFamily="50" charset="-128"/>
              </a:rPr>
              <a:t>３　一斉にとれる。</a:t>
            </a:r>
            <a:r>
              <a:rPr lang="en-US" altLang="ja-JP" sz="2400" dirty="0">
                <a:solidFill>
                  <a:schemeClr val="bg1"/>
                </a:solidFill>
                <a:latin typeface="HG丸ｺﾞｼｯｸM-PRO" panose="020F0600000000000000" pitchFamily="50" charset="-128"/>
                <a:ea typeface="HG丸ｺﾞｼｯｸM-PRO" panose="020F0600000000000000" pitchFamily="50" charset="-128"/>
              </a:rPr>
              <a:t>(</a:t>
            </a:r>
            <a:r>
              <a:rPr lang="ja-JP" altLang="en-US" sz="2400" dirty="0">
                <a:solidFill>
                  <a:schemeClr val="bg1"/>
                </a:solidFill>
                <a:latin typeface="HG丸ｺﾞｼｯｸM-PRO" panose="020F0600000000000000" pitchFamily="50" charset="-128"/>
                <a:ea typeface="HG丸ｺﾞｼｯｸM-PRO" panose="020F0600000000000000" pitchFamily="50" charset="-128"/>
              </a:rPr>
              <a:t>例外あり</a:t>
            </a:r>
            <a:r>
              <a:rPr lang="en-US" altLang="ja-JP" sz="2400" dirty="0">
                <a:solidFill>
                  <a:schemeClr val="bg1"/>
                </a:solidFill>
                <a:latin typeface="HG丸ｺﾞｼｯｸM-PRO" panose="020F0600000000000000" pitchFamily="50" charset="-128"/>
                <a:ea typeface="HG丸ｺﾞｼｯｸM-PRO" panose="020F0600000000000000" pitchFamily="50" charset="-128"/>
              </a:rPr>
              <a:t>)</a:t>
            </a:r>
            <a:endParaRPr lang="ja-JP" altLang="en-US" sz="2400" dirty="0">
              <a:solidFill>
                <a:schemeClr val="bg1"/>
              </a:solidFill>
              <a:latin typeface="Trebuchet MS"/>
              <a:ea typeface="HGｺﾞｼｯｸM" panose="020B0609000000000000" pitchFamily="49" charset="-128"/>
            </a:endParaRPr>
          </a:p>
        </p:txBody>
      </p:sp>
      <p:sp>
        <p:nvSpPr>
          <p:cNvPr id="8" name="角丸四角形 7"/>
          <p:cNvSpPr/>
          <p:nvPr/>
        </p:nvSpPr>
        <p:spPr>
          <a:xfrm>
            <a:off x="443705" y="5409226"/>
            <a:ext cx="10762479" cy="540000"/>
          </a:xfrm>
          <a:prstGeom prst="roundRect">
            <a:avLst>
              <a:gd name="adj" fmla="val 2560"/>
            </a:avLst>
          </a:prstGeom>
          <a:solidFill>
            <a:srgbClr val="00994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0" indent="-216000">
              <a:lnSpc>
                <a:spcPct val="120000"/>
              </a:lnSpc>
            </a:pPr>
            <a:r>
              <a:rPr lang="ja-JP" altLang="en-US" sz="2400" dirty="0">
                <a:solidFill>
                  <a:schemeClr val="bg1"/>
                </a:solidFill>
                <a:latin typeface="HG丸ｺﾞｼｯｸM-PRO" panose="020F0600000000000000" pitchFamily="50" charset="-128"/>
                <a:ea typeface="HG丸ｺﾞｼｯｸM-PRO" panose="020F0600000000000000" pitchFamily="50" charset="-128"/>
              </a:rPr>
              <a:t>４　自由に利用できる。</a:t>
            </a:r>
            <a:endParaRPr lang="ja-JP" altLang="en-US" sz="2400" dirty="0">
              <a:solidFill>
                <a:schemeClr val="bg1"/>
              </a:solidFill>
              <a:latin typeface="Trebuchet MS"/>
              <a:ea typeface="HGｺﾞｼｯｸM" panose="020B0609000000000000" pitchFamily="49" charset="-128"/>
            </a:endParaRPr>
          </a:p>
        </p:txBody>
      </p:sp>
      <p:sp>
        <p:nvSpPr>
          <p:cNvPr id="9" name="角丸四角形 8"/>
          <p:cNvSpPr/>
          <p:nvPr/>
        </p:nvSpPr>
        <p:spPr>
          <a:xfrm>
            <a:off x="479376" y="2170714"/>
            <a:ext cx="10729192" cy="556254"/>
          </a:xfrm>
          <a:prstGeom prst="roundRect">
            <a:avLst>
              <a:gd name="adj" fmla="val 2560"/>
            </a:avLst>
          </a:prstGeom>
          <a:solidFill>
            <a:srgbClr val="00994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0" indent="-216000">
              <a:lnSpc>
                <a:spcPct val="120000"/>
              </a:lnSpc>
            </a:pPr>
            <a:r>
              <a:rPr lang="ja-JP" altLang="en-US" sz="2400" dirty="0">
                <a:solidFill>
                  <a:schemeClr val="bg1"/>
                </a:solidFill>
                <a:latin typeface="HG丸ｺﾞｼｯｸM-PRO" panose="020F0600000000000000" pitchFamily="50" charset="-128"/>
                <a:ea typeface="HG丸ｺﾞｼｯｸM-PRO" panose="020F0600000000000000" pitchFamily="50" charset="-128"/>
              </a:rPr>
              <a:t>２　労働時間の途中にとれる。</a:t>
            </a:r>
            <a:endParaRPr lang="ja-JP" altLang="en-US" sz="2400" dirty="0">
              <a:solidFill>
                <a:schemeClr val="bg1"/>
              </a:solidFill>
              <a:latin typeface="Trebuchet MS"/>
              <a:ea typeface="HGｺﾞｼｯｸM" panose="020B0609000000000000" pitchFamily="49" charset="-128"/>
            </a:endParaRPr>
          </a:p>
        </p:txBody>
      </p:sp>
      <p:sp>
        <p:nvSpPr>
          <p:cNvPr id="10" name="角丸四角形 9"/>
          <p:cNvSpPr/>
          <p:nvPr/>
        </p:nvSpPr>
        <p:spPr>
          <a:xfrm>
            <a:off x="767408" y="1567432"/>
            <a:ext cx="11233266" cy="724896"/>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marL="216000" indent="-216000">
              <a:lnSpc>
                <a:spcPct val="1200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所定労働時間が</a:t>
            </a:r>
            <a:r>
              <a:rPr lang="en-US" altLang="ja-JP" sz="2000" dirty="0">
                <a:solidFill>
                  <a:prstClr val="black"/>
                </a:solidFill>
                <a:latin typeface="HG丸ｺﾞｼｯｸM-PRO" panose="020F0600000000000000" pitchFamily="50" charset="-128"/>
                <a:ea typeface="HG丸ｺﾞｼｯｸM-PRO" panose="020F0600000000000000" pitchFamily="50" charset="-128"/>
              </a:rPr>
              <a:t>8</a:t>
            </a:r>
            <a:r>
              <a:rPr lang="ja-JP" altLang="en-US" sz="2000" dirty="0">
                <a:solidFill>
                  <a:prstClr val="black"/>
                </a:solidFill>
                <a:latin typeface="HG丸ｺﾞｼｯｸM-PRO" panose="020F0600000000000000" pitchFamily="50" charset="-128"/>
                <a:ea typeface="HG丸ｺﾞｼｯｸM-PRO" panose="020F0600000000000000" pitchFamily="50" charset="-128"/>
              </a:rPr>
              <a:t>時間以内で、残業で</a:t>
            </a:r>
            <a:r>
              <a:rPr lang="en-US" altLang="ja-JP" sz="2000" dirty="0">
                <a:solidFill>
                  <a:prstClr val="black"/>
                </a:solidFill>
                <a:latin typeface="HG丸ｺﾞｼｯｸM-PRO" panose="020F0600000000000000" pitchFamily="50" charset="-128"/>
                <a:ea typeface="HG丸ｺﾞｼｯｸM-PRO" panose="020F0600000000000000" pitchFamily="50" charset="-128"/>
              </a:rPr>
              <a:t>8</a:t>
            </a:r>
            <a:r>
              <a:rPr lang="ja-JP" altLang="en-US" sz="2000" dirty="0">
                <a:solidFill>
                  <a:prstClr val="black"/>
                </a:solidFill>
                <a:latin typeface="HG丸ｺﾞｼｯｸM-PRO" panose="020F0600000000000000" pitchFamily="50" charset="-128"/>
                <a:ea typeface="HG丸ｺﾞｼｯｸM-PRO" panose="020F0600000000000000" pitchFamily="50" charset="-128"/>
              </a:rPr>
              <a:t>時間を超えた場合も、</a:t>
            </a:r>
            <a:r>
              <a:rPr lang="en-US" altLang="ja-JP" sz="2000" dirty="0">
                <a:solidFill>
                  <a:prstClr val="black"/>
                </a:solidFill>
                <a:latin typeface="HG丸ｺﾞｼｯｸM-PRO" panose="020F0600000000000000" pitchFamily="50" charset="-128"/>
                <a:ea typeface="HG丸ｺﾞｼｯｸM-PRO" panose="020F0600000000000000" pitchFamily="50" charset="-128"/>
              </a:rPr>
              <a:t>60</a:t>
            </a:r>
            <a:r>
              <a:rPr lang="ja-JP" altLang="en-US" sz="2000" dirty="0">
                <a:solidFill>
                  <a:prstClr val="black"/>
                </a:solidFill>
                <a:latin typeface="HG丸ｺﾞｼｯｸM-PRO" panose="020F0600000000000000" pitchFamily="50" charset="-128"/>
                <a:ea typeface="HG丸ｺﾞｼｯｸM-PRO" panose="020F0600000000000000" pitchFamily="50" charset="-128"/>
              </a:rPr>
              <a:t>分以上の休憩時間が必要となる。</a:t>
            </a:r>
            <a:endParaRPr lang="ja-JP" altLang="en-US" sz="2000" dirty="0">
              <a:solidFill>
                <a:prstClr val="white"/>
              </a:solidFill>
              <a:latin typeface="Trebuchet MS"/>
              <a:ea typeface="HGｺﾞｼｯｸM" panose="020B0609000000000000" pitchFamily="49" charset="-128"/>
            </a:endParaRPr>
          </a:p>
        </p:txBody>
      </p:sp>
      <p:sp>
        <p:nvSpPr>
          <p:cNvPr id="11" name="角丸四角形 10"/>
          <p:cNvSpPr/>
          <p:nvPr/>
        </p:nvSpPr>
        <p:spPr>
          <a:xfrm>
            <a:off x="767408" y="2726968"/>
            <a:ext cx="9721113" cy="414000"/>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noAutofit/>
          </a:bodyPr>
          <a:lstStyle/>
          <a:p>
            <a:pPr marL="216000" indent="-216000">
              <a:lnSpc>
                <a:spcPct val="1200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遅刻</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や</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早退</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と振り替えられない。</a:t>
            </a:r>
            <a:endParaRPr lang="ja-JP" altLang="en-US" sz="2000" dirty="0">
              <a:solidFill>
                <a:prstClr val="white"/>
              </a:solidFill>
              <a:latin typeface="Trebuchet MS"/>
              <a:ea typeface="HGｺﾞｼｯｸM" panose="020B0609000000000000" pitchFamily="49" charset="-128"/>
            </a:endParaRPr>
          </a:p>
        </p:txBody>
      </p:sp>
      <p:sp>
        <p:nvSpPr>
          <p:cNvPr id="12" name="角丸四角形 11"/>
          <p:cNvSpPr/>
          <p:nvPr/>
        </p:nvSpPr>
        <p:spPr>
          <a:xfrm>
            <a:off x="767408" y="3831586"/>
            <a:ext cx="10438776" cy="1415662"/>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marL="216000" indent="-216000">
              <a:lnSpc>
                <a:spcPct val="120000"/>
              </a:lnSpc>
            </a:pPr>
            <a:r>
              <a:rPr lang="ja-JP" altLang="en-US" sz="2000" dirty="0">
                <a:solidFill>
                  <a:schemeClr val="tx1"/>
                </a:solidFill>
                <a:latin typeface="HG丸ｺﾞｼｯｸM-PRO" panose="020F0600000000000000" pitchFamily="50" charset="-128"/>
                <a:ea typeface="HG丸ｺﾞｼｯｸM-PRO" panose="020F0600000000000000" pitchFamily="50" charset="-128"/>
              </a:rPr>
              <a:t>◆次の業種には適用されない。</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marL="673200" lvl="1" indent="-216000">
              <a:lnSpc>
                <a:spcPct val="120000"/>
              </a:lnSpc>
            </a:pPr>
            <a:r>
              <a:rPr lang="ja-JP" altLang="en-US" sz="2000" dirty="0">
                <a:solidFill>
                  <a:schemeClr val="tx1"/>
                </a:solidFill>
                <a:latin typeface="HG丸ｺﾞｼｯｸM-PRO" panose="020F0600000000000000" pitchFamily="50" charset="-128"/>
                <a:ea typeface="HG丸ｺﾞｼｯｸM-PRO" panose="020F0600000000000000" pitchFamily="50" charset="-128"/>
              </a:rPr>
              <a:t>① 運輸交通業　② 商業　③ 金融･広告業、④ 映画･演劇業  ⑤ 通信業　⑥ 保健衛生業　 </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marL="673200" lvl="1" indent="-216000">
              <a:lnSpc>
                <a:spcPct val="120000"/>
              </a:lnSpc>
            </a:pPr>
            <a:r>
              <a:rPr lang="ja-JP" altLang="en-US" sz="2000" dirty="0">
                <a:solidFill>
                  <a:schemeClr val="tx1"/>
                </a:solidFill>
                <a:latin typeface="HG丸ｺﾞｼｯｸM-PRO" panose="020F0600000000000000" pitchFamily="50" charset="-128"/>
                <a:ea typeface="HG丸ｺﾞｼｯｸM-PRO" panose="020F0600000000000000" pitchFamily="50" charset="-128"/>
              </a:rPr>
              <a:t>⑦ 接客娯楽業　⑧ 官公署</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marL="216000" indent="-216000">
              <a:lnSpc>
                <a:spcPct val="120000"/>
              </a:lnSpc>
            </a:pPr>
            <a:r>
              <a:rPr lang="ja-JP" altLang="en-US" sz="2000" dirty="0">
                <a:solidFill>
                  <a:schemeClr val="tx1"/>
                </a:solidFill>
                <a:latin typeface="HG丸ｺﾞｼｯｸM-PRO" panose="020F0600000000000000" pitchFamily="50" charset="-128"/>
                <a:ea typeface="HG丸ｺﾞｼｯｸM-PRO" panose="020F0600000000000000" pitchFamily="50" charset="-128"/>
              </a:rPr>
              <a:t>◆前記①～⑧以外の業種では、労使協定の締結により一斉休憩としないこともできる。</a:t>
            </a:r>
          </a:p>
        </p:txBody>
      </p:sp>
      <p:sp>
        <p:nvSpPr>
          <p:cNvPr id="14" name="角丸四角形 13"/>
          <p:cNvSpPr/>
          <p:nvPr/>
        </p:nvSpPr>
        <p:spPr>
          <a:xfrm>
            <a:off x="767408" y="5946925"/>
            <a:ext cx="10438776" cy="645714"/>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marL="216000" indent="-216000">
              <a:lnSpc>
                <a:spcPct val="1200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◆ただし、施設管理上必要な制限を設けることは可能とされている。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216000" indent="-216000">
              <a:lnSpc>
                <a:spcPct val="120000"/>
              </a:lnSpc>
            </a:pPr>
            <a:r>
              <a:rPr lang="ja-JP" altLang="en-US" sz="2000" dirty="0">
                <a:solidFill>
                  <a:prstClr val="black"/>
                </a:solidFill>
                <a:latin typeface="HG丸ｺﾞｼｯｸM-PRO" panose="020F0600000000000000" pitchFamily="50" charset="-128"/>
                <a:ea typeface="HG丸ｺﾞｼｯｸM-PRO" panose="020F0600000000000000" pitchFamily="50" charset="-128"/>
              </a:rPr>
              <a:t>　（会社敷地内で自由に過ごせるなら外出を許可制にすることも可能とされている）</a:t>
            </a:r>
            <a:endParaRPr lang="ja-JP" altLang="en-US" dirty="0">
              <a:solidFill>
                <a:prstClr val="white"/>
              </a:solidFill>
              <a:latin typeface="Trebuchet MS"/>
              <a:ea typeface="HGｺﾞｼｯｸM" panose="020B0609000000000000" pitchFamily="49" charset="-128"/>
            </a:endParaRPr>
          </a:p>
        </p:txBody>
      </p:sp>
      <p:sp>
        <p:nvSpPr>
          <p:cNvPr id="16" name="正方形/長方形 15"/>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休憩時間のルール　「途中で」「一斉に」「自由に利用」が原則</a:t>
            </a:r>
          </a:p>
        </p:txBody>
      </p:sp>
      <p:sp>
        <p:nvSpPr>
          <p:cNvPr id="2" name="スライド番号プレースホルダー 1">
            <a:extLst>
              <a:ext uri="{FF2B5EF4-FFF2-40B4-BE49-F238E27FC236}">
                <a16:creationId xmlns:a16="http://schemas.microsoft.com/office/drawing/2014/main" id="{E6384D8D-EBFC-4B8E-8CCC-416E09723E42}"/>
              </a:ext>
            </a:extLst>
          </p:cNvPr>
          <p:cNvSpPr>
            <a:spLocks noGrp="1"/>
          </p:cNvSpPr>
          <p:nvPr>
            <p:ph type="sldNum" sz="quarter" idx="12"/>
          </p:nvPr>
        </p:nvSpPr>
        <p:spPr/>
        <p:txBody>
          <a:bodyPr/>
          <a:lstStyle/>
          <a:p>
            <a:fld id="{E3C52A74-6BB8-425A-81FA-95938EE2CA9E}" type="slidenum">
              <a:rPr kumimoji="1" lang="ja-JP" altLang="en-US" smtClean="0"/>
              <a:t>70</a:t>
            </a:fld>
            <a:endParaRPr kumimoji="1" lang="ja-JP" altLang="en-US"/>
          </a:p>
        </p:txBody>
      </p:sp>
    </p:spTree>
    <p:extLst>
      <p:ext uri="{BB962C8B-B14F-4D97-AF65-F5344CB8AC3E}">
        <p14:creationId xmlns:p14="http://schemas.microsoft.com/office/powerpoint/2010/main" val="2642706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2279576" y="1700808"/>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１週目</a:t>
            </a:r>
            <a:endParaRPr lang="ja-JP" altLang="ja-JP" dirty="0">
              <a:solidFill>
                <a:prstClr val="black"/>
              </a:solidFill>
              <a:latin typeface="Trebuchet MS"/>
              <a:ea typeface="HGｺﾞｼｯｸM" panose="020B0609000000000000" pitchFamily="49" charset="-128"/>
            </a:endParaRPr>
          </a:p>
        </p:txBody>
      </p:sp>
      <p:sp>
        <p:nvSpPr>
          <p:cNvPr id="20" name="角丸四角形 19"/>
          <p:cNvSpPr/>
          <p:nvPr/>
        </p:nvSpPr>
        <p:spPr>
          <a:xfrm>
            <a:off x="3287688" y="1700808"/>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２週目</a:t>
            </a:r>
            <a:endParaRPr lang="ja-JP" altLang="ja-JP" dirty="0">
              <a:solidFill>
                <a:prstClr val="black"/>
              </a:solidFill>
              <a:latin typeface="Trebuchet MS"/>
              <a:ea typeface="HGｺﾞｼｯｸM" panose="020B0609000000000000" pitchFamily="49" charset="-128"/>
            </a:endParaRPr>
          </a:p>
        </p:txBody>
      </p:sp>
      <p:sp>
        <p:nvSpPr>
          <p:cNvPr id="21" name="角丸四角形 20"/>
          <p:cNvSpPr/>
          <p:nvPr/>
        </p:nvSpPr>
        <p:spPr>
          <a:xfrm>
            <a:off x="4295800" y="1700808"/>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３週目</a:t>
            </a:r>
            <a:endParaRPr lang="ja-JP" altLang="ja-JP" dirty="0">
              <a:solidFill>
                <a:prstClr val="black"/>
              </a:solidFill>
              <a:latin typeface="Trebuchet MS"/>
              <a:ea typeface="HGｺﾞｼｯｸM" panose="020B0609000000000000" pitchFamily="49" charset="-128"/>
            </a:endParaRPr>
          </a:p>
        </p:txBody>
      </p:sp>
      <p:sp>
        <p:nvSpPr>
          <p:cNvPr id="22" name="角丸四角形 21"/>
          <p:cNvSpPr/>
          <p:nvPr/>
        </p:nvSpPr>
        <p:spPr>
          <a:xfrm>
            <a:off x="5303912" y="1700808"/>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４週目</a:t>
            </a:r>
            <a:endParaRPr lang="ja-JP" altLang="ja-JP" dirty="0">
              <a:solidFill>
                <a:prstClr val="black"/>
              </a:solidFill>
              <a:latin typeface="Trebuchet MS"/>
              <a:ea typeface="HGｺﾞｼｯｸM" panose="020B0609000000000000" pitchFamily="49" charset="-128"/>
            </a:endParaRPr>
          </a:p>
        </p:txBody>
      </p:sp>
      <p:sp>
        <p:nvSpPr>
          <p:cNvPr id="23" name="角丸四角形 22"/>
          <p:cNvSpPr/>
          <p:nvPr/>
        </p:nvSpPr>
        <p:spPr>
          <a:xfrm>
            <a:off x="6312024" y="1700808"/>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５週目</a:t>
            </a:r>
            <a:endParaRPr lang="ja-JP" altLang="ja-JP" dirty="0">
              <a:solidFill>
                <a:prstClr val="black"/>
              </a:solidFill>
              <a:latin typeface="Trebuchet MS"/>
              <a:ea typeface="HGｺﾞｼｯｸM" panose="020B0609000000000000" pitchFamily="49" charset="-128"/>
            </a:endParaRPr>
          </a:p>
        </p:txBody>
      </p:sp>
      <p:sp>
        <p:nvSpPr>
          <p:cNvPr id="24" name="角丸四角形 23"/>
          <p:cNvSpPr/>
          <p:nvPr/>
        </p:nvSpPr>
        <p:spPr>
          <a:xfrm>
            <a:off x="7320136" y="1700808"/>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６週目</a:t>
            </a:r>
            <a:endParaRPr lang="ja-JP" altLang="ja-JP" dirty="0">
              <a:solidFill>
                <a:prstClr val="black"/>
              </a:solidFill>
              <a:latin typeface="Trebuchet MS"/>
              <a:ea typeface="HGｺﾞｼｯｸM" panose="020B0609000000000000" pitchFamily="49" charset="-128"/>
            </a:endParaRPr>
          </a:p>
        </p:txBody>
      </p:sp>
      <p:sp>
        <p:nvSpPr>
          <p:cNvPr id="25" name="角丸四角形 24"/>
          <p:cNvSpPr/>
          <p:nvPr/>
        </p:nvSpPr>
        <p:spPr>
          <a:xfrm>
            <a:off x="8328248" y="1700808"/>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７週目</a:t>
            </a:r>
            <a:endParaRPr lang="ja-JP" altLang="ja-JP" dirty="0">
              <a:solidFill>
                <a:prstClr val="black"/>
              </a:solidFill>
              <a:latin typeface="Trebuchet MS"/>
              <a:ea typeface="HGｺﾞｼｯｸM" panose="020B0609000000000000" pitchFamily="49" charset="-128"/>
            </a:endParaRPr>
          </a:p>
        </p:txBody>
      </p:sp>
      <p:sp>
        <p:nvSpPr>
          <p:cNvPr id="26" name="角丸四角形 25"/>
          <p:cNvSpPr/>
          <p:nvPr/>
        </p:nvSpPr>
        <p:spPr>
          <a:xfrm>
            <a:off x="9336360" y="1700808"/>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８週目</a:t>
            </a:r>
            <a:endParaRPr lang="ja-JP" altLang="ja-JP" dirty="0">
              <a:solidFill>
                <a:prstClr val="black"/>
              </a:solidFill>
              <a:latin typeface="Trebuchet MS"/>
              <a:ea typeface="HGｺﾞｼｯｸM" panose="020B0609000000000000" pitchFamily="49" charset="-128"/>
            </a:endParaRPr>
          </a:p>
        </p:txBody>
      </p:sp>
      <p:sp>
        <p:nvSpPr>
          <p:cNvPr id="27" name="角丸四角形 26"/>
          <p:cNvSpPr/>
          <p:nvPr/>
        </p:nvSpPr>
        <p:spPr>
          <a:xfrm>
            <a:off x="2279576" y="2024844"/>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休日２日</a:t>
            </a:r>
            <a:endParaRPr lang="ja-JP" altLang="ja-JP" dirty="0">
              <a:solidFill>
                <a:prstClr val="black"/>
              </a:solidFill>
              <a:latin typeface="Trebuchet MS"/>
              <a:ea typeface="HGｺﾞｼｯｸM" panose="020B0609000000000000" pitchFamily="49" charset="-128"/>
            </a:endParaRPr>
          </a:p>
        </p:txBody>
      </p:sp>
      <p:sp>
        <p:nvSpPr>
          <p:cNvPr id="28" name="角丸四角形 27"/>
          <p:cNvSpPr/>
          <p:nvPr/>
        </p:nvSpPr>
        <p:spPr>
          <a:xfrm>
            <a:off x="3287688" y="2024844"/>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休日２日</a:t>
            </a:r>
            <a:endParaRPr lang="ja-JP" altLang="ja-JP" dirty="0">
              <a:solidFill>
                <a:prstClr val="black"/>
              </a:solidFill>
              <a:latin typeface="Trebuchet MS"/>
              <a:ea typeface="HGｺﾞｼｯｸM" panose="020B0609000000000000" pitchFamily="49" charset="-128"/>
            </a:endParaRPr>
          </a:p>
        </p:txBody>
      </p:sp>
      <p:sp>
        <p:nvSpPr>
          <p:cNvPr id="29" name="角丸四角形 28"/>
          <p:cNvSpPr/>
          <p:nvPr/>
        </p:nvSpPr>
        <p:spPr>
          <a:xfrm>
            <a:off x="4295800" y="2024844"/>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休日０日</a:t>
            </a:r>
            <a:endParaRPr lang="ja-JP" altLang="ja-JP" dirty="0">
              <a:solidFill>
                <a:prstClr val="black"/>
              </a:solidFill>
              <a:latin typeface="Trebuchet MS"/>
              <a:ea typeface="HGｺﾞｼｯｸM" panose="020B0609000000000000" pitchFamily="49" charset="-128"/>
            </a:endParaRPr>
          </a:p>
        </p:txBody>
      </p:sp>
      <p:sp>
        <p:nvSpPr>
          <p:cNvPr id="30" name="角丸四角形 29"/>
          <p:cNvSpPr/>
          <p:nvPr/>
        </p:nvSpPr>
        <p:spPr>
          <a:xfrm>
            <a:off x="5303912" y="2024844"/>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休日０日</a:t>
            </a:r>
            <a:endParaRPr lang="ja-JP" altLang="ja-JP" dirty="0">
              <a:solidFill>
                <a:prstClr val="black"/>
              </a:solidFill>
              <a:latin typeface="Trebuchet MS"/>
              <a:ea typeface="HGｺﾞｼｯｸM" panose="020B0609000000000000" pitchFamily="49" charset="-128"/>
            </a:endParaRPr>
          </a:p>
        </p:txBody>
      </p:sp>
      <p:sp>
        <p:nvSpPr>
          <p:cNvPr id="31" name="角丸四角形 30"/>
          <p:cNvSpPr/>
          <p:nvPr/>
        </p:nvSpPr>
        <p:spPr>
          <a:xfrm>
            <a:off x="6312024" y="2024844"/>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休日０日</a:t>
            </a:r>
            <a:endParaRPr lang="ja-JP" altLang="ja-JP" dirty="0">
              <a:solidFill>
                <a:prstClr val="black"/>
              </a:solidFill>
              <a:latin typeface="Trebuchet MS"/>
              <a:ea typeface="HGｺﾞｼｯｸM" panose="020B0609000000000000" pitchFamily="49" charset="-128"/>
            </a:endParaRPr>
          </a:p>
        </p:txBody>
      </p:sp>
      <p:sp>
        <p:nvSpPr>
          <p:cNvPr id="32" name="角丸四角形 31"/>
          <p:cNvSpPr/>
          <p:nvPr/>
        </p:nvSpPr>
        <p:spPr>
          <a:xfrm>
            <a:off x="7320136" y="2024844"/>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休日１日</a:t>
            </a:r>
            <a:endParaRPr lang="ja-JP" altLang="ja-JP" dirty="0">
              <a:solidFill>
                <a:prstClr val="black"/>
              </a:solidFill>
              <a:latin typeface="Trebuchet MS"/>
              <a:ea typeface="HGｺﾞｼｯｸM" panose="020B0609000000000000" pitchFamily="49" charset="-128"/>
            </a:endParaRPr>
          </a:p>
        </p:txBody>
      </p:sp>
      <p:sp>
        <p:nvSpPr>
          <p:cNvPr id="33" name="角丸四角形 32"/>
          <p:cNvSpPr/>
          <p:nvPr/>
        </p:nvSpPr>
        <p:spPr>
          <a:xfrm>
            <a:off x="8328248" y="2024844"/>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休日２日</a:t>
            </a:r>
            <a:endParaRPr lang="ja-JP" altLang="ja-JP" dirty="0">
              <a:solidFill>
                <a:prstClr val="black"/>
              </a:solidFill>
              <a:latin typeface="Trebuchet MS"/>
              <a:ea typeface="HGｺﾞｼｯｸM" panose="020B0609000000000000" pitchFamily="49" charset="-128"/>
            </a:endParaRPr>
          </a:p>
        </p:txBody>
      </p:sp>
      <p:sp>
        <p:nvSpPr>
          <p:cNvPr id="34" name="角丸四角形 33"/>
          <p:cNvSpPr/>
          <p:nvPr/>
        </p:nvSpPr>
        <p:spPr>
          <a:xfrm>
            <a:off x="9336360" y="2024844"/>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dirty="0">
                <a:solidFill>
                  <a:prstClr val="black"/>
                </a:solidFill>
                <a:latin typeface="Trebuchet MS"/>
                <a:ea typeface="HGｺﾞｼｯｸM" panose="020B0609000000000000" pitchFamily="49" charset="-128"/>
              </a:rPr>
              <a:t>休日１日</a:t>
            </a:r>
            <a:endParaRPr lang="ja-JP" altLang="ja-JP" dirty="0">
              <a:solidFill>
                <a:prstClr val="black"/>
              </a:solidFill>
              <a:latin typeface="Trebuchet MS"/>
              <a:ea typeface="HGｺﾞｼｯｸM" panose="020B0609000000000000" pitchFamily="49" charset="-128"/>
            </a:endParaRPr>
          </a:p>
        </p:txBody>
      </p:sp>
      <p:sp>
        <p:nvSpPr>
          <p:cNvPr id="35" name="角丸四角形 34"/>
          <p:cNvSpPr/>
          <p:nvPr/>
        </p:nvSpPr>
        <p:spPr>
          <a:xfrm>
            <a:off x="2279576" y="2348880"/>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36" name="角丸四角形 35"/>
          <p:cNvSpPr/>
          <p:nvPr/>
        </p:nvSpPr>
        <p:spPr>
          <a:xfrm>
            <a:off x="3287688" y="2348880"/>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37" name="角丸四角形 36"/>
          <p:cNvSpPr/>
          <p:nvPr/>
        </p:nvSpPr>
        <p:spPr>
          <a:xfrm>
            <a:off x="4295800" y="2348880"/>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38" name="角丸四角形 37"/>
          <p:cNvSpPr/>
          <p:nvPr/>
        </p:nvSpPr>
        <p:spPr>
          <a:xfrm>
            <a:off x="5303912" y="2348880"/>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39" name="角丸四角形 38"/>
          <p:cNvSpPr/>
          <p:nvPr/>
        </p:nvSpPr>
        <p:spPr>
          <a:xfrm>
            <a:off x="6312024" y="2348880"/>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40" name="角丸四角形 39"/>
          <p:cNvSpPr/>
          <p:nvPr/>
        </p:nvSpPr>
        <p:spPr>
          <a:xfrm>
            <a:off x="7320136" y="2348880"/>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41" name="角丸四角形 40"/>
          <p:cNvSpPr/>
          <p:nvPr/>
        </p:nvSpPr>
        <p:spPr>
          <a:xfrm>
            <a:off x="8328248" y="2348880"/>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42" name="角丸四角形 41"/>
          <p:cNvSpPr/>
          <p:nvPr/>
        </p:nvSpPr>
        <p:spPr>
          <a:xfrm>
            <a:off x="9336360" y="2348880"/>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43" name="角丸四角形 42"/>
          <p:cNvSpPr/>
          <p:nvPr/>
        </p:nvSpPr>
        <p:spPr>
          <a:xfrm>
            <a:off x="2279576" y="267291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44" name="角丸四角形 43"/>
          <p:cNvSpPr/>
          <p:nvPr/>
        </p:nvSpPr>
        <p:spPr>
          <a:xfrm>
            <a:off x="3287688" y="267291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45" name="角丸四角形 44"/>
          <p:cNvSpPr/>
          <p:nvPr/>
        </p:nvSpPr>
        <p:spPr>
          <a:xfrm>
            <a:off x="4295800" y="267291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46" name="角丸四角形 45"/>
          <p:cNvSpPr/>
          <p:nvPr/>
        </p:nvSpPr>
        <p:spPr>
          <a:xfrm>
            <a:off x="5303912" y="267291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47" name="角丸四角形 46"/>
          <p:cNvSpPr/>
          <p:nvPr/>
        </p:nvSpPr>
        <p:spPr>
          <a:xfrm>
            <a:off x="6312024" y="267291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48" name="角丸四角形 47"/>
          <p:cNvSpPr/>
          <p:nvPr/>
        </p:nvSpPr>
        <p:spPr>
          <a:xfrm>
            <a:off x="7320136" y="267291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49" name="角丸四角形 48"/>
          <p:cNvSpPr/>
          <p:nvPr/>
        </p:nvSpPr>
        <p:spPr>
          <a:xfrm>
            <a:off x="8328248" y="267291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50" name="角丸四角形 49"/>
          <p:cNvSpPr/>
          <p:nvPr/>
        </p:nvSpPr>
        <p:spPr>
          <a:xfrm>
            <a:off x="9336360" y="267291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70" name="角丸四角形 69"/>
          <p:cNvSpPr/>
          <p:nvPr/>
        </p:nvSpPr>
        <p:spPr>
          <a:xfrm>
            <a:off x="2279576" y="361926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71" name="角丸四角形 70"/>
          <p:cNvSpPr/>
          <p:nvPr/>
        </p:nvSpPr>
        <p:spPr>
          <a:xfrm>
            <a:off x="3287688" y="361926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72" name="角丸四角形 71"/>
          <p:cNvSpPr/>
          <p:nvPr/>
        </p:nvSpPr>
        <p:spPr>
          <a:xfrm>
            <a:off x="4295800" y="361926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73" name="角丸四角形 72"/>
          <p:cNvSpPr/>
          <p:nvPr/>
        </p:nvSpPr>
        <p:spPr>
          <a:xfrm>
            <a:off x="5303912" y="361926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74" name="角丸四角形 73"/>
          <p:cNvSpPr/>
          <p:nvPr/>
        </p:nvSpPr>
        <p:spPr>
          <a:xfrm>
            <a:off x="6312024" y="361926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75" name="角丸四角形 74"/>
          <p:cNvSpPr/>
          <p:nvPr/>
        </p:nvSpPr>
        <p:spPr>
          <a:xfrm>
            <a:off x="7320136" y="361926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76" name="角丸四角形 75"/>
          <p:cNvSpPr/>
          <p:nvPr/>
        </p:nvSpPr>
        <p:spPr>
          <a:xfrm>
            <a:off x="8328248" y="361926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77" name="角丸四角形 76"/>
          <p:cNvSpPr/>
          <p:nvPr/>
        </p:nvSpPr>
        <p:spPr>
          <a:xfrm>
            <a:off x="9336360" y="3619266"/>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grpSp>
        <p:nvGrpSpPr>
          <p:cNvPr id="17" name="グループ化 16"/>
          <p:cNvGrpSpPr/>
          <p:nvPr/>
        </p:nvGrpSpPr>
        <p:grpSpPr>
          <a:xfrm>
            <a:off x="2316472" y="3717083"/>
            <a:ext cx="8028000" cy="178305"/>
            <a:chOff x="539552" y="6059007"/>
            <a:chExt cx="8152130" cy="178305"/>
          </a:xfrm>
        </p:grpSpPr>
        <p:sp>
          <p:nvSpPr>
            <p:cNvPr id="16" name="左右矢印 15"/>
            <p:cNvSpPr/>
            <p:nvPr/>
          </p:nvSpPr>
          <p:spPr>
            <a:xfrm>
              <a:off x="539552" y="6059007"/>
              <a:ext cx="4068000" cy="178305"/>
            </a:xfrm>
            <a:prstGeom prst="leftRightArrow">
              <a:avLst>
                <a:gd name="adj1" fmla="val 50000"/>
                <a:gd name="adj2" fmla="val 112000"/>
              </a:avLst>
            </a:prstGeom>
            <a:gradFill>
              <a:gsLst>
                <a:gs pos="0">
                  <a:schemeClr val="tx2">
                    <a:lumMod val="60000"/>
                    <a:lumOff val="40000"/>
                  </a:schemeClr>
                </a:gs>
                <a:gs pos="70000">
                  <a:schemeClr val="bg1"/>
                </a:gs>
                <a:gs pos="30000">
                  <a:schemeClr val="bg1"/>
                </a:gs>
                <a:gs pos="100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latin typeface="Trebuchet MS"/>
                  <a:ea typeface="HGｺﾞｼｯｸM" panose="020B0609000000000000" pitchFamily="49" charset="-128"/>
                </a:rPr>
                <a:t>４週に休日４日ある</a:t>
              </a:r>
            </a:p>
          </p:txBody>
        </p:sp>
        <p:sp>
          <p:nvSpPr>
            <p:cNvPr id="15" name="左右矢印 14"/>
            <p:cNvSpPr/>
            <p:nvPr/>
          </p:nvSpPr>
          <p:spPr>
            <a:xfrm>
              <a:off x="4623682" y="6059007"/>
              <a:ext cx="4068000" cy="178305"/>
            </a:xfrm>
            <a:prstGeom prst="leftRightArrow">
              <a:avLst>
                <a:gd name="adj1" fmla="val 50000"/>
                <a:gd name="adj2" fmla="val 112000"/>
              </a:avLst>
            </a:prstGeom>
            <a:gradFill>
              <a:gsLst>
                <a:gs pos="0">
                  <a:schemeClr val="tx2">
                    <a:lumMod val="60000"/>
                    <a:lumOff val="40000"/>
                  </a:schemeClr>
                </a:gs>
                <a:gs pos="70000">
                  <a:schemeClr val="bg1"/>
                </a:gs>
                <a:gs pos="30000">
                  <a:schemeClr val="bg1"/>
                </a:gs>
                <a:gs pos="100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latin typeface="Trebuchet MS"/>
                  <a:ea typeface="HGｺﾞｼｯｸM" panose="020B0609000000000000" pitchFamily="49" charset="-128"/>
                </a:rPr>
                <a:t>４週に休日４日ある</a:t>
              </a:r>
            </a:p>
          </p:txBody>
        </p:sp>
      </p:grpSp>
      <p:sp>
        <p:nvSpPr>
          <p:cNvPr id="78" name="正方形/長方形 77"/>
          <p:cNvSpPr/>
          <p:nvPr/>
        </p:nvSpPr>
        <p:spPr>
          <a:xfrm>
            <a:off x="1775553" y="3789040"/>
            <a:ext cx="1010727"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050" b="1" dirty="0">
                <a:solidFill>
                  <a:prstClr val="black"/>
                </a:solidFill>
                <a:latin typeface="Trebuchet MS"/>
                <a:ea typeface="HGｺﾞｼｯｸM" panose="020B0609000000000000" pitchFamily="49" charset="-128"/>
              </a:rPr>
              <a:t>↑</a:t>
            </a:r>
            <a:endParaRPr lang="en-US" altLang="ja-JP" sz="1050" b="1" dirty="0">
              <a:solidFill>
                <a:prstClr val="black"/>
              </a:solidFill>
              <a:latin typeface="Trebuchet MS"/>
              <a:ea typeface="HGｺﾞｼｯｸM" panose="020B0609000000000000" pitchFamily="49" charset="-128"/>
            </a:endParaRPr>
          </a:p>
          <a:p>
            <a:pPr algn="ctr"/>
            <a:r>
              <a:rPr lang="ja-JP" altLang="en-US" sz="1050" b="1" dirty="0">
                <a:solidFill>
                  <a:prstClr val="black"/>
                </a:solidFill>
                <a:latin typeface="Trebuchet MS"/>
                <a:ea typeface="HGｺﾞｼｯｸM" panose="020B0609000000000000" pitchFamily="49" charset="-128"/>
              </a:rPr>
              <a:t>起算日</a:t>
            </a:r>
          </a:p>
        </p:txBody>
      </p:sp>
      <p:sp>
        <p:nvSpPr>
          <p:cNvPr id="79" name="正方形/長方形 78"/>
          <p:cNvSpPr/>
          <p:nvPr/>
        </p:nvSpPr>
        <p:spPr>
          <a:xfrm>
            <a:off x="5820879" y="3789040"/>
            <a:ext cx="1010727"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050" b="1" dirty="0">
                <a:solidFill>
                  <a:prstClr val="black"/>
                </a:solidFill>
                <a:latin typeface="Trebuchet MS"/>
                <a:ea typeface="HGｺﾞｼｯｸM" panose="020B0609000000000000" pitchFamily="49" charset="-128"/>
              </a:rPr>
              <a:t>↑</a:t>
            </a:r>
            <a:endParaRPr lang="en-US" altLang="ja-JP" sz="1050" b="1" dirty="0">
              <a:solidFill>
                <a:prstClr val="black"/>
              </a:solidFill>
              <a:latin typeface="Trebuchet MS"/>
              <a:ea typeface="HGｺﾞｼｯｸM" panose="020B0609000000000000" pitchFamily="49" charset="-128"/>
            </a:endParaRPr>
          </a:p>
          <a:p>
            <a:pPr algn="ctr"/>
            <a:r>
              <a:rPr lang="ja-JP" altLang="en-US" sz="1050" b="1" dirty="0">
                <a:solidFill>
                  <a:prstClr val="black"/>
                </a:solidFill>
                <a:latin typeface="Trebuchet MS"/>
                <a:ea typeface="HGｺﾞｼｯｸM" panose="020B0609000000000000" pitchFamily="49" charset="-128"/>
              </a:rPr>
              <a:t>起算日</a:t>
            </a:r>
          </a:p>
        </p:txBody>
      </p:sp>
      <p:sp>
        <p:nvSpPr>
          <p:cNvPr id="51" name="角丸四角形 50"/>
          <p:cNvSpPr/>
          <p:nvPr/>
        </p:nvSpPr>
        <p:spPr>
          <a:xfrm>
            <a:off x="2279576" y="2994319"/>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52" name="角丸四角形 51"/>
          <p:cNvSpPr/>
          <p:nvPr/>
        </p:nvSpPr>
        <p:spPr>
          <a:xfrm>
            <a:off x="3287688" y="2994319"/>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53" name="角丸四角形 52"/>
          <p:cNvSpPr/>
          <p:nvPr/>
        </p:nvSpPr>
        <p:spPr>
          <a:xfrm>
            <a:off x="4295800" y="2994319"/>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54" name="角丸四角形 53"/>
          <p:cNvSpPr/>
          <p:nvPr/>
        </p:nvSpPr>
        <p:spPr>
          <a:xfrm>
            <a:off x="5303912" y="2994319"/>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55" name="角丸四角形 54"/>
          <p:cNvSpPr/>
          <p:nvPr/>
        </p:nvSpPr>
        <p:spPr>
          <a:xfrm>
            <a:off x="6312024" y="2994319"/>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56" name="角丸四角形 55"/>
          <p:cNvSpPr/>
          <p:nvPr/>
        </p:nvSpPr>
        <p:spPr>
          <a:xfrm>
            <a:off x="7320136" y="2994319"/>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57" name="角丸四角形 56"/>
          <p:cNvSpPr/>
          <p:nvPr/>
        </p:nvSpPr>
        <p:spPr>
          <a:xfrm>
            <a:off x="8328248" y="2994319"/>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58" name="角丸四角形 57"/>
          <p:cNvSpPr/>
          <p:nvPr/>
        </p:nvSpPr>
        <p:spPr>
          <a:xfrm>
            <a:off x="9336360" y="2994319"/>
            <a:ext cx="1008000" cy="324036"/>
          </a:xfrm>
          <a:prstGeom prst="roundRect">
            <a:avLst>
              <a:gd name="adj" fmla="val 3569"/>
            </a:avLst>
          </a:prstGeom>
          <a:solidFill>
            <a:schemeClr val="bg1"/>
          </a:solidFill>
          <a:ln w="6350">
            <a:solidFill>
              <a:schemeClr val="tx1">
                <a:lumMod val="75000"/>
                <a:lumOff val="25000"/>
              </a:schemeClr>
            </a:solid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ja-JP" altLang="ja-JP" dirty="0">
              <a:solidFill>
                <a:prstClr val="black"/>
              </a:solidFill>
              <a:latin typeface="Trebuchet MS"/>
              <a:ea typeface="HGｺﾞｼｯｸM" panose="020B0609000000000000" pitchFamily="49" charset="-128"/>
            </a:endParaRPr>
          </a:p>
        </p:txBody>
      </p:sp>
      <p:sp>
        <p:nvSpPr>
          <p:cNvPr id="66" name="正方形/長方形 65"/>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休日のルール　「法定休日」と「所定休日」がある</a:t>
            </a:r>
          </a:p>
        </p:txBody>
      </p:sp>
      <p:sp>
        <p:nvSpPr>
          <p:cNvPr id="80" name="角丸四角形 79"/>
          <p:cNvSpPr/>
          <p:nvPr/>
        </p:nvSpPr>
        <p:spPr>
          <a:xfrm>
            <a:off x="479374" y="998776"/>
            <a:ext cx="11089233" cy="517104"/>
          </a:xfrm>
          <a:prstGeom prst="roundRect">
            <a:avLst>
              <a:gd name="adj" fmla="val 2560"/>
            </a:avLst>
          </a:prstGeom>
          <a:solidFill>
            <a:srgbClr val="00994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0" indent="-216000">
              <a:lnSpc>
                <a:spcPct val="120000"/>
              </a:lnSpc>
            </a:pPr>
            <a:r>
              <a:rPr lang="ja-JP" altLang="en-US" sz="2400" dirty="0">
                <a:solidFill>
                  <a:schemeClr val="bg1"/>
                </a:solidFill>
                <a:latin typeface="HG丸ｺﾞｼｯｸM-PRO" panose="020F0600000000000000" pitchFamily="50" charset="-128"/>
                <a:ea typeface="HG丸ｺﾞｼｯｸM-PRO" panose="020F0600000000000000" pitchFamily="50" charset="-128"/>
              </a:rPr>
              <a:t>法定休日 ＝ 週に</a:t>
            </a:r>
            <a:r>
              <a:rPr lang="en-US" altLang="ja-JP" sz="2400" dirty="0">
                <a:solidFill>
                  <a:schemeClr val="bg1"/>
                </a:solidFill>
                <a:latin typeface="HG丸ｺﾞｼｯｸM-PRO" panose="020F0600000000000000" pitchFamily="50" charset="-128"/>
                <a:ea typeface="HG丸ｺﾞｼｯｸM-PRO" panose="020F0600000000000000" pitchFamily="50" charset="-128"/>
              </a:rPr>
              <a:t>1</a:t>
            </a:r>
            <a:r>
              <a:rPr lang="ja-JP" altLang="en-US" sz="2400" dirty="0">
                <a:solidFill>
                  <a:schemeClr val="bg1"/>
                </a:solidFill>
                <a:latin typeface="HG丸ｺﾞｼｯｸM-PRO" panose="020F0600000000000000" pitchFamily="50" charset="-128"/>
                <a:ea typeface="HG丸ｺﾞｼｯｸM-PRO" panose="020F0600000000000000" pitchFamily="50" charset="-128"/>
              </a:rPr>
              <a:t>日、または</a:t>
            </a:r>
            <a:r>
              <a:rPr lang="en-US" altLang="ja-JP" sz="2400" dirty="0">
                <a:solidFill>
                  <a:schemeClr val="bg1"/>
                </a:solidFill>
                <a:latin typeface="HG丸ｺﾞｼｯｸM-PRO" panose="020F0600000000000000" pitchFamily="50" charset="-128"/>
                <a:ea typeface="HG丸ｺﾞｼｯｸM-PRO" panose="020F0600000000000000" pitchFamily="50" charset="-128"/>
              </a:rPr>
              <a:t>4</a:t>
            </a:r>
            <a:r>
              <a:rPr lang="ja-JP" altLang="en-US" sz="2400" dirty="0">
                <a:solidFill>
                  <a:schemeClr val="bg1"/>
                </a:solidFill>
                <a:latin typeface="HG丸ｺﾞｼｯｸM-PRO" panose="020F0600000000000000" pitchFamily="50" charset="-128"/>
                <a:ea typeface="HG丸ｺﾞｼｯｸM-PRO" panose="020F0600000000000000" pitchFamily="50" charset="-128"/>
              </a:rPr>
              <a:t>週間に</a:t>
            </a:r>
            <a:r>
              <a:rPr lang="en-US" altLang="ja-JP" sz="2400" dirty="0">
                <a:solidFill>
                  <a:schemeClr val="bg1"/>
                </a:solidFill>
                <a:latin typeface="HG丸ｺﾞｼｯｸM-PRO" panose="020F0600000000000000" pitchFamily="50" charset="-128"/>
                <a:ea typeface="HG丸ｺﾞｼｯｸM-PRO" panose="020F0600000000000000" pitchFamily="50" charset="-128"/>
              </a:rPr>
              <a:t>4</a:t>
            </a:r>
            <a:r>
              <a:rPr lang="ja-JP" altLang="en-US" sz="2400" dirty="0">
                <a:solidFill>
                  <a:schemeClr val="bg1"/>
                </a:solidFill>
                <a:latin typeface="HG丸ｺﾞｼｯｸM-PRO" panose="020F0600000000000000" pitchFamily="50" charset="-128"/>
                <a:ea typeface="HG丸ｺﾞｼｯｸM-PRO" panose="020F0600000000000000" pitchFamily="50" charset="-128"/>
              </a:rPr>
              <a:t>日の休日を与えなければならない</a:t>
            </a:r>
            <a:endParaRPr lang="ja-JP" altLang="en-US" sz="2400" dirty="0">
              <a:solidFill>
                <a:schemeClr val="bg1"/>
              </a:solidFill>
              <a:latin typeface="Trebuchet MS"/>
              <a:ea typeface="HGｺﾞｼｯｸM" panose="020B0609000000000000" pitchFamily="49" charset="-128"/>
            </a:endParaRPr>
          </a:p>
        </p:txBody>
      </p:sp>
      <p:sp>
        <p:nvSpPr>
          <p:cNvPr id="82" name="角丸四角形 81"/>
          <p:cNvSpPr/>
          <p:nvPr/>
        </p:nvSpPr>
        <p:spPr>
          <a:xfrm>
            <a:off x="750100" y="5440408"/>
            <a:ext cx="10890516" cy="724896"/>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marL="216000" indent="-216000">
              <a:lnSpc>
                <a:spcPct val="120000"/>
              </a:lnSpc>
            </a:pPr>
            <a:r>
              <a:rPr lang="ja-JP" altLang="en-US" sz="2000" dirty="0">
                <a:solidFill>
                  <a:srgbClr val="FF0000"/>
                </a:solidFill>
                <a:latin typeface="HG丸ｺﾞｼｯｸM-PRO" panose="020F0600000000000000" pitchFamily="50" charset="-128"/>
                <a:ea typeface="HG丸ｺﾞｼｯｸM-PRO" panose="020F0600000000000000" pitchFamily="50" charset="-128"/>
              </a:rPr>
              <a:t>「法定休日」ではない「所定休日」に働かせる場合は時間外労働となり、割増賃金は</a:t>
            </a:r>
            <a:r>
              <a:rPr lang="en-US" altLang="ja-JP" sz="2000" dirty="0">
                <a:solidFill>
                  <a:srgbClr val="FF0000"/>
                </a:solidFill>
                <a:latin typeface="HG丸ｺﾞｼｯｸM-PRO" panose="020F0600000000000000" pitchFamily="50" charset="-128"/>
                <a:ea typeface="HG丸ｺﾞｼｯｸM-PRO" panose="020F0600000000000000" pitchFamily="50" charset="-128"/>
              </a:rPr>
              <a:t>25</a:t>
            </a:r>
            <a:r>
              <a:rPr lang="ja-JP" altLang="en-US" sz="2000" dirty="0">
                <a:solidFill>
                  <a:srgbClr val="FF0000"/>
                </a:solidFill>
                <a:latin typeface="HG丸ｺﾞｼｯｸM-PRO" panose="020F0600000000000000" pitchFamily="50" charset="-128"/>
                <a:ea typeface="HG丸ｺﾞｼｯｸM-PRO" panose="020F0600000000000000" pitchFamily="50" charset="-128"/>
              </a:rPr>
              <a:t>％以上となる。</a:t>
            </a:r>
            <a:endParaRPr lang="ja-JP" altLang="en-US" sz="2000" dirty="0">
              <a:solidFill>
                <a:srgbClr val="FF0000"/>
              </a:solidFill>
              <a:latin typeface="Trebuchet MS"/>
              <a:ea typeface="HGｺﾞｼｯｸM" panose="020B0609000000000000" pitchFamily="49" charset="-128"/>
            </a:endParaRPr>
          </a:p>
        </p:txBody>
      </p:sp>
      <p:sp>
        <p:nvSpPr>
          <p:cNvPr id="83" name="角丸四角形 82"/>
          <p:cNvSpPr/>
          <p:nvPr/>
        </p:nvSpPr>
        <p:spPr>
          <a:xfrm>
            <a:off x="479376" y="4856112"/>
            <a:ext cx="11089233" cy="517104"/>
          </a:xfrm>
          <a:prstGeom prst="roundRect">
            <a:avLst>
              <a:gd name="adj" fmla="val 2560"/>
            </a:avLst>
          </a:prstGeom>
          <a:solidFill>
            <a:srgbClr val="00994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0" indent="-216000">
              <a:lnSpc>
                <a:spcPct val="120000"/>
              </a:lnSpc>
            </a:pPr>
            <a:r>
              <a:rPr lang="ja-JP" altLang="en-US" sz="2400" dirty="0">
                <a:solidFill>
                  <a:schemeClr val="bg1"/>
                </a:solidFill>
                <a:latin typeface="HG丸ｺﾞｼｯｸM-PRO" panose="020F0600000000000000" pitchFamily="50" charset="-128"/>
                <a:ea typeface="HG丸ｺﾞｼｯｸM-PRO" panose="020F0600000000000000" pitchFamily="50" charset="-128"/>
              </a:rPr>
              <a:t>所定休日 ＝ 就業規則等で定める会社の休日</a:t>
            </a:r>
            <a:endParaRPr lang="ja-JP" altLang="en-US" sz="2400" dirty="0">
              <a:solidFill>
                <a:schemeClr val="bg1"/>
              </a:solidFill>
              <a:latin typeface="Trebuchet MS"/>
              <a:ea typeface="HGｺﾞｼｯｸM" panose="020B0609000000000000" pitchFamily="49" charset="-128"/>
            </a:endParaRPr>
          </a:p>
        </p:txBody>
      </p:sp>
      <p:sp>
        <p:nvSpPr>
          <p:cNvPr id="84" name="角丸四角形 83"/>
          <p:cNvSpPr/>
          <p:nvPr/>
        </p:nvSpPr>
        <p:spPr>
          <a:xfrm>
            <a:off x="767390" y="4149080"/>
            <a:ext cx="11233266" cy="724896"/>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marL="216000" indent="-216000">
              <a:lnSpc>
                <a:spcPct val="120000"/>
              </a:lnSpc>
            </a:pPr>
            <a:r>
              <a:rPr lang="ja-JP" altLang="en-US" sz="2000" dirty="0">
                <a:solidFill>
                  <a:srgbClr val="FF0000"/>
                </a:solidFill>
                <a:latin typeface="HG丸ｺﾞｼｯｸM-PRO" panose="020F0600000000000000" pitchFamily="50" charset="-128"/>
                <a:ea typeface="HG丸ｺﾞｼｯｸM-PRO" panose="020F0600000000000000" pitchFamily="50" charset="-128"/>
              </a:rPr>
              <a:t>「法定休日」に働かせる場合は休日労働となり、割増賃金は</a:t>
            </a:r>
            <a:r>
              <a:rPr lang="en-US" altLang="ja-JP" sz="2000" dirty="0">
                <a:solidFill>
                  <a:srgbClr val="FF0000"/>
                </a:solidFill>
                <a:latin typeface="HG丸ｺﾞｼｯｸM-PRO" panose="020F0600000000000000" pitchFamily="50" charset="-128"/>
                <a:ea typeface="HG丸ｺﾞｼｯｸM-PRO" panose="020F0600000000000000" pitchFamily="50" charset="-128"/>
              </a:rPr>
              <a:t>35</a:t>
            </a:r>
            <a:r>
              <a:rPr lang="ja-JP" altLang="en-US" sz="2000" dirty="0">
                <a:solidFill>
                  <a:srgbClr val="FF0000"/>
                </a:solidFill>
                <a:latin typeface="HG丸ｺﾞｼｯｸM-PRO" panose="020F0600000000000000" pitchFamily="50" charset="-128"/>
                <a:ea typeface="HG丸ｺﾞｼｯｸM-PRO" panose="020F0600000000000000" pitchFamily="50" charset="-128"/>
              </a:rPr>
              <a:t>％以上となる。</a:t>
            </a:r>
            <a:endParaRPr lang="ja-JP" altLang="en-US" sz="2000" dirty="0">
              <a:solidFill>
                <a:srgbClr val="FF0000"/>
              </a:solidFill>
              <a:latin typeface="Trebuchet MS"/>
              <a:ea typeface="HGｺﾞｼｯｸM" panose="020B0609000000000000" pitchFamily="49" charset="-128"/>
            </a:endParaRPr>
          </a:p>
        </p:txBody>
      </p:sp>
      <p:sp>
        <p:nvSpPr>
          <p:cNvPr id="12" name="左右矢印 11"/>
          <p:cNvSpPr/>
          <p:nvPr/>
        </p:nvSpPr>
        <p:spPr>
          <a:xfrm>
            <a:off x="3324394" y="2432900"/>
            <a:ext cx="3997783" cy="178305"/>
          </a:xfrm>
          <a:prstGeom prst="leftRightArrow">
            <a:avLst>
              <a:gd name="adj1" fmla="val 50000"/>
              <a:gd name="adj2" fmla="val 112000"/>
            </a:avLst>
          </a:prstGeom>
          <a:gradFill>
            <a:gsLst>
              <a:gs pos="0">
                <a:schemeClr val="tx2">
                  <a:lumMod val="60000"/>
                  <a:lumOff val="40000"/>
                </a:schemeClr>
              </a:gs>
              <a:gs pos="70000">
                <a:schemeClr val="bg1"/>
              </a:gs>
              <a:gs pos="30000">
                <a:schemeClr val="bg1"/>
              </a:gs>
              <a:gs pos="100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latin typeface="Trebuchet MS"/>
                <a:ea typeface="HGｺﾞｼｯｸM" panose="020B0609000000000000" pitchFamily="49" charset="-128"/>
              </a:rPr>
              <a:t>４週に休日２日しかない</a:t>
            </a:r>
          </a:p>
        </p:txBody>
      </p:sp>
      <p:sp>
        <p:nvSpPr>
          <p:cNvPr id="13" name="左右矢印 12"/>
          <p:cNvSpPr/>
          <p:nvPr/>
        </p:nvSpPr>
        <p:spPr>
          <a:xfrm>
            <a:off x="4367842" y="2747608"/>
            <a:ext cx="3997783" cy="178305"/>
          </a:xfrm>
          <a:prstGeom prst="leftRightArrow">
            <a:avLst>
              <a:gd name="adj1" fmla="val 50000"/>
              <a:gd name="adj2" fmla="val 112000"/>
            </a:avLst>
          </a:prstGeom>
          <a:gradFill>
            <a:gsLst>
              <a:gs pos="0">
                <a:schemeClr val="tx2">
                  <a:lumMod val="60000"/>
                  <a:lumOff val="40000"/>
                </a:schemeClr>
              </a:gs>
              <a:gs pos="70000">
                <a:schemeClr val="bg1"/>
              </a:gs>
              <a:gs pos="30000">
                <a:schemeClr val="bg1"/>
              </a:gs>
              <a:gs pos="100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latin typeface="Trebuchet MS"/>
                <a:ea typeface="HGｺﾞｼｯｸM" panose="020B0609000000000000" pitchFamily="49" charset="-128"/>
              </a:rPr>
              <a:t>　４週に休日１日しかない</a:t>
            </a:r>
          </a:p>
        </p:txBody>
      </p:sp>
      <p:sp>
        <p:nvSpPr>
          <p:cNvPr id="14" name="左右矢印 13"/>
          <p:cNvSpPr/>
          <p:nvPr/>
        </p:nvSpPr>
        <p:spPr>
          <a:xfrm>
            <a:off x="5338611" y="3093082"/>
            <a:ext cx="3997783" cy="178305"/>
          </a:xfrm>
          <a:prstGeom prst="leftRightArrow">
            <a:avLst>
              <a:gd name="adj1" fmla="val 50000"/>
              <a:gd name="adj2" fmla="val 112000"/>
            </a:avLst>
          </a:prstGeom>
          <a:gradFill>
            <a:gsLst>
              <a:gs pos="0">
                <a:schemeClr val="tx2">
                  <a:lumMod val="60000"/>
                  <a:lumOff val="40000"/>
                </a:schemeClr>
              </a:gs>
              <a:gs pos="70000">
                <a:schemeClr val="bg1"/>
              </a:gs>
              <a:gs pos="30000">
                <a:schemeClr val="bg1"/>
              </a:gs>
              <a:gs pos="100000">
                <a:schemeClr val="tx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black"/>
                </a:solidFill>
                <a:latin typeface="Trebuchet MS"/>
                <a:ea typeface="HGｺﾞｼｯｸM" panose="020B0609000000000000" pitchFamily="49" charset="-128"/>
              </a:rPr>
              <a:t>４週に休日３日しかない</a:t>
            </a:r>
          </a:p>
        </p:txBody>
      </p:sp>
      <p:sp>
        <p:nvSpPr>
          <p:cNvPr id="2" name="下矢印 1"/>
          <p:cNvSpPr/>
          <p:nvPr/>
        </p:nvSpPr>
        <p:spPr>
          <a:xfrm>
            <a:off x="2639616" y="3318355"/>
            <a:ext cx="72008" cy="300911"/>
          </a:xfrm>
          <a:prstGeom prst="down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角丸四角形 67"/>
          <p:cNvSpPr/>
          <p:nvPr/>
        </p:nvSpPr>
        <p:spPr>
          <a:xfrm>
            <a:off x="2823176" y="3305576"/>
            <a:ext cx="11233266" cy="724896"/>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marL="216000" indent="-216000">
              <a:lnSpc>
                <a:spcPct val="120000"/>
              </a:lnSpc>
            </a:pPr>
            <a:r>
              <a:rPr lang="ja-JP" altLang="en-US" sz="1400" dirty="0">
                <a:solidFill>
                  <a:srgbClr val="FF0000"/>
                </a:solidFill>
                <a:latin typeface="HG丸ｺﾞｼｯｸM-PRO" panose="020F0600000000000000" pitchFamily="50" charset="-128"/>
                <a:ea typeface="HG丸ｺﾞｼｯｸM-PRO" panose="020F0600000000000000" pitchFamily="50" charset="-128"/>
              </a:rPr>
              <a:t>（起算日を明らかにして、その期間ごとに４週４日の休日が確保されていれば違法ではない。）</a:t>
            </a:r>
            <a:endParaRPr lang="ja-JP" altLang="en-US" sz="1400" dirty="0">
              <a:solidFill>
                <a:srgbClr val="FF0000"/>
              </a:solidFill>
              <a:latin typeface="Trebuchet MS"/>
              <a:ea typeface="HGｺﾞｼｯｸM" panose="020B0609000000000000" pitchFamily="49" charset="-128"/>
            </a:endParaRPr>
          </a:p>
        </p:txBody>
      </p:sp>
      <p:sp>
        <p:nvSpPr>
          <p:cNvPr id="3" name="スライド番号プレースホルダー 2">
            <a:extLst>
              <a:ext uri="{FF2B5EF4-FFF2-40B4-BE49-F238E27FC236}">
                <a16:creationId xmlns:a16="http://schemas.microsoft.com/office/drawing/2014/main" id="{F98D38B8-51B6-521C-A7E6-E7ED3356598D}"/>
              </a:ext>
            </a:extLst>
          </p:cNvPr>
          <p:cNvSpPr>
            <a:spLocks noGrp="1"/>
          </p:cNvSpPr>
          <p:nvPr>
            <p:ph type="sldNum" sz="quarter" idx="12"/>
          </p:nvPr>
        </p:nvSpPr>
        <p:spPr/>
        <p:txBody>
          <a:bodyPr/>
          <a:lstStyle/>
          <a:p>
            <a:fld id="{E3C52A74-6BB8-425A-81FA-95938EE2CA9E}" type="slidenum">
              <a:rPr kumimoji="1" lang="ja-JP" altLang="en-US" smtClean="0"/>
              <a:t>71</a:t>
            </a:fld>
            <a:endParaRPr kumimoji="1" lang="ja-JP" altLang="en-US"/>
          </a:p>
        </p:txBody>
      </p:sp>
    </p:spTree>
    <p:extLst>
      <p:ext uri="{BB962C8B-B14F-4D97-AF65-F5344CB8AC3E}">
        <p14:creationId xmlns:p14="http://schemas.microsoft.com/office/powerpoint/2010/main" val="25823761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0" y="635061"/>
            <a:ext cx="12192000" cy="12964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「休日の振り替え」と「代休」</a:t>
            </a:r>
          </a:p>
        </p:txBody>
      </p:sp>
      <p:sp>
        <p:nvSpPr>
          <p:cNvPr id="65" name="角丸四角形 64"/>
          <p:cNvSpPr/>
          <p:nvPr/>
        </p:nvSpPr>
        <p:spPr>
          <a:xfrm>
            <a:off x="479374" y="998776"/>
            <a:ext cx="11017226" cy="517104"/>
          </a:xfrm>
          <a:prstGeom prst="roundRect">
            <a:avLst>
              <a:gd name="adj" fmla="val 2560"/>
            </a:avLst>
          </a:prstGeom>
          <a:solidFill>
            <a:srgbClr val="9C7DB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0" indent="-216000">
              <a:lnSpc>
                <a:spcPct val="120000"/>
              </a:lnSpc>
            </a:pPr>
            <a:r>
              <a:rPr lang="ja-JP" altLang="en-US" sz="2400" dirty="0">
                <a:solidFill>
                  <a:schemeClr val="bg1"/>
                </a:solidFill>
                <a:latin typeface="HG丸ｺﾞｼｯｸM-PRO" panose="020F0600000000000000" pitchFamily="50" charset="-128"/>
                <a:ea typeface="HG丸ｺﾞｼｯｸM-PRO" panose="020F0600000000000000" pitchFamily="50" charset="-128"/>
              </a:rPr>
              <a:t>１　休日振替</a:t>
            </a:r>
            <a:r>
              <a:rPr lang="en-US" altLang="ja-JP" sz="2400" dirty="0">
                <a:solidFill>
                  <a:schemeClr val="bg1"/>
                </a:solidFill>
                <a:latin typeface="HG丸ｺﾞｼｯｸM-PRO" panose="020F0600000000000000" pitchFamily="50" charset="-128"/>
                <a:ea typeface="HG丸ｺﾞｼｯｸM-PRO" panose="020F0600000000000000" pitchFamily="50" charset="-128"/>
              </a:rPr>
              <a:t>(</a:t>
            </a:r>
            <a:r>
              <a:rPr lang="ja-JP" altLang="en-US" sz="2400" dirty="0">
                <a:solidFill>
                  <a:schemeClr val="bg1"/>
                </a:solidFill>
                <a:latin typeface="HG丸ｺﾞｼｯｸM-PRO" panose="020F0600000000000000" pitchFamily="50" charset="-128"/>
                <a:ea typeface="HG丸ｺﾞｼｯｸM-PRO" panose="020F0600000000000000" pitchFamily="50" charset="-128"/>
              </a:rPr>
              <a:t>あらかじめ</a:t>
            </a:r>
            <a:r>
              <a:rPr lang="en-US" altLang="ja-JP" sz="2400" dirty="0">
                <a:solidFill>
                  <a:schemeClr val="bg1"/>
                </a:solidFill>
                <a:latin typeface="HG丸ｺﾞｼｯｸM-PRO" panose="020F0600000000000000" pitchFamily="50" charset="-128"/>
                <a:ea typeface="HG丸ｺﾞｼｯｸM-PRO" panose="020F0600000000000000" pitchFamily="50" charset="-128"/>
              </a:rPr>
              <a:t>)</a:t>
            </a:r>
            <a:r>
              <a:rPr lang="ja-JP" altLang="en-US" sz="2400" dirty="0">
                <a:solidFill>
                  <a:schemeClr val="bg1"/>
                </a:solidFill>
                <a:latin typeface="HG丸ｺﾞｼｯｸM-PRO" panose="020F0600000000000000" pitchFamily="50" charset="-128"/>
                <a:ea typeface="HG丸ｺﾞｼｯｸM-PRO" panose="020F0600000000000000" pitchFamily="50" charset="-128"/>
              </a:rPr>
              <a:t>は、休日労働とはならない。</a:t>
            </a:r>
            <a:endParaRPr lang="ja-JP" altLang="en-US" sz="2400" dirty="0">
              <a:solidFill>
                <a:schemeClr val="bg1"/>
              </a:solidFill>
              <a:latin typeface="Trebuchet MS"/>
              <a:ea typeface="HGｺﾞｼｯｸM" panose="020B0609000000000000" pitchFamily="49" charset="-128"/>
            </a:endParaRPr>
          </a:p>
        </p:txBody>
      </p:sp>
      <p:sp>
        <p:nvSpPr>
          <p:cNvPr id="68" name="角丸四角形 67"/>
          <p:cNvSpPr/>
          <p:nvPr/>
        </p:nvSpPr>
        <p:spPr>
          <a:xfrm>
            <a:off x="460188" y="3789013"/>
            <a:ext cx="11036412" cy="540000"/>
          </a:xfrm>
          <a:prstGeom prst="roundRect">
            <a:avLst>
              <a:gd name="adj" fmla="val 2560"/>
            </a:avLst>
          </a:prstGeom>
          <a:solidFill>
            <a:srgbClr val="9C7DB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0" indent="-216000">
              <a:lnSpc>
                <a:spcPct val="120000"/>
              </a:lnSpc>
            </a:pPr>
            <a:r>
              <a:rPr lang="ja-JP" altLang="en-US" sz="2400" dirty="0">
                <a:solidFill>
                  <a:schemeClr val="bg1"/>
                </a:solidFill>
                <a:latin typeface="HG丸ｺﾞｼｯｸM-PRO" panose="020F0600000000000000" pitchFamily="50" charset="-128"/>
                <a:ea typeface="HG丸ｺﾞｼｯｸM-PRO" panose="020F0600000000000000" pitchFamily="50" charset="-128"/>
              </a:rPr>
              <a:t>３　週休</a:t>
            </a:r>
            <a:r>
              <a:rPr lang="en-US" altLang="ja-JP" sz="2400" dirty="0">
                <a:solidFill>
                  <a:schemeClr val="bg1"/>
                </a:solidFill>
                <a:latin typeface="HG丸ｺﾞｼｯｸM-PRO" panose="020F0600000000000000" pitchFamily="50" charset="-128"/>
                <a:ea typeface="HG丸ｺﾞｼｯｸM-PRO" panose="020F0600000000000000" pitchFamily="50" charset="-128"/>
              </a:rPr>
              <a:t>2</a:t>
            </a:r>
            <a:r>
              <a:rPr lang="ja-JP" altLang="en-US" sz="2400" dirty="0">
                <a:solidFill>
                  <a:schemeClr val="bg1"/>
                </a:solidFill>
                <a:latin typeface="HG丸ｺﾞｼｯｸM-PRO" panose="020F0600000000000000" pitchFamily="50" charset="-128"/>
                <a:ea typeface="HG丸ｺﾞｼｯｸM-PRO" panose="020F0600000000000000" pitchFamily="50" charset="-128"/>
              </a:rPr>
              <a:t>日制の場合の「法定休日」は何曜日？</a:t>
            </a:r>
            <a:endParaRPr lang="ja-JP" altLang="en-US" sz="2400" dirty="0">
              <a:solidFill>
                <a:schemeClr val="bg1"/>
              </a:solidFill>
              <a:latin typeface="Trebuchet MS"/>
              <a:ea typeface="HGｺﾞｼｯｸM" panose="020B0609000000000000" pitchFamily="49" charset="-128"/>
            </a:endParaRPr>
          </a:p>
        </p:txBody>
      </p:sp>
      <p:sp>
        <p:nvSpPr>
          <p:cNvPr id="69" name="角丸四角形 68"/>
          <p:cNvSpPr/>
          <p:nvPr/>
        </p:nvSpPr>
        <p:spPr>
          <a:xfrm>
            <a:off x="427760" y="5102426"/>
            <a:ext cx="11068840" cy="540000"/>
          </a:xfrm>
          <a:prstGeom prst="roundRect">
            <a:avLst>
              <a:gd name="adj" fmla="val 2560"/>
            </a:avLst>
          </a:prstGeom>
          <a:solidFill>
            <a:srgbClr val="9C7DB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0" indent="-216000">
              <a:lnSpc>
                <a:spcPct val="120000"/>
              </a:lnSpc>
            </a:pPr>
            <a:r>
              <a:rPr lang="ja-JP" altLang="en-US" sz="2400" dirty="0">
                <a:solidFill>
                  <a:schemeClr val="bg1"/>
                </a:solidFill>
                <a:latin typeface="HG丸ｺﾞｼｯｸM-PRO" panose="020F0600000000000000" pitchFamily="50" charset="-128"/>
                <a:ea typeface="HG丸ｺﾞｼｯｸM-PRO" panose="020F0600000000000000" pitchFamily="50" charset="-128"/>
              </a:rPr>
              <a:t>４　国民の祝日に出勤しても休日労働にならないの？</a:t>
            </a:r>
            <a:endParaRPr lang="ja-JP" altLang="en-US" sz="2400" dirty="0">
              <a:solidFill>
                <a:schemeClr val="bg1"/>
              </a:solidFill>
              <a:latin typeface="Trebuchet MS"/>
              <a:ea typeface="HGｺﾞｼｯｸM" panose="020B0609000000000000" pitchFamily="49" charset="-128"/>
            </a:endParaRPr>
          </a:p>
        </p:txBody>
      </p:sp>
      <p:sp>
        <p:nvSpPr>
          <p:cNvPr id="80" name="角丸四角形 79"/>
          <p:cNvSpPr/>
          <p:nvPr/>
        </p:nvSpPr>
        <p:spPr>
          <a:xfrm>
            <a:off x="460348" y="2733639"/>
            <a:ext cx="11036252" cy="556254"/>
          </a:xfrm>
          <a:prstGeom prst="roundRect">
            <a:avLst>
              <a:gd name="adj" fmla="val 2560"/>
            </a:avLst>
          </a:prstGeom>
          <a:solidFill>
            <a:srgbClr val="9C7DB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ctr">
            <a:noAutofit/>
          </a:bodyPr>
          <a:lstStyle/>
          <a:p>
            <a:pPr marL="216000" indent="-216000">
              <a:lnSpc>
                <a:spcPct val="120000"/>
              </a:lnSpc>
            </a:pPr>
            <a:r>
              <a:rPr lang="ja-JP" altLang="en-US" sz="2400" dirty="0">
                <a:solidFill>
                  <a:schemeClr val="bg1"/>
                </a:solidFill>
                <a:latin typeface="HG丸ｺﾞｼｯｸM-PRO" panose="020F0600000000000000" pitchFamily="50" charset="-128"/>
                <a:ea typeface="HG丸ｺﾞｼｯｸM-PRO" panose="020F0600000000000000" pitchFamily="50" charset="-128"/>
              </a:rPr>
              <a:t>２　代休</a:t>
            </a:r>
            <a:r>
              <a:rPr lang="en-US" altLang="ja-JP" sz="2400" dirty="0">
                <a:solidFill>
                  <a:schemeClr val="bg1"/>
                </a:solidFill>
                <a:latin typeface="HG丸ｺﾞｼｯｸM-PRO" panose="020F0600000000000000" pitchFamily="50" charset="-128"/>
                <a:ea typeface="HG丸ｺﾞｼｯｸM-PRO" panose="020F0600000000000000" pitchFamily="50" charset="-128"/>
              </a:rPr>
              <a:t>(</a:t>
            </a:r>
            <a:r>
              <a:rPr lang="ja-JP" altLang="en-US" sz="2400" dirty="0">
                <a:solidFill>
                  <a:schemeClr val="bg1"/>
                </a:solidFill>
                <a:latin typeface="HG丸ｺﾞｼｯｸM-PRO" panose="020F0600000000000000" pitchFamily="50" charset="-128"/>
                <a:ea typeface="HG丸ｺﾞｼｯｸM-PRO" panose="020F0600000000000000" pitchFamily="50" charset="-128"/>
              </a:rPr>
              <a:t>事後に休日を付与</a:t>
            </a:r>
            <a:r>
              <a:rPr lang="en-US" altLang="ja-JP" sz="2400" dirty="0">
                <a:solidFill>
                  <a:schemeClr val="bg1"/>
                </a:solidFill>
                <a:latin typeface="HG丸ｺﾞｼｯｸM-PRO" panose="020F0600000000000000" pitchFamily="50" charset="-128"/>
                <a:ea typeface="HG丸ｺﾞｼｯｸM-PRO" panose="020F0600000000000000" pitchFamily="50" charset="-128"/>
              </a:rPr>
              <a:t>)</a:t>
            </a:r>
            <a:r>
              <a:rPr lang="ja-JP" altLang="en-US" sz="2400" dirty="0">
                <a:solidFill>
                  <a:schemeClr val="bg1"/>
                </a:solidFill>
                <a:latin typeface="HG丸ｺﾞｼｯｸM-PRO" panose="020F0600000000000000" pitchFamily="50" charset="-128"/>
                <a:ea typeface="HG丸ｺﾞｼｯｸM-PRO" panose="020F0600000000000000" pitchFamily="50" charset="-128"/>
              </a:rPr>
              <a:t>する場合は、休日労働となる。</a:t>
            </a:r>
            <a:endParaRPr lang="ja-JP" altLang="en-US" sz="2400" dirty="0">
              <a:solidFill>
                <a:schemeClr val="bg1"/>
              </a:solidFill>
              <a:latin typeface="Trebuchet MS"/>
              <a:ea typeface="HGｺﾞｼｯｸM" panose="020B0609000000000000" pitchFamily="49" charset="-128"/>
            </a:endParaRPr>
          </a:p>
        </p:txBody>
      </p:sp>
      <p:sp>
        <p:nvSpPr>
          <p:cNvPr id="81" name="角丸四角形 80"/>
          <p:cNvSpPr/>
          <p:nvPr/>
        </p:nvSpPr>
        <p:spPr>
          <a:xfrm>
            <a:off x="476993" y="1567432"/>
            <a:ext cx="11523681" cy="760126"/>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marL="216000" indent="-216000">
              <a:lnSpc>
                <a:spcPct val="120000"/>
              </a:lnSpc>
            </a:pPr>
            <a:r>
              <a:rPr lang="ja-JP" altLang="en-US" dirty="0">
                <a:solidFill>
                  <a:prstClr val="black"/>
                </a:solidFill>
                <a:latin typeface="HG丸ｺﾞｼｯｸM-PRO" panose="020F0600000000000000" pitchFamily="50" charset="-128"/>
                <a:ea typeface="HG丸ｺﾞｼｯｸM-PRO" panose="020F0600000000000000" pitchFamily="50" charset="-128"/>
              </a:rPr>
              <a:t>法定休日に労働させる場合に、あらかじめ別の日を休日とする</a:t>
            </a:r>
            <a:r>
              <a:rPr lang="en-US" altLang="ja-JP" dirty="0">
                <a:solidFill>
                  <a:prstClr val="black"/>
                </a:solidFill>
                <a:latin typeface="HG丸ｺﾞｼｯｸM-PRO" panose="020F0600000000000000" pitchFamily="50" charset="-128"/>
                <a:ea typeface="HG丸ｺﾞｼｯｸM-PRO" panose="020F0600000000000000" pitchFamily="50" charset="-128"/>
              </a:rPr>
              <a:t>(</a:t>
            </a:r>
            <a:r>
              <a:rPr lang="ja-JP" altLang="en-US" dirty="0">
                <a:solidFill>
                  <a:prstClr val="black"/>
                </a:solidFill>
                <a:latin typeface="HG丸ｺﾞｼｯｸM-PRO" panose="020F0600000000000000" pitchFamily="50" charset="-128"/>
                <a:ea typeface="HG丸ｺﾞｼｯｸM-PRO" panose="020F0600000000000000" pitchFamily="50" charset="-128"/>
              </a:rPr>
              <a:t>振り替える</a:t>
            </a:r>
            <a:r>
              <a:rPr lang="en-US" altLang="ja-JP" dirty="0">
                <a:solidFill>
                  <a:prstClr val="black"/>
                </a:solidFill>
                <a:latin typeface="HG丸ｺﾞｼｯｸM-PRO" panose="020F0600000000000000" pitchFamily="50" charset="-128"/>
                <a:ea typeface="HG丸ｺﾞｼｯｸM-PRO" panose="020F0600000000000000" pitchFamily="50" charset="-128"/>
              </a:rPr>
              <a:t>)</a:t>
            </a:r>
            <a:r>
              <a:rPr lang="ja-JP" altLang="en-US" dirty="0">
                <a:solidFill>
                  <a:prstClr val="black"/>
                </a:solidFill>
                <a:latin typeface="HG丸ｺﾞｼｯｸM-PRO" panose="020F0600000000000000" pitchFamily="50" charset="-128"/>
                <a:ea typeface="HG丸ｺﾞｼｯｸM-PRO" panose="020F0600000000000000" pitchFamily="50" charset="-128"/>
              </a:rPr>
              <a:t>ことにより、</a:t>
            </a:r>
            <a:r>
              <a:rPr lang="en-US" altLang="ja-JP" dirty="0">
                <a:solidFill>
                  <a:prstClr val="black"/>
                </a:solidFill>
                <a:latin typeface="HG丸ｺﾞｼｯｸM-PRO" panose="020F0600000000000000" pitchFamily="50" charset="-128"/>
                <a:ea typeface="HG丸ｺﾞｼｯｸM-PRO" panose="020F0600000000000000" pitchFamily="50" charset="-128"/>
              </a:rPr>
              <a:t>4</a:t>
            </a:r>
            <a:r>
              <a:rPr lang="ja-JP" altLang="en-US" dirty="0">
                <a:solidFill>
                  <a:prstClr val="black"/>
                </a:solidFill>
                <a:latin typeface="HG丸ｺﾞｼｯｸM-PRO" panose="020F0600000000000000" pitchFamily="50" charset="-128"/>
                <a:ea typeface="HG丸ｺﾞｼｯｸM-PRO" panose="020F0600000000000000" pitchFamily="50" charset="-128"/>
              </a:rPr>
              <a:t>週間に</a:t>
            </a:r>
            <a:r>
              <a:rPr lang="en-US" altLang="ja-JP" dirty="0">
                <a:solidFill>
                  <a:prstClr val="black"/>
                </a:solidFill>
                <a:latin typeface="HG丸ｺﾞｼｯｸM-PRO" panose="020F0600000000000000" pitchFamily="50" charset="-128"/>
                <a:ea typeface="HG丸ｺﾞｼｯｸM-PRO" panose="020F0600000000000000" pitchFamily="50" charset="-128"/>
              </a:rPr>
              <a:t>4</a:t>
            </a:r>
            <a:r>
              <a:rPr lang="ja-JP" altLang="en-US" dirty="0">
                <a:solidFill>
                  <a:prstClr val="black"/>
                </a:solidFill>
                <a:latin typeface="HG丸ｺﾞｼｯｸM-PRO" panose="020F0600000000000000" pitchFamily="50" charset="-128"/>
                <a:ea typeface="HG丸ｺﾞｼｯｸM-PRO" panose="020F0600000000000000" pitchFamily="50" charset="-128"/>
              </a:rPr>
              <a:t>日以上</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marL="216000" indent="-216000">
              <a:lnSpc>
                <a:spcPct val="120000"/>
              </a:lnSpc>
            </a:pPr>
            <a:r>
              <a:rPr lang="ja-JP" altLang="en-US" dirty="0">
                <a:solidFill>
                  <a:prstClr val="black"/>
                </a:solidFill>
                <a:latin typeface="HG丸ｺﾞｼｯｸM-PRO" panose="020F0600000000000000" pitchFamily="50" charset="-128"/>
                <a:ea typeface="HG丸ｺﾞｼｯｸM-PRO" panose="020F0600000000000000" pitchFamily="50" charset="-128"/>
              </a:rPr>
              <a:t>の法定休日が確保されるならば、休日労働の割増賃金は原則不要。</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marL="216000" indent="-216000">
              <a:lnSpc>
                <a:spcPct val="120000"/>
              </a:lnSpc>
            </a:pPr>
            <a:r>
              <a:rPr lang="ja-JP" altLang="en-US" dirty="0">
                <a:solidFill>
                  <a:schemeClr val="tx1"/>
                </a:solidFill>
                <a:latin typeface="HG丸ｺﾞｼｯｸM-PRO" panose="020F0600000000000000" pitchFamily="50" charset="-128"/>
                <a:ea typeface="HG丸ｺﾞｼｯｸM-PRO" panose="020F0600000000000000" pitchFamily="50" charset="-128"/>
              </a:rPr>
              <a:t>ただし、時間外労働の割増賃金が必要となる場合があります。</a:t>
            </a:r>
          </a:p>
        </p:txBody>
      </p:sp>
      <p:sp>
        <p:nvSpPr>
          <p:cNvPr id="82" name="角丸四角形 81"/>
          <p:cNvSpPr/>
          <p:nvPr/>
        </p:nvSpPr>
        <p:spPr>
          <a:xfrm>
            <a:off x="465414" y="3338317"/>
            <a:ext cx="11379647" cy="414000"/>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noAutofit/>
          </a:bodyPr>
          <a:lstStyle/>
          <a:p>
            <a:pPr marL="216000" indent="-216000">
              <a:lnSpc>
                <a:spcPct val="120000"/>
              </a:lnSpc>
            </a:pPr>
            <a:r>
              <a:rPr lang="ja-JP" altLang="en-US" dirty="0">
                <a:solidFill>
                  <a:prstClr val="black"/>
                </a:solidFill>
                <a:latin typeface="HG丸ｺﾞｼｯｸM-PRO" panose="020F0600000000000000" pitchFamily="50" charset="-128"/>
                <a:ea typeface="HG丸ｺﾞｼｯｸM-PRO" panose="020F0600000000000000" pitchFamily="50" charset="-128"/>
              </a:rPr>
              <a:t>法定休日に労働させたあとで、代わりの休日を付与した場合でも、休日労働の割増賃金が必要。</a:t>
            </a:r>
            <a:endParaRPr lang="ja-JP" altLang="en-US" dirty="0">
              <a:solidFill>
                <a:prstClr val="white"/>
              </a:solidFill>
              <a:latin typeface="Trebuchet MS"/>
              <a:ea typeface="HGｺﾞｼｯｸM" panose="020B0609000000000000" pitchFamily="49" charset="-128"/>
            </a:endParaRPr>
          </a:p>
        </p:txBody>
      </p:sp>
      <p:sp>
        <p:nvSpPr>
          <p:cNvPr id="83" name="角丸四角形 82"/>
          <p:cNvSpPr/>
          <p:nvPr/>
        </p:nvSpPr>
        <p:spPr>
          <a:xfrm>
            <a:off x="443705" y="4358953"/>
            <a:ext cx="11379647" cy="712641"/>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marL="216000" indent="-216000">
              <a:lnSpc>
                <a:spcPct val="120000"/>
              </a:lnSpc>
            </a:pPr>
            <a:r>
              <a:rPr lang="ja-JP" altLang="en-US" dirty="0">
                <a:solidFill>
                  <a:schemeClr val="tx1"/>
                </a:solidFill>
                <a:latin typeface="HG丸ｺﾞｼｯｸM-PRO" panose="020F0600000000000000" pitchFamily="50" charset="-128"/>
                <a:ea typeface="HG丸ｺﾞｼｯｸM-PRO" panose="020F0600000000000000" pitchFamily="50" charset="-128"/>
              </a:rPr>
              <a:t>就業規則などであらかじめ法定休日を明確にしている場合はその日。定められていない場合は事案ごとの</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marL="216000" indent="-216000">
              <a:lnSpc>
                <a:spcPct val="120000"/>
              </a:lnSpc>
            </a:pPr>
            <a:r>
              <a:rPr lang="ja-JP" altLang="en-US" dirty="0">
                <a:solidFill>
                  <a:schemeClr val="tx1"/>
                </a:solidFill>
                <a:latin typeface="HG丸ｺﾞｼｯｸM-PRO" panose="020F0600000000000000" pitchFamily="50" charset="-128"/>
                <a:ea typeface="HG丸ｺﾞｼｯｸM-PRO" panose="020F0600000000000000" pitchFamily="50" charset="-128"/>
              </a:rPr>
              <a:t>解釈となる。</a:t>
            </a:r>
          </a:p>
        </p:txBody>
      </p:sp>
      <p:sp>
        <p:nvSpPr>
          <p:cNvPr id="84" name="角丸四角形 83"/>
          <p:cNvSpPr/>
          <p:nvPr/>
        </p:nvSpPr>
        <p:spPr>
          <a:xfrm>
            <a:off x="443705" y="5608233"/>
            <a:ext cx="11412935" cy="1106530"/>
          </a:xfrm>
          <a:prstGeom prst="roundRect">
            <a:avLst>
              <a:gd name="adj" fmla="val 256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rtlCol="0" anchor="t" anchorCtr="0">
            <a:noAutofit/>
          </a:bodyPr>
          <a:lstStyle/>
          <a:p>
            <a:pPr marL="216000" indent="-216000">
              <a:lnSpc>
                <a:spcPct val="120000"/>
              </a:lnSpc>
            </a:pPr>
            <a:r>
              <a:rPr lang="ja-JP" altLang="en-US" dirty="0">
                <a:solidFill>
                  <a:schemeClr val="tx1"/>
                </a:solidFill>
                <a:latin typeface="HG丸ｺﾞｼｯｸM-PRO" panose="020F0600000000000000" pitchFamily="50" charset="-128"/>
                <a:ea typeface="HG丸ｺﾞｼｯｸM-PRO" panose="020F0600000000000000" pitchFamily="50" charset="-128"/>
              </a:rPr>
              <a:t>国民の祝日に関する法律は、国民の祝日に休むことを義務づけてはいないので、国民の休日に労働させても</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marL="216000" indent="-216000">
              <a:lnSpc>
                <a:spcPct val="120000"/>
              </a:lnSpc>
            </a:pPr>
            <a:r>
              <a:rPr lang="ja-JP" altLang="en-US" dirty="0">
                <a:solidFill>
                  <a:schemeClr val="tx1"/>
                </a:solidFill>
                <a:latin typeface="HG丸ｺﾞｼｯｸM-PRO" panose="020F0600000000000000" pitchFamily="50" charset="-128"/>
                <a:ea typeface="HG丸ｺﾞｼｯｸM-PRO" panose="020F0600000000000000" pitchFamily="50" charset="-128"/>
              </a:rPr>
              <a:t>労働基準法違反とはならない。</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marL="216000" indent="-216000">
              <a:lnSpc>
                <a:spcPct val="120000"/>
              </a:lnSpc>
            </a:pPr>
            <a:r>
              <a:rPr lang="ja-JP" altLang="en-US" dirty="0">
                <a:solidFill>
                  <a:schemeClr val="tx1"/>
                </a:solidFill>
                <a:latin typeface="HG丸ｺﾞｼｯｸM-PRO" panose="020F0600000000000000" pitchFamily="50" charset="-128"/>
                <a:ea typeface="HG丸ｺﾞｼｯｸM-PRO" panose="020F0600000000000000" pitchFamily="50" charset="-128"/>
              </a:rPr>
              <a:t>ただし、国民の祝日の趣旨からは、労働者を休ませる一方で、賃金の減収を生じさせないことが望ましい。</a:t>
            </a:r>
          </a:p>
        </p:txBody>
      </p:sp>
      <p:sp>
        <p:nvSpPr>
          <p:cNvPr id="2" name="スライド番号プレースホルダー 1">
            <a:extLst>
              <a:ext uri="{FF2B5EF4-FFF2-40B4-BE49-F238E27FC236}">
                <a16:creationId xmlns:a16="http://schemas.microsoft.com/office/drawing/2014/main" id="{920C6EEA-A3C8-D602-8DA2-F27CA3BB1ECF}"/>
              </a:ext>
            </a:extLst>
          </p:cNvPr>
          <p:cNvSpPr>
            <a:spLocks noGrp="1"/>
          </p:cNvSpPr>
          <p:nvPr>
            <p:ph type="sldNum" sz="quarter" idx="12"/>
          </p:nvPr>
        </p:nvSpPr>
        <p:spPr/>
        <p:txBody>
          <a:bodyPr/>
          <a:lstStyle/>
          <a:p>
            <a:fld id="{E3C52A74-6BB8-425A-81FA-95938EE2CA9E}" type="slidenum">
              <a:rPr kumimoji="1" lang="ja-JP" altLang="en-US" smtClean="0"/>
              <a:t>72</a:t>
            </a:fld>
            <a:endParaRPr kumimoji="1" lang="ja-JP" altLang="en-US"/>
          </a:p>
        </p:txBody>
      </p:sp>
    </p:spTree>
    <p:extLst>
      <p:ext uri="{BB962C8B-B14F-4D97-AF65-F5344CB8AC3E}">
        <p14:creationId xmlns:p14="http://schemas.microsoft.com/office/powerpoint/2010/main" val="1913399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746672" y="6048521"/>
            <a:ext cx="8547472" cy="571852"/>
          </a:xfrm>
          <a:prstGeom prst="roundRect">
            <a:avLst>
              <a:gd name="adj" fmla="val 3569"/>
            </a:avLst>
          </a:prstGeom>
          <a:noFill/>
          <a:ln w="6350">
            <a:noFill/>
            <a:headEnd type="oval"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endParaRPr lang="ja-JP" altLang="ja-JP" sz="1600" dirty="0">
              <a:solidFill>
                <a:prstClr val="black"/>
              </a:solidFill>
              <a:latin typeface="Trebuchet MS"/>
              <a:ea typeface="HGｺﾞｼｯｸM" panose="020B0609000000000000" pitchFamily="49" charset="-128"/>
            </a:endParaRPr>
          </a:p>
        </p:txBody>
      </p:sp>
      <p:sp>
        <p:nvSpPr>
          <p:cNvPr id="3" name="正方形/長方形 2"/>
          <p:cNvSpPr/>
          <p:nvPr/>
        </p:nvSpPr>
        <p:spPr>
          <a:xfrm>
            <a:off x="1847561" y="1700808"/>
            <a:ext cx="4352407"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black"/>
                </a:solidFill>
                <a:latin typeface="HG丸ｺﾞｼｯｸM-PRO" panose="020F0600000000000000" pitchFamily="50" charset="-128"/>
                <a:ea typeface="HG丸ｺﾞｼｯｸM-PRO" panose="020F0600000000000000" pitchFamily="50" charset="-128"/>
              </a:rPr>
              <a:t>所定労働時間･日数と年次有給休暇日数</a:t>
            </a:r>
          </a:p>
        </p:txBody>
      </p:sp>
      <p:sp>
        <p:nvSpPr>
          <p:cNvPr id="7" name="正方形/長方形 6"/>
          <p:cNvSpPr/>
          <p:nvPr/>
        </p:nvSpPr>
        <p:spPr>
          <a:xfrm>
            <a:off x="1862668" y="2105860"/>
            <a:ext cx="912157" cy="1031183"/>
          </a:xfrm>
          <a:prstGeom prst="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働くべき</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時間</a:t>
            </a:r>
            <a:r>
              <a:rPr lang="en-US" altLang="ja-JP" sz="1600" dirty="0">
                <a:solidFill>
                  <a:prstClr val="black"/>
                </a:solidFill>
                <a:latin typeface="HG丸ｺﾞｼｯｸM-PRO" panose="020F0600000000000000" pitchFamily="50" charset="-128"/>
                <a:ea typeface="HG丸ｺﾞｼｯｸM-PRO" panose="020F0600000000000000" pitchFamily="50" charset="-128"/>
              </a:rPr>
              <a:t>/</a:t>
            </a:r>
            <a:r>
              <a:rPr lang="ja-JP" altLang="en-US" sz="1600" dirty="0">
                <a:solidFill>
                  <a:prstClr val="black"/>
                </a:solidFill>
                <a:latin typeface="HG丸ｺﾞｼｯｸM-PRO" panose="020F0600000000000000" pitchFamily="50" charset="-128"/>
                <a:ea typeface="HG丸ｺﾞｼｯｸM-PRO" panose="020F0600000000000000" pitchFamily="50" charset="-128"/>
              </a:rPr>
              <a:t>週</a:t>
            </a:r>
          </a:p>
        </p:txBody>
      </p:sp>
      <p:sp>
        <p:nvSpPr>
          <p:cNvPr id="8" name="正方形/長方形 7"/>
          <p:cNvSpPr/>
          <p:nvPr/>
        </p:nvSpPr>
        <p:spPr>
          <a:xfrm>
            <a:off x="1862668" y="3137528"/>
            <a:ext cx="912157" cy="4680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30</a:t>
            </a:r>
            <a:r>
              <a:rPr lang="ja-JP" altLang="en-US" sz="1600" dirty="0">
                <a:solidFill>
                  <a:prstClr val="black"/>
                </a:solidFill>
                <a:latin typeface="HG丸ｺﾞｼｯｸM-PRO" panose="020F0600000000000000" pitchFamily="50" charset="-128"/>
                <a:ea typeface="HG丸ｺﾞｼｯｸM-PRO" panose="020F0600000000000000" pitchFamily="50" charset="-128"/>
              </a:rPr>
              <a:t>時間以上</a:t>
            </a:r>
          </a:p>
        </p:txBody>
      </p:sp>
      <p:sp>
        <p:nvSpPr>
          <p:cNvPr id="9" name="正方形/長方形 8"/>
          <p:cNvSpPr/>
          <p:nvPr/>
        </p:nvSpPr>
        <p:spPr>
          <a:xfrm>
            <a:off x="1869888" y="3615880"/>
            <a:ext cx="900000" cy="2495115"/>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30</a:t>
            </a:r>
            <a:r>
              <a:rPr lang="ja-JP" altLang="en-US" sz="1600" dirty="0">
                <a:solidFill>
                  <a:prstClr val="black"/>
                </a:solidFill>
                <a:latin typeface="HG丸ｺﾞｼｯｸM-PRO" panose="020F0600000000000000" pitchFamily="50" charset="-128"/>
                <a:ea typeface="HG丸ｺﾞｼｯｸM-PRO" panose="020F0600000000000000" pitchFamily="50" charset="-128"/>
              </a:rPr>
              <a:t>時間未満</a:t>
            </a:r>
          </a:p>
        </p:txBody>
      </p:sp>
      <p:sp>
        <p:nvSpPr>
          <p:cNvPr id="10" name="正方形/長方形 9"/>
          <p:cNvSpPr/>
          <p:nvPr/>
        </p:nvSpPr>
        <p:spPr>
          <a:xfrm>
            <a:off x="2769984" y="2110456"/>
            <a:ext cx="1584000" cy="504000"/>
          </a:xfrm>
          <a:prstGeom prst="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働くべき日数</a:t>
            </a:r>
          </a:p>
        </p:txBody>
      </p:sp>
      <p:sp>
        <p:nvSpPr>
          <p:cNvPr id="12" name="正方形/長方形 11"/>
          <p:cNvSpPr/>
          <p:nvPr/>
        </p:nvSpPr>
        <p:spPr>
          <a:xfrm>
            <a:off x="4353800" y="2110456"/>
            <a:ext cx="6048576" cy="487072"/>
          </a:xfrm>
          <a:prstGeom prst="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続けて働いた年月数</a:t>
            </a:r>
          </a:p>
        </p:txBody>
      </p:sp>
      <p:sp>
        <p:nvSpPr>
          <p:cNvPr id="14" name="正方形/長方形 13"/>
          <p:cNvSpPr/>
          <p:nvPr/>
        </p:nvSpPr>
        <p:spPr>
          <a:xfrm>
            <a:off x="3381984" y="4391160"/>
            <a:ext cx="972000" cy="432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600"/>
              </a:lnSpc>
            </a:pPr>
            <a:r>
              <a:rPr lang="en-US" altLang="ja-JP" sz="1400" dirty="0">
                <a:solidFill>
                  <a:prstClr val="black"/>
                </a:solidFill>
                <a:latin typeface="HG丸ｺﾞｼｯｸM-PRO" panose="020F0600000000000000" pitchFamily="50" charset="-128"/>
                <a:ea typeface="HG丸ｺﾞｼｯｸM-PRO" panose="020F0600000000000000" pitchFamily="50" charset="-128"/>
              </a:rPr>
              <a:t>169</a:t>
            </a:r>
            <a:r>
              <a:rPr lang="ja-JP" altLang="en-US" sz="1400" dirty="0">
                <a:solidFill>
                  <a:prstClr val="black"/>
                </a:solidFill>
                <a:latin typeface="HG丸ｺﾞｼｯｸM-PRO" panose="020F0600000000000000" pitchFamily="50" charset="-128"/>
                <a:ea typeface="HG丸ｺﾞｼｯｸM-PRO" panose="020F0600000000000000" pitchFamily="50" charset="-128"/>
              </a:rPr>
              <a:t>～</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r">
              <a:lnSpc>
                <a:spcPts val="1600"/>
              </a:lnSpc>
            </a:pPr>
            <a:r>
              <a:rPr lang="en-US" altLang="ja-JP" sz="1400" dirty="0">
                <a:solidFill>
                  <a:prstClr val="black"/>
                </a:solidFill>
                <a:latin typeface="HG丸ｺﾞｼｯｸM-PRO" panose="020F0600000000000000" pitchFamily="50" charset="-128"/>
                <a:ea typeface="HG丸ｺﾞｼｯｸM-PRO" panose="020F0600000000000000" pitchFamily="50" charset="-128"/>
              </a:rPr>
              <a:t>216</a:t>
            </a:r>
            <a:r>
              <a:rPr lang="ja-JP" altLang="en-US" sz="14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15" name="正方形/長方形 14"/>
          <p:cNvSpPr/>
          <p:nvPr/>
        </p:nvSpPr>
        <p:spPr>
          <a:xfrm>
            <a:off x="4353984" y="2596992"/>
            <a:ext cx="864000" cy="540000"/>
          </a:xfrm>
          <a:prstGeom prst="rect">
            <a:avLst/>
          </a:prstGeom>
          <a:solidFill>
            <a:srgbClr val="1DFF8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srgbClr val="FF0000"/>
                </a:solidFill>
                <a:latin typeface="HG丸ｺﾞｼｯｸM-PRO" panose="020F0600000000000000" pitchFamily="50" charset="-128"/>
                <a:ea typeface="HG丸ｺﾞｼｯｸM-PRO" panose="020F0600000000000000" pitchFamily="50" charset="-128"/>
              </a:rPr>
              <a:t>6</a:t>
            </a:r>
            <a:r>
              <a:rPr lang="ja-JP" altLang="en-US" sz="1600" dirty="0">
                <a:solidFill>
                  <a:srgbClr val="FF0000"/>
                </a:solidFill>
                <a:latin typeface="HG丸ｺﾞｼｯｸM-PRO" panose="020F0600000000000000" pitchFamily="50" charset="-128"/>
                <a:ea typeface="HG丸ｺﾞｼｯｸM-PRO" panose="020F0600000000000000" pitchFamily="50" charset="-128"/>
              </a:rPr>
              <a:t>か月</a:t>
            </a:r>
          </a:p>
        </p:txBody>
      </p:sp>
      <p:sp>
        <p:nvSpPr>
          <p:cNvPr id="16" name="正方形/長方形 15"/>
          <p:cNvSpPr/>
          <p:nvPr/>
        </p:nvSpPr>
        <p:spPr>
          <a:xfrm>
            <a:off x="4353984" y="3137528"/>
            <a:ext cx="864000" cy="126135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srgbClr val="FF0000"/>
                </a:solidFill>
                <a:latin typeface="HG丸ｺﾞｼｯｸM-PRO" panose="020F0600000000000000" pitchFamily="50" charset="-128"/>
                <a:ea typeface="HG丸ｺﾞｼｯｸM-PRO" panose="020F0600000000000000" pitchFamily="50" charset="-128"/>
              </a:rPr>
              <a:t>10</a:t>
            </a:r>
            <a:r>
              <a:rPr lang="ja-JP" altLang="en-US" sz="1600" dirty="0">
                <a:solidFill>
                  <a:srgbClr val="FF0000"/>
                </a:solidFill>
                <a:latin typeface="HG丸ｺﾞｼｯｸM-PRO" panose="020F0600000000000000" pitchFamily="50" charset="-128"/>
                <a:ea typeface="HG丸ｺﾞｼｯｸM-PRO" panose="020F0600000000000000" pitchFamily="50" charset="-128"/>
              </a:rPr>
              <a:t>日</a:t>
            </a:r>
          </a:p>
        </p:txBody>
      </p:sp>
      <p:sp>
        <p:nvSpPr>
          <p:cNvPr id="19" name="正方形/長方形 18"/>
          <p:cNvSpPr/>
          <p:nvPr/>
        </p:nvSpPr>
        <p:spPr>
          <a:xfrm>
            <a:off x="2769984" y="3615829"/>
            <a:ext cx="612000" cy="3960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6</a:t>
            </a:r>
            <a:r>
              <a:rPr lang="ja-JP" altLang="en-US" sz="16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21" name="正方形/長方形 20"/>
          <p:cNvSpPr/>
          <p:nvPr/>
        </p:nvSpPr>
        <p:spPr>
          <a:xfrm>
            <a:off x="2769984" y="4004992"/>
            <a:ext cx="612000" cy="3960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５日</a:t>
            </a:r>
          </a:p>
        </p:txBody>
      </p:sp>
      <p:sp>
        <p:nvSpPr>
          <p:cNvPr id="22" name="正方形/長方形 21"/>
          <p:cNvSpPr/>
          <p:nvPr/>
        </p:nvSpPr>
        <p:spPr>
          <a:xfrm>
            <a:off x="2769984" y="4394065"/>
            <a:ext cx="612000" cy="432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４日</a:t>
            </a:r>
          </a:p>
        </p:txBody>
      </p:sp>
      <p:sp>
        <p:nvSpPr>
          <p:cNvPr id="23" name="正方形/長方形 22"/>
          <p:cNvSpPr/>
          <p:nvPr/>
        </p:nvSpPr>
        <p:spPr>
          <a:xfrm>
            <a:off x="2769984" y="4823184"/>
            <a:ext cx="612000" cy="432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３日</a:t>
            </a:r>
          </a:p>
        </p:txBody>
      </p:sp>
      <p:sp>
        <p:nvSpPr>
          <p:cNvPr id="24" name="正方形/長方形 23"/>
          <p:cNvSpPr/>
          <p:nvPr/>
        </p:nvSpPr>
        <p:spPr>
          <a:xfrm>
            <a:off x="2769984" y="5247311"/>
            <a:ext cx="612000" cy="432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２日</a:t>
            </a:r>
          </a:p>
        </p:txBody>
      </p:sp>
      <p:sp>
        <p:nvSpPr>
          <p:cNvPr id="25" name="正方形/長方形 24"/>
          <p:cNvSpPr/>
          <p:nvPr/>
        </p:nvSpPr>
        <p:spPr>
          <a:xfrm>
            <a:off x="2769984" y="5682688"/>
            <a:ext cx="612000" cy="432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１日</a:t>
            </a:r>
          </a:p>
        </p:txBody>
      </p:sp>
      <p:sp>
        <p:nvSpPr>
          <p:cNvPr id="26" name="正方形/長方形 25"/>
          <p:cNvSpPr/>
          <p:nvPr/>
        </p:nvSpPr>
        <p:spPr>
          <a:xfrm>
            <a:off x="2769984" y="3142843"/>
            <a:ext cx="1584000" cy="4680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a:t>
            </a:r>
            <a:endParaRPr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2769984" y="2597528"/>
            <a:ext cx="612000" cy="540000"/>
          </a:xfrm>
          <a:prstGeom prst="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週</a:t>
            </a:r>
          </a:p>
        </p:txBody>
      </p:sp>
      <p:sp>
        <p:nvSpPr>
          <p:cNvPr id="28" name="正方形/長方形 27"/>
          <p:cNvSpPr/>
          <p:nvPr/>
        </p:nvSpPr>
        <p:spPr>
          <a:xfrm>
            <a:off x="3381984" y="3607424"/>
            <a:ext cx="972000" cy="789077"/>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a:t>
            </a:r>
            <a:endParaRPr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9" name="正方形/長方形 28"/>
          <p:cNvSpPr/>
          <p:nvPr/>
        </p:nvSpPr>
        <p:spPr>
          <a:xfrm>
            <a:off x="3376496" y="2597528"/>
            <a:ext cx="977488" cy="540000"/>
          </a:xfrm>
          <a:prstGeom prst="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年</a:t>
            </a:r>
          </a:p>
        </p:txBody>
      </p:sp>
      <p:sp>
        <p:nvSpPr>
          <p:cNvPr id="30" name="正方形/長方形 29"/>
          <p:cNvSpPr/>
          <p:nvPr/>
        </p:nvSpPr>
        <p:spPr>
          <a:xfrm>
            <a:off x="6082088" y="2596992"/>
            <a:ext cx="864000" cy="540000"/>
          </a:xfrm>
          <a:prstGeom prst="rect">
            <a:avLst/>
          </a:prstGeom>
          <a:solidFill>
            <a:srgbClr val="1DFF8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2</a:t>
            </a:r>
            <a:r>
              <a:rPr lang="ja-JP" altLang="en-US" sz="1600" dirty="0">
                <a:solidFill>
                  <a:prstClr val="black"/>
                </a:solidFill>
                <a:latin typeface="HG丸ｺﾞｼｯｸM-PRO" panose="020F0600000000000000" pitchFamily="50" charset="-128"/>
                <a:ea typeface="HG丸ｺﾞｼｯｸM-PRO" panose="020F0600000000000000" pitchFamily="50" charset="-128"/>
              </a:rPr>
              <a:t>年</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6</a:t>
            </a:r>
            <a:r>
              <a:rPr lang="ja-JP" altLang="en-US" sz="1600" dirty="0">
                <a:solidFill>
                  <a:prstClr val="black"/>
                </a:solidFill>
                <a:latin typeface="HG丸ｺﾞｼｯｸM-PRO" panose="020F0600000000000000" pitchFamily="50" charset="-128"/>
                <a:ea typeface="HG丸ｺﾞｼｯｸM-PRO" panose="020F0600000000000000" pitchFamily="50" charset="-128"/>
              </a:rPr>
              <a:t>か月</a:t>
            </a:r>
          </a:p>
        </p:txBody>
      </p:sp>
      <p:sp>
        <p:nvSpPr>
          <p:cNvPr id="31" name="正方形/長方形 30"/>
          <p:cNvSpPr/>
          <p:nvPr/>
        </p:nvSpPr>
        <p:spPr>
          <a:xfrm>
            <a:off x="6946184" y="2596992"/>
            <a:ext cx="864000" cy="540000"/>
          </a:xfrm>
          <a:prstGeom prst="rect">
            <a:avLst/>
          </a:prstGeom>
          <a:solidFill>
            <a:srgbClr val="1DFF8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3</a:t>
            </a:r>
            <a:r>
              <a:rPr lang="ja-JP" altLang="en-US" sz="1600" dirty="0">
                <a:solidFill>
                  <a:prstClr val="black"/>
                </a:solidFill>
                <a:latin typeface="HG丸ｺﾞｼｯｸM-PRO" panose="020F0600000000000000" pitchFamily="50" charset="-128"/>
                <a:ea typeface="HG丸ｺﾞｼｯｸM-PRO" panose="020F0600000000000000" pitchFamily="50" charset="-128"/>
              </a:rPr>
              <a:t>年</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6</a:t>
            </a:r>
            <a:r>
              <a:rPr lang="ja-JP" altLang="en-US" sz="1600" dirty="0">
                <a:solidFill>
                  <a:prstClr val="black"/>
                </a:solidFill>
                <a:latin typeface="HG丸ｺﾞｼｯｸM-PRO" panose="020F0600000000000000" pitchFamily="50" charset="-128"/>
                <a:ea typeface="HG丸ｺﾞｼｯｸM-PRO" panose="020F0600000000000000" pitchFamily="50" charset="-128"/>
              </a:rPr>
              <a:t>か月</a:t>
            </a:r>
          </a:p>
        </p:txBody>
      </p:sp>
      <p:sp>
        <p:nvSpPr>
          <p:cNvPr id="32" name="正方形/長方形 31"/>
          <p:cNvSpPr/>
          <p:nvPr/>
        </p:nvSpPr>
        <p:spPr>
          <a:xfrm>
            <a:off x="7810184" y="2596992"/>
            <a:ext cx="864000" cy="540000"/>
          </a:xfrm>
          <a:prstGeom prst="rect">
            <a:avLst/>
          </a:prstGeom>
          <a:solidFill>
            <a:srgbClr val="1DFF8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4</a:t>
            </a:r>
            <a:r>
              <a:rPr lang="ja-JP" altLang="en-US" sz="1600" dirty="0">
                <a:solidFill>
                  <a:prstClr val="black"/>
                </a:solidFill>
                <a:latin typeface="HG丸ｺﾞｼｯｸM-PRO" panose="020F0600000000000000" pitchFamily="50" charset="-128"/>
                <a:ea typeface="HG丸ｺﾞｼｯｸM-PRO" panose="020F0600000000000000" pitchFamily="50" charset="-128"/>
              </a:rPr>
              <a:t>年</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6</a:t>
            </a:r>
            <a:r>
              <a:rPr lang="ja-JP" altLang="en-US" sz="1600" dirty="0">
                <a:solidFill>
                  <a:prstClr val="black"/>
                </a:solidFill>
                <a:latin typeface="HG丸ｺﾞｼｯｸM-PRO" panose="020F0600000000000000" pitchFamily="50" charset="-128"/>
                <a:ea typeface="HG丸ｺﾞｼｯｸM-PRO" panose="020F0600000000000000" pitchFamily="50" charset="-128"/>
              </a:rPr>
              <a:t>か月</a:t>
            </a:r>
          </a:p>
        </p:txBody>
      </p:sp>
      <p:sp>
        <p:nvSpPr>
          <p:cNvPr id="33" name="正方形/長方形 32"/>
          <p:cNvSpPr/>
          <p:nvPr/>
        </p:nvSpPr>
        <p:spPr>
          <a:xfrm>
            <a:off x="8674280" y="2596992"/>
            <a:ext cx="864000" cy="540000"/>
          </a:xfrm>
          <a:prstGeom prst="rect">
            <a:avLst/>
          </a:prstGeom>
          <a:solidFill>
            <a:srgbClr val="1DFF8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5</a:t>
            </a:r>
            <a:r>
              <a:rPr lang="ja-JP" altLang="en-US" sz="1600" dirty="0">
                <a:solidFill>
                  <a:prstClr val="black"/>
                </a:solidFill>
                <a:latin typeface="HG丸ｺﾞｼｯｸM-PRO" panose="020F0600000000000000" pitchFamily="50" charset="-128"/>
                <a:ea typeface="HG丸ｺﾞｼｯｸM-PRO" panose="020F0600000000000000" pitchFamily="50" charset="-128"/>
              </a:rPr>
              <a:t>年</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6</a:t>
            </a:r>
            <a:r>
              <a:rPr lang="ja-JP" altLang="en-US" sz="1600" dirty="0">
                <a:solidFill>
                  <a:prstClr val="black"/>
                </a:solidFill>
                <a:latin typeface="HG丸ｺﾞｼｯｸM-PRO" panose="020F0600000000000000" pitchFamily="50" charset="-128"/>
                <a:ea typeface="HG丸ｺﾞｼｯｸM-PRO" panose="020F0600000000000000" pitchFamily="50" charset="-128"/>
              </a:rPr>
              <a:t>か月</a:t>
            </a:r>
          </a:p>
        </p:txBody>
      </p:sp>
      <p:sp>
        <p:nvSpPr>
          <p:cNvPr id="34" name="正方形/長方形 33"/>
          <p:cNvSpPr/>
          <p:nvPr/>
        </p:nvSpPr>
        <p:spPr>
          <a:xfrm>
            <a:off x="9538376" y="2596992"/>
            <a:ext cx="864000" cy="540000"/>
          </a:xfrm>
          <a:prstGeom prst="rect">
            <a:avLst/>
          </a:prstGeom>
          <a:solidFill>
            <a:srgbClr val="1DFF8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srgbClr val="FF0000"/>
                </a:solidFill>
                <a:latin typeface="HG丸ｺﾞｼｯｸM-PRO" panose="020F0600000000000000" pitchFamily="50" charset="-128"/>
                <a:ea typeface="HG丸ｺﾞｼｯｸM-PRO" panose="020F0600000000000000" pitchFamily="50" charset="-128"/>
              </a:rPr>
              <a:t>6</a:t>
            </a:r>
            <a:r>
              <a:rPr lang="ja-JP" altLang="en-US" sz="1600" dirty="0">
                <a:solidFill>
                  <a:srgbClr val="FF0000"/>
                </a:solidFill>
                <a:latin typeface="HG丸ｺﾞｼｯｸM-PRO" panose="020F0600000000000000" pitchFamily="50" charset="-128"/>
                <a:ea typeface="HG丸ｺﾞｼｯｸM-PRO" panose="020F0600000000000000" pitchFamily="50" charset="-128"/>
              </a:rPr>
              <a:t>年</a:t>
            </a:r>
            <a:endParaRPr lang="en-US" altLang="ja-JP" sz="1600" dirty="0">
              <a:solidFill>
                <a:srgbClr val="FF0000"/>
              </a:solidFill>
              <a:latin typeface="HG丸ｺﾞｼｯｸM-PRO" panose="020F0600000000000000" pitchFamily="50" charset="-128"/>
              <a:ea typeface="HG丸ｺﾞｼｯｸM-PRO" panose="020F0600000000000000" pitchFamily="50" charset="-128"/>
            </a:endParaRPr>
          </a:p>
          <a:p>
            <a:pPr algn="ctr">
              <a:lnSpc>
                <a:spcPts val="1600"/>
              </a:lnSpc>
            </a:pPr>
            <a:r>
              <a:rPr lang="en-US" altLang="ja-JP" sz="1600" dirty="0">
                <a:solidFill>
                  <a:srgbClr val="FF0000"/>
                </a:solidFill>
                <a:latin typeface="HG丸ｺﾞｼｯｸM-PRO" panose="020F0600000000000000" pitchFamily="50" charset="-128"/>
                <a:ea typeface="HG丸ｺﾞｼｯｸM-PRO" panose="020F0600000000000000" pitchFamily="50" charset="-128"/>
              </a:rPr>
              <a:t>6</a:t>
            </a:r>
            <a:r>
              <a:rPr lang="ja-JP" altLang="en-US" sz="1600" dirty="0">
                <a:solidFill>
                  <a:srgbClr val="FF0000"/>
                </a:solidFill>
                <a:latin typeface="HG丸ｺﾞｼｯｸM-PRO" panose="020F0600000000000000" pitchFamily="50" charset="-128"/>
                <a:ea typeface="HG丸ｺﾞｼｯｸM-PRO" panose="020F0600000000000000" pitchFamily="50" charset="-128"/>
              </a:rPr>
              <a:t>か月</a:t>
            </a:r>
          </a:p>
        </p:txBody>
      </p:sp>
      <p:sp>
        <p:nvSpPr>
          <p:cNvPr id="35" name="正方形/長方形 34"/>
          <p:cNvSpPr/>
          <p:nvPr/>
        </p:nvSpPr>
        <p:spPr>
          <a:xfrm>
            <a:off x="5217992" y="2596992"/>
            <a:ext cx="864000" cy="540000"/>
          </a:xfrm>
          <a:prstGeom prst="rect">
            <a:avLst/>
          </a:prstGeom>
          <a:solidFill>
            <a:srgbClr val="1DFF83"/>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１年</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6</a:t>
            </a:r>
            <a:r>
              <a:rPr lang="ja-JP" altLang="en-US" sz="1600" dirty="0">
                <a:solidFill>
                  <a:prstClr val="black"/>
                </a:solidFill>
                <a:latin typeface="HG丸ｺﾞｼｯｸM-PRO" panose="020F0600000000000000" pitchFamily="50" charset="-128"/>
                <a:ea typeface="HG丸ｺﾞｼｯｸM-PRO" panose="020F0600000000000000" pitchFamily="50" charset="-128"/>
              </a:rPr>
              <a:t>か月</a:t>
            </a:r>
          </a:p>
        </p:txBody>
      </p:sp>
      <p:sp>
        <p:nvSpPr>
          <p:cNvPr id="37" name="正方形/長方形 36"/>
          <p:cNvSpPr/>
          <p:nvPr/>
        </p:nvSpPr>
        <p:spPr>
          <a:xfrm>
            <a:off x="5217992" y="3137528"/>
            <a:ext cx="864000" cy="126135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１１日</a:t>
            </a:r>
          </a:p>
        </p:txBody>
      </p:sp>
      <p:sp>
        <p:nvSpPr>
          <p:cNvPr id="38" name="正方形/長方形 37"/>
          <p:cNvSpPr/>
          <p:nvPr/>
        </p:nvSpPr>
        <p:spPr>
          <a:xfrm>
            <a:off x="6082088" y="3137528"/>
            <a:ext cx="864000" cy="126135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12</a:t>
            </a:r>
            <a:r>
              <a:rPr lang="ja-JP" altLang="en-US" sz="16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39" name="正方形/長方形 38"/>
          <p:cNvSpPr/>
          <p:nvPr/>
        </p:nvSpPr>
        <p:spPr>
          <a:xfrm>
            <a:off x="6946184" y="3137528"/>
            <a:ext cx="864000" cy="126135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14</a:t>
            </a:r>
            <a:r>
              <a:rPr lang="ja-JP" altLang="en-US" sz="16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40" name="正方形/長方形 39"/>
          <p:cNvSpPr/>
          <p:nvPr/>
        </p:nvSpPr>
        <p:spPr>
          <a:xfrm>
            <a:off x="7810184" y="3137528"/>
            <a:ext cx="864000" cy="126135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16</a:t>
            </a:r>
            <a:r>
              <a:rPr lang="ja-JP" altLang="en-US" sz="16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41" name="正方形/長方形 40"/>
          <p:cNvSpPr/>
          <p:nvPr/>
        </p:nvSpPr>
        <p:spPr>
          <a:xfrm>
            <a:off x="8674280" y="3137528"/>
            <a:ext cx="864000" cy="126135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18</a:t>
            </a:r>
            <a:r>
              <a:rPr lang="ja-JP" altLang="en-US" sz="16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42" name="正方形/長方形 41"/>
          <p:cNvSpPr/>
          <p:nvPr/>
        </p:nvSpPr>
        <p:spPr>
          <a:xfrm>
            <a:off x="9538376" y="3137528"/>
            <a:ext cx="864000" cy="1261359"/>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srgbClr val="FF0000"/>
                </a:solidFill>
                <a:latin typeface="HG丸ｺﾞｼｯｸM-PRO" panose="020F0600000000000000" pitchFamily="50" charset="-128"/>
                <a:ea typeface="HG丸ｺﾞｼｯｸM-PRO" panose="020F0600000000000000" pitchFamily="50" charset="-128"/>
              </a:rPr>
              <a:t>20</a:t>
            </a:r>
            <a:r>
              <a:rPr lang="ja-JP" altLang="en-US" sz="1600" dirty="0">
                <a:solidFill>
                  <a:srgbClr val="FF0000"/>
                </a:solidFill>
                <a:latin typeface="HG丸ｺﾞｼｯｸM-PRO" panose="020F0600000000000000" pitchFamily="50" charset="-128"/>
                <a:ea typeface="HG丸ｺﾞｼｯｸM-PRO" panose="020F0600000000000000" pitchFamily="50" charset="-128"/>
              </a:rPr>
              <a:t>日</a:t>
            </a:r>
          </a:p>
        </p:txBody>
      </p:sp>
      <p:sp>
        <p:nvSpPr>
          <p:cNvPr id="43" name="正方形/長方形 42"/>
          <p:cNvSpPr/>
          <p:nvPr/>
        </p:nvSpPr>
        <p:spPr>
          <a:xfrm>
            <a:off x="3381984" y="4830017"/>
            <a:ext cx="972000" cy="432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600"/>
              </a:lnSpc>
            </a:pPr>
            <a:r>
              <a:rPr lang="en-US" altLang="ja-JP" sz="1400" dirty="0">
                <a:solidFill>
                  <a:prstClr val="black"/>
                </a:solidFill>
                <a:latin typeface="HG丸ｺﾞｼｯｸM-PRO" panose="020F0600000000000000" pitchFamily="50" charset="-128"/>
                <a:ea typeface="HG丸ｺﾞｼｯｸM-PRO" panose="020F0600000000000000" pitchFamily="50" charset="-128"/>
              </a:rPr>
              <a:t>121</a:t>
            </a:r>
            <a:r>
              <a:rPr lang="ja-JP" altLang="en-US" sz="1400" dirty="0">
                <a:solidFill>
                  <a:prstClr val="black"/>
                </a:solidFill>
                <a:latin typeface="HG丸ｺﾞｼｯｸM-PRO" panose="020F0600000000000000" pitchFamily="50" charset="-128"/>
                <a:ea typeface="HG丸ｺﾞｼｯｸM-PRO" panose="020F0600000000000000" pitchFamily="50" charset="-128"/>
              </a:rPr>
              <a:t>～</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r">
              <a:lnSpc>
                <a:spcPts val="1600"/>
              </a:lnSpc>
            </a:pPr>
            <a:r>
              <a:rPr lang="en-US" altLang="ja-JP" sz="1400" dirty="0">
                <a:solidFill>
                  <a:prstClr val="black"/>
                </a:solidFill>
                <a:latin typeface="HG丸ｺﾞｼｯｸM-PRO" panose="020F0600000000000000" pitchFamily="50" charset="-128"/>
                <a:ea typeface="HG丸ｺﾞｼｯｸM-PRO" panose="020F0600000000000000" pitchFamily="50" charset="-128"/>
              </a:rPr>
              <a:t>168</a:t>
            </a:r>
            <a:r>
              <a:rPr lang="ja-JP" altLang="en-US" sz="14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44" name="正方形/長方形 43"/>
          <p:cNvSpPr/>
          <p:nvPr/>
        </p:nvSpPr>
        <p:spPr>
          <a:xfrm>
            <a:off x="3381984" y="5255304"/>
            <a:ext cx="972000" cy="432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600"/>
              </a:lnSpc>
            </a:pPr>
            <a:r>
              <a:rPr lang="en-US" altLang="ja-JP" sz="1400" dirty="0">
                <a:solidFill>
                  <a:prstClr val="black"/>
                </a:solidFill>
                <a:latin typeface="HG丸ｺﾞｼｯｸM-PRO" panose="020F0600000000000000" pitchFamily="50" charset="-128"/>
                <a:ea typeface="HG丸ｺﾞｼｯｸM-PRO" panose="020F0600000000000000" pitchFamily="50" charset="-128"/>
              </a:rPr>
              <a:t>73</a:t>
            </a:r>
            <a:r>
              <a:rPr lang="ja-JP" altLang="en-US" sz="1400" dirty="0">
                <a:solidFill>
                  <a:prstClr val="black"/>
                </a:solidFill>
                <a:latin typeface="HG丸ｺﾞｼｯｸM-PRO" panose="020F0600000000000000" pitchFamily="50" charset="-128"/>
                <a:ea typeface="HG丸ｺﾞｼｯｸM-PRO" panose="020F0600000000000000" pitchFamily="50" charset="-128"/>
              </a:rPr>
              <a:t>～</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r">
              <a:lnSpc>
                <a:spcPts val="1600"/>
              </a:lnSpc>
            </a:pPr>
            <a:r>
              <a:rPr lang="en-US" altLang="ja-JP" sz="1400" dirty="0">
                <a:solidFill>
                  <a:prstClr val="black"/>
                </a:solidFill>
                <a:latin typeface="HG丸ｺﾞｼｯｸM-PRO" panose="020F0600000000000000" pitchFamily="50" charset="-128"/>
                <a:ea typeface="HG丸ｺﾞｼｯｸM-PRO" panose="020F0600000000000000" pitchFamily="50" charset="-128"/>
              </a:rPr>
              <a:t>120</a:t>
            </a:r>
            <a:r>
              <a:rPr lang="ja-JP" altLang="en-US" sz="14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45" name="正方形/長方形 44"/>
          <p:cNvSpPr/>
          <p:nvPr/>
        </p:nvSpPr>
        <p:spPr>
          <a:xfrm>
            <a:off x="3381984" y="5682853"/>
            <a:ext cx="972000" cy="432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600"/>
              </a:lnSpc>
            </a:pPr>
            <a:r>
              <a:rPr lang="en-US" altLang="ja-JP" sz="1400" dirty="0">
                <a:solidFill>
                  <a:prstClr val="black"/>
                </a:solidFill>
                <a:latin typeface="HG丸ｺﾞｼｯｸM-PRO" panose="020F0600000000000000" pitchFamily="50" charset="-128"/>
                <a:ea typeface="HG丸ｺﾞｼｯｸM-PRO" panose="020F0600000000000000" pitchFamily="50" charset="-128"/>
              </a:rPr>
              <a:t>48</a:t>
            </a:r>
            <a:r>
              <a:rPr lang="ja-JP" altLang="en-US" sz="1400" dirty="0">
                <a:solidFill>
                  <a:prstClr val="black"/>
                </a:solidFill>
                <a:latin typeface="HG丸ｺﾞｼｯｸM-PRO" panose="020F0600000000000000" pitchFamily="50" charset="-128"/>
                <a:ea typeface="HG丸ｺﾞｼｯｸM-PRO" panose="020F0600000000000000" pitchFamily="50" charset="-128"/>
              </a:rPr>
              <a:t>～</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algn="r">
              <a:lnSpc>
                <a:spcPts val="1600"/>
              </a:lnSpc>
            </a:pPr>
            <a:r>
              <a:rPr lang="en-US" altLang="ja-JP" sz="1400" dirty="0">
                <a:solidFill>
                  <a:prstClr val="black"/>
                </a:solidFill>
                <a:latin typeface="HG丸ｺﾞｼｯｸM-PRO" panose="020F0600000000000000" pitchFamily="50" charset="-128"/>
                <a:ea typeface="HG丸ｺﾞｼｯｸM-PRO" panose="020F0600000000000000" pitchFamily="50" charset="-128"/>
              </a:rPr>
              <a:t>72</a:t>
            </a:r>
            <a:r>
              <a:rPr lang="ja-JP" altLang="en-US" sz="1400" dirty="0">
                <a:solidFill>
                  <a:prstClr val="black"/>
                </a:solidFill>
                <a:latin typeface="HG丸ｺﾞｼｯｸM-PRO" panose="020F0600000000000000" pitchFamily="50" charset="-128"/>
                <a:ea typeface="HG丸ｺﾞｼｯｸM-PRO" panose="020F0600000000000000" pitchFamily="50" charset="-128"/>
              </a:rPr>
              <a:t>日</a:t>
            </a:r>
          </a:p>
        </p:txBody>
      </p:sp>
      <p:grpSp>
        <p:nvGrpSpPr>
          <p:cNvPr id="4" name="グループ化 3"/>
          <p:cNvGrpSpPr/>
          <p:nvPr/>
        </p:nvGrpSpPr>
        <p:grpSpPr>
          <a:xfrm>
            <a:off x="4353984" y="4391960"/>
            <a:ext cx="6048392" cy="432000"/>
            <a:chOff x="2829984" y="3708000"/>
            <a:chExt cx="6048392" cy="648000"/>
          </a:xfrm>
        </p:grpSpPr>
        <p:sp>
          <p:nvSpPr>
            <p:cNvPr id="47" name="正方形/長方形 46"/>
            <p:cNvSpPr/>
            <p:nvPr/>
          </p:nvSpPr>
          <p:spPr>
            <a:xfrm>
              <a:off x="2829984" y="37080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7</a:t>
              </a:r>
              <a:r>
                <a:rPr lang="ja-JP" altLang="en-US" sz="16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48" name="正方形/長方形 47"/>
            <p:cNvSpPr/>
            <p:nvPr/>
          </p:nvSpPr>
          <p:spPr>
            <a:xfrm>
              <a:off x="3693992" y="37080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８日</a:t>
              </a:r>
            </a:p>
          </p:txBody>
        </p:sp>
        <p:sp>
          <p:nvSpPr>
            <p:cNvPr id="49" name="正方形/長方形 48"/>
            <p:cNvSpPr/>
            <p:nvPr/>
          </p:nvSpPr>
          <p:spPr>
            <a:xfrm>
              <a:off x="4558088" y="37080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９日</a:t>
              </a:r>
            </a:p>
          </p:txBody>
        </p:sp>
        <p:sp>
          <p:nvSpPr>
            <p:cNvPr id="50" name="正方形/長方形 49"/>
            <p:cNvSpPr/>
            <p:nvPr/>
          </p:nvSpPr>
          <p:spPr>
            <a:xfrm>
              <a:off x="5422184" y="37080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10</a:t>
              </a:r>
              <a:r>
                <a:rPr lang="ja-JP" altLang="en-US" sz="16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51" name="正方形/長方形 50"/>
            <p:cNvSpPr/>
            <p:nvPr/>
          </p:nvSpPr>
          <p:spPr>
            <a:xfrm>
              <a:off x="6286184" y="37080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12</a:t>
              </a:r>
              <a:r>
                <a:rPr lang="ja-JP" altLang="en-US" sz="16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52" name="正方形/長方形 51"/>
            <p:cNvSpPr/>
            <p:nvPr/>
          </p:nvSpPr>
          <p:spPr>
            <a:xfrm>
              <a:off x="7150280" y="37080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13</a:t>
              </a:r>
              <a:r>
                <a:rPr lang="ja-JP" altLang="en-US" sz="16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53" name="正方形/長方形 52"/>
            <p:cNvSpPr/>
            <p:nvPr/>
          </p:nvSpPr>
          <p:spPr>
            <a:xfrm>
              <a:off x="8014376" y="37080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15</a:t>
              </a:r>
              <a:r>
                <a:rPr lang="ja-JP" altLang="en-US" sz="1600" dirty="0">
                  <a:solidFill>
                    <a:prstClr val="black"/>
                  </a:solidFill>
                  <a:latin typeface="HG丸ｺﾞｼｯｸM-PRO" panose="020F0600000000000000" pitchFamily="50" charset="-128"/>
                  <a:ea typeface="HG丸ｺﾞｼｯｸM-PRO" panose="020F0600000000000000" pitchFamily="50" charset="-128"/>
                </a:rPr>
                <a:t>日</a:t>
              </a:r>
            </a:p>
          </p:txBody>
        </p:sp>
      </p:grpSp>
      <p:grpSp>
        <p:nvGrpSpPr>
          <p:cNvPr id="6" name="グループ化 5"/>
          <p:cNvGrpSpPr/>
          <p:nvPr/>
        </p:nvGrpSpPr>
        <p:grpSpPr>
          <a:xfrm>
            <a:off x="4353984" y="4823256"/>
            <a:ext cx="6048392" cy="432000"/>
            <a:chOff x="2829984" y="4351528"/>
            <a:chExt cx="6048392" cy="648000"/>
          </a:xfrm>
        </p:grpSpPr>
        <p:sp>
          <p:nvSpPr>
            <p:cNvPr id="54" name="正方形/長方形 53"/>
            <p:cNvSpPr/>
            <p:nvPr/>
          </p:nvSpPr>
          <p:spPr>
            <a:xfrm>
              <a:off x="2829984" y="4351528"/>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５日</a:t>
              </a:r>
            </a:p>
          </p:txBody>
        </p:sp>
        <p:sp>
          <p:nvSpPr>
            <p:cNvPr id="55" name="正方形/長方形 54"/>
            <p:cNvSpPr/>
            <p:nvPr/>
          </p:nvSpPr>
          <p:spPr>
            <a:xfrm>
              <a:off x="3693992" y="4351528"/>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６日</a:t>
              </a:r>
            </a:p>
          </p:txBody>
        </p:sp>
        <p:sp>
          <p:nvSpPr>
            <p:cNvPr id="56" name="正方形/長方形 55"/>
            <p:cNvSpPr/>
            <p:nvPr/>
          </p:nvSpPr>
          <p:spPr>
            <a:xfrm>
              <a:off x="4558088" y="4351528"/>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６日</a:t>
              </a:r>
            </a:p>
          </p:txBody>
        </p:sp>
        <p:sp>
          <p:nvSpPr>
            <p:cNvPr id="57" name="正方形/長方形 56"/>
            <p:cNvSpPr/>
            <p:nvPr/>
          </p:nvSpPr>
          <p:spPr>
            <a:xfrm>
              <a:off x="5422184" y="4351528"/>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８日</a:t>
              </a:r>
            </a:p>
          </p:txBody>
        </p:sp>
        <p:sp>
          <p:nvSpPr>
            <p:cNvPr id="58" name="正方形/長方形 57"/>
            <p:cNvSpPr/>
            <p:nvPr/>
          </p:nvSpPr>
          <p:spPr>
            <a:xfrm>
              <a:off x="6286184" y="4351528"/>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９日</a:t>
              </a:r>
            </a:p>
          </p:txBody>
        </p:sp>
        <p:sp>
          <p:nvSpPr>
            <p:cNvPr id="59" name="正方形/長方形 58"/>
            <p:cNvSpPr/>
            <p:nvPr/>
          </p:nvSpPr>
          <p:spPr>
            <a:xfrm>
              <a:off x="7150280" y="4351528"/>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10</a:t>
              </a:r>
              <a:r>
                <a:rPr lang="ja-JP" altLang="en-US" sz="1600" dirty="0">
                  <a:solidFill>
                    <a:prstClr val="black"/>
                  </a:solidFill>
                  <a:latin typeface="HG丸ｺﾞｼｯｸM-PRO" panose="020F0600000000000000" pitchFamily="50" charset="-128"/>
                  <a:ea typeface="HG丸ｺﾞｼｯｸM-PRO" panose="020F0600000000000000" pitchFamily="50" charset="-128"/>
                </a:rPr>
                <a:t>日</a:t>
              </a:r>
            </a:p>
          </p:txBody>
        </p:sp>
        <p:sp>
          <p:nvSpPr>
            <p:cNvPr id="60" name="正方形/長方形 59"/>
            <p:cNvSpPr/>
            <p:nvPr/>
          </p:nvSpPr>
          <p:spPr>
            <a:xfrm>
              <a:off x="8014376" y="4351528"/>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en-US" altLang="ja-JP" sz="1600" dirty="0">
                  <a:solidFill>
                    <a:prstClr val="black"/>
                  </a:solidFill>
                  <a:latin typeface="HG丸ｺﾞｼｯｸM-PRO" panose="020F0600000000000000" pitchFamily="50" charset="-128"/>
                  <a:ea typeface="HG丸ｺﾞｼｯｸM-PRO" panose="020F0600000000000000" pitchFamily="50" charset="-128"/>
                </a:rPr>
                <a:t>11</a:t>
              </a:r>
              <a:r>
                <a:rPr lang="ja-JP" altLang="en-US" sz="1600" dirty="0">
                  <a:solidFill>
                    <a:prstClr val="black"/>
                  </a:solidFill>
                  <a:latin typeface="HG丸ｺﾞｼｯｸM-PRO" panose="020F0600000000000000" pitchFamily="50" charset="-128"/>
                  <a:ea typeface="HG丸ｺﾞｼｯｸM-PRO" panose="020F0600000000000000" pitchFamily="50" charset="-128"/>
                </a:rPr>
                <a:t>日</a:t>
              </a:r>
            </a:p>
          </p:txBody>
        </p:sp>
      </p:grpSp>
      <p:grpSp>
        <p:nvGrpSpPr>
          <p:cNvPr id="76" name="グループ化 75"/>
          <p:cNvGrpSpPr/>
          <p:nvPr/>
        </p:nvGrpSpPr>
        <p:grpSpPr>
          <a:xfrm>
            <a:off x="4353984" y="5247383"/>
            <a:ext cx="6048392" cy="432000"/>
            <a:chOff x="2829984" y="4999600"/>
            <a:chExt cx="6048392" cy="648000"/>
          </a:xfrm>
        </p:grpSpPr>
        <p:sp>
          <p:nvSpPr>
            <p:cNvPr id="61" name="正方形/長方形 60"/>
            <p:cNvSpPr/>
            <p:nvPr/>
          </p:nvSpPr>
          <p:spPr>
            <a:xfrm>
              <a:off x="2829984" y="49996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３日</a:t>
              </a:r>
            </a:p>
          </p:txBody>
        </p:sp>
        <p:sp>
          <p:nvSpPr>
            <p:cNvPr id="62" name="正方形/長方形 61"/>
            <p:cNvSpPr/>
            <p:nvPr/>
          </p:nvSpPr>
          <p:spPr>
            <a:xfrm>
              <a:off x="3693992" y="49996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４日</a:t>
              </a:r>
            </a:p>
          </p:txBody>
        </p:sp>
        <p:sp>
          <p:nvSpPr>
            <p:cNvPr id="63" name="正方形/長方形 62"/>
            <p:cNvSpPr/>
            <p:nvPr/>
          </p:nvSpPr>
          <p:spPr>
            <a:xfrm>
              <a:off x="4558088" y="49996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４日</a:t>
              </a:r>
            </a:p>
          </p:txBody>
        </p:sp>
        <p:sp>
          <p:nvSpPr>
            <p:cNvPr id="64" name="正方形/長方形 63"/>
            <p:cNvSpPr/>
            <p:nvPr/>
          </p:nvSpPr>
          <p:spPr>
            <a:xfrm>
              <a:off x="5422184" y="49996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５日</a:t>
              </a:r>
            </a:p>
          </p:txBody>
        </p:sp>
        <p:sp>
          <p:nvSpPr>
            <p:cNvPr id="65" name="正方形/長方形 64"/>
            <p:cNvSpPr/>
            <p:nvPr/>
          </p:nvSpPr>
          <p:spPr>
            <a:xfrm>
              <a:off x="6286184" y="49996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６日</a:t>
              </a:r>
            </a:p>
          </p:txBody>
        </p:sp>
        <p:sp>
          <p:nvSpPr>
            <p:cNvPr id="66" name="正方形/長方形 65"/>
            <p:cNvSpPr/>
            <p:nvPr/>
          </p:nvSpPr>
          <p:spPr>
            <a:xfrm>
              <a:off x="7150280" y="49996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６日</a:t>
              </a:r>
            </a:p>
          </p:txBody>
        </p:sp>
        <p:sp>
          <p:nvSpPr>
            <p:cNvPr id="67" name="正方形/長方形 66"/>
            <p:cNvSpPr/>
            <p:nvPr/>
          </p:nvSpPr>
          <p:spPr>
            <a:xfrm>
              <a:off x="8014376" y="4999600"/>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７日</a:t>
              </a:r>
            </a:p>
          </p:txBody>
        </p:sp>
      </p:grpSp>
      <p:grpSp>
        <p:nvGrpSpPr>
          <p:cNvPr id="77" name="グループ化 76"/>
          <p:cNvGrpSpPr/>
          <p:nvPr/>
        </p:nvGrpSpPr>
        <p:grpSpPr>
          <a:xfrm>
            <a:off x="4353984" y="5678944"/>
            <a:ext cx="6048392" cy="432000"/>
            <a:chOff x="2829984" y="5634024"/>
            <a:chExt cx="6048392" cy="648000"/>
          </a:xfrm>
        </p:grpSpPr>
        <p:sp>
          <p:nvSpPr>
            <p:cNvPr id="68" name="正方形/長方形 67"/>
            <p:cNvSpPr/>
            <p:nvPr/>
          </p:nvSpPr>
          <p:spPr>
            <a:xfrm>
              <a:off x="2829984" y="5634024"/>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１日</a:t>
              </a:r>
            </a:p>
          </p:txBody>
        </p:sp>
        <p:sp>
          <p:nvSpPr>
            <p:cNvPr id="69" name="正方形/長方形 68"/>
            <p:cNvSpPr/>
            <p:nvPr/>
          </p:nvSpPr>
          <p:spPr>
            <a:xfrm>
              <a:off x="3693992" y="5634024"/>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２日</a:t>
              </a:r>
            </a:p>
          </p:txBody>
        </p:sp>
        <p:sp>
          <p:nvSpPr>
            <p:cNvPr id="70" name="正方形/長方形 69"/>
            <p:cNvSpPr/>
            <p:nvPr/>
          </p:nvSpPr>
          <p:spPr>
            <a:xfrm>
              <a:off x="4558088" y="5634024"/>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２日</a:t>
              </a:r>
            </a:p>
          </p:txBody>
        </p:sp>
        <p:sp>
          <p:nvSpPr>
            <p:cNvPr id="71" name="正方形/長方形 70"/>
            <p:cNvSpPr/>
            <p:nvPr/>
          </p:nvSpPr>
          <p:spPr>
            <a:xfrm>
              <a:off x="5422184" y="5634024"/>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２日</a:t>
              </a:r>
            </a:p>
          </p:txBody>
        </p:sp>
        <p:sp>
          <p:nvSpPr>
            <p:cNvPr id="72" name="正方形/長方形 71"/>
            <p:cNvSpPr/>
            <p:nvPr/>
          </p:nvSpPr>
          <p:spPr>
            <a:xfrm>
              <a:off x="6286184" y="5634024"/>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３日</a:t>
              </a:r>
            </a:p>
          </p:txBody>
        </p:sp>
        <p:sp>
          <p:nvSpPr>
            <p:cNvPr id="73" name="正方形/長方形 72"/>
            <p:cNvSpPr/>
            <p:nvPr/>
          </p:nvSpPr>
          <p:spPr>
            <a:xfrm>
              <a:off x="7150280" y="5634024"/>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３日</a:t>
              </a:r>
            </a:p>
          </p:txBody>
        </p:sp>
        <p:sp>
          <p:nvSpPr>
            <p:cNvPr id="74" name="正方形/長方形 73"/>
            <p:cNvSpPr/>
            <p:nvPr/>
          </p:nvSpPr>
          <p:spPr>
            <a:xfrm>
              <a:off x="8014376" y="5634024"/>
              <a:ext cx="864000" cy="648000"/>
            </a:xfrm>
            <a:prstGeom prst="rect">
              <a:avLst/>
            </a:prstGeom>
            <a:pattFill prst="pct20">
              <a:fgClr>
                <a:schemeClr val="accent1"/>
              </a:fgClr>
              <a:bgClr>
                <a:schemeClr val="accent2">
                  <a:lumMod val="20000"/>
                  <a:lumOff val="80000"/>
                </a:schemeClr>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1600"/>
                </a:lnSpc>
              </a:pPr>
              <a:r>
                <a:rPr lang="ja-JP" altLang="en-US" sz="1600" dirty="0">
                  <a:solidFill>
                    <a:prstClr val="black"/>
                  </a:solidFill>
                  <a:latin typeface="HG丸ｺﾞｼｯｸM-PRO" panose="020F0600000000000000" pitchFamily="50" charset="-128"/>
                  <a:ea typeface="HG丸ｺﾞｼｯｸM-PRO" panose="020F0600000000000000" pitchFamily="50" charset="-128"/>
                </a:rPr>
                <a:t>３日</a:t>
              </a:r>
            </a:p>
          </p:txBody>
        </p:sp>
      </p:grpSp>
      <p:sp>
        <p:nvSpPr>
          <p:cNvPr id="75" name="正方形/長方形 74"/>
          <p:cNvSpPr/>
          <p:nvPr/>
        </p:nvSpPr>
        <p:spPr>
          <a:xfrm>
            <a:off x="1777499" y="6161864"/>
            <a:ext cx="8710905" cy="46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ja-JP" sz="1400" dirty="0">
                <a:solidFill>
                  <a:prstClr val="black"/>
                </a:solidFill>
                <a:latin typeface="HG丸ｺﾞｼｯｸM-PRO" panose="020F0600000000000000" pitchFamily="50" charset="-128"/>
                <a:ea typeface="HG丸ｺﾞｼｯｸM-PRO" panose="020F0600000000000000" pitchFamily="50" charset="-128"/>
              </a:rPr>
              <a:t>※網掛は</a:t>
            </a:r>
            <a:r>
              <a:rPr lang="ja-JP" altLang="en-US" sz="1400" dirty="0">
                <a:solidFill>
                  <a:prstClr val="black"/>
                </a:solidFill>
                <a:latin typeface="HG丸ｺﾞｼｯｸM-PRO" panose="020F0600000000000000" pitchFamily="50" charset="-128"/>
                <a:ea typeface="HG丸ｺﾞｼｯｸM-PRO" panose="020F0600000000000000" pitchFamily="50" charset="-128"/>
              </a:rPr>
              <a:t>、パート･アルバイトなど労働時間が</a:t>
            </a:r>
            <a:r>
              <a:rPr lang="en-US" altLang="ja-JP" sz="1400" dirty="0">
                <a:solidFill>
                  <a:prstClr val="black"/>
                </a:solidFill>
                <a:latin typeface="HG丸ｺﾞｼｯｸM-PRO" panose="020F0600000000000000" pitchFamily="50" charset="-128"/>
                <a:ea typeface="HG丸ｺﾞｼｯｸM-PRO" panose="020F0600000000000000" pitchFamily="50" charset="-128"/>
              </a:rPr>
              <a:t>30</a:t>
            </a:r>
            <a:r>
              <a:rPr lang="ja-JP" altLang="en-US" sz="1400" dirty="0">
                <a:solidFill>
                  <a:prstClr val="black"/>
                </a:solidFill>
                <a:latin typeface="HG丸ｺﾞｼｯｸM-PRO" panose="020F0600000000000000" pitchFamily="50" charset="-128"/>
                <a:ea typeface="HG丸ｺﾞｼｯｸM-PRO" panose="020F0600000000000000" pitchFamily="50" charset="-128"/>
              </a:rPr>
              <a:t>時間未満で、勤務日数が少ない者への</a:t>
            </a:r>
            <a:r>
              <a:rPr lang="ja-JP" altLang="ja-JP" sz="1400" dirty="0">
                <a:solidFill>
                  <a:srgbClr val="FF0000"/>
                </a:solidFill>
                <a:latin typeface="HG丸ｺﾞｼｯｸM-PRO" panose="020F0600000000000000" pitchFamily="50" charset="-128"/>
                <a:ea typeface="HG丸ｺﾞｼｯｸM-PRO" panose="020F0600000000000000" pitchFamily="50" charset="-128"/>
              </a:rPr>
              <a:t>比例付与</a:t>
            </a:r>
            <a:r>
              <a:rPr lang="ja-JP" altLang="ja-JP" sz="1400" dirty="0">
                <a:solidFill>
                  <a:prstClr val="black"/>
                </a:solidFill>
                <a:latin typeface="HG丸ｺﾞｼｯｸM-PRO" panose="020F0600000000000000" pitchFamily="50" charset="-128"/>
                <a:ea typeface="HG丸ｺﾞｼｯｸM-PRO" panose="020F0600000000000000" pitchFamily="50" charset="-128"/>
              </a:rPr>
              <a:t>部分。なお</a:t>
            </a:r>
            <a:r>
              <a:rPr lang="ja-JP" altLang="en-US" sz="1400" dirty="0">
                <a:solidFill>
                  <a:prstClr val="black"/>
                </a:solidFill>
                <a:latin typeface="HG丸ｺﾞｼｯｸM-PRO" panose="020F0600000000000000" pitchFamily="50" charset="-128"/>
                <a:ea typeface="HG丸ｺﾞｼｯｸM-PRO" panose="020F0600000000000000" pitchFamily="50" charset="-128"/>
              </a:rPr>
              <a:t>、</a:t>
            </a:r>
            <a:r>
              <a:rPr lang="en-US" altLang="ja-JP" sz="1400" dirty="0">
                <a:solidFill>
                  <a:prstClr val="black"/>
                </a:solidFill>
                <a:latin typeface="HG丸ｺﾞｼｯｸM-PRO" panose="020F0600000000000000" pitchFamily="50" charset="-128"/>
                <a:ea typeface="HG丸ｺﾞｼｯｸM-PRO" panose="020F0600000000000000" pitchFamily="50" charset="-128"/>
              </a:rPr>
              <a:t>｢1</a:t>
            </a:r>
            <a:r>
              <a:rPr lang="ja-JP" altLang="en-US" sz="1400" dirty="0">
                <a:solidFill>
                  <a:prstClr val="black"/>
                </a:solidFill>
                <a:latin typeface="HG丸ｺﾞｼｯｸM-PRO" panose="020F0600000000000000" pitchFamily="50" charset="-128"/>
                <a:ea typeface="HG丸ｺﾞｼｯｸM-PRO" panose="020F0600000000000000" pitchFamily="50" charset="-128"/>
              </a:rPr>
              <a:t>日</a:t>
            </a:r>
            <a:r>
              <a:rPr lang="en-US" altLang="ja-JP" sz="1400" dirty="0">
                <a:solidFill>
                  <a:prstClr val="black"/>
                </a:solidFill>
                <a:latin typeface="HG丸ｺﾞｼｯｸM-PRO" panose="020F0600000000000000" pitchFamily="50" charset="-128"/>
                <a:ea typeface="HG丸ｺﾞｼｯｸM-PRO" panose="020F0600000000000000" pitchFamily="50" charset="-128"/>
              </a:rPr>
              <a:t>8</a:t>
            </a:r>
            <a:r>
              <a:rPr lang="ja-JP" altLang="en-US" sz="1400" dirty="0">
                <a:solidFill>
                  <a:prstClr val="black"/>
                </a:solidFill>
                <a:latin typeface="HG丸ｺﾞｼｯｸM-PRO" panose="020F0600000000000000" pitchFamily="50" charset="-128"/>
                <a:ea typeface="HG丸ｺﾞｼｯｸM-PRO" panose="020F0600000000000000" pitchFamily="50" charset="-128"/>
              </a:rPr>
              <a:t>時間･週</a:t>
            </a:r>
            <a:r>
              <a:rPr lang="en-US" altLang="ja-JP" sz="1400" dirty="0">
                <a:solidFill>
                  <a:prstClr val="black"/>
                </a:solidFill>
                <a:latin typeface="HG丸ｺﾞｼｯｸM-PRO" panose="020F0600000000000000" pitchFamily="50" charset="-128"/>
                <a:ea typeface="HG丸ｺﾞｼｯｸM-PRO" panose="020F0600000000000000" pitchFamily="50" charset="-128"/>
              </a:rPr>
              <a:t>4</a:t>
            </a:r>
            <a:r>
              <a:rPr lang="ja-JP" altLang="en-US" sz="1400" dirty="0">
                <a:solidFill>
                  <a:prstClr val="black"/>
                </a:solidFill>
                <a:latin typeface="HG丸ｺﾞｼｯｸM-PRO" panose="020F0600000000000000" pitchFamily="50" charset="-128"/>
                <a:ea typeface="HG丸ｺﾞｼｯｸM-PRO" panose="020F0600000000000000" pitchFamily="50" charset="-128"/>
              </a:rPr>
              <a:t>日勤務</a:t>
            </a:r>
            <a:r>
              <a:rPr lang="en-US" altLang="ja-JP" sz="1400" dirty="0">
                <a:solidFill>
                  <a:prstClr val="black"/>
                </a:solidFill>
                <a:latin typeface="HG丸ｺﾞｼｯｸM-PRO" panose="020F0600000000000000" pitchFamily="50" charset="-128"/>
                <a:ea typeface="HG丸ｺﾞｼｯｸM-PRO" panose="020F0600000000000000" pitchFamily="50" charset="-128"/>
              </a:rPr>
              <a:t>｣｢1</a:t>
            </a:r>
            <a:r>
              <a:rPr lang="ja-JP" altLang="en-US" sz="1400" dirty="0">
                <a:solidFill>
                  <a:prstClr val="black"/>
                </a:solidFill>
                <a:latin typeface="HG丸ｺﾞｼｯｸM-PRO" panose="020F0600000000000000" pitchFamily="50" charset="-128"/>
                <a:ea typeface="HG丸ｺﾞｼｯｸM-PRO" panose="020F0600000000000000" pitchFamily="50" charset="-128"/>
              </a:rPr>
              <a:t>日</a:t>
            </a:r>
            <a:r>
              <a:rPr lang="en-US" altLang="ja-JP" sz="1400" dirty="0">
                <a:solidFill>
                  <a:prstClr val="black"/>
                </a:solidFill>
                <a:latin typeface="HG丸ｺﾞｼｯｸM-PRO" panose="020F0600000000000000" pitchFamily="50" charset="-128"/>
                <a:ea typeface="HG丸ｺﾞｼｯｸM-PRO" panose="020F0600000000000000" pitchFamily="50" charset="-128"/>
              </a:rPr>
              <a:t>2</a:t>
            </a:r>
            <a:r>
              <a:rPr lang="ja-JP" altLang="en-US" sz="1400" dirty="0">
                <a:solidFill>
                  <a:prstClr val="black"/>
                </a:solidFill>
                <a:latin typeface="HG丸ｺﾞｼｯｸM-PRO" panose="020F0600000000000000" pitchFamily="50" charset="-128"/>
                <a:ea typeface="HG丸ｺﾞｼｯｸM-PRO" panose="020F0600000000000000" pitchFamily="50" charset="-128"/>
              </a:rPr>
              <a:t>時間･週</a:t>
            </a:r>
            <a:r>
              <a:rPr lang="en-US" altLang="ja-JP" sz="1400" dirty="0">
                <a:solidFill>
                  <a:prstClr val="black"/>
                </a:solidFill>
                <a:latin typeface="HG丸ｺﾞｼｯｸM-PRO" panose="020F0600000000000000" pitchFamily="50" charset="-128"/>
                <a:ea typeface="HG丸ｺﾞｼｯｸM-PRO" panose="020F0600000000000000" pitchFamily="50" charset="-128"/>
              </a:rPr>
              <a:t>5</a:t>
            </a:r>
            <a:r>
              <a:rPr lang="ja-JP" altLang="en-US" sz="1400" dirty="0">
                <a:solidFill>
                  <a:prstClr val="black"/>
                </a:solidFill>
                <a:latin typeface="HG丸ｺﾞｼｯｸM-PRO" panose="020F0600000000000000" pitchFamily="50" charset="-128"/>
                <a:ea typeface="HG丸ｺﾞｼｯｸM-PRO" panose="020F0600000000000000" pitchFamily="50" charset="-128"/>
              </a:rPr>
              <a:t>日勤務</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などは</a:t>
            </a:r>
            <a:r>
              <a:rPr lang="ja-JP" altLang="ja-JP" sz="1400" dirty="0">
                <a:solidFill>
                  <a:prstClr val="black"/>
                </a:solidFill>
                <a:latin typeface="HG丸ｺﾞｼｯｸM-PRO" panose="020F0600000000000000" pitchFamily="50" charset="-128"/>
                <a:ea typeface="HG丸ｺﾞｼｯｸM-PRO" panose="020F0600000000000000" pitchFamily="50" charset="-128"/>
              </a:rPr>
              <a:t>、比例付与ではなく通常の日数</a:t>
            </a:r>
            <a:r>
              <a:rPr lang="ja-JP" altLang="en-US" sz="1400" dirty="0">
                <a:solidFill>
                  <a:prstClr val="black"/>
                </a:solidFill>
                <a:latin typeface="HG丸ｺﾞｼｯｸM-PRO" panose="020F0600000000000000" pitchFamily="50" charset="-128"/>
                <a:ea typeface="HG丸ｺﾞｼｯｸM-PRO" panose="020F0600000000000000" pitchFamily="50" charset="-128"/>
              </a:rPr>
              <a:t>となります</a:t>
            </a:r>
            <a:r>
              <a:rPr lang="ja-JP" altLang="ja-JP" sz="1400" dirty="0">
                <a:solidFill>
                  <a:prstClr val="black"/>
                </a:solidFill>
                <a:latin typeface="HG丸ｺﾞｼｯｸM-PRO" panose="020F0600000000000000" pitchFamily="50" charset="-128"/>
                <a:ea typeface="HG丸ｺﾞｼｯｸM-PRO" panose="020F0600000000000000" pitchFamily="50" charset="-128"/>
              </a:rPr>
              <a:t>。</a:t>
            </a:r>
            <a:endParaRPr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0" name="正方形/長方形 79"/>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年次有給休暇</a:t>
            </a:r>
            <a:r>
              <a:rPr kumimoji="1" lang="en-US" altLang="ja-JP" sz="2400" b="1" dirty="0">
                <a:latin typeface="HG丸ｺﾞｼｯｸM-PRO" panose="020F0600000000000000" pitchFamily="50" charset="-128"/>
                <a:ea typeface="HG丸ｺﾞｼｯｸM-PRO" panose="020F0600000000000000" pitchFamily="50" charset="-128"/>
              </a:rPr>
              <a:t>(</a:t>
            </a:r>
            <a:r>
              <a:rPr kumimoji="1" lang="ja-JP" altLang="en-US" sz="2400" b="1" dirty="0">
                <a:latin typeface="HG丸ｺﾞｼｯｸM-PRO" panose="020F0600000000000000" pitchFamily="50" charset="-128"/>
                <a:ea typeface="HG丸ｺﾞｼｯｸM-PRO" panose="020F0600000000000000" pitchFamily="50" charset="-128"/>
              </a:rPr>
              <a:t>有給・有休</a:t>
            </a:r>
            <a:r>
              <a:rPr kumimoji="1" lang="en-US" altLang="ja-JP" sz="2400" b="1" dirty="0">
                <a:latin typeface="HG丸ｺﾞｼｯｸM-PRO" panose="020F0600000000000000" pitchFamily="50" charset="-128"/>
                <a:ea typeface="HG丸ｺﾞｼｯｸM-PRO" panose="020F0600000000000000" pitchFamily="50" charset="-128"/>
              </a:rPr>
              <a:t>)</a:t>
            </a:r>
            <a:r>
              <a:rPr kumimoji="1" lang="ja-JP" altLang="en-US" sz="2400" b="1" dirty="0">
                <a:latin typeface="HG丸ｺﾞｼｯｸM-PRO" panose="020F0600000000000000" pitchFamily="50" charset="-128"/>
                <a:ea typeface="HG丸ｺﾞｼｯｸM-PRO" panose="020F0600000000000000" pitchFamily="50" charset="-128"/>
              </a:rPr>
              <a:t>の日数は、勤続年数に応じて増加する。</a:t>
            </a:r>
          </a:p>
        </p:txBody>
      </p:sp>
      <p:sp>
        <p:nvSpPr>
          <p:cNvPr id="82" name="テキスト ボックス 81"/>
          <p:cNvSpPr txBox="1"/>
          <p:nvPr/>
        </p:nvSpPr>
        <p:spPr>
          <a:xfrm>
            <a:off x="119336" y="807095"/>
            <a:ext cx="10801200"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パートタイマーの場合は、勤続年数と出勤日数に応じて日数が定まる。</a:t>
            </a:r>
          </a:p>
        </p:txBody>
      </p:sp>
      <p:sp>
        <p:nvSpPr>
          <p:cNvPr id="2" name="スライド番号プレースホルダー 1">
            <a:extLst>
              <a:ext uri="{FF2B5EF4-FFF2-40B4-BE49-F238E27FC236}">
                <a16:creationId xmlns:a16="http://schemas.microsoft.com/office/drawing/2014/main" id="{425B3D2E-D705-9A44-2974-E61C70E6769F}"/>
              </a:ext>
            </a:extLst>
          </p:cNvPr>
          <p:cNvSpPr>
            <a:spLocks noGrp="1"/>
          </p:cNvSpPr>
          <p:nvPr>
            <p:ph type="sldNum" sz="quarter" idx="12"/>
          </p:nvPr>
        </p:nvSpPr>
        <p:spPr/>
        <p:txBody>
          <a:bodyPr/>
          <a:lstStyle/>
          <a:p>
            <a:fld id="{E3C52A74-6BB8-425A-81FA-95938EE2CA9E}" type="slidenum">
              <a:rPr kumimoji="1" lang="ja-JP" altLang="en-US" smtClean="0"/>
              <a:t>73</a:t>
            </a:fld>
            <a:endParaRPr kumimoji="1" lang="ja-JP" altLang="en-US"/>
          </a:p>
        </p:txBody>
      </p:sp>
    </p:spTree>
    <p:extLst>
      <p:ext uri="{BB962C8B-B14F-4D97-AF65-F5344CB8AC3E}">
        <p14:creationId xmlns:p14="http://schemas.microsoft.com/office/powerpoint/2010/main" val="324117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500"/>
                                        <p:tgtEl>
                                          <p:spTgt spid="2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5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500"/>
                                        <p:tgtEl>
                                          <p:spTgt spid="1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fade">
                                      <p:cBhvr>
                                        <p:cTn id="117" dur="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fade">
                                      <p:cBhvr>
                                        <p:cTn id="122" dur="500"/>
                                        <p:tgtEl>
                                          <p:spTgt spid="4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500"/>
                                        <p:tgtEl>
                                          <p:spTgt spid="24"/>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4"/>
                                        </p:tgtEl>
                                        <p:attrNameLst>
                                          <p:attrName>style.visibility</p:attrName>
                                        </p:attrNameLst>
                                      </p:cBhvr>
                                      <p:to>
                                        <p:strVal val="visible"/>
                                      </p:to>
                                    </p:set>
                                    <p:animEffect transition="in" filter="fade">
                                      <p:cBhvr>
                                        <p:cTn id="132" dur="500"/>
                                        <p:tgtEl>
                                          <p:spTgt spid="44"/>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25"/>
                                        </p:tgtEl>
                                        <p:attrNameLst>
                                          <p:attrName>style.visibility</p:attrName>
                                        </p:attrNameLst>
                                      </p:cBhvr>
                                      <p:to>
                                        <p:strVal val="visible"/>
                                      </p:to>
                                    </p:set>
                                    <p:animEffect transition="in" filter="fade">
                                      <p:cBhvr>
                                        <p:cTn id="137" dur="500"/>
                                        <p:tgtEl>
                                          <p:spTgt spid="25"/>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fade">
                                      <p:cBhvr>
                                        <p:cTn id="142" dur="500"/>
                                        <p:tgtEl>
                                          <p:spTgt spid="4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6"/>
                                        </p:tgtEl>
                                        <p:attrNameLst>
                                          <p:attrName>style.visibility</p:attrName>
                                        </p:attrNameLst>
                                      </p:cBhvr>
                                      <p:to>
                                        <p:strVal val="visible"/>
                                      </p:to>
                                    </p:set>
                                    <p:animEffect transition="in" filter="fade">
                                      <p:cBhvr>
                                        <p:cTn id="147" dur="500"/>
                                        <p:tgtEl>
                                          <p:spTgt spid="16"/>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37"/>
                                        </p:tgtEl>
                                        <p:attrNameLst>
                                          <p:attrName>style.visibility</p:attrName>
                                        </p:attrNameLst>
                                      </p:cBhvr>
                                      <p:to>
                                        <p:strVal val="visible"/>
                                      </p:to>
                                    </p:set>
                                    <p:animEffect transition="in" filter="fade">
                                      <p:cBhvr>
                                        <p:cTn id="152" dur="500"/>
                                        <p:tgtEl>
                                          <p:spTgt spid="37"/>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38"/>
                                        </p:tgtEl>
                                        <p:attrNameLst>
                                          <p:attrName>style.visibility</p:attrName>
                                        </p:attrNameLst>
                                      </p:cBhvr>
                                      <p:to>
                                        <p:strVal val="visible"/>
                                      </p:to>
                                    </p:set>
                                    <p:animEffect transition="in" filter="fade">
                                      <p:cBhvr>
                                        <p:cTn id="157" dur="500"/>
                                        <p:tgtEl>
                                          <p:spTgt spid="38"/>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39"/>
                                        </p:tgtEl>
                                        <p:attrNameLst>
                                          <p:attrName>style.visibility</p:attrName>
                                        </p:attrNameLst>
                                      </p:cBhvr>
                                      <p:to>
                                        <p:strVal val="visible"/>
                                      </p:to>
                                    </p:set>
                                    <p:animEffect transition="in" filter="fade">
                                      <p:cBhvr>
                                        <p:cTn id="162" dur="500"/>
                                        <p:tgtEl>
                                          <p:spTgt spid="39"/>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40"/>
                                        </p:tgtEl>
                                        <p:attrNameLst>
                                          <p:attrName>style.visibility</p:attrName>
                                        </p:attrNameLst>
                                      </p:cBhvr>
                                      <p:to>
                                        <p:strVal val="visible"/>
                                      </p:to>
                                    </p:set>
                                    <p:animEffect transition="in" filter="fade">
                                      <p:cBhvr>
                                        <p:cTn id="167" dur="500"/>
                                        <p:tgtEl>
                                          <p:spTgt spid="40"/>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41"/>
                                        </p:tgtEl>
                                        <p:attrNameLst>
                                          <p:attrName>style.visibility</p:attrName>
                                        </p:attrNameLst>
                                      </p:cBhvr>
                                      <p:to>
                                        <p:strVal val="visible"/>
                                      </p:to>
                                    </p:set>
                                    <p:animEffect transition="in" filter="fade">
                                      <p:cBhvr>
                                        <p:cTn id="172" dur="500"/>
                                        <p:tgtEl>
                                          <p:spTgt spid="41"/>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fade">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nodeType="clickEffect">
                                  <p:stCondLst>
                                    <p:cond delay="0"/>
                                  </p:stCondLst>
                                  <p:childTnLst>
                                    <p:set>
                                      <p:cBhvr>
                                        <p:cTn id="181" dur="1" fill="hold">
                                          <p:stCondLst>
                                            <p:cond delay="0"/>
                                          </p:stCondLst>
                                        </p:cTn>
                                        <p:tgtEl>
                                          <p:spTgt spid="4"/>
                                        </p:tgtEl>
                                        <p:attrNameLst>
                                          <p:attrName>style.visibility</p:attrName>
                                        </p:attrNameLst>
                                      </p:cBhvr>
                                      <p:to>
                                        <p:strVal val="visible"/>
                                      </p:to>
                                    </p:set>
                                    <p:animEffect transition="in" filter="wipe(left)">
                                      <p:cBhvr>
                                        <p:cTn id="182" dur="500"/>
                                        <p:tgtEl>
                                          <p:spTgt spid="4"/>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8" fill="hold" nodeType="clickEffect">
                                  <p:stCondLst>
                                    <p:cond delay="0"/>
                                  </p:stCondLst>
                                  <p:childTnLst>
                                    <p:set>
                                      <p:cBhvr>
                                        <p:cTn id="186" dur="1" fill="hold">
                                          <p:stCondLst>
                                            <p:cond delay="0"/>
                                          </p:stCondLst>
                                        </p:cTn>
                                        <p:tgtEl>
                                          <p:spTgt spid="6"/>
                                        </p:tgtEl>
                                        <p:attrNameLst>
                                          <p:attrName>style.visibility</p:attrName>
                                        </p:attrNameLst>
                                      </p:cBhvr>
                                      <p:to>
                                        <p:strVal val="visible"/>
                                      </p:to>
                                    </p:set>
                                    <p:animEffect transition="in" filter="wipe(left)">
                                      <p:cBhvr>
                                        <p:cTn id="187" dur="500"/>
                                        <p:tgtEl>
                                          <p:spTgt spid="6"/>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8" fill="hold" nodeType="clickEffect">
                                  <p:stCondLst>
                                    <p:cond delay="0"/>
                                  </p:stCondLst>
                                  <p:childTnLst>
                                    <p:set>
                                      <p:cBhvr>
                                        <p:cTn id="191" dur="1" fill="hold">
                                          <p:stCondLst>
                                            <p:cond delay="0"/>
                                          </p:stCondLst>
                                        </p:cTn>
                                        <p:tgtEl>
                                          <p:spTgt spid="76"/>
                                        </p:tgtEl>
                                        <p:attrNameLst>
                                          <p:attrName>style.visibility</p:attrName>
                                        </p:attrNameLst>
                                      </p:cBhvr>
                                      <p:to>
                                        <p:strVal val="visible"/>
                                      </p:to>
                                    </p:set>
                                    <p:animEffect transition="in" filter="wipe(left)">
                                      <p:cBhvr>
                                        <p:cTn id="192" dur="500"/>
                                        <p:tgtEl>
                                          <p:spTgt spid="76"/>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8" fill="hold" nodeType="clickEffect">
                                  <p:stCondLst>
                                    <p:cond delay="0"/>
                                  </p:stCondLst>
                                  <p:childTnLst>
                                    <p:set>
                                      <p:cBhvr>
                                        <p:cTn id="196" dur="1" fill="hold">
                                          <p:stCondLst>
                                            <p:cond delay="0"/>
                                          </p:stCondLst>
                                        </p:cTn>
                                        <p:tgtEl>
                                          <p:spTgt spid="77"/>
                                        </p:tgtEl>
                                        <p:attrNameLst>
                                          <p:attrName>style.visibility</p:attrName>
                                        </p:attrNameLst>
                                      </p:cBhvr>
                                      <p:to>
                                        <p:strVal val="visible"/>
                                      </p:to>
                                    </p:set>
                                    <p:animEffect transition="in" filter="wipe(left)">
                                      <p:cBhvr>
                                        <p:cTn id="197" dur="500"/>
                                        <p:tgtEl>
                                          <p:spTgt spid="77"/>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8" fill="hold" grpId="0" nodeType="clickEffect">
                                  <p:stCondLst>
                                    <p:cond delay="0"/>
                                  </p:stCondLst>
                                  <p:childTnLst>
                                    <p:set>
                                      <p:cBhvr>
                                        <p:cTn id="201" dur="1" fill="hold">
                                          <p:stCondLst>
                                            <p:cond delay="0"/>
                                          </p:stCondLst>
                                        </p:cTn>
                                        <p:tgtEl>
                                          <p:spTgt spid="75">
                                            <p:txEl>
                                              <p:pRg st="0" end="0"/>
                                            </p:txEl>
                                          </p:spTgt>
                                        </p:tgtEl>
                                        <p:attrNameLst>
                                          <p:attrName>style.visibility</p:attrName>
                                        </p:attrNameLst>
                                      </p:cBhvr>
                                      <p:to>
                                        <p:strVal val="visible"/>
                                      </p:to>
                                    </p:set>
                                    <p:animEffect transition="in" filter="wipe(left)">
                                      <p:cBhvr>
                                        <p:cTn id="202" dur="500"/>
                                        <p:tgtEl>
                                          <p:spTgt spid="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7" grpId="0" animBg="1"/>
      <p:bldP spid="8" grpId="0" animBg="1"/>
      <p:bldP spid="9" grpId="0" animBg="1"/>
      <p:bldP spid="10" grpId="0" animBg="1"/>
      <p:bldP spid="12" grpId="0" animBg="1"/>
      <p:bldP spid="14" grpId="0" animBg="1"/>
      <p:bldP spid="15" grpId="0" animBg="1"/>
      <p:bldP spid="16"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39" grpId="0" animBg="1"/>
      <p:bldP spid="40" grpId="0" animBg="1"/>
      <p:bldP spid="41" grpId="0" animBg="1"/>
      <p:bldP spid="42" grpId="0" animBg="1"/>
      <p:bldP spid="43" grpId="0" animBg="1"/>
      <p:bldP spid="44" grpId="0" animBg="1"/>
      <p:bldP spid="45" grpId="0" animBg="1"/>
      <p:bldP spid="7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吹き出し 23"/>
          <p:cNvSpPr/>
          <p:nvPr/>
        </p:nvSpPr>
        <p:spPr>
          <a:xfrm>
            <a:off x="2069320" y="3572882"/>
            <a:ext cx="3544440" cy="1224270"/>
          </a:xfrm>
          <a:custGeom>
            <a:avLst/>
            <a:gdLst>
              <a:gd name="connsiteX0" fmla="*/ 0 w 2713468"/>
              <a:gd name="connsiteY0" fmla="*/ 120002 h 720000"/>
              <a:gd name="connsiteX1" fmla="*/ 120002 w 2713468"/>
              <a:gd name="connsiteY1" fmla="*/ 0 h 720000"/>
              <a:gd name="connsiteX2" fmla="*/ 452245 w 2713468"/>
              <a:gd name="connsiteY2" fmla="*/ 0 h 720000"/>
              <a:gd name="connsiteX3" fmla="*/ 333105 w 2713468"/>
              <a:gd name="connsiteY3" fmla="*/ -258070 h 720000"/>
              <a:gd name="connsiteX4" fmla="*/ 1130612 w 2713468"/>
              <a:gd name="connsiteY4" fmla="*/ 0 h 720000"/>
              <a:gd name="connsiteX5" fmla="*/ 2593466 w 2713468"/>
              <a:gd name="connsiteY5" fmla="*/ 0 h 720000"/>
              <a:gd name="connsiteX6" fmla="*/ 2713468 w 2713468"/>
              <a:gd name="connsiteY6" fmla="*/ 120002 h 720000"/>
              <a:gd name="connsiteX7" fmla="*/ 2713468 w 2713468"/>
              <a:gd name="connsiteY7" fmla="*/ 120000 h 720000"/>
              <a:gd name="connsiteX8" fmla="*/ 2713468 w 2713468"/>
              <a:gd name="connsiteY8" fmla="*/ 120000 h 720000"/>
              <a:gd name="connsiteX9" fmla="*/ 2713468 w 2713468"/>
              <a:gd name="connsiteY9" fmla="*/ 300000 h 720000"/>
              <a:gd name="connsiteX10" fmla="*/ 2713468 w 2713468"/>
              <a:gd name="connsiteY10" fmla="*/ 599998 h 720000"/>
              <a:gd name="connsiteX11" fmla="*/ 2593466 w 2713468"/>
              <a:gd name="connsiteY11" fmla="*/ 720000 h 720000"/>
              <a:gd name="connsiteX12" fmla="*/ 1130612 w 2713468"/>
              <a:gd name="connsiteY12" fmla="*/ 720000 h 720000"/>
              <a:gd name="connsiteX13" fmla="*/ 452245 w 2713468"/>
              <a:gd name="connsiteY13" fmla="*/ 720000 h 720000"/>
              <a:gd name="connsiteX14" fmla="*/ 452245 w 2713468"/>
              <a:gd name="connsiteY14" fmla="*/ 720000 h 720000"/>
              <a:gd name="connsiteX15" fmla="*/ 120002 w 2713468"/>
              <a:gd name="connsiteY15" fmla="*/ 720000 h 720000"/>
              <a:gd name="connsiteX16" fmla="*/ 0 w 2713468"/>
              <a:gd name="connsiteY16" fmla="*/ 599998 h 720000"/>
              <a:gd name="connsiteX17" fmla="*/ 0 w 2713468"/>
              <a:gd name="connsiteY17" fmla="*/ 300000 h 720000"/>
              <a:gd name="connsiteX18" fmla="*/ 0 w 2713468"/>
              <a:gd name="connsiteY18" fmla="*/ 120000 h 720000"/>
              <a:gd name="connsiteX19" fmla="*/ 0 w 2713468"/>
              <a:gd name="connsiteY19" fmla="*/ 120000 h 720000"/>
              <a:gd name="connsiteX20" fmla="*/ 0 w 2713468"/>
              <a:gd name="connsiteY20" fmla="*/ 120002 h 720000"/>
              <a:gd name="connsiteX0" fmla="*/ 0 w 2713468"/>
              <a:gd name="connsiteY0" fmla="*/ 378072 h 978070"/>
              <a:gd name="connsiteX1" fmla="*/ 120002 w 2713468"/>
              <a:gd name="connsiteY1" fmla="*/ 258070 h 978070"/>
              <a:gd name="connsiteX2" fmla="*/ 128395 w 2713468"/>
              <a:gd name="connsiteY2" fmla="*/ 258070 h 978070"/>
              <a:gd name="connsiteX3" fmla="*/ 333105 w 2713468"/>
              <a:gd name="connsiteY3" fmla="*/ 0 h 978070"/>
              <a:gd name="connsiteX4" fmla="*/ 1130612 w 2713468"/>
              <a:gd name="connsiteY4" fmla="*/ 258070 h 978070"/>
              <a:gd name="connsiteX5" fmla="*/ 2593466 w 2713468"/>
              <a:gd name="connsiteY5" fmla="*/ 258070 h 978070"/>
              <a:gd name="connsiteX6" fmla="*/ 2713468 w 2713468"/>
              <a:gd name="connsiteY6" fmla="*/ 378072 h 978070"/>
              <a:gd name="connsiteX7" fmla="*/ 2713468 w 2713468"/>
              <a:gd name="connsiteY7" fmla="*/ 378070 h 978070"/>
              <a:gd name="connsiteX8" fmla="*/ 2713468 w 2713468"/>
              <a:gd name="connsiteY8" fmla="*/ 378070 h 978070"/>
              <a:gd name="connsiteX9" fmla="*/ 2713468 w 2713468"/>
              <a:gd name="connsiteY9" fmla="*/ 558070 h 978070"/>
              <a:gd name="connsiteX10" fmla="*/ 2713468 w 2713468"/>
              <a:gd name="connsiteY10" fmla="*/ 858068 h 978070"/>
              <a:gd name="connsiteX11" fmla="*/ 2593466 w 2713468"/>
              <a:gd name="connsiteY11" fmla="*/ 978070 h 978070"/>
              <a:gd name="connsiteX12" fmla="*/ 1130612 w 2713468"/>
              <a:gd name="connsiteY12" fmla="*/ 978070 h 978070"/>
              <a:gd name="connsiteX13" fmla="*/ 452245 w 2713468"/>
              <a:gd name="connsiteY13" fmla="*/ 978070 h 978070"/>
              <a:gd name="connsiteX14" fmla="*/ 452245 w 2713468"/>
              <a:gd name="connsiteY14" fmla="*/ 978070 h 978070"/>
              <a:gd name="connsiteX15" fmla="*/ 120002 w 2713468"/>
              <a:gd name="connsiteY15" fmla="*/ 978070 h 978070"/>
              <a:gd name="connsiteX16" fmla="*/ 0 w 2713468"/>
              <a:gd name="connsiteY16" fmla="*/ 858068 h 978070"/>
              <a:gd name="connsiteX17" fmla="*/ 0 w 2713468"/>
              <a:gd name="connsiteY17" fmla="*/ 558070 h 978070"/>
              <a:gd name="connsiteX18" fmla="*/ 0 w 2713468"/>
              <a:gd name="connsiteY18" fmla="*/ 378070 h 978070"/>
              <a:gd name="connsiteX19" fmla="*/ 0 w 2713468"/>
              <a:gd name="connsiteY19" fmla="*/ 378070 h 978070"/>
              <a:gd name="connsiteX20" fmla="*/ 0 w 2713468"/>
              <a:gd name="connsiteY20" fmla="*/ 378072 h 978070"/>
              <a:gd name="connsiteX0" fmla="*/ 0 w 2713468"/>
              <a:gd name="connsiteY0" fmla="*/ 378072 h 978070"/>
              <a:gd name="connsiteX1" fmla="*/ 120002 w 2713468"/>
              <a:gd name="connsiteY1" fmla="*/ 258070 h 978070"/>
              <a:gd name="connsiteX2" fmla="*/ 128395 w 2713468"/>
              <a:gd name="connsiteY2" fmla="*/ 258070 h 978070"/>
              <a:gd name="connsiteX3" fmla="*/ 333105 w 2713468"/>
              <a:gd name="connsiteY3" fmla="*/ 0 h 978070"/>
              <a:gd name="connsiteX4" fmla="*/ 416237 w 2713468"/>
              <a:gd name="connsiteY4" fmla="*/ 258070 h 978070"/>
              <a:gd name="connsiteX5" fmla="*/ 2593466 w 2713468"/>
              <a:gd name="connsiteY5" fmla="*/ 258070 h 978070"/>
              <a:gd name="connsiteX6" fmla="*/ 2713468 w 2713468"/>
              <a:gd name="connsiteY6" fmla="*/ 378072 h 978070"/>
              <a:gd name="connsiteX7" fmla="*/ 2713468 w 2713468"/>
              <a:gd name="connsiteY7" fmla="*/ 378070 h 978070"/>
              <a:gd name="connsiteX8" fmla="*/ 2713468 w 2713468"/>
              <a:gd name="connsiteY8" fmla="*/ 378070 h 978070"/>
              <a:gd name="connsiteX9" fmla="*/ 2713468 w 2713468"/>
              <a:gd name="connsiteY9" fmla="*/ 558070 h 978070"/>
              <a:gd name="connsiteX10" fmla="*/ 2713468 w 2713468"/>
              <a:gd name="connsiteY10" fmla="*/ 858068 h 978070"/>
              <a:gd name="connsiteX11" fmla="*/ 2593466 w 2713468"/>
              <a:gd name="connsiteY11" fmla="*/ 978070 h 978070"/>
              <a:gd name="connsiteX12" fmla="*/ 1130612 w 2713468"/>
              <a:gd name="connsiteY12" fmla="*/ 978070 h 978070"/>
              <a:gd name="connsiteX13" fmla="*/ 452245 w 2713468"/>
              <a:gd name="connsiteY13" fmla="*/ 978070 h 978070"/>
              <a:gd name="connsiteX14" fmla="*/ 452245 w 2713468"/>
              <a:gd name="connsiteY14" fmla="*/ 978070 h 978070"/>
              <a:gd name="connsiteX15" fmla="*/ 120002 w 2713468"/>
              <a:gd name="connsiteY15" fmla="*/ 978070 h 978070"/>
              <a:gd name="connsiteX16" fmla="*/ 0 w 2713468"/>
              <a:gd name="connsiteY16" fmla="*/ 858068 h 978070"/>
              <a:gd name="connsiteX17" fmla="*/ 0 w 2713468"/>
              <a:gd name="connsiteY17" fmla="*/ 558070 h 978070"/>
              <a:gd name="connsiteX18" fmla="*/ 0 w 2713468"/>
              <a:gd name="connsiteY18" fmla="*/ 378070 h 978070"/>
              <a:gd name="connsiteX19" fmla="*/ 0 w 2713468"/>
              <a:gd name="connsiteY19" fmla="*/ 378070 h 978070"/>
              <a:gd name="connsiteX20" fmla="*/ 0 w 2713468"/>
              <a:gd name="connsiteY20" fmla="*/ 378072 h 978070"/>
              <a:gd name="connsiteX0" fmla="*/ 0 w 2713468"/>
              <a:gd name="connsiteY0" fmla="*/ 330447 h 930445"/>
              <a:gd name="connsiteX1" fmla="*/ 120002 w 2713468"/>
              <a:gd name="connsiteY1" fmla="*/ 210445 h 930445"/>
              <a:gd name="connsiteX2" fmla="*/ 128395 w 2713468"/>
              <a:gd name="connsiteY2" fmla="*/ 210445 h 930445"/>
              <a:gd name="connsiteX3" fmla="*/ 256905 w 2713468"/>
              <a:gd name="connsiteY3" fmla="*/ 0 h 930445"/>
              <a:gd name="connsiteX4" fmla="*/ 416237 w 2713468"/>
              <a:gd name="connsiteY4" fmla="*/ 210445 h 930445"/>
              <a:gd name="connsiteX5" fmla="*/ 2593466 w 2713468"/>
              <a:gd name="connsiteY5" fmla="*/ 210445 h 930445"/>
              <a:gd name="connsiteX6" fmla="*/ 2713468 w 2713468"/>
              <a:gd name="connsiteY6" fmla="*/ 330447 h 930445"/>
              <a:gd name="connsiteX7" fmla="*/ 2713468 w 2713468"/>
              <a:gd name="connsiteY7" fmla="*/ 330445 h 930445"/>
              <a:gd name="connsiteX8" fmla="*/ 2713468 w 2713468"/>
              <a:gd name="connsiteY8" fmla="*/ 330445 h 930445"/>
              <a:gd name="connsiteX9" fmla="*/ 2713468 w 2713468"/>
              <a:gd name="connsiteY9" fmla="*/ 510445 h 930445"/>
              <a:gd name="connsiteX10" fmla="*/ 2713468 w 2713468"/>
              <a:gd name="connsiteY10" fmla="*/ 810443 h 930445"/>
              <a:gd name="connsiteX11" fmla="*/ 2593466 w 2713468"/>
              <a:gd name="connsiteY11" fmla="*/ 930445 h 930445"/>
              <a:gd name="connsiteX12" fmla="*/ 1130612 w 2713468"/>
              <a:gd name="connsiteY12" fmla="*/ 930445 h 930445"/>
              <a:gd name="connsiteX13" fmla="*/ 452245 w 2713468"/>
              <a:gd name="connsiteY13" fmla="*/ 930445 h 930445"/>
              <a:gd name="connsiteX14" fmla="*/ 452245 w 2713468"/>
              <a:gd name="connsiteY14" fmla="*/ 930445 h 930445"/>
              <a:gd name="connsiteX15" fmla="*/ 120002 w 2713468"/>
              <a:gd name="connsiteY15" fmla="*/ 930445 h 930445"/>
              <a:gd name="connsiteX16" fmla="*/ 0 w 2713468"/>
              <a:gd name="connsiteY16" fmla="*/ 810443 h 930445"/>
              <a:gd name="connsiteX17" fmla="*/ 0 w 2713468"/>
              <a:gd name="connsiteY17" fmla="*/ 510445 h 930445"/>
              <a:gd name="connsiteX18" fmla="*/ 0 w 2713468"/>
              <a:gd name="connsiteY18" fmla="*/ 330445 h 930445"/>
              <a:gd name="connsiteX19" fmla="*/ 0 w 2713468"/>
              <a:gd name="connsiteY19" fmla="*/ 330445 h 930445"/>
              <a:gd name="connsiteX20" fmla="*/ 0 w 2713468"/>
              <a:gd name="connsiteY20" fmla="*/ 330447 h 93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13468" h="930445">
                <a:moveTo>
                  <a:pt x="0" y="330447"/>
                </a:moveTo>
                <a:cubicBezTo>
                  <a:pt x="0" y="264172"/>
                  <a:pt x="53727" y="210445"/>
                  <a:pt x="120002" y="210445"/>
                </a:cubicBezTo>
                <a:lnTo>
                  <a:pt x="128395" y="210445"/>
                </a:lnTo>
                <a:lnTo>
                  <a:pt x="256905" y="0"/>
                </a:lnTo>
                <a:lnTo>
                  <a:pt x="416237" y="210445"/>
                </a:lnTo>
                <a:lnTo>
                  <a:pt x="2593466" y="210445"/>
                </a:lnTo>
                <a:cubicBezTo>
                  <a:pt x="2659741" y="210445"/>
                  <a:pt x="2713468" y="264172"/>
                  <a:pt x="2713468" y="330447"/>
                </a:cubicBezTo>
                <a:lnTo>
                  <a:pt x="2713468" y="330445"/>
                </a:lnTo>
                <a:lnTo>
                  <a:pt x="2713468" y="330445"/>
                </a:lnTo>
                <a:lnTo>
                  <a:pt x="2713468" y="510445"/>
                </a:lnTo>
                <a:lnTo>
                  <a:pt x="2713468" y="810443"/>
                </a:lnTo>
                <a:cubicBezTo>
                  <a:pt x="2713468" y="876718"/>
                  <a:pt x="2659741" y="930445"/>
                  <a:pt x="2593466" y="930445"/>
                </a:cubicBezTo>
                <a:lnTo>
                  <a:pt x="1130612" y="930445"/>
                </a:lnTo>
                <a:lnTo>
                  <a:pt x="452245" y="930445"/>
                </a:lnTo>
                <a:lnTo>
                  <a:pt x="452245" y="930445"/>
                </a:lnTo>
                <a:lnTo>
                  <a:pt x="120002" y="930445"/>
                </a:lnTo>
                <a:cubicBezTo>
                  <a:pt x="53727" y="930445"/>
                  <a:pt x="0" y="876718"/>
                  <a:pt x="0" y="810443"/>
                </a:cubicBezTo>
                <a:lnTo>
                  <a:pt x="0" y="510445"/>
                </a:lnTo>
                <a:lnTo>
                  <a:pt x="0" y="330445"/>
                </a:lnTo>
                <a:lnTo>
                  <a:pt x="0" y="330445"/>
                </a:lnTo>
                <a:lnTo>
                  <a:pt x="0" y="330447"/>
                </a:lnTo>
                <a:close/>
              </a:path>
            </a:pathLst>
          </a:custGeom>
          <a:solidFill>
            <a:schemeClr val="accent2">
              <a:lumMod val="20000"/>
              <a:lumOff val="8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90000" rIns="36000" bIns="36000" rtlCol="0" anchor="ctr"/>
          <a:lstStyle/>
          <a:p>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そもそも、</a:t>
            </a:r>
            <a:r>
              <a:rPr lang="ja-JP" altLang="en-US" sz="14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①の希望申出がしにくい</a:t>
            </a:r>
            <a:endParaRPr lang="en-US" altLang="ja-JP" sz="140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という状況がありました。</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400"/>
              </a:spcBef>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我が国の</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年休取得率：</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49.4%</a:t>
            </a:r>
          </a:p>
          <a:p>
            <a:pPr algn="r">
              <a:spcBef>
                <a:spcPts val="400"/>
              </a:spcBef>
            </a:pP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（平成</a:t>
            </a:r>
            <a:r>
              <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年就労条件総合調査）</a:t>
            </a:r>
          </a:p>
        </p:txBody>
      </p:sp>
      <p:sp>
        <p:nvSpPr>
          <p:cNvPr id="35" name="Rectangle 15" descr="25%"/>
          <p:cNvSpPr>
            <a:spLocks noChangeArrowheads="1"/>
          </p:cNvSpPr>
          <p:nvPr/>
        </p:nvSpPr>
        <p:spPr bwMode="auto">
          <a:xfrm>
            <a:off x="623392" y="-92331"/>
            <a:ext cx="10873207" cy="830987"/>
          </a:xfrm>
          <a:prstGeom prst="rect">
            <a:avLst/>
          </a:prstGeom>
          <a:noFill/>
          <a:ln w="12700">
            <a:noFill/>
            <a:miter lim="800000"/>
            <a:headEnd/>
            <a:tailEnd/>
          </a:ln>
        </p:spPr>
        <p:txBody>
          <a:bodyPr wrap="square" lIns="91428" tIns="45715" rIns="91428" bIns="45715" anchor="ctr">
            <a:spAutoFit/>
          </a:bodyPr>
          <a:lstStyle/>
          <a:p>
            <a:pPr fontAlgn="base">
              <a:spcBef>
                <a:spcPct val="0"/>
              </a:spcBef>
              <a:spcAft>
                <a:spcPct val="0"/>
              </a:spcAft>
            </a:pPr>
            <a:r>
              <a:rPr lang="ja-JP" altLang="en-US" sz="2400" dirty="0">
                <a:solidFill>
                  <a:prstClr val="black"/>
                </a:solidFill>
                <a:latin typeface="HG丸ｺﾞｼｯｸM-PRO" panose="020F0600000000000000" pitchFamily="50" charset="-128"/>
                <a:ea typeface="HG丸ｺﾞｼｯｸM-PRO" panose="020F0600000000000000" pitchFamily="50" charset="-128"/>
              </a:rPr>
              <a:t>年次有給休暇の時季指定義務</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a:p>
            <a:pPr fontAlgn="base">
              <a:spcBef>
                <a:spcPct val="0"/>
              </a:spcBef>
              <a:spcAft>
                <a:spcPct val="0"/>
              </a:spcAft>
            </a:pPr>
            <a:r>
              <a:rPr lang="ja-JP" altLang="en-US" sz="2400" dirty="0">
                <a:solidFill>
                  <a:prstClr val="black"/>
                </a:solidFill>
                <a:latin typeface="HG丸ｺﾞｼｯｸM-PRO" panose="020F0600000000000000" pitchFamily="50" charset="-128"/>
                <a:ea typeface="HG丸ｺﾞｼｯｸM-PRO" panose="020F0600000000000000" pitchFamily="50" charset="-128"/>
              </a:rPr>
              <a:t>　年５日の年次有給休暇を取得させることを企業に義務づけ（</a:t>
            </a:r>
            <a:r>
              <a:rPr lang="en-US" altLang="ja-JP" sz="2400" dirty="0">
                <a:solidFill>
                  <a:prstClr val="black"/>
                </a:solidFill>
                <a:latin typeface="HG丸ｺﾞｼｯｸM-PRO" panose="020F0600000000000000" pitchFamily="50" charset="-128"/>
                <a:ea typeface="HG丸ｺﾞｼｯｸM-PRO" panose="020F0600000000000000" pitchFamily="50" charset="-128"/>
              </a:rPr>
              <a:t>2019.4.1</a:t>
            </a:r>
            <a:r>
              <a:rPr lang="ja-JP" altLang="en-US" sz="2400" dirty="0">
                <a:solidFill>
                  <a:prstClr val="black"/>
                </a:solidFill>
                <a:latin typeface="HG丸ｺﾞｼｯｸM-PRO" panose="020F0600000000000000" pitchFamily="50" charset="-128"/>
                <a:ea typeface="HG丸ｺﾞｼｯｸM-PRO" panose="020F0600000000000000" pitchFamily="50" charset="-128"/>
              </a:rPr>
              <a:t>～</a:t>
            </a:r>
            <a:r>
              <a:rPr lang="en-US" altLang="ja-JP" sz="2400" dirty="0">
                <a:solidFill>
                  <a:prstClr val="black"/>
                </a:solidFill>
                <a:latin typeface="HG丸ｺﾞｼｯｸM-PRO" panose="020F0600000000000000" pitchFamily="50" charset="-128"/>
                <a:ea typeface="HG丸ｺﾞｼｯｸM-PRO" panose="020F0600000000000000" pitchFamily="50" charset="-128"/>
              </a:rPr>
              <a:t>)</a:t>
            </a:r>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5" name="グループ化 4"/>
          <p:cNvGrpSpPr/>
          <p:nvPr/>
        </p:nvGrpSpPr>
        <p:grpSpPr>
          <a:xfrm>
            <a:off x="1789903" y="1607770"/>
            <a:ext cx="8498194" cy="1939974"/>
            <a:chOff x="1135326" y="1340768"/>
            <a:chExt cx="6337954" cy="1296000"/>
          </a:xfrm>
        </p:grpSpPr>
        <p:grpSp>
          <p:nvGrpSpPr>
            <p:cNvPr id="3" name="グループ化 2"/>
            <p:cNvGrpSpPr/>
            <p:nvPr/>
          </p:nvGrpSpPr>
          <p:grpSpPr>
            <a:xfrm>
              <a:off x="1135326" y="1340768"/>
              <a:ext cx="2916000" cy="1296000"/>
              <a:chOff x="1135326" y="1340768"/>
              <a:chExt cx="2916000" cy="1296000"/>
            </a:xfrm>
          </p:grpSpPr>
          <p:sp>
            <p:nvSpPr>
              <p:cNvPr id="52" name="正方形/長方形 51"/>
              <p:cNvSpPr/>
              <p:nvPr/>
            </p:nvSpPr>
            <p:spPr>
              <a:xfrm>
                <a:off x="1135326" y="1340768"/>
                <a:ext cx="2916000" cy="129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endParaRPr lang="ja-JP" altLang="en-US"/>
              </a:p>
            </p:txBody>
          </p:sp>
          <p:pic>
            <p:nvPicPr>
              <p:cNvPr id="53" name="Picture 2" descr="PNG,アイコン,アバター,人,切り取ったイメージ,切り取ったピクチャ,切り取った画像,男,男性,透明な背景,頭"/>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a:off x="3318752" y="1484785"/>
                <a:ext cx="698144" cy="83585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9" descr="PNG,アイコン,アバター,人,切り取ったイメージ,切り取ったピクチャ,切り取った画像,男,男性,透明な背景,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flipH="1">
                <a:off x="1171365" y="1484785"/>
                <a:ext cx="638556" cy="835852"/>
              </a:xfrm>
              <a:prstGeom prst="rect">
                <a:avLst/>
              </a:prstGeom>
              <a:noFill/>
              <a:extLst>
                <a:ext uri="{909E8E84-426E-40DD-AFC4-6F175D3DCCD1}">
                  <a14:hiddenFill xmlns:a14="http://schemas.microsoft.com/office/drawing/2010/main">
                    <a:solidFill>
                      <a:srgbClr val="FFFFFF"/>
                    </a:solidFill>
                  </a14:hiddenFill>
                </a:ext>
              </a:extLst>
            </p:spPr>
          </p:pic>
          <p:sp>
            <p:nvSpPr>
              <p:cNvPr id="55" name="テキスト ボックス 92"/>
              <p:cNvSpPr txBox="1"/>
              <p:nvPr/>
            </p:nvSpPr>
            <p:spPr>
              <a:xfrm>
                <a:off x="1274643" y="2276872"/>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労働者</a:t>
                </a:r>
              </a:p>
            </p:txBody>
          </p:sp>
          <p:sp>
            <p:nvSpPr>
              <p:cNvPr id="56" name="テキスト ボックス 93"/>
              <p:cNvSpPr txBox="1"/>
              <p:nvPr/>
            </p:nvSpPr>
            <p:spPr>
              <a:xfrm>
                <a:off x="3451824" y="2276872"/>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使用者</a:t>
                </a:r>
              </a:p>
            </p:txBody>
          </p:sp>
          <p:sp>
            <p:nvSpPr>
              <p:cNvPr id="57" name="正方形/長方形 56"/>
              <p:cNvSpPr/>
              <p:nvPr/>
            </p:nvSpPr>
            <p:spPr>
              <a:xfrm>
                <a:off x="1432165" y="1340768"/>
                <a:ext cx="2349620" cy="213057"/>
              </a:xfrm>
              <a:prstGeom prst="rect">
                <a:avLst/>
              </a:prstGeom>
              <a:noFill/>
              <a:ln>
                <a:noFill/>
              </a:ln>
            </p:spPr>
            <p:txBody>
              <a:bodyPr wrap="none" lIns="36000" tIns="36000" rIns="36000" bIns="3600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r>
                  <a:rPr lang="ja-JP" altLang="en-US" sz="1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労働者の申出による取得（原則）</a:t>
                </a:r>
                <a:endParaRPr lang="en-US" altLang="ja-JP" sz="1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円形吹き出し 57"/>
              <p:cNvSpPr/>
              <p:nvPr/>
            </p:nvSpPr>
            <p:spPr>
              <a:xfrm>
                <a:off x="1995304" y="2124915"/>
                <a:ext cx="994486" cy="384439"/>
              </a:xfrm>
              <a:prstGeom prst="wedgeEllipseCallout">
                <a:avLst>
                  <a:gd name="adj1" fmla="val -66861"/>
                  <a:gd name="adj2" fmla="val -47118"/>
                </a:avLst>
              </a:prstGeom>
              <a:solidFill>
                <a:schemeClr val="bg2"/>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日に休みます」</a:t>
                </a:r>
              </a:p>
            </p:txBody>
          </p:sp>
          <p:sp>
            <p:nvSpPr>
              <p:cNvPr id="59" name="下カーブ矢印 58"/>
              <p:cNvSpPr/>
              <p:nvPr/>
            </p:nvSpPr>
            <p:spPr>
              <a:xfrm>
                <a:off x="1819437" y="1633493"/>
                <a:ext cx="1692000" cy="267105"/>
              </a:xfrm>
              <a:prstGeom prst="curvedDownArrow">
                <a:avLst>
                  <a:gd name="adj1" fmla="val 11222"/>
                  <a:gd name="adj2" fmla="val 68150"/>
                  <a:gd name="adj3" fmla="val 3690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0" name="テキスト ボックス 91"/>
              <p:cNvSpPr txBox="1"/>
              <p:nvPr/>
            </p:nvSpPr>
            <p:spPr>
              <a:xfrm>
                <a:off x="2119548" y="1757784"/>
                <a:ext cx="857611" cy="215890"/>
              </a:xfrm>
              <a:prstGeom prst="rect">
                <a:avLst/>
              </a:prstGeom>
              <a:noFill/>
              <a:ln>
                <a:noFill/>
              </a:ln>
            </p:spPr>
            <p:txBody>
              <a:bodyPr wrap="none" lIns="36000" tIns="0" rIns="36000" bIns="0" rtlCol="0" anchor="ctr" anchorCtr="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労働者が使用者に</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取得時季を申出</a:t>
                </a:r>
              </a:p>
            </p:txBody>
          </p:sp>
        </p:grpSp>
        <p:sp>
          <p:nvSpPr>
            <p:cNvPr id="39" name="加算 38"/>
            <p:cNvSpPr/>
            <p:nvPr/>
          </p:nvSpPr>
          <p:spPr>
            <a:xfrm>
              <a:off x="4071848" y="1808768"/>
              <a:ext cx="432000" cy="432000"/>
            </a:xfrm>
            <a:prstGeom prst="mathPlus">
              <a:avLst>
                <a:gd name="adj1" fmla="val 1359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4" name="グループ化 3"/>
            <p:cNvGrpSpPr/>
            <p:nvPr/>
          </p:nvGrpSpPr>
          <p:grpSpPr>
            <a:xfrm>
              <a:off x="4519702" y="1340768"/>
              <a:ext cx="2953578" cy="1296000"/>
              <a:chOff x="4519702" y="1340768"/>
              <a:chExt cx="2953578" cy="1296000"/>
            </a:xfrm>
          </p:grpSpPr>
          <p:sp>
            <p:nvSpPr>
              <p:cNvPr id="41" name="正方形/長方形 40"/>
              <p:cNvSpPr/>
              <p:nvPr/>
            </p:nvSpPr>
            <p:spPr>
              <a:xfrm>
                <a:off x="4519702" y="1340768"/>
                <a:ext cx="2952000" cy="129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42" name="右矢印 41"/>
              <p:cNvSpPr/>
              <p:nvPr/>
            </p:nvSpPr>
            <p:spPr>
              <a:xfrm rot="5400000">
                <a:off x="6028088" y="1805003"/>
                <a:ext cx="122704" cy="24497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0944" rtl="0" eaLnBrk="1" latinLnBrk="0" hangingPunct="1">
                  <a:defRPr kumimoji="1" sz="1800" kern="1200">
                    <a:solidFill>
                      <a:schemeClr val="lt1"/>
                    </a:solidFill>
                    <a:latin typeface="+mn-lt"/>
                    <a:ea typeface="+mn-ea"/>
                    <a:cs typeface="+mn-cs"/>
                  </a:defRPr>
                </a:lvl1pPr>
                <a:lvl2pPr marL="455470" algn="l" defTabSz="910944" rtl="0" eaLnBrk="1" latinLnBrk="0" hangingPunct="1">
                  <a:defRPr kumimoji="1" sz="1800" kern="1200">
                    <a:solidFill>
                      <a:schemeClr val="lt1"/>
                    </a:solidFill>
                    <a:latin typeface="+mn-lt"/>
                    <a:ea typeface="+mn-ea"/>
                    <a:cs typeface="+mn-cs"/>
                  </a:defRPr>
                </a:lvl2pPr>
                <a:lvl3pPr marL="910944" algn="l" defTabSz="910944" rtl="0" eaLnBrk="1" latinLnBrk="0" hangingPunct="1">
                  <a:defRPr kumimoji="1" sz="1800" kern="1200">
                    <a:solidFill>
                      <a:schemeClr val="lt1"/>
                    </a:solidFill>
                    <a:latin typeface="+mn-lt"/>
                    <a:ea typeface="+mn-ea"/>
                    <a:cs typeface="+mn-cs"/>
                  </a:defRPr>
                </a:lvl3pPr>
                <a:lvl4pPr marL="1366414" algn="l" defTabSz="910944" rtl="0" eaLnBrk="1" latinLnBrk="0" hangingPunct="1">
                  <a:defRPr kumimoji="1" sz="1800" kern="1200">
                    <a:solidFill>
                      <a:schemeClr val="lt1"/>
                    </a:solidFill>
                    <a:latin typeface="+mn-lt"/>
                    <a:ea typeface="+mn-ea"/>
                    <a:cs typeface="+mn-cs"/>
                  </a:defRPr>
                </a:lvl4pPr>
                <a:lvl5pPr marL="1821886" algn="l" defTabSz="910944" rtl="0" eaLnBrk="1" latinLnBrk="0" hangingPunct="1">
                  <a:defRPr kumimoji="1" sz="1800" kern="1200">
                    <a:solidFill>
                      <a:schemeClr val="lt1"/>
                    </a:solidFill>
                    <a:latin typeface="+mn-lt"/>
                    <a:ea typeface="+mn-ea"/>
                    <a:cs typeface="+mn-cs"/>
                  </a:defRPr>
                </a:lvl5pPr>
                <a:lvl6pPr marL="2277359" algn="l" defTabSz="910944" rtl="0" eaLnBrk="1" latinLnBrk="0" hangingPunct="1">
                  <a:defRPr kumimoji="1" sz="1800" kern="1200">
                    <a:solidFill>
                      <a:schemeClr val="lt1"/>
                    </a:solidFill>
                    <a:latin typeface="+mn-lt"/>
                    <a:ea typeface="+mn-ea"/>
                    <a:cs typeface="+mn-cs"/>
                  </a:defRPr>
                </a:lvl6pPr>
                <a:lvl7pPr marL="2732831" algn="l" defTabSz="910944" rtl="0" eaLnBrk="1" latinLnBrk="0" hangingPunct="1">
                  <a:defRPr kumimoji="1" sz="1800" kern="1200">
                    <a:solidFill>
                      <a:schemeClr val="lt1"/>
                    </a:solidFill>
                    <a:latin typeface="+mn-lt"/>
                    <a:ea typeface="+mn-ea"/>
                    <a:cs typeface="+mn-cs"/>
                  </a:defRPr>
                </a:lvl7pPr>
                <a:lvl8pPr marL="3188299" algn="l" defTabSz="910944" rtl="0" eaLnBrk="1" latinLnBrk="0" hangingPunct="1">
                  <a:defRPr kumimoji="1" sz="1800" kern="1200">
                    <a:solidFill>
                      <a:schemeClr val="lt1"/>
                    </a:solidFill>
                    <a:latin typeface="+mn-lt"/>
                    <a:ea typeface="+mn-ea"/>
                    <a:cs typeface="+mn-cs"/>
                  </a:defRPr>
                </a:lvl8pPr>
                <a:lvl9pPr marL="3643773" algn="l" defTabSz="910944" rtl="0" eaLnBrk="1" latinLnBrk="0" hangingPunct="1">
                  <a:defRPr kumimoji="1" sz="1800" kern="1200">
                    <a:solidFill>
                      <a:schemeClr val="lt1"/>
                    </a:solidFill>
                    <a:latin typeface="+mn-lt"/>
                    <a:ea typeface="+mn-ea"/>
                    <a:cs typeface="+mn-cs"/>
                  </a:defRPr>
                </a:lvl9pPr>
              </a:lstStyle>
              <a:p>
                <a:pPr algn="ctr"/>
                <a:endParaRPr lang="ja-JP" altLang="en-US" dirty="0"/>
              </a:p>
            </p:txBody>
          </p:sp>
          <p:pic>
            <p:nvPicPr>
              <p:cNvPr id="43" name="Picture 2" descr="PNG,アイコン,アバター,人,切り取ったイメージ,切り取ったピクチャ,切り取った画像,男,男性,透明な背景,頭"/>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a:off x="6775136" y="1484785"/>
                <a:ext cx="698144" cy="83585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9" descr="PNG,アイコン,アバター,人,切り取ったイメージ,切り取ったピクチャ,切り取った画像,男,男性,透明な背景,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flipH="1">
                <a:off x="4575697" y="1484785"/>
                <a:ext cx="638556" cy="835852"/>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p:cNvSpPr/>
              <p:nvPr/>
            </p:nvSpPr>
            <p:spPr>
              <a:xfrm>
                <a:off x="4651300" y="1340768"/>
                <a:ext cx="2655673" cy="213057"/>
              </a:xfrm>
              <a:prstGeom prst="rect">
                <a:avLst/>
              </a:prstGeom>
              <a:noFill/>
              <a:ln>
                <a:noFill/>
              </a:ln>
            </p:spPr>
            <p:txBody>
              <a:bodyPr wrap="none" lIns="36000" tIns="36000" rIns="36000" bIns="3600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r>
                  <a:rPr lang="ja-JP" altLang="en-US" sz="1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使用者の時季指定による取得（新設）</a:t>
                </a:r>
                <a:endParaRPr lang="en-US" altLang="ja-JP" sz="1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下カーブ矢印 45"/>
              <p:cNvSpPr/>
              <p:nvPr/>
            </p:nvSpPr>
            <p:spPr>
              <a:xfrm flipH="1">
                <a:off x="5167997" y="1556792"/>
                <a:ext cx="1692000" cy="267105"/>
              </a:xfrm>
              <a:prstGeom prst="curvedDownArrow">
                <a:avLst>
                  <a:gd name="adj1" fmla="val 11222"/>
                  <a:gd name="adj2" fmla="val 68150"/>
                  <a:gd name="adj3" fmla="val 3690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47" name="テキスト ボックス 91"/>
              <p:cNvSpPr txBox="1"/>
              <p:nvPr/>
            </p:nvSpPr>
            <p:spPr>
              <a:xfrm>
                <a:off x="5563853" y="1643965"/>
                <a:ext cx="1058459" cy="215890"/>
              </a:xfrm>
              <a:prstGeom prst="rect">
                <a:avLst/>
              </a:prstGeom>
              <a:noFill/>
              <a:ln>
                <a:noFill/>
              </a:ln>
            </p:spPr>
            <p:txBody>
              <a:bodyPr wrap="none" lIns="36000" tIns="0" rIns="36000" bIns="0" rtlCol="0" anchor="ctr" anchorCtr="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使用者が労働者に</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取得時季の意見を聴取</a:t>
                </a:r>
              </a:p>
            </p:txBody>
          </p:sp>
          <p:sp>
            <p:nvSpPr>
              <p:cNvPr id="48" name="テキスト ボックス 91"/>
              <p:cNvSpPr txBox="1"/>
              <p:nvPr/>
            </p:nvSpPr>
            <p:spPr>
              <a:xfrm>
                <a:off x="5514764" y="2045816"/>
                <a:ext cx="1158882" cy="215890"/>
              </a:xfrm>
              <a:prstGeom prst="rect">
                <a:avLst/>
              </a:prstGeom>
              <a:noFill/>
              <a:ln>
                <a:noFill/>
              </a:ln>
            </p:spPr>
            <p:txBody>
              <a:bodyPr wrap="none" lIns="36000" tIns="0" rIns="36000" bIns="0" rtlCol="0" anchor="ctr" anchorCtr="0">
                <a:sp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労働者の意見を尊重し</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使用者が取得時季を指定</a:t>
                </a:r>
              </a:p>
            </p:txBody>
          </p:sp>
          <p:sp>
            <p:nvSpPr>
              <p:cNvPr id="49" name="円形吹き出し 48"/>
              <p:cNvSpPr/>
              <p:nvPr/>
            </p:nvSpPr>
            <p:spPr>
              <a:xfrm>
                <a:off x="5609049" y="2276872"/>
                <a:ext cx="1250948" cy="320949"/>
              </a:xfrm>
              <a:prstGeom prst="wedgeEllipseCallout">
                <a:avLst>
                  <a:gd name="adj1" fmla="val 51098"/>
                  <a:gd name="adj2" fmla="val -56180"/>
                </a:avLst>
              </a:prstGeom>
              <a:solidFill>
                <a:schemeClr val="bg2"/>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日に休んでください」</a:t>
                </a:r>
              </a:p>
            </p:txBody>
          </p:sp>
          <p:sp>
            <p:nvSpPr>
              <p:cNvPr id="50" name="テキスト ボックス 92"/>
              <p:cNvSpPr txBox="1"/>
              <p:nvPr/>
            </p:nvSpPr>
            <p:spPr>
              <a:xfrm>
                <a:off x="4678975" y="2276872"/>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労働者</a:t>
                </a:r>
              </a:p>
            </p:txBody>
          </p:sp>
          <p:sp>
            <p:nvSpPr>
              <p:cNvPr id="51" name="テキスト ボックス 93"/>
              <p:cNvSpPr txBox="1"/>
              <p:nvPr/>
            </p:nvSpPr>
            <p:spPr>
              <a:xfrm>
                <a:off x="6908208" y="2276872"/>
                <a:ext cx="432000" cy="180000"/>
              </a:xfrm>
              <a:prstGeom prst="rect">
                <a:avLst/>
              </a:prstGeom>
              <a:noFill/>
              <a:ln>
                <a:noFill/>
              </a:ln>
            </p:spPr>
            <p:txBody>
              <a:bodyPr wrap="none" lIns="36000" tIns="0" rIns="36000" bIns="0" rtlCol="0" anchor="ctr" anchorCtr="0">
                <a:noAutofit/>
              </a:bodyPr>
              <a:lstStyle>
                <a:defPPr>
                  <a:defRPr lang="ja-JP"/>
                </a:defPPr>
                <a:lvl1pPr marL="0" algn="l" defTabSz="910944" rtl="0" eaLnBrk="1" latinLnBrk="0" hangingPunct="1">
                  <a:defRPr kumimoji="1" sz="1800" kern="1200">
                    <a:solidFill>
                      <a:schemeClr val="tx1"/>
                    </a:solidFill>
                    <a:latin typeface="+mn-lt"/>
                    <a:ea typeface="+mn-ea"/>
                    <a:cs typeface="+mn-cs"/>
                  </a:defRPr>
                </a:lvl1pPr>
                <a:lvl2pPr marL="455470" algn="l" defTabSz="910944" rtl="0" eaLnBrk="1" latinLnBrk="0" hangingPunct="1">
                  <a:defRPr kumimoji="1" sz="1800" kern="1200">
                    <a:solidFill>
                      <a:schemeClr val="tx1"/>
                    </a:solidFill>
                    <a:latin typeface="+mn-lt"/>
                    <a:ea typeface="+mn-ea"/>
                    <a:cs typeface="+mn-cs"/>
                  </a:defRPr>
                </a:lvl2pPr>
                <a:lvl3pPr marL="910944" algn="l" defTabSz="910944" rtl="0" eaLnBrk="1" latinLnBrk="0" hangingPunct="1">
                  <a:defRPr kumimoji="1" sz="1800" kern="1200">
                    <a:solidFill>
                      <a:schemeClr val="tx1"/>
                    </a:solidFill>
                    <a:latin typeface="+mn-lt"/>
                    <a:ea typeface="+mn-ea"/>
                    <a:cs typeface="+mn-cs"/>
                  </a:defRPr>
                </a:lvl3pPr>
                <a:lvl4pPr marL="1366414" algn="l" defTabSz="910944" rtl="0" eaLnBrk="1" latinLnBrk="0" hangingPunct="1">
                  <a:defRPr kumimoji="1" sz="1800" kern="1200">
                    <a:solidFill>
                      <a:schemeClr val="tx1"/>
                    </a:solidFill>
                    <a:latin typeface="+mn-lt"/>
                    <a:ea typeface="+mn-ea"/>
                    <a:cs typeface="+mn-cs"/>
                  </a:defRPr>
                </a:lvl4pPr>
                <a:lvl5pPr marL="1821886" algn="l" defTabSz="910944" rtl="0" eaLnBrk="1" latinLnBrk="0" hangingPunct="1">
                  <a:defRPr kumimoji="1" sz="1800" kern="1200">
                    <a:solidFill>
                      <a:schemeClr val="tx1"/>
                    </a:solidFill>
                    <a:latin typeface="+mn-lt"/>
                    <a:ea typeface="+mn-ea"/>
                    <a:cs typeface="+mn-cs"/>
                  </a:defRPr>
                </a:lvl5pPr>
                <a:lvl6pPr marL="2277359" algn="l" defTabSz="910944" rtl="0" eaLnBrk="1" latinLnBrk="0" hangingPunct="1">
                  <a:defRPr kumimoji="1" sz="1800" kern="1200">
                    <a:solidFill>
                      <a:schemeClr val="tx1"/>
                    </a:solidFill>
                    <a:latin typeface="+mn-lt"/>
                    <a:ea typeface="+mn-ea"/>
                    <a:cs typeface="+mn-cs"/>
                  </a:defRPr>
                </a:lvl6pPr>
                <a:lvl7pPr marL="2732831" algn="l" defTabSz="910944" rtl="0" eaLnBrk="1" latinLnBrk="0" hangingPunct="1">
                  <a:defRPr kumimoji="1" sz="1800" kern="1200">
                    <a:solidFill>
                      <a:schemeClr val="tx1"/>
                    </a:solidFill>
                    <a:latin typeface="+mn-lt"/>
                    <a:ea typeface="+mn-ea"/>
                    <a:cs typeface="+mn-cs"/>
                  </a:defRPr>
                </a:lvl7pPr>
                <a:lvl8pPr marL="3188299" algn="l" defTabSz="910944" rtl="0" eaLnBrk="1" latinLnBrk="0" hangingPunct="1">
                  <a:defRPr kumimoji="1" sz="1800" kern="1200">
                    <a:solidFill>
                      <a:schemeClr val="tx1"/>
                    </a:solidFill>
                    <a:latin typeface="+mn-lt"/>
                    <a:ea typeface="+mn-ea"/>
                    <a:cs typeface="+mn-cs"/>
                  </a:defRPr>
                </a:lvl8pPr>
                <a:lvl9pPr marL="3643773" algn="l" defTabSz="910944" rtl="0" eaLnBrk="1" latinLnBrk="0" hangingPunct="1">
                  <a:defRPr kumimoji="1" sz="1800" kern="1200">
                    <a:solidFill>
                      <a:schemeClr val="tx1"/>
                    </a:solidFill>
                    <a:latin typeface="+mn-lt"/>
                    <a:ea typeface="+mn-ea"/>
                    <a:cs typeface="+mn-cs"/>
                  </a:defRPr>
                </a:lvl9p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使用者</a:t>
                </a:r>
              </a:p>
            </p:txBody>
          </p:sp>
        </p:grpSp>
      </p:grpSp>
      <p:grpSp>
        <p:nvGrpSpPr>
          <p:cNvPr id="61" name="グループ化 60"/>
          <p:cNvGrpSpPr/>
          <p:nvPr/>
        </p:nvGrpSpPr>
        <p:grpSpPr>
          <a:xfrm>
            <a:off x="1343473" y="5016184"/>
            <a:ext cx="9384605" cy="1725184"/>
            <a:chOff x="251183" y="5109036"/>
            <a:chExt cx="6328759" cy="1163423"/>
          </a:xfrm>
        </p:grpSpPr>
        <p:sp>
          <p:nvSpPr>
            <p:cNvPr id="62" name="コンテンツ プレースホルダー 4"/>
            <p:cNvSpPr txBox="1">
              <a:spLocks/>
            </p:cNvSpPr>
            <p:nvPr/>
          </p:nvSpPr>
          <p:spPr>
            <a:xfrm>
              <a:off x="251183" y="5277144"/>
              <a:ext cx="6328759" cy="694279"/>
            </a:xfrm>
            <a:prstGeom prst="rect">
              <a:avLst/>
            </a:prstGeom>
            <a:noFill/>
          </p:spPr>
          <p:txBody>
            <a:bodyPr vert="horz" wrap="square" lIns="91440" tIns="45720" rIns="91440" bIns="45720" rtlCol="0">
              <a:spAutoFit/>
            </a:bodyPr>
            <a:lstStyle>
              <a:lvl1pPr marL="495285" indent="-495285" algn="l" defTabSz="1320759" rtl="0" eaLnBrk="1" latinLnBrk="0" hangingPunct="1">
                <a:spcBef>
                  <a:spcPct val="20000"/>
                </a:spcBef>
                <a:buFont typeface="Arial" pitchFamily="34" charset="0"/>
                <a:buChar char="•"/>
                <a:defRPr kumimoji="1" sz="4622" kern="1200">
                  <a:solidFill>
                    <a:schemeClr val="tx1"/>
                  </a:solidFill>
                  <a:latin typeface="+mn-lt"/>
                  <a:ea typeface="+mn-ea"/>
                  <a:cs typeface="+mn-cs"/>
                </a:defRPr>
              </a:lvl1pPr>
              <a:lvl2pPr marL="1073117" indent="-412737" algn="l" defTabSz="1320759" rtl="0" eaLnBrk="1" latinLnBrk="0" hangingPunct="1">
                <a:spcBef>
                  <a:spcPct val="20000"/>
                </a:spcBef>
                <a:buFont typeface="Arial" pitchFamily="34" charset="0"/>
                <a:buChar char="–"/>
                <a:defRPr kumimoji="1" sz="4044" kern="1200">
                  <a:solidFill>
                    <a:schemeClr val="tx1"/>
                  </a:solidFill>
                  <a:latin typeface="+mn-lt"/>
                  <a:ea typeface="+mn-ea"/>
                  <a:cs typeface="+mn-cs"/>
                </a:defRPr>
              </a:lvl2pPr>
              <a:lvl3pPr marL="1650949" indent="-330190" algn="l" defTabSz="1320759" rtl="0" eaLnBrk="1" latinLnBrk="0" hangingPunct="1">
                <a:spcBef>
                  <a:spcPct val="20000"/>
                </a:spcBef>
                <a:buFont typeface="Arial" pitchFamily="34" charset="0"/>
                <a:buChar char="•"/>
                <a:defRPr kumimoji="1" sz="3467" kern="1200">
                  <a:solidFill>
                    <a:schemeClr val="tx1"/>
                  </a:solidFill>
                  <a:latin typeface="+mn-lt"/>
                  <a:ea typeface="+mn-ea"/>
                  <a:cs typeface="+mn-cs"/>
                </a:defRPr>
              </a:lvl3pPr>
              <a:lvl4pPr marL="2311329"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4pPr>
              <a:lvl5pPr marL="2971709"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5pPr>
              <a:lvl6pPr marL="3632088"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6pPr>
              <a:lvl7pPr marL="4292468"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7pPr>
              <a:lvl8pPr marL="4952848"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8pPr>
              <a:lvl9pPr marL="5613227" indent="-330190" algn="l" defTabSz="1320759" rtl="0" eaLnBrk="1" latinLnBrk="0" hangingPunct="1">
                <a:spcBef>
                  <a:spcPct val="20000"/>
                </a:spcBef>
                <a:buFont typeface="Arial" pitchFamily="34" charset="0"/>
                <a:buChar char="•"/>
                <a:defRPr kumimoji="1" sz="2889" kern="1200">
                  <a:solidFill>
                    <a:schemeClr val="tx1"/>
                  </a:solidFill>
                  <a:latin typeface="+mn-lt"/>
                  <a:ea typeface="+mn-ea"/>
                  <a:cs typeface="+mn-cs"/>
                </a:defRPr>
              </a:lvl9pPr>
            </a:lstStyle>
            <a:p>
              <a:pPr marL="0" indent="0">
                <a:buNone/>
              </a:pPr>
              <a:endParaRPr lang="en-US" altLang="ja-JP" sz="1050" dirty="0">
                <a:latin typeface="メイリオ" panose="020B0604030504040204" pitchFamily="50" charset="-128"/>
                <a:ea typeface="メイリオ" panose="020B0604030504040204" pitchFamily="50" charset="-128"/>
              </a:endParaRPr>
            </a:p>
            <a:p>
              <a:pPr marL="0" indent="0">
                <a:buNone/>
              </a:pPr>
              <a:endParaRPr lang="en-US" altLang="ja-JP" sz="1050" dirty="0">
                <a:latin typeface="メイリオ" panose="020B0604030504040204" pitchFamily="50" charset="-128"/>
                <a:ea typeface="メイリオ" panose="020B0604030504040204" pitchFamily="50" charset="-128"/>
              </a:endParaRPr>
            </a:p>
            <a:p>
              <a:pPr marL="0" indent="0">
                <a:buNone/>
              </a:pPr>
              <a:endParaRPr lang="en-US" altLang="ja-JP" sz="1050" dirty="0">
                <a:latin typeface="メイリオ" panose="020B0604030504040204" pitchFamily="50" charset="-128"/>
                <a:ea typeface="メイリオ" panose="020B0604030504040204" pitchFamily="50" charset="-128"/>
              </a:endParaRPr>
            </a:p>
            <a:p>
              <a:pPr marL="0" indent="0">
                <a:buNone/>
              </a:pPr>
              <a:endParaRPr lang="en-US" altLang="ja-JP" sz="1050" dirty="0">
                <a:latin typeface="メイリオ" panose="020B0604030504040204" pitchFamily="50" charset="-128"/>
                <a:ea typeface="メイリオ" panose="020B0604030504040204" pitchFamily="50" charset="-128"/>
              </a:endParaRPr>
            </a:p>
            <a:p>
              <a:pPr marL="0" indent="0">
                <a:buNone/>
              </a:pPr>
              <a:endParaRPr lang="en-US" altLang="ja-JP" sz="1050" dirty="0">
                <a:latin typeface="メイリオ" panose="020B0604030504040204" pitchFamily="50" charset="-128"/>
                <a:ea typeface="メイリオ" panose="020B0604030504040204" pitchFamily="50" charset="-128"/>
              </a:endParaRPr>
            </a:p>
          </p:txBody>
        </p:sp>
        <p:cxnSp>
          <p:nvCxnSpPr>
            <p:cNvPr id="63" name="直線矢印コネクタ 62"/>
            <p:cNvCxnSpPr/>
            <p:nvPr/>
          </p:nvCxnSpPr>
          <p:spPr>
            <a:xfrm>
              <a:off x="2665006" y="5947467"/>
              <a:ext cx="2121451" cy="0"/>
            </a:xfrm>
            <a:prstGeom prst="straightConnector1">
              <a:avLst/>
            </a:prstGeom>
            <a:ln w="47625">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64" name="フローチャート: 結合子 63"/>
            <p:cNvSpPr/>
            <p:nvPr/>
          </p:nvSpPr>
          <p:spPr>
            <a:xfrm>
              <a:off x="2593006" y="5911467"/>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65" name="フローチャート: 結合子 64"/>
            <p:cNvSpPr/>
            <p:nvPr/>
          </p:nvSpPr>
          <p:spPr>
            <a:xfrm>
              <a:off x="4786457" y="5911467"/>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cxnSp>
          <p:nvCxnSpPr>
            <p:cNvPr id="66" name="直線コネクタ 65"/>
            <p:cNvCxnSpPr>
              <a:endCxn id="64" idx="0"/>
            </p:cNvCxnSpPr>
            <p:nvPr/>
          </p:nvCxnSpPr>
          <p:spPr>
            <a:xfrm flipH="1">
              <a:off x="2629006" y="5669224"/>
              <a:ext cx="1" cy="24224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a:endCxn id="65" idx="0"/>
            </p:cNvCxnSpPr>
            <p:nvPr/>
          </p:nvCxnSpPr>
          <p:spPr>
            <a:xfrm>
              <a:off x="4822457" y="5669220"/>
              <a:ext cx="0" cy="24224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aphicFrame>
          <p:nvGraphicFramePr>
            <p:cNvPr id="68" name="図表 67"/>
            <p:cNvGraphicFramePr/>
            <p:nvPr/>
          </p:nvGraphicFramePr>
          <p:xfrm>
            <a:off x="1340768" y="5438362"/>
            <a:ext cx="4752528" cy="28773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9" name="フローチャート: 結合子 68"/>
            <p:cNvSpPr/>
            <p:nvPr/>
          </p:nvSpPr>
          <p:spPr>
            <a:xfrm>
              <a:off x="1448786" y="5560930"/>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70" name="テキスト ボックス 69"/>
            <p:cNvSpPr txBox="1"/>
            <p:nvPr/>
          </p:nvSpPr>
          <p:spPr>
            <a:xfrm>
              <a:off x="1347833" y="5732309"/>
              <a:ext cx="256587" cy="249069"/>
            </a:xfrm>
            <a:prstGeom prst="rect">
              <a:avLst/>
            </a:prstGeom>
            <a:solidFill>
              <a:schemeClr val="bg1"/>
            </a:solidFill>
          </p:spPr>
          <p:txBody>
            <a:bodyPr wrap="none" lIns="36000" tIns="0" rIns="36000" bIns="0" rtlCol="0">
              <a:spAutoFit/>
            </a:bodyPr>
            <a:lstStyle/>
            <a:p>
              <a:r>
                <a:rPr lang="ja-JP" altLang="en-US" sz="1200" b="1" dirty="0"/>
                <a:t>４</a:t>
              </a:r>
              <a:r>
                <a:rPr lang="en-US" altLang="ja-JP" sz="1200" b="1" dirty="0"/>
                <a:t>/</a:t>
              </a:r>
              <a:r>
                <a:rPr lang="ja-JP" altLang="en-US" sz="1200" b="1" dirty="0"/>
                <a:t>１</a:t>
              </a:r>
              <a:endParaRPr lang="en-US" altLang="ja-JP" sz="1200" b="1" dirty="0"/>
            </a:p>
            <a:p>
              <a:r>
                <a:rPr lang="ja-JP" altLang="en-US" sz="1200" b="1" dirty="0"/>
                <a:t>入社</a:t>
              </a:r>
            </a:p>
          </p:txBody>
        </p:sp>
        <p:sp>
          <p:nvSpPr>
            <p:cNvPr id="71" name="フローチャート: 結合子 70"/>
            <p:cNvSpPr/>
            <p:nvPr/>
          </p:nvSpPr>
          <p:spPr>
            <a:xfrm>
              <a:off x="2593006" y="5560930"/>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72" name="テキスト ボックス 71"/>
            <p:cNvSpPr txBox="1"/>
            <p:nvPr/>
          </p:nvSpPr>
          <p:spPr>
            <a:xfrm>
              <a:off x="2482201" y="5732309"/>
              <a:ext cx="307395" cy="124534"/>
            </a:xfrm>
            <a:prstGeom prst="rect">
              <a:avLst/>
            </a:prstGeom>
            <a:solidFill>
              <a:schemeClr val="bg1"/>
            </a:solidFill>
          </p:spPr>
          <p:txBody>
            <a:bodyPr wrap="none" lIns="36000" tIns="0" rIns="36000" bIns="0" rtlCol="0">
              <a:spAutoFit/>
            </a:bodyPr>
            <a:lstStyle/>
            <a:p>
              <a:r>
                <a:rPr lang="ja-JP" altLang="en-US" sz="1200" b="1" dirty="0"/>
                <a:t>１０</a:t>
              </a:r>
              <a:r>
                <a:rPr lang="en-US" altLang="ja-JP" sz="1200" b="1" dirty="0"/>
                <a:t>/</a:t>
              </a:r>
              <a:r>
                <a:rPr lang="ja-JP" altLang="en-US" sz="1200" b="1" dirty="0"/>
                <a:t>１</a:t>
              </a:r>
            </a:p>
          </p:txBody>
        </p:sp>
        <p:sp>
          <p:nvSpPr>
            <p:cNvPr id="73" name="フローチャート: 結合子 72"/>
            <p:cNvSpPr/>
            <p:nvPr/>
          </p:nvSpPr>
          <p:spPr>
            <a:xfrm>
              <a:off x="3737225" y="5560930"/>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74" name="テキスト ボックス 73"/>
            <p:cNvSpPr txBox="1"/>
            <p:nvPr/>
          </p:nvSpPr>
          <p:spPr>
            <a:xfrm>
              <a:off x="3645024" y="5732309"/>
              <a:ext cx="236047" cy="124534"/>
            </a:xfrm>
            <a:prstGeom prst="rect">
              <a:avLst/>
            </a:prstGeom>
            <a:solidFill>
              <a:schemeClr val="bg1"/>
            </a:solidFill>
          </p:spPr>
          <p:txBody>
            <a:bodyPr wrap="none" lIns="36000" tIns="0" rIns="36000" bIns="0" rtlCol="0">
              <a:spAutoFit/>
            </a:bodyPr>
            <a:lstStyle/>
            <a:p>
              <a:r>
                <a:rPr lang="ja-JP" altLang="en-US" sz="1200" b="1" dirty="0"/>
                <a:t>４</a:t>
              </a:r>
              <a:r>
                <a:rPr lang="en-US" altLang="ja-JP" sz="1200" b="1" dirty="0"/>
                <a:t>/</a:t>
              </a:r>
              <a:r>
                <a:rPr lang="ja-JP" altLang="en-US" sz="1200" b="1" dirty="0"/>
                <a:t>１</a:t>
              </a:r>
            </a:p>
          </p:txBody>
        </p:sp>
        <p:sp>
          <p:nvSpPr>
            <p:cNvPr id="75" name="テキスト ボックス 74"/>
            <p:cNvSpPr txBox="1"/>
            <p:nvPr/>
          </p:nvSpPr>
          <p:spPr>
            <a:xfrm>
              <a:off x="2395853" y="5109036"/>
              <a:ext cx="466306" cy="249069"/>
            </a:xfrm>
            <a:prstGeom prst="rect">
              <a:avLst/>
            </a:prstGeom>
            <a:noFill/>
            <a:ln w="1270">
              <a:solidFill>
                <a:schemeClr val="tx1"/>
              </a:solidFill>
            </a:ln>
          </p:spPr>
          <p:txBody>
            <a:bodyPr wrap="none" lIns="36000" tIns="0" rIns="36000" bIns="0" rtlCol="0">
              <a:spAutoFit/>
            </a:bodyPr>
            <a:lstStyle/>
            <a:p>
              <a:r>
                <a:rPr lang="en-US" altLang="ja-JP" sz="1200" dirty="0"/>
                <a:t>10</a:t>
              </a:r>
              <a:r>
                <a:rPr lang="ja-JP" altLang="en-US" sz="1200" dirty="0"/>
                <a:t>日付与</a:t>
              </a:r>
              <a:endParaRPr lang="en-US" altLang="ja-JP" sz="1200" dirty="0"/>
            </a:p>
            <a:p>
              <a:r>
                <a:rPr lang="ja-JP" altLang="en-US" sz="1200" dirty="0"/>
                <a:t>（基準日）</a:t>
              </a:r>
            </a:p>
          </p:txBody>
        </p:sp>
        <p:sp>
          <p:nvSpPr>
            <p:cNvPr id="76" name="テキスト ボックス 75"/>
            <p:cNvSpPr txBox="1"/>
            <p:nvPr/>
          </p:nvSpPr>
          <p:spPr>
            <a:xfrm>
              <a:off x="2887546" y="6023390"/>
              <a:ext cx="1676369" cy="249069"/>
            </a:xfrm>
            <a:prstGeom prst="rect">
              <a:avLst/>
            </a:prstGeom>
            <a:noFill/>
            <a:ln w="1270">
              <a:solidFill>
                <a:schemeClr val="tx1"/>
              </a:solidFill>
            </a:ln>
          </p:spPr>
          <p:txBody>
            <a:bodyPr wrap="square" lIns="36000" tIns="0" rIns="36000" bIns="0" rtlCol="0">
              <a:spAutoFit/>
            </a:bodyPr>
            <a:lstStyle/>
            <a:p>
              <a:r>
                <a:rPr lang="ja-JP" altLang="en-US" sz="1200" dirty="0"/>
                <a:t>１０</a:t>
              </a:r>
              <a:r>
                <a:rPr lang="en-US" altLang="ja-JP" sz="1200" dirty="0"/>
                <a:t>/</a:t>
              </a:r>
              <a:r>
                <a:rPr lang="ja-JP" altLang="en-US" sz="1200" dirty="0"/>
                <a:t>１～翌９</a:t>
              </a:r>
              <a:r>
                <a:rPr lang="en-US" altLang="ja-JP" sz="1200" dirty="0"/>
                <a:t>/</a:t>
              </a:r>
              <a:r>
                <a:rPr lang="ja-JP" altLang="en-US" sz="1200" dirty="0"/>
                <a:t>３０までの１年間に５日取得時季を指定しなければならない。</a:t>
              </a:r>
            </a:p>
          </p:txBody>
        </p:sp>
        <p:sp>
          <p:nvSpPr>
            <p:cNvPr id="77" name="フローチャート: 結合子 76"/>
            <p:cNvSpPr/>
            <p:nvPr/>
          </p:nvSpPr>
          <p:spPr>
            <a:xfrm>
              <a:off x="4786457" y="5560926"/>
              <a:ext cx="72000" cy="72000"/>
            </a:xfrm>
            <a:prstGeom prst="flowChartConnector">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p>
          </p:txBody>
        </p:sp>
        <p:sp>
          <p:nvSpPr>
            <p:cNvPr id="78" name="テキスト ボックス 77"/>
            <p:cNvSpPr txBox="1"/>
            <p:nvPr/>
          </p:nvSpPr>
          <p:spPr>
            <a:xfrm>
              <a:off x="4714449" y="5741236"/>
              <a:ext cx="307395" cy="124534"/>
            </a:xfrm>
            <a:prstGeom prst="rect">
              <a:avLst/>
            </a:prstGeom>
            <a:solidFill>
              <a:schemeClr val="bg1"/>
            </a:solidFill>
          </p:spPr>
          <p:txBody>
            <a:bodyPr wrap="none" lIns="36000" tIns="0" rIns="36000" bIns="0" rtlCol="0">
              <a:spAutoFit/>
            </a:bodyPr>
            <a:lstStyle/>
            <a:p>
              <a:r>
                <a:rPr lang="ja-JP" altLang="en-US" sz="1200" b="1" dirty="0"/>
                <a:t>９</a:t>
              </a:r>
              <a:r>
                <a:rPr lang="en-US" altLang="ja-JP" sz="1200" b="1" dirty="0"/>
                <a:t>/</a:t>
              </a:r>
              <a:r>
                <a:rPr lang="ja-JP" altLang="en-US" sz="1200" b="1" dirty="0"/>
                <a:t>３０</a:t>
              </a:r>
            </a:p>
          </p:txBody>
        </p:sp>
        <p:grpSp>
          <p:nvGrpSpPr>
            <p:cNvPr id="79" name="グループ化 78"/>
            <p:cNvGrpSpPr/>
            <p:nvPr/>
          </p:nvGrpSpPr>
          <p:grpSpPr>
            <a:xfrm>
              <a:off x="332656" y="5344607"/>
              <a:ext cx="900097" cy="288319"/>
              <a:chOff x="692697" y="1280592"/>
              <a:chExt cx="900097" cy="288319"/>
            </a:xfrm>
          </p:grpSpPr>
          <p:sp>
            <p:nvSpPr>
              <p:cNvPr id="81" name="テキスト ボックス 80"/>
              <p:cNvSpPr txBox="1"/>
              <p:nvPr/>
            </p:nvSpPr>
            <p:spPr>
              <a:xfrm>
                <a:off x="692697" y="1285414"/>
                <a:ext cx="900097" cy="249068"/>
              </a:xfrm>
              <a:prstGeom prst="rect">
                <a:avLst/>
              </a:prstGeom>
              <a:solidFill>
                <a:schemeClr val="bg1"/>
              </a:solidFill>
            </p:spPr>
            <p:txBody>
              <a:bodyPr wrap="square" lIns="36000" tIns="0" rIns="36000" bIns="0" rtlCol="0">
                <a:spAutoFit/>
              </a:bodyPr>
              <a:lstStyle/>
              <a:p>
                <a:pPr marL="177800" indent="-177800"/>
                <a:r>
                  <a:rPr lang="ja-JP" altLang="en-US" sz="1200" b="1" dirty="0"/>
                  <a:t>（例）４</a:t>
                </a:r>
                <a:r>
                  <a:rPr lang="en-US" altLang="ja-JP" sz="1200" b="1" dirty="0"/>
                  <a:t>/</a:t>
                </a:r>
                <a:r>
                  <a:rPr lang="ja-JP" altLang="en-US" sz="1200" b="1" dirty="0"/>
                  <a:t>１入社</a:t>
                </a:r>
                <a:endParaRPr lang="en-US" altLang="ja-JP" sz="1200" b="1" dirty="0"/>
              </a:p>
              <a:p>
                <a:pPr marL="177800" indent="-177800"/>
                <a:r>
                  <a:rPr lang="ja-JP" altLang="en-US" sz="1200" b="1" dirty="0"/>
                  <a:t>　　　の場合</a:t>
                </a:r>
              </a:p>
            </p:txBody>
          </p:sp>
          <p:sp>
            <p:nvSpPr>
              <p:cNvPr id="82" name="大かっこ 81"/>
              <p:cNvSpPr/>
              <p:nvPr/>
            </p:nvSpPr>
            <p:spPr>
              <a:xfrm>
                <a:off x="692698" y="1280592"/>
                <a:ext cx="736192" cy="288319"/>
              </a:xfrm>
              <a:prstGeom prst="bracketPair">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pSp>
        <p:cxnSp>
          <p:nvCxnSpPr>
            <p:cNvPr id="80" name="直線矢印コネクタ 79"/>
            <p:cNvCxnSpPr>
              <a:stCxn id="75" idx="2"/>
              <a:endCxn id="71" idx="0"/>
            </p:cNvCxnSpPr>
            <p:nvPr/>
          </p:nvCxnSpPr>
          <p:spPr>
            <a:xfrm>
              <a:off x="2629006" y="5358105"/>
              <a:ext cx="0" cy="202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3" name="Text Box 2"/>
          <p:cNvSpPr txBox="1">
            <a:spLocks noChangeArrowheads="1"/>
          </p:cNvSpPr>
          <p:nvPr/>
        </p:nvSpPr>
        <p:spPr bwMode="auto">
          <a:xfrm>
            <a:off x="1487713" y="914642"/>
            <a:ext cx="9216573" cy="576293"/>
          </a:xfrm>
          <a:prstGeom prst="rect">
            <a:avLst/>
          </a:prstGeom>
          <a:noFill/>
          <a:ln w="12700" cmpd="dbl">
            <a:solidFill>
              <a:schemeClr val="tx1"/>
            </a:solidFill>
            <a:miter lim="800000"/>
            <a:headEnd/>
            <a:tailEnd/>
          </a:ln>
        </p:spPr>
        <p:txBody>
          <a:bodyPr wrap="square" lIns="87062" tIns="72000" rIns="87062" bIns="72000">
            <a:spAutoFit/>
          </a:bodyPr>
          <a:lstStyle/>
          <a:p>
            <a:pPr defTabSz="865752">
              <a:tabLst>
                <a:tab pos="358775" algn="l"/>
              </a:tabLst>
            </a:pP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年次有給休暇が年</a:t>
            </a:r>
            <a:r>
              <a:rPr lang="en-US" altLang="ja-JP" sz="1400" dirty="0">
                <a:latin typeface="メイリオ" panose="020B0604030504040204" pitchFamily="50" charset="-128"/>
                <a:ea typeface="メイリオ" panose="020B0604030504040204" pitchFamily="50" charset="-128"/>
                <a:cs typeface="Meiryo UI" panose="020B0604030504040204" pitchFamily="50" charset="-128"/>
              </a:rPr>
              <a:t>10</a:t>
            </a:r>
            <a:r>
              <a:rPr lang="ja-JP" altLang="en-US" sz="1400" dirty="0">
                <a:latin typeface="メイリオ" panose="020B0604030504040204" pitchFamily="50" charset="-128"/>
                <a:ea typeface="メイリオ" panose="020B0604030504040204" pitchFamily="50" charset="-128"/>
                <a:cs typeface="Meiryo UI" panose="020B0604030504040204" pitchFamily="50" charset="-128"/>
              </a:rPr>
              <a:t>日以上付与される労働者（管理監督者を含む）に対して、そのうちの年５日について使用者が時季を指定して取得させることを義務づけ。</a:t>
            </a:r>
            <a:endParaRPr lang="en-US" altLang="ja-JP" sz="14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84" name="正方形/長方形 83"/>
          <p:cNvSpPr/>
          <p:nvPr/>
        </p:nvSpPr>
        <p:spPr>
          <a:xfrm>
            <a:off x="0" y="733946"/>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96AFC6C1-53DC-0059-8797-300AE877FA1C}"/>
              </a:ext>
            </a:extLst>
          </p:cNvPr>
          <p:cNvSpPr>
            <a:spLocks noGrp="1"/>
          </p:cNvSpPr>
          <p:nvPr>
            <p:ph type="sldNum" sz="quarter" idx="12"/>
          </p:nvPr>
        </p:nvSpPr>
        <p:spPr/>
        <p:txBody>
          <a:bodyPr/>
          <a:lstStyle/>
          <a:p>
            <a:fld id="{E3C52A74-6BB8-425A-81FA-95938EE2CA9E}" type="slidenum">
              <a:rPr kumimoji="1" lang="ja-JP" altLang="en-US" smtClean="0"/>
              <a:t>74</a:t>
            </a:fld>
            <a:endParaRPr kumimoji="1" lang="ja-JP" altLang="en-US"/>
          </a:p>
        </p:txBody>
      </p:sp>
    </p:spTree>
    <p:extLst>
      <p:ext uri="{BB962C8B-B14F-4D97-AF65-F5344CB8AC3E}">
        <p14:creationId xmlns:p14="http://schemas.microsoft.com/office/powerpoint/2010/main" val="40644587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5" descr="25%"/>
          <p:cNvSpPr>
            <a:spLocks noChangeArrowheads="1"/>
          </p:cNvSpPr>
          <p:nvPr/>
        </p:nvSpPr>
        <p:spPr bwMode="auto">
          <a:xfrm>
            <a:off x="0" y="0"/>
            <a:ext cx="9817149" cy="461655"/>
          </a:xfrm>
          <a:prstGeom prst="rect">
            <a:avLst/>
          </a:prstGeom>
          <a:noFill/>
          <a:ln w="12700">
            <a:noFill/>
            <a:miter lim="800000"/>
            <a:headEnd/>
            <a:tailEnd/>
          </a:ln>
        </p:spPr>
        <p:txBody>
          <a:bodyPr wrap="square" lIns="91428" tIns="45715" rIns="91428" bIns="45715" anchor="ctr">
            <a:spAutoFit/>
          </a:bodyPr>
          <a:lstStyle/>
          <a:p>
            <a:pPr fontAlgn="base">
              <a:spcBef>
                <a:spcPct val="0"/>
              </a:spcBef>
              <a:spcAft>
                <a:spcPct val="0"/>
              </a:spcAft>
            </a:pPr>
            <a:r>
              <a:rPr lang="ja-JP" altLang="en-US" sz="2400" dirty="0">
                <a:solidFill>
                  <a:prstClr val="black"/>
                </a:solidFill>
                <a:latin typeface="メイリオ" panose="020B0604030504040204" pitchFamily="50" charset="-128"/>
                <a:ea typeface="メイリオ" panose="020B0604030504040204" pitchFamily="50" charset="-128"/>
              </a:rPr>
              <a:t>年次有給休暇の時季指定義務のポイント</a:t>
            </a:r>
          </a:p>
        </p:txBody>
      </p:sp>
      <p:sp>
        <p:nvSpPr>
          <p:cNvPr id="5" name="テキスト ボックス 4"/>
          <p:cNvSpPr txBox="1"/>
          <p:nvPr/>
        </p:nvSpPr>
        <p:spPr>
          <a:xfrm>
            <a:off x="1631504" y="548680"/>
            <a:ext cx="8922196" cy="5940088"/>
          </a:xfrm>
          <a:prstGeom prst="rect">
            <a:avLst/>
          </a:prstGeom>
          <a:noFill/>
        </p:spPr>
        <p:txBody>
          <a:bodyPr wrap="square" rtlCol="0">
            <a:spAutoFit/>
          </a:bodyPr>
          <a:lstStyle/>
          <a:p>
            <a:endParaRPr lang="en-US" altLang="ja-JP" sz="1200" b="1" dirty="0">
              <a:latin typeface="メイリオ" panose="020B0604030504040204" pitchFamily="50" charset="-128"/>
              <a:ea typeface="メイリオ" panose="020B0604030504040204" pitchFamily="50" charset="-128"/>
            </a:endParaRPr>
          </a:p>
          <a:p>
            <a:r>
              <a:rPr lang="ja-JP" altLang="en-US" sz="2800" b="1" dirty="0">
                <a:latin typeface="メイリオ" panose="020B0604030504040204" pitchFamily="50" charset="-128"/>
                <a:ea typeface="メイリオ" panose="020B0604030504040204" pitchFamily="50" charset="-128"/>
              </a:rPr>
              <a:t>ポイント</a:t>
            </a:r>
            <a:endParaRPr lang="en-US" altLang="ja-JP" sz="2000" dirty="0">
              <a:latin typeface="メイリオ" panose="020B0604030504040204" pitchFamily="50" charset="-128"/>
              <a:ea typeface="メイリオ" panose="020B0604030504040204" pitchFamily="50" charset="-128"/>
            </a:endParaRPr>
          </a:p>
          <a:p>
            <a:pPr lvl="1"/>
            <a:r>
              <a:rPr lang="ja-JP" altLang="en-US" sz="2000" dirty="0">
                <a:latin typeface="メイリオ" panose="020B0604030504040204" pitchFamily="50" charset="-128"/>
                <a:ea typeface="メイリオ" panose="020B0604030504040204" pitchFamily="50" charset="-128"/>
              </a:rPr>
              <a:t>○　対象者は、年次有給休暇が年</a:t>
            </a:r>
            <a:r>
              <a:rPr lang="en-US" altLang="ja-JP" sz="2000" dirty="0">
                <a:latin typeface="メイリオ" panose="020B0604030504040204" pitchFamily="50" charset="-128"/>
                <a:ea typeface="メイリオ" panose="020B0604030504040204" pitchFamily="50" charset="-128"/>
              </a:rPr>
              <a:t>10</a:t>
            </a:r>
            <a:r>
              <a:rPr lang="ja-JP" altLang="en-US" sz="2000" dirty="0">
                <a:latin typeface="メイリオ" panose="020B0604030504040204" pitchFamily="50" charset="-128"/>
                <a:ea typeface="メイリオ" panose="020B0604030504040204" pitchFamily="50" charset="-128"/>
              </a:rPr>
              <a:t>日以上付与される労働者</a:t>
            </a:r>
            <a:endParaRPr lang="en-US" altLang="ja-JP" sz="2000" dirty="0">
              <a:latin typeface="メイリオ" panose="020B0604030504040204" pitchFamily="50" charset="-128"/>
              <a:ea typeface="メイリオ" panose="020B0604030504040204" pitchFamily="50" charset="-128"/>
            </a:endParaRPr>
          </a:p>
          <a:p>
            <a:pPr lvl="1"/>
            <a:r>
              <a:rPr lang="ja-JP" altLang="en-US" sz="2000" dirty="0">
                <a:latin typeface="メイリオ" panose="020B0604030504040204" pitchFamily="50" charset="-128"/>
                <a:ea typeface="メイリオ" panose="020B0604030504040204" pitchFamily="50" charset="-128"/>
              </a:rPr>
              <a:t>　（管理監督者を含む）</a:t>
            </a:r>
            <a:endParaRPr lang="en-US" altLang="ja-JP" sz="2000" dirty="0">
              <a:latin typeface="メイリオ" panose="020B0604030504040204" pitchFamily="50" charset="-128"/>
              <a:ea typeface="メイリオ" panose="020B0604030504040204" pitchFamily="50" charset="-128"/>
            </a:endParaRPr>
          </a:p>
          <a:p>
            <a:pPr lvl="1"/>
            <a:endParaRPr lang="en-US" altLang="ja-JP" sz="2000" dirty="0">
              <a:latin typeface="メイリオ" panose="020B0604030504040204" pitchFamily="50" charset="-128"/>
              <a:ea typeface="メイリオ" panose="020B0604030504040204" pitchFamily="50" charset="-128"/>
            </a:endParaRPr>
          </a:p>
          <a:p>
            <a:pPr marL="809625" lvl="1" indent="-352425"/>
            <a:r>
              <a:rPr lang="ja-JP" altLang="en-US" sz="2000" dirty="0">
                <a:latin typeface="メイリオ" panose="020B0604030504040204" pitchFamily="50" charset="-128"/>
                <a:ea typeface="メイリオ" panose="020B0604030504040204" pitchFamily="50" charset="-128"/>
              </a:rPr>
              <a:t>○　労働者ごとに、年次有給休暇を付与した日（基準日）から１年以内に５日について、使用者が取得時季を指定して与える</a:t>
            </a:r>
            <a:endParaRPr lang="en-US" altLang="ja-JP" sz="2000" dirty="0">
              <a:latin typeface="メイリオ" panose="020B0604030504040204" pitchFamily="50" charset="-128"/>
              <a:ea typeface="メイリオ" panose="020B0604030504040204" pitchFamily="50" charset="-128"/>
            </a:endParaRPr>
          </a:p>
          <a:p>
            <a:pPr lvl="1"/>
            <a:endParaRPr lang="en-US" altLang="ja-JP" sz="2000" dirty="0">
              <a:latin typeface="メイリオ" panose="020B0604030504040204" pitchFamily="50" charset="-128"/>
              <a:ea typeface="メイリオ" panose="020B0604030504040204" pitchFamily="50" charset="-128"/>
            </a:endParaRPr>
          </a:p>
          <a:p>
            <a:pPr marL="809625" lvl="1" indent="-352425"/>
            <a:r>
              <a:rPr lang="ja-JP" altLang="en-US" sz="2000" dirty="0">
                <a:latin typeface="メイリオ" panose="020B0604030504040204" pitchFamily="50" charset="-128"/>
                <a:ea typeface="メイリオ" panose="020B0604030504040204" pitchFamily="50" charset="-128"/>
              </a:rPr>
              <a:t>○　労働者が自ら申し出て取得した日数や、計画的付与で取得した日数については、５日から控除する必要がある</a:t>
            </a:r>
            <a:endParaRPr lang="en-US" altLang="ja-JP" sz="2000" dirty="0">
              <a:latin typeface="メイリオ" panose="020B0604030504040204" pitchFamily="50" charset="-128"/>
              <a:ea typeface="メイリオ" panose="020B0604030504040204" pitchFamily="50" charset="-128"/>
            </a:endParaRPr>
          </a:p>
          <a:p>
            <a:pPr marL="809625" lvl="1" indent="-352425"/>
            <a:endParaRPr lang="en-US" altLang="ja-JP" sz="2000" dirty="0">
              <a:latin typeface="メイリオ" panose="020B0604030504040204" pitchFamily="50" charset="-128"/>
              <a:ea typeface="メイリオ" panose="020B0604030504040204" pitchFamily="50" charset="-128"/>
            </a:endParaRPr>
          </a:p>
          <a:p>
            <a:pPr marL="809625" lvl="1" indent="-352425"/>
            <a:endParaRPr lang="en-US" altLang="ja-JP" sz="2000" dirty="0">
              <a:latin typeface="メイリオ" panose="020B0604030504040204" pitchFamily="50" charset="-128"/>
              <a:ea typeface="メイリオ" panose="020B0604030504040204" pitchFamily="50" charset="-128"/>
            </a:endParaRPr>
          </a:p>
          <a:p>
            <a:pPr marL="809625" lvl="1" indent="-352425"/>
            <a:endParaRPr lang="en-US" altLang="ja-JP" sz="2000" dirty="0">
              <a:latin typeface="メイリオ" panose="020B0604030504040204" pitchFamily="50" charset="-128"/>
              <a:ea typeface="メイリオ" panose="020B0604030504040204" pitchFamily="50" charset="-128"/>
            </a:endParaRPr>
          </a:p>
          <a:p>
            <a:pPr marL="809625" lvl="1" indent="-352425"/>
            <a:endParaRPr lang="en-US" altLang="ja-JP" sz="2000" dirty="0">
              <a:latin typeface="メイリオ" panose="020B0604030504040204" pitchFamily="50" charset="-128"/>
              <a:ea typeface="メイリオ" panose="020B0604030504040204" pitchFamily="50" charset="-128"/>
            </a:endParaRPr>
          </a:p>
          <a:p>
            <a:pPr marL="809625" lvl="1" indent="-352425"/>
            <a:endParaRPr lang="en-US" altLang="ja-JP" sz="2000" dirty="0">
              <a:latin typeface="メイリオ" panose="020B0604030504040204" pitchFamily="50" charset="-128"/>
              <a:ea typeface="メイリオ" panose="020B0604030504040204" pitchFamily="50" charset="-128"/>
            </a:endParaRPr>
          </a:p>
          <a:p>
            <a:pPr marL="809625" lvl="1" indent="-352425"/>
            <a:r>
              <a:rPr lang="ja-JP" altLang="en-US" sz="2000" dirty="0">
                <a:latin typeface="メイリオ" panose="020B0604030504040204" pitchFamily="50" charset="-128"/>
                <a:ea typeface="メイリオ" panose="020B0604030504040204" pitchFamily="50" charset="-128"/>
              </a:rPr>
              <a:t>○　時季指定に当たっては、労働者の意見を聴取し、その意見を尊重するよう努めなければならない</a:t>
            </a:r>
            <a:endParaRPr lang="en-US" altLang="ja-JP" sz="2000" dirty="0">
              <a:latin typeface="メイリオ" panose="020B0604030504040204" pitchFamily="50" charset="-128"/>
              <a:ea typeface="メイリオ" panose="020B0604030504040204" pitchFamily="50" charset="-128"/>
            </a:endParaRPr>
          </a:p>
          <a:p>
            <a:pPr marL="809625" lvl="1" indent="-352425"/>
            <a:endParaRPr lang="en-US" altLang="ja-JP" sz="2000" dirty="0">
              <a:latin typeface="メイリオ" panose="020B0604030504040204" pitchFamily="50" charset="-128"/>
              <a:ea typeface="メイリオ" panose="020B0604030504040204" pitchFamily="50" charset="-128"/>
            </a:endParaRPr>
          </a:p>
          <a:p>
            <a:pPr marL="809625" lvl="1" indent="-352425"/>
            <a:r>
              <a:rPr lang="ja-JP" altLang="en-US" sz="2000" dirty="0">
                <a:latin typeface="メイリオ" panose="020B0604030504040204" pitchFamily="50" charset="-128"/>
                <a:ea typeface="メイリオ" panose="020B0604030504040204" pitchFamily="50" charset="-128"/>
              </a:rPr>
              <a:t>○　労働者ごとに年次有給休暇管理簿を作成し、３年間保存</a:t>
            </a:r>
            <a:endParaRPr lang="en-US" altLang="ja-JP" sz="2000" dirty="0">
              <a:latin typeface="メイリオ" panose="020B0604030504040204" pitchFamily="50" charset="-128"/>
              <a:ea typeface="メイリオ" panose="020B0604030504040204" pitchFamily="50" charset="-128"/>
            </a:endParaRPr>
          </a:p>
        </p:txBody>
      </p:sp>
      <p:graphicFrame>
        <p:nvGraphicFramePr>
          <p:cNvPr id="6" name="表 5"/>
          <p:cNvGraphicFramePr>
            <a:graphicFrameLocks noGrp="1"/>
          </p:cNvGraphicFramePr>
          <p:nvPr/>
        </p:nvGraphicFramePr>
        <p:xfrm>
          <a:off x="2495601" y="3861048"/>
          <a:ext cx="7632847" cy="1188000"/>
        </p:xfrm>
        <a:graphic>
          <a:graphicData uri="http://schemas.openxmlformats.org/drawingml/2006/table">
            <a:tbl>
              <a:tblPr firstRow="1" bandRow="1">
                <a:tableStyleId>{2D5ABB26-0587-4C30-8999-92F81FD0307C}</a:tableStyleId>
              </a:tblPr>
              <a:tblGrid>
                <a:gridCol w="663726">
                  <a:extLst>
                    <a:ext uri="{9D8B030D-6E8A-4147-A177-3AD203B41FA5}">
                      <a16:colId xmlns:a16="http://schemas.microsoft.com/office/drawing/2014/main" val="562353814"/>
                    </a:ext>
                  </a:extLst>
                </a:gridCol>
                <a:gridCol w="4397184">
                  <a:extLst>
                    <a:ext uri="{9D8B030D-6E8A-4147-A177-3AD203B41FA5}">
                      <a16:colId xmlns:a16="http://schemas.microsoft.com/office/drawing/2014/main" val="2669464326"/>
                    </a:ext>
                  </a:extLst>
                </a:gridCol>
                <a:gridCol w="434740">
                  <a:extLst>
                    <a:ext uri="{9D8B030D-6E8A-4147-A177-3AD203B41FA5}">
                      <a16:colId xmlns:a16="http://schemas.microsoft.com/office/drawing/2014/main" val="3316057797"/>
                    </a:ext>
                  </a:extLst>
                </a:gridCol>
                <a:gridCol w="2137197">
                  <a:extLst>
                    <a:ext uri="{9D8B030D-6E8A-4147-A177-3AD203B41FA5}">
                      <a16:colId xmlns:a16="http://schemas.microsoft.com/office/drawing/2014/main" val="2090250420"/>
                    </a:ext>
                  </a:extLst>
                </a:gridCol>
              </a:tblGrid>
              <a:tr h="297000">
                <a:tc>
                  <a:txBody>
                    <a:bodyPr/>
                    <a:lstStyle/>
                    <a:p>
                      <a:pPr marL="0" indent="0">
                        <a:buFont typeface="Wingdings" panose="05000000000000000000" pitchFamily="2" charset="2"/>
                        <a:buNone/>
                      </a:pPr>
                      <a:r>
                        <a:rPr kumimoji="1" lang="ja-JP" altLang="en-US" sz="1400" dirty="0">
                          <a:latin typeface="メイリオ" panose="020B0604030504040204" pitchFamily="50" charset="-128"/>
                          <a:ea typeface="メイリオ" panose="020B0604030504040204" pitchFamily="50" charset="-128"/>
                        </a:rPr>
                        <a:t>（例）</a:t>
                      </a:r>
                    </a:p>
                  </a:txBody>
                  <a:tcPr marL="0" marR="0" marT="18000" marB="18000">
                    <a:lnL w="3175" cap="flat" cmpd="sng" algn="ctr">
                      <a:noFill/>
                      <a:prstDash val="sysDot"/>
                      <a:round/>
                      <a:headEnd type="none" w="med" len="med"/>
                      <a:tailEnd type="none" w="med" len="med"/>
                    </a:lnL>
                    <a:lnR>
                      <a:noFill/>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Wingdings" panose="05000000000000000000" pitchFamily="2" charset="2"/>
                        <a:buChar char="Ø"/>
                      </a:pPr>
                      <a:r>
                        <a:rPr kumimoji="1" lang="ja-JP" altLang="en-US" sz="1400" dirty="0">
                          <a:latin typeface="メイリオ" panose="020B0604030504040204" pitchFamily="50" charset="-128"/>
                          <a:ea typeface="メイリオ" panose="020B0604030504040204" pitchFamily="50" charset="-128"/>
                        </a:rPr>
                        <a:t>労働者が自ら５日取得した場合</a:t>
                      </a:r>
                    </a:p>
                  </a:txBody>
                  <a:tcPr marL="45720" marR="45720" marT="18000" marB="18000">
                    <a:lnL w="3175" cap="flat" cmpd="sng" algn="ctr">
                      <a:noFill/>
                      <a:prstDash val="sysDot"/>
                      <a:round/>
                      <a:headEnd type="none" w="med" len="med"/>
                      <a:tailEnd type="none" w="med" len="med"/>
                    </a:lnL>
                    <a:lnR>
                      <a:noFill/>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latin typeface="メイリオ" panose="020B0604030504040204" pitchFamily="50" charset="-128"/>
                          <a:ea typeface="メイリオ" panose="020B0604030504040204" pitchFamily="50" charset="-128"/>
                        </a:rPr>
                        <a:t>⇒</a:t>
                      </a:r>
                    </a:p>
                  </a:txBody>
                  <a:tcPr marL="45720" marR="45720" marT="18000" marB="18000">
                    <a:lnL>
                      <a:noFill/>
                    </a:lnL>
                    <a:lnR>
                      <a:noFill/>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latin typeface="メイリオ" panose="020B0604030504040204" pitchFamily="50" charset="-128"/>
                          <a:ea typeface="メイリオ" panose="020B0604030504040204" pitchFamily="50" charset="-128"/>
                        </a:rPr>
                        <a:t>使用者の時季指定は不要</a:t>
                      </a:r>
                    </a:p>
                  </a:txBody>
                  <a:tcPr marL="45720" marR="45720" marT="18000" marB="18000">
                    <a:lnL>
                      <a:noFill/>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7299067"/>
                  </a:ext>
                </a:extLst>
              </a:tr>
              <a:tr h="297000">
                <a:tc>
                  <a:txBody>
                    <a:bodyPr/>
                    <a:lstStyle/>
                    <a:p>
                      <a:pPr marL="171450" indent="-171450">
                        <a:buFont typeface="Wingdings" panose="05000000000000000000" pitchFamily="2" charset="2"/>
                        <a:buChar char="Ø"/>
                      </a:pPr>
                      <a:endParaRPr kumimoji="1" lang="ja-JP" altLang="en-US" sz="1400" dirty="0">
                        <a:latin typeface="メイリオ" panose="020B0604030504040204" pitchFamily="50" charset="-128"/>
                        <a:ea typeface="メイリオ" panose="020B0604030504040204" pitchFamily="50" charset="-128"/>
                      </a:endParaRPr>
                    </a:p>
                  </a:txBody>
                  <a:tcPr marL="0" marR="0" marT="18000" marB="18000">
                    <a:lnL w="3175" cap="flat" cmpd="sng" algn="ctr">
                      <a:noFill/>
                      <a:prstDash val="sysDot"/>
                      <a:round/>
                      <a:headEnd type="none" w="med" len="med"/>
                      <a:tailEnd type="none" w="med" len="med"/>
                    </a:lnL>
                    <a:lnR>
                      <a:noFill/>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Wingdings" panose="05000000000000000000" pitchFamily="2" charset="2"/>
                        <a:buChar char="Ø"/>
                      </a:pPr>
                      <a:r>
                        <a:rPr kumimoji="1" lang="ja-JP" altLang="en-US" sz="1400" dirty="0">
                          <a:latin typeface="メイリオ" panose="020B0604030504040204" pitchFamily="50" charset="-128"/>
                          <a:ea typeface="メイリオ" panose="020B0604030504040204" pitchFamily="50" charset="-128"/>
                        </a:rPr>
                        <a:t>労働者が自ら３日取得＋計画的付与２日の場合</a:t>
                      </a:r>
                    </a:p>
                  </a:txBody>
                  <a:tcPr marL="45720" marR="45720" marT="18000" marB="18000">
                    <a:lnL w="3175" cap="flat" cmpd="sng" algn="ctr">
                      <a:noFill/>
                      <a:prstDash val="sysDot"/>
                      <a:round/>
                      <a:headEnd type="none" w="med" len="med"/>
                      <a:tailEnd type="none" w="med" len="med"/>
                    </a:lnL>
                    <a:lnR>
                      <a:noFill/>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latin typeface="メイリオ" panose="020B0604030504040204" pitchFamily="50" charset="-128"/>
                          <a:ea typeface="メイリオ" panose="020B0604030504040204" pitchFamily="50" charset="-128"/>
                        </a:rPr>
                        <a:t>⇒</a:t>
                      </a:r>
                    </a:p>
                  </a:txBody>
                  <a:tcPr marL="45720" marR="45720" marT="18000" marB="18000">
                    <a:lnL>
                      <a:noFill/>
                    </a:lnL>
                    <a:lnR>
                      <a:noFill/>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latin typeface="メイリオ" panose="020B0604030504040204" pitchFamily="50" charset="-128"/>
                          <a:ea typeface="メイリオ" panose="020B0604030504040204" pitchFamily="50" charset="-128"/>
                        </a:rPr>
                        <a:t>　　　　　</a:t>
                      </a:r>
                      <a:r>
                        <a:rPr kumimoji="1" lang="en-US" altLang="ja-JP"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a:txBody>
                  <a:tcPr marL="45720" marR="45720" marT="18000" marB="18000">
                    <a:lnL>
                      <a:noFill/>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351077"/>
                  </a:ext>
                </a:extLst>
              </a:tr>
              <a:tr h="297000">
                <a:tc>
                  <a:txBody>
                    <a:bodyPr/>
                    <a:lstStyle/>
                    <a:p>
                      <a:pPr marL="171450" indent="-171450">
                        <a:buFont typeface="Wingdings" panose="05000000000000000000" pitchFamily="2" charset="2"/>
                        <a:buChar char="Ø"/>
                      </a:pPr>
                      <a:endParaRPr kumimoji="1" lang="ja-JP" altLang="en-US" sz="1400" dirty="0">
                        <a:latin typeface="メイリオ" panose="020B0604030504040204" pitchFamily="50" charset="-128"/>
                        <a:ea typeface="メイリオ" panose="020B0604030504040204" pitchFamily="50" charset="-128"/>
                      </a:endParaRPr>
                    </a:p>
                  </a:txBody>
                  <a:tcPr marL="0" marR="0" marT="18000" marB="18000">
                    <a:lnL w="3175" cap="flat" cmpd="sng" algn="ctr">
                      <a:noFill/>
                      <a:prstDash val="sysDot"/>
                      <a:round/>
                      <a:headEnd type="none" w="med" len="med"/>
                      <a:tailEnd type="none" w="med" len="med"/>
                    </a:lnL>
                    <a:lnR>
                      <a:noFill/>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Wingdings" panose="05000000000000000000" pitchFamily="2" charset="2"/>
                        <a:buChar char="Ø"/>
                      </a:pPr>
                      <a:r>
                        <a:rPr kumimoji="1" lang="ja-JP" altLang="en-US" sz="1400" dirty="0">
                          <a:latin typeface="メイリオ" panose="020B0604030504040204" pitchFamily="50" charset="-128"/>
                          <a:ea typeface="メイリオ" panose="020B0604030504040204" pitchFamily="50" charset="-128"/>
                        </a:rPr>
                        <a:t>労働者が自ら３日取得した場合</a:t>
                      </a:r>
                    </a:p>
                  </a:txBody>
                  <a:tcPr marL="45720" marR="45720" marT="18000" marB="18000">
                    <a:lnL w="3175" cap="flat" cmpd="sng" algn="ctr">
                      <a:noFill/>
                      <a:prstDash val="sysDot"/>
                      <a:round/>
                      <a:headEnd type="none" w="med" len="med"/>
                      <a:tailEnd type="none" w="med" len="med"/>
                    </a:lnL>
                    <a:lnR>
                      <a:noFill/>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latin typeface="メイリオ" panose="020B0604030504040204" pitchFamily="50" charset="-128"/>
                          <a:ea typeface="メイリオ" panose="020B0604030504040204" pitchFamily="50" charset="-128"/>
                        </a:rPr>
                        <a:t>⇒</a:t>
                      </a:r>
                    </a:p>
                  </a:txBody>
                  <a:tcPr marL="45720" marR="45720" marT="18000" marB="18000">
                    <a:lnL>
                      <a:noFill/>
                    </a:lnL>
                    <a:lnR>
                      <a:noFill/>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latin typeface="メイリオ" panose="020B0604030504040204" pitchFamily="50" charset="-128"/>
                          <a:ea typeface="メイリオ" panose="020B0604030504040204" pitchFamily="50" charset="-128"/>
                        </a:rPr>
                        <a:t>使用者は２日を時季指定</a:t>
                      </a:r>
                    </a:p>
                  </a:txBody>
                  <a:tcPr marL="45720" marR="45720" marT="18000" marB="18000">
                    <a:lnL>
                      <a:noFill/>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7821674"/>
                  </a:ext>
                </a:extLst>
              </a:tr>
              <a:tr h="297000">
                <a:tc>
                  <a:txBody>
                    <a:bodyPr/>
                    <a:lstStyle/>
                    <a:p>
                      <a:pPr marL="171450" indent="-171450">
                        <a:buFont typeface="Wingdings" panose="05000000000000000000" pitchFamily="2" charset="2"/>
                        <a:buChar char="Ø"/>
                      </a:pPr>
                      <a:endParaRPr kumimoji="1" lang="ja-JP" altLang="en-US" sz="1400" dirty="0">
                        <a:latin typeface="メイリオ" panose="020B0604030504040204" pitchFamily="50" charset="-128"/>
                        <a:ea typeface="メイリオ" panose="020B0604030504040204" pitchFamily="50" charset="-128"/>
                      </a:endParaRPr>
                    </a:p>
                  </a:txBody>
                  <a:tcPr marL="0" marR="0" marT="18000" marB="18000">
                    <a:lnL w="3175" cap="flat" cmpd="sng" algn="ctr">
                      <a:noFill/>
                      <a:prstDash val="sysDot"/>
                      <a:round/>
                      <a:headEnd type="none" w="med" len="med"/>
                      <a:tailEnd type="none" w="med" len="med"/>
                    </a:lnL>
                    <a:lnR>
                      <a:noFill/>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Wingdings" panose="05000000000000000000" pitchFamily="2" charset="2"/>
                        <a:buChar char="Ø"/>
                      </a:pPr>
                      <a:r>
                        <a:rPr kumimoji="1" lang="ja-JP" altLang="en-US" sz="1400" dirty="0">
                          <a:latin typeface="メイリオ" panose="020B0604030504040204" pitchFamily="50" charset="-128"/>
                          <a:ea typeface="メイリオ" panose="020B0604030504040204" pitchFamily="50" charset="-128"/>
                        </a:rPr>
                        <a:t>計画的付与で２日取得した場合</a:t>
                      </a:r>
                    </a:p>
                  </a:txBody>
                  <a:tcPr marL="45720" marR="45720" marT="18000" marB="18000">
                    <a:lnL w="3175" cap="flat" cmpd="sng" algn="ctr">
                      <a:noFill/>
                      <a:prstDash val="sysDot"/>
                      <a:round/>
                      <a:headEnd type="none" w="med" len="med"/>
                      <a:tailEnd type="none" w="med" len="med"/>
                    </a:lnL>
                    <a:lnR>
                      <a:noFill/>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latin typeface="メイリオ" panose="020B0604030504040204" pitchFamily="50" charset="-128"/>
                          <a:ea typeface="メイリオ" panose="020B0604030504040204" pitchFamily="50" charset="-128"/>
                        </a:rPr>
                        <a:t>⇒</a:t>
                      </a:r>
                    </a:p>
                  </a:txBody>
                  <a:tcPr marL="45720" marR="45720" marT="18000" marB="18000">
                    <a:lnL>
                      <a:noFill/>
                    </a:lnL>
                    <a:lnR>
                      <a:noFill/>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latin typeface="メイリオ" panose="020B0604030504040204" pitchFamily="50" charset="-128"/>
                          <a:ea typeface="メイリオ" panose="020B0604030504040204" pitchFamily="50" charset="-128"/>
                        </a:rPr>
                        <a:t>　　</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　３日　　</a:t>
                      </a:r>
                      <a:r>
                        <a:rPr kumimoji="1" lang="en-US" altLang="ja-JP"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a:txBody>
                  <a:tcPr marL="45720" marR="45720" marT="18000" marB="18000">
                    <a:lnL>
                      <a:noFill/>
                    </a:lnL>
                    <a:lnR w="3175" cap="flat" cmpd="sng" algn="ctr">
                      <a:noFill/>
                      <a:prstDash val="sysDot"/>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261396"/>
                  </a:ext>
                </a:extLst>
              </a:tr>
            </a:tbl>
          </a:graphicData>
        </a:graphic>
      </p:graphicFrame>
      <p:sp>
        <p:nvSpPr>
          <p:cNvPr id="8" name="正方形/長方形 7"/>
          <p:cNvSpPr/>
          <p:nvPr/>
        </p:nvSpPr>
        <p:spPr>
          <a:xfrm>
            <a:off x="-3398" y="432113"/>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8F185163-DFB6-C8A1-AA53-74B05803259B}"/>
              </a:ext>
            </a:extLst>
          </p:cNvPr>
          <p:cNvSpPr>
            <a:spLocks noGrp="1"/>
          </p:cNvSpPr>
          <p:nvPr>
            <p:ph type="sldNum" sz="quarter" idx="12"/>
          </p:nvPr>
        </p:nvSpPr>
        <p:spPr/>
        <p:txBody>
          <a:bodyPr/>
          <a:lstStyle/>
          <a:p>
            <a:fld id="{E3C52A74-6BB8-425A-81FA-95938EE2CA9E}" type="slidenum">
              <a:rPr kumimoji="1" lang="ja-JP" altLang="en-US" smtClean="0"/>
              <a:t>75</a:t>
            </a:fld>
            <a:endParaRPr kumimoji="1" lang="ja-JP" altLang="en-US"/>
          </a:p>
        </p:txBody>
      </p:sp>
    </p:spTree>
    <p:extLst>
      <p:ext uri="{BB962C8B-B14F-4D97-AF65-F5344CB8AC3E}">
        <p14:creationId xmlns:p14="http://schemas.microsoft.com/office/powerpoint/2010/main" val="3725028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99AFC14-13AC-918F-5FCD-17C3017427D0}"/>
              </a:ext>
            </a:extLst>
          </p:cNvPr>
          <p:cNvSpPr>
            <a:spLocks noGrp="1"/>
          </p:cNvSpPr>
          <p:nvPr>
            <p:ph type="sldNum" sz="quarter" idx="12"/>
          </p:nvPr>
        </p:nvSpPr>
        <p:spPr/>
        <p:txBody>
          <a:bodyPr/>
          <a:lstStyle/>
          <a:p>
            <a:fld id="{E3C52A74-6BB8-425A-81FA-95938EE2CA9E}" type="slidenum">
              <a:rPr kumimoji="1" lang="ja-JP" altLang="en-US" smtClean="0"/>
              <a:t>76</a:t>
            </a:fld>
            <a:endParaRPr kumimoji="1" lang="ja-JP" altLang="en-US"/>
          </a:p>
        </p:txBody>
      </p:sp>
    </p:spTree>
    <p:extLst>
      <p:ext uri="{BB962C8B-B14F-4D97-AF65-F5344CB8AC3E}">
        <p14:creationId xmlns:p14="http://schemas.microsoft.com/office/powerpoint/2010/main" val="10744425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　</a:t>
            </a:r>
          </a:p>
        </p:txBody>
      </p:sp>
      <p:sp>
        <p:nvSpPr>
          <p:cNvPr id="5" name="テキスト ボックス 4"/>
          <p:cNvSpPr txBox="1"/>
          <p:nvPr/>
        </p:nvSpPr>
        <p:spPr>
          <a:xfrm>
            <a:off x="695400" y="1988840"/>
            <a:ext cx="10729192" cy="584775"/>
          </a:xfrm>
          <a:prstGeom prst="rect">
            <a:avLst/>
          </a:prstGeom>
          <a:noFill/>
        </p:spPr>
        <p:txBody>
          <a:bodyPr wrap="square" rtlCol="0">
            <a:spAutoFit/>
          </a:bodyPr>
          <a:lstStyle/>
          <a:p>
            <a:r>
              <a:rPr kumimoji="1" lang="ja-JP" altLang="en-US" sz="3200" b="1" dirty="0">
                <a:latin typeface="Meiryo UI" panose="020B0604030504040204" pitchFamily="50" charset="-128"/>
                <a:ea typeface="Meiryo UI" panose="020B0604030504040204" pitchFamily="50" charset="-128"/>
              </a:rPr>
              <a:t>テーマ⑥　ハラスメント</a:t>
            </a:r>
          </a:p>
        </p:txBody>
      </p:sp>
      <p:sp>
        <p:nvSpPr>
          <p:cNvPr id="2" name="スライド番号プレースホルダー 1">
            <a:extLst>
              <a:ext uri="{FF2B5EF4-FFF2-40B4-BE49-F238E27FC236}">
                <a16:creationId xmlns:a16="http://schemas.microsoft.com/office/drawing/2014/main" id="{F886DCFC-F392-DB6E-EDD1-C6D8123526CD}"/>
              </a:ext>
            </a:extLst>
          </p:cNvPr>
          <p:cNvSpPr>
            <a:spLocks noGrp="1"/>
          </p:cNvSpPr>
          <p:nvPr>
            <p:ph type="sldNum" sz="quarter" idx="12"/>
          </p:nvPr>
        </p:nvSpPr>
        <p:spPr/>
        <p:txBody>
          <a:bodyPr/>
          <a:lstStyle/>
          <a:p>
            <a:fld id="{E3C52A74-6BB8-425A-81FA-95938EE2CA9E}" type="slidenum">
              <a:rPr kumimoji="1" lang="ja-JP" altLang="en-US" smtClean="0"/>
              <a:t>77</a:t>
            </a:fld>
            <a:endParaRPr kumimoji="1" lang="ja-JP" altLang="en-US"/>
          </a:p>
        </p:txBody>
      </p:sp>
    </p:spTree>
    <p:extLst>
      <p:ext uri="{BB962C8B-B14F-4D97-AF65-F5344CB8AC3E}">
        <p14:creationId xmlns:p14="http://schemas.microsoft.com/office/powerpoint/2010/main" val="695440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1412776"/>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雲形吹き出し 4"/>
          <p:cNvSpPr/>
          <p:nvPr/>
        </p:nvSpPr>
        <p:spPr>
          <a:xfrm>
            <a:off x="8522768" y="1366883"/>
            <a:ext cx="2520000" cy="1080000"/>
          </a:xfrm>
          <a:prstGeom prst="cloudCallout">
            <a:avLst>
              <a:gd name="adj1" fmla="val -35600"/>
              <a:gd name="adj2" fmla="val 94983"/>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雲形吹き出し 5"/>
          <p:cNvSpPr/>
          <p:nvPr/>
        </p:nvSpPr>
        <p:spPr>
          <a:xfrm>
            <a:off x="5246764" y="882605"/>
            <a:ext cx="2160040" cy="900000"/>
          </a:xfrm>
          <a:prstGeom prst="cloudCallout">
            <a:avLst>
              <a:gd name="adj1" fmla="val 64599"/>
              <a:gd name="adj2" fmla="val 44734"/>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雲形吹き出し 6"/>
          <p:cNvSpPr/>
          <p:nvPr/>
        </p:nvSpPr>
        <p:spPr>
          <a:xfrm>
            <a:off x="695400" y="1440528"/>
            <a:ext cx="2880000" cy="1224000"/>
          </a:xfrm>
          <a:prstGeom prst="cloudCallout">
            <a:avLst>
              <a:gd name="adj1" fmla="val 76355"/>
              <a:gd name="adj2" fmla="val 50695"/>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角丸四角形吹き出し 7"/>
          <p:cNvSpPr/>
          <p:nvPr/>
        </p:nvSpPr>
        <p:spPr>
          <a:xfrm>
            <a:off x="731704" y="3024704"/>
            <a:ext cx="2700000" cy="1260000"/>
          </a:xfrm>
          <a:prstGeom prst="wedgeRoundRectCallout">
            <a:avLst>
              <a:gd name="adj1" fmla="val 74435"/>
              <a:gd name="adj2" fmla="val -12690"/>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　</a:t>
            </a:r>
          </a:p>
        </p:txBody>
      </p:sp>
      <p:sp>
        <p:nvSpPr>
          <p:cNvPr id="9" name="角丸四角形吹き出し 8"/>
          <p:cNvSpPr/>
          <p:nvPr/>
        </p:nvSpPr>
        <p:spPr>
          <a:xfrm>
            <a:off x="8832303" y="3177104"/>
            <a:ext cx="2340000" cy="1188000"/>
          </a:xfrm>
          <a:prstGeom prst="wedgeRoundRectCallout">
            <a:avLst>
              <a:gd name="adj1" fmla="val -77910"/>
              <a:gd name="adj2" fmla="val 35504"/>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　まだ先の話ですが、</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10</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月に出産する妻の産休明けから</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3</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か月間、育児休業させてもらいたいと考えているのですが・・・。</a:t>
            </a:r>
          </a:p>
        </p:txBody>
      </p:sp>
      <p:sp>
        <p:nvSpPr>
          <p:cNvPr id="14" name="正方形/長方形 13"/>
          <p:cNvSpPr/>
          <p:nvPr/>
        </p:nvSpPr>
        <p:spPr>
          <a:xfrm>
            <a:off x="191344" y="103236"/>
            <a:ext cx="11737304" cy="733476"/>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■育児休業を申し出たところ、激昂した上司に怒鳴られ、すっかり縮こまってしまった中堅の男性従業員。どんなことを言われた？どうする？</a:t>
            </a:r>
          </a:p>
        </p:txBody>
      </p:sp>
      <p:sp>
        <p:nvSpPr>
          <p:cNvPr id="2" name="スライド番号プレースホルダー 1">
            <a:extLst>
              <a:ext uri="{FF2B5EF4-FFF2-40B4-BE49-F238E27FC236}">
                <a16:creationId xmlns:a16="http://schemas.microsoft.com/office/drawing/2014/main" id="{025F4395-FFCF-2185-D056-445520A76933}"/>
              </a:ext>
            </a:extLst>
          </p:cNvPr>
          <p:cNvSpPr>
            <a:spLocks noGrp="1"/>
          </p:cNvSpPr>
          <p:nvPr>
            <p:ph type="sldNum" sz="quarter" idx="12"/>
          </p:nvPr>
        </p:nvSpPr>
        <p:spPr/>
        <p:txBody>
          <a:bodyPr/>
          <a:lstStyle/>
          <a:p>
            <a:fld id="{E3C52A74-6BB8-425A-81FA-95938EE2CA9E}" type="slidenum">
              <a:rPr kumimoji="1" lang="ja-JP" altLang="en-US" smtClean="0"/>
              <a:t>78</a:t>
            </a:fld>
            <a:endParaRPr kumimoji="1" lang="ja-JP" altLang="en-US"/>
          </a:p>
        </p:txBody>
      </p:sp>
    </p:spTree>
    <p:extLst>
      <p:ext uri="{BB962C8B-B14F-4D97-AF65-F5344CB8AC3E}">
        <p14:creationId xmlns:p14="http://schemas.microsoft.com/office/powerpoint/2010/main" val="20992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479376" y="980832"/>
            <a:ext cx="864096" cy="5562580"/>
          </a:xfrm>
          <a:prstGeom prst="roundRect">
            <a:avLst>
              <a:gd name="adj" fmla="val 9141"/>
            </a:avLst>
          </a:prstGeom>
          <a:solidFill>
            <a:srgbClr val="009944"/>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3200" b="1" dirty="0">
                <a:solidFill>
                  <a:schemeClr val="bg1"/>
                </a:solidFill>
                <a:latin typeface="HG丸ｺﾞｼｯｸM-PRO" panose="020F0600000000000000" pitchFamily="50" charset="-128"/>
                <a:ea typeface="HG丸ｺﾞｼｯｸM-PRO" panose="020F0600000000000000" pitchFamily="50" charset="-128"/>
              </a:rPr>
              <a:t>支給額</a:t>
            </a:r>
          </a:p>
        </p:txBody>
      </p:sp>
      <p:sp>
        <p:nvSpPr>
          <p:cNvPr id="20" name="角丸四角形 19"/>
          <p:cNvSpPr/>
          <p:nvPr/>
        </p:nvSpPr>
        <p:spPr>
          <a:xfrm>
            <a:off x="1487488" y="964064"/>
            <a:ext cx="2952328" cy="1788800"/>
          </a:xfrm>
          <a:prstGeom prst="roundRect">
            <a:avLst>
              <a:gd name="adj" fmla="val 9141"/>
            </a:avLst>
          </a:prstGeom>
          <a:solidFill>
            <a:srgbClr val="6CBB5A"/>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3200" b="1" dirty="0">
                <a:solidFill>
                  <a:schemeClr val="bg1"/>
                </a:solidFill>
                <a:latin typeface="HG丸ｺﾞｼｯｸM-PRO" panose="020F0600000000000000" pitchFamily="50" charset="-128"/>
                <a:ea typeface="HG丸ｺﾞｼｯｸM-PRO" panose="020F0600000000000000" pitchFamily="50" charset="-128"/>
              </a:rPr>
              <a:t>基本給</a:t>
            </a:r>
          </a:p>
        </p:txBody>
      </p:sp>
      <p:sp>
        <p:nvSpPr>
          <p:cNvPr id="9" name="正方形/長方形 8"/>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給与明細書には、何が書いてある？　②</a:t>
            </a:r>
          </a:p>
        </p:txBody>
      </p:sp>
      <p:sp>
        <p:nvSpPr>
          <p:cNvPr id="2" name="テキスト ボックス 1"/>
          <p:cNvSpPr txBox="1"/>
          <p:nvPr/>
        </p:nvSpPr>
        <p:spPr>
          <a:xfrm>
            <a:off x="4583832" y="934596"/>
            <a:ext cx="7608168" cy="1708160"/>
          </a:xfrm>
          <a:prstGeom prst="rect">
            <a:avLst/>
          </a:prstGeom>
          <a:noFill/>
        </p:spPr>
        <p:txBody>
          <a:bodyPr wrap="square" rtlCol="0">
            <a:spAutoFit/>
          </a:bodyPr>
          <a:lstStyle/>
          <a:p>
            <a:pPr marL="216000" indent="-216000">
              <a:lnSpc>
                <a:spcPct val="125000"/>
              </a:lnSpc>
              <a:spcAft>
                <a:spcPts val="600"/>
              </a:spcAft>
            </a:pPr>
            <a:r>
              <a:rPr lang="ja-JP" altLang="en-US" sz="2000" dirty="0">
                <a:latin typeface="HG丸ｺﾞｼｯｸM-PRO" panose="020F0600000000000000" pitchFamily="50" charset="-128"/>
                <a:ea typeface="HG丸ｺﾞｼｯｸM-PRO" panose="020F0600000000000000" pitchFamily="50" charset="-128"/>
              </a:rPr>
              <a:t>　　多くの場合、一定の法則や基準に基づき作成された給与表に当てはめて決められる</a:t>
            </a:r>
            <a:r>
              <a:rPr lang="en-US" altLang="ja-JP" sz="2000" dirty="0">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〇級〇号俸など</a:t>
            </a:r>
            <a:r>
              <a:rPr lang="en-US" altLang="ja-JP" sz="2000" dirty="0">
                <a:latin typeface="HG丸ｺﾞｼｯｸM-PRO" panose="020F0600000000000000" pitchFamily="50" charset="-128"/>
                <a:ea typeface="HG丸ｺﾞｼｯｸM-PRO" panose="020F0600000000000000" pitchFamily="50" charset="-128"/>
              </a:rPr>
              <a:t>)</a:t>
            </a:r>
            <a:r>
              <a:rPr lang="ja-JP" altLang="en-US" sz="2000" dirty="0" err="1">
                <a:latin typeface="HG丸ｺﾞｼｯｸM-PRO" panose="020F0600000000000000" pitchFamily="50" charset="-128"/>
                <a:ea typeface="HG丸ｺﾞｼｯｸM-PRO" panose="020F0600000000000000" pitchFamily="50" charset="-128"/>
              </a:rPr>
              <a:t>。</a:t>
            </a:r>
            <a:endParaRPr lang="ja-JP" altLang="en-US" sz="2000" dirty="0">
              <a:latin typeface="HG丸ｺﾞｼｯｸM-PRO" panose="020F0600000000000000" pitchFamily="50" charset="-128"/>
              <a:ea typeface="HG丸ｺﾞｼｯｸM-PRO" panose="020F0600000000000000" pitchFamily="50" charset="-128"/>
            </a:endParaRPr>
          </a:p>
          <a:p>
            <a:pPr marL="216000" indent="-216000">
              <a:lnSpc>
                <a:spcPct val="125000"/>
              </a:lnSpc>
              <a:spcAft>
                <a:spcPts val="600"/>
              </a:spcAft>
            </a:pPr>
            <a:r>
              <a:rPr lang="en-US" altLang="ja-JP" sz="2000" i="1" dirty="0">
                <a:solidFill>
                  <a:srgbClr val="009944"/>
                </a:solidFill>
                <a:latin typeface="HG丸ｺﾞｼｯｸM-PRO" panose="020F0600000000000000" pitchFamily="50" charset="-128"/>
                <a:ea typeface="HG丸ｺﾞｼｯｸM-PRO" panose="020F0600000000000000" pitchFamily="50" charset="-128"/>
              </a:rPr>
              <a:t>※</a:t>
            </a:r>
            <a:r>
              <a:rPr lang="ja-JP" altLang="en-US" sz="2000" i="1" dirty="0">
                <a:solidFill>
                  <a:srgbClr val="009944"/>
                </a:solidFill>
                <a:latin typeface="HG丸ｺﾞｼｯｸM-PRO" panose="020F0600000000000000" pitchFamily="50" charset="-128"/>
                <a:ea typeface="HG丸ｺﾞｼｯｸM-PRO" panose="020F0600000000000000" pitchFamily="50" charset="-128"/>
              </a:rPr>
              <a:t>　社長などが社員一人一人の賃金額を個別に決めている会社もあります </a:t>
            </a:r>
            <a:r>
              <a:rPr lang="en-US" altLang="ja-JP" sz="2000" i="1" dirty="0">
                <a:solidFill>
                  <a:srgbClr val="009944"/>
                </a:solidFill>
                <a:latin typeface="HG丸ｺﾞｼｯｸM-PRO" panose="020F0600000000000000" pitchFamily="50" charset="-128"/>
                <a:ea typeface="HG丸ｺﾞｼｯｸM-PRO" panose="020F0600000000000000" pitchFamily="50" charset="-128"/>
              </a:rPr>
              <a:t>(</a:t>
            </a:r>
            <a:r>
              <a:rPr lang="ja-JP" altLang="en-US" sz="2000" i="1" dirty="0">
                <a:solidFill>
                  <a:srgbClr val="009944"/>
                </a:solidFill>
                <a:latin typeface="HG丸ｺﾞｼｯｸM-PRO" panose="020F0600000000000000" pitchFamily="50" charset="-128"/>
                <a:ea typeface="HG丸ｺﾞｼｯｸM-PRO" panose="020F0600000000000000" pitchFamily="50" charset="-128"/>
              </a:rPr>
              <a:t>就業規則中の賃金の規定と照らし合わせてみよう</a:t>
            </a:r>
            <a:r>
              <a:rPr lang="en-US" altLang="ja-JP" sz="2000" i="1" dirty="0">
                <a:solidFill>
                  <a:srgbClr val="009944"/>
                </a:solidFill>
                <a:latin typeface="HG丸ｺﾞｼｯｸM-PRO" panose="020F0600000000000000" pitchFamily="50" charset="-128"/>
                <a:ea typeface="HG丸ｺﾞｼｯｸM-PRO" panose="020F0600000000000000" pitchFamily="50" charset="-128"/>
              </a:rPr>
              <a:t>)</a:t>
            </a:r>
            <a:r>
              <a:rPr lang="ja-JP" altLang="en-US" sz="2000" i="1" dirty="0" err="1">
                <a:solidFill>
                  <a:srgbClr val="009944"/>
                </a:solidFill>
                <a:latin typeface="HG丸ｺﾞｼｯｸM-PRO" panose="020F0600000000000000" pitchFamily="50" charset="-128"/>
                <a:ea typeface="HG丸ｺﾞｼｯｸM-PRO" panose="020F0600000000000000" pitchFamily="50" charset="-128"/>
              </a:rPr>
              <a:t>。</a:t>
            </a:r>
            <a:endParaRPr lang="ja-JP" altLang="en-US" sz="2000" i="1" dirty="0">
              <a:solidFill>
                <a:srgbClr val="009944"/>
              </a:solidFill>
              <a:latin typeface="HG丸ｺﾞｼｯｸM-PRO" panose="020F0600000000000000" pitchFamily="50" charset="-128"/>
              <a:ea typeface="HG丸ｺﾞｼｯｸM-PRO" panose="020F0600000000000000" pitchFamily="50" charset="-128"/>
            </a:endParaRPr>
          </a:p>
        </p:txBody>
      </p:sp>
      <p:sp>
        <p:nvSpPr>
          <p:cNvPr id="11" name="角丸四角形 10"/>
          <p:cNvSpPr/>
          <p:nvPr/>
        </p:nvSpPr>
        <p:spPr>
          <a:xfrm>
            <a:off x="1487488" y="2864336"/>
            <a:ext cx="2952328" cy="1788800"/>
          </a:xfrm>
          <a:prstGeom prst="roundRect">
            <a:avLst>
              <a:gd name="adj" fmla="val 9141"/>
            </a:avLst>
          </a:prstGeom>
          <a:solidFill>
            <a:srgbClr val="6CBB5A"/>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3200" b="1" dirty="0">
                <a:solidFill>
                  <a:schemeClr val="bg1"/>
                </a:solidFill>
                <a:latin typeface="HG丸ｺﾞｼｯｸM-PRO" panose="020F0600000000000000" pitchFamily="50" charset="-128"/>
                <a:ea typeface="HG丸ｺﾞｼｯｸM-PRO" panose="020F0600000000000000" pitchFamily="50" charset="-128"/>
              </a:rPr>
              <a:t>諸手当</a:t>
            </a:r>
            <a:endParaRPr lang="en-US" altLang="ja-JP" sz="3200" b="1" dirty="0">
              <a:solidFill>
                <a:schemeClr val="bg1"/>
              </a:solidFill>
              <a:latin typeface="HG丸ｺﾞｼｯｸM-PRO" panose="020F0600000000000000" pitchFamily="50" charset="-128"/>
              <a:ea typeface="HG丸ｺﾞｼｯｸM-PRO" panose="020F0600000000000000" pitchFamily="50" charset="-128"/>
            </a:endParaRPr>
          </a:p>
          <a:p>
            <a:pPr algn="ctr"/>
            <a:r>
              <a:rPr lang="en-US" altLang="ja-JP" sz="1600" b="1" dirty="0">
                <a:solidFill>
                  <a:schemeClr val="bg1"/>
                </a:solidFill>
                <a:latin typeface="HG丸ｺﾞｼｯｸM-PRO" panose="020F0600000000000000" pitchFamily="50" charset="-128"/>
                <a:ea typeface="HG丸ｺﾞｼｯｸM-PRO" panose="020F0600000000000000" pitchFamily="50" charset="-128"/>
              </a:rPr>
              <a:t>(</a:t>
            </a:r>
            <a:r>
              <a:rPr lang="ja-JP" altLang="en-US" sz="1600" b="1" dirty="0">
                <a:solidFill>
                  <a:schemeClr val="bg1"/>
                </a:solidFill>
                <a:latin typeface="HG丸ｺﾞｼｯｸM-PRO" panose="020F0600000000000000" pitchFamily="50" charset="-128"/>
                <a:ea typeface="HG丸ｺﾞｼｯｸM-PRO" panose="020F0600000000000000" pitchFamily="50" charset="-128"/>
              </a:rPr>
              <a:t>地域手当・資格手当・</a:t>
            </a:r>
            <a:endParaRPr lang="en-US" altLang="ja-JP" sz="1600" b="1" dirty="0">
              <a:solidFill>
                <a:schemeClr val="bg1"/>
              </a:solidFill>
              <a:latin typeface="HG丸ｺﾞｼｯｸM-PRO" panose="020F0600000000000000" pitchFamily="50" charset="-128"/>
              <a:ea typeface="HG丸ｺﾞｼｯｸM-PRO" panose="020F0600000000000000" pitchFamily="50" charset="-128"/>
            </a:endParaRPr>
          </a:p>
          <a:p>
            <a:pPr algn="ctr"/>
            <a:r>
              <a:rPr lang="ja-JP" altLang="en-US" sz="1600" b="1" dirty="0">
                <a:solidFill>
                  <a:schemeClr val="bg1"/>
                </a:solidFill>
                <a:latin typeface="HG丸ｺﾞｼｯｸM-PRO" panose="020F0600000000000000" pitchFamily="50" charset="-128"/>
                <a:ea typeface="HG丸ｺﾞｼｯｸM-PRO" panose="020F0600000000000000" pitchFamily="50" charset="-128"/>
              </a:rPr>
              <a:t>役職手当・家族手当・</a:t>
            </a:r>
          </a:p>
          <a:p>
            <a:pPr algn="ctr"/>
            <a:r>
              <a:rPr lang="ja-JP" altLang="en-US" sz="1600" b="1" dirty="0">
                <a:solidFill>
                  <a:schemeClr val="bg1"/>
                </a:solidFill>
                <a:latin typeface="HG丸ｺﾞｼｯｸM-PRO" panose="020F0600000000000000" pitchFamily="50" charset="-128"/>
                <a:ea typeface="HG丸ｺﾞｼｯｸM-PRO" panose="020F0600000000000000" pitchFamily="50" charset="-128"/>
              </a:rPr>
              <a:t>住居手当・精皆勤手当・</a:t>
            </a:r>
            <a:endParaRPr lang="en-US" altLang="ja-JP" sz="1600" b="1" dirty="0">
              <a:solidFill>
                <a:schemeClr val="bg1"/>
              </a:solidFill>
              <a:latin typeface="HG丸ｺﾞｼｯｸM-PRO" panose="020F0600000000000000" pitchFamily="50" charset="-128"/>
              <a:ea typeface="HG丸ｺﾞｼｯｸM-PRO" panose="020F0600000000000000" pitchFamily="50" charset="-128"/>
            </a:endParaRPr>
          </a:p>
          <a:p>
            <a:pPr algn="ctr"/>
            <a:r>
              <a:rPr lang="ja-JP" altLang="en-US" sz="1600" b="1" dirty="0">
                <a:solidFill>
                  <a:schemeClr val="bg1"/>
                </a:solidFill>
                <a:latin typeface="HG丸ｺﾞｼｯｸM-PRO" panose="020F0600000000000000" pitchFamily="50" charset="-128"/>
                <a:ea typeface="HG丸ｺﾞｼｯｸM-PRO" panose="020F0600000000000000" pitchFamily="50" charset="-128"/>
              </a:rPr>
              <a:t>通勤手当など</a:t>
            </a:r>
            <a:r>
              <a:rPr lang="en-US" altLang="ja-JP" sz="1600" b="1" dirty="0">
                <a:solidFill>
                  <a:schemeClr val="bg1"/>
                </a:solidFill>
                <a:latin typeface="HG丸ｺﾞｼｯｸM-PRO" panose="020F0600000000000000" pitchFamily="50" charset="-128"/>
                <a:ea typeface="HG丸ｺﾞｼｯｸM-PRO" panose="020F0600000000000000" pitchFamily="50" charset="-128"/>
              </a:rPr>
              <a:t>)</a:t>
            </a:r>
          </a:p>
          <a:p>
            <a:pPr algn="ctr"/>
            <a:endParaRPr lang="ja-JP" altLang="en-US" sz="16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4" name="テキスト ボックス 13"/>
          <p:cNvSpPr txBox="1"/>
          <p:nvPr/>
        </p:nvSpPr>
        <p:spPr>
          <a:xfrm>
            <a:off x="4583832" y="2834868"/>
            <a:ext cx="7488832" cy="1323439"/>
          </a:xfrm>
          <a:prstGeom prst="rect">
            <a:avLst/>
          </a:prstGeom>
          <a:noFill/>
        </p:spPr>
        <p:txBody>
          <a:bodyPr wrap="square" rtlCol="0">
            <a:spAutoFit/>
          </a:bodyPr>
          <a:lstStyle/>
          <a:p>
            <a:pPr>
              <a:lnSpc>
                <a:spcPct val="125000"/>
              </a:lnSpc>
              <a:spcAft>
                <a:spcPts val="600"/>
              </a:spcAft>
            </a:pPr>
            <a:r>
              <a:rPr lang="ja-JP" altLang="en-US" sz="2000" dirty="0">
                <a:latin typeface="HG丸ｺﾞｼｯｸM-PRO" panose="020F0600000000000000" pitchFamily="50" charset="-128"/>
                <a:ea typeface="HG丸ｺﾞｼｯｸM-PRO" panose="020F0600000000000000" pitchFamily="50" charset="-128"/>
              </a:rPr>
              <a:t>　支給する目的や基準が異なる様々な手当が設けられている。</a:t>
            </a:r>
            <a:endParaRPr lang="en-US" altLang="ja-JP" sz="2000" dirty="0">
              <a:latin typeface="HG丸ｺﾞｼｯｸM-PRO" panose="020F0600000000000000" pitchFamily="50" charset="-128"/>
              <a:ea typeface="HG丸ｺﾞｼｯｸM-PRO" panose="020F0600000000000000" pitchFamily="50" charset="-128"/>
            </a:endParaRPr>
          </a:p>
          <a:p>
            <a:pPr>
              <a:lnSpc>
                <a:spcPct val="125000"/>
              </a:lnSpc>
              <a:spcAft>
                <a:spcPts val="600"/>
              </a:spcAft>
            </a:pPr>
            <a:r>
              <a:rPr lang="ja-JP" altLang="en-US" sz="2000" dirty="0">
                <a:latin typeface="HG丸ｺﾞｼｯｸM-PRO" panose="020F0600000000000000" pitchFamily="50" charset="-128"/>
                <a:ea typeface="HG丸ｺﾞｼｯｸM-PRO" panose="020F0600000000000000" pitchFamily="50" charset="-128"/>
              </a:rPr>
              <a:t>　どんな手当をいくら以上支払うかについては、法律上のルールはない。</a:t>
            </a:r>
          </a:p>
        </p:txBody>
      </p:sp>
      <p:sp>
        <p:nvSpPr>
          <p:cNvPr id="15" name="角丸四角形 14"/>
          <p:cNvSpPr/>
          <p:nvPr/>
        </p:nvSpPr>
        <p:spPr>
          <a:xfrm>
            <a:off x="1487488" y="4754612"/>
            <a:ext cx="2952328" cy="1788800"/>
          </a:xfrm>
          <a:prstGeom prst="roundRect">
            <a:avLst>
              <a:gd name="adj" fmla="val 9141"/>
            </a:avLst>
          </a:prstGeom>
          <a:solidFill>
            <a:srgbClr val="6CBB5A"/>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3200" b="1" dirty="0">
                <a:solidFill>
                  <a:schemeClr val="bg1"/>
                </a:solidFill>
                <a:latin typeface="HG丸ｺﾞｼｯｸM-PRO" panose="020F0600000000000000" pitchFamily="50" charset="-128"/>
                <a:ea typeface="HG丸ｺﾞｼｯｸM-PRO" panose="020F0600000000000000" pitchFamily="50" charset="-128"/>
              </a:rPr>
              <a:t>割増賃金</a:t>
            </a:r>
            <a:endParaRPr lang="en-US" altLang="ja-JP" sz="3200" b="1" dirty="0">
              <a:solidFill>
                <a:schemeClr val="bg1"/>
              </a:solidFill>
              <a:latin typeface="HG丸ｺﾞｼｯｸM-PRO" panose="020F0600000000000000" pitchFamily="50" charset="-128"/>
              <a:ea typeface="HG丸ｺﾞｼｯｸM-PRO" panose="020F0600000000000000" pitchFamily="50" charset="-128"/>
            </a:endParaRPr>
          </a:p>
          <a:p>
            <a:pPr algn="ctr"/>
            <a:r>
              <a:rPr lang="en-US" altLang="ja-JP" sz="1600" b="1" dirty="0">
                <a:solidFill>
                  <a:schemeClr val="bg1"/>
                </a:solidFill>
                <a:latin typeface="HG丸ｺﾞｼｯｸM-PRO" panose="020F0600000000000000" pitchFamily="50" charset="-128"/>
                <a:ea typeface="HG丸ｺﾞｼｯｸM-PRO" panose="020F0600000000000000" pitchFamily="50" charset="-128"/>
              </a:rPr>
              <a:t>(</a:t>
            </a:r>
            <a:r>
              <a:rPr lang="ja-JP" altLang="en-US" sz="1600" b="1" dirty="0">
                <a:solidFill>
                  <a:schemeClr val="bg1"/>
                </a:solidFill>
                <a:latin typeface="HG丸ｺﾞｼｯｸM-PRO" panose="020F0600000000000000" pitchFamily="50" charset="-128"/>
                <a:ea typeface="HG丸ｺﾞｼｯｸM-PRO" panose="020F0600000000000000" pitchFamily="50" charset="-128"/>
              </a:rPr>
              <a:t>法定内時間外労働・</a:t>
            </a:r>
            <a:endParaRPr lang="en-US" altLang="ja-JP" sz="1600" b="1" dirty="0">
              <a:solidFill>
                <a:schemeClr val="bg1"/>
              </a:solidFill>
              <a:latin typeface="HG丸ｺﾞｼｯｸM-PRO" panose="020F0600000000000000" pitchFamily="50" charset="-128"/>
              <a:ea typeface="HG丸ｺﾞｼｯｸM-PRO" panose="020F0600000000000000" pitchFamily="50" charset="-128"/>
            </a:endParaRPr>
          </a:p>
          <a:p>
            <a:pPr algn="ctr"/>
            <a:r>
              <a:rPr lang="ja-JP" altLang="en-US" sz="1600" b="1" dirty="0">
                <a:solidFill>
                  <a:schemeClr val="bg1"/>
                </a:solidFill>
                <a:latin typeface="HG丸ｺﾞｼｯｸM-PRO" panose="020F0600000000000000" pitchFamily="50" charset="-128"/>
                <a:ea typeface="HG丸ｺﾞｼｯｸM-PRO" panose="020F0600000000000000" pitchFamily="50" charset="-128"/>
              </a:rPr>
              <a:t>法定外時間外労働・</a:t>
            </a:r>
            <a:endParaRPr lang="en-US" altLang="ja-JP" sz="1600" b="1" dirty="0">
              <a:solidFill>
                <a:schemeClr val="bg1"/>
              </a:solidFill>
              <a:latin typeface="HG丸ｺﾞｼｯｸM-PRO" panose="020F0600000000000000" pitchFamily="50" charset="-128"/>
              <a:ea typeface="HG丸ｺﾞｼｯｸM-PRO" panose="020F0600000000000000" pitchFamily="50" charset="-128"/>
            </a:endParaRPr>
          </a:p>
          <a:p>
            <a:pPr algn="ctr"/>
            <a:r>
              <a:rPr lang="ja-JP" altLang="en-US" sz="1600" b="1" dirty="0">
                <a:solidFill>
                  <a:schemeClr val="bg1"/>
                </a:solidFill>
                <a:latin typeface="HG丸ｺﾞｼｯｸM-PRO" panose="020F0600000000000000" pitchFamily="50" charset="-128"/>
                <a:ea typeface="HG丸ｺﾞｼｯｸM-PRO" panose="020F0600000000000000" pitchFamily="50" charset="-128"/>
              </a:rPr>
              <a:t>深夜労働・休日労働・</a:t>
            </a:r>
            <a:endParaRPr lang="en-US" altLang="ja-JP" sz="1600" b="1" dirty="0">
              <a:solidFill>
                <a:schemeClr val="bg1"/>
              </a:solidFill>
              <a:latin typeface="HG丸ｺﾞｼｯｸM-PRO" panose="020F0600000000000000" pitchFamily="50" charset="-128"/>
              <a:ea typeface="HG丸ｺﾞｼｯｸM-PRO" panose="020F0600000000000000" pitchFamily="50" charset="-128"/>
            </a:endParaRPr>
          </a:p>
          <a:p>
            <a:pPr algn="ctr"/>
            <a:r>
              <a:rPr lang="ja-JP" altLang="en-US" sz="1600" b="1" dirty="0">
                <a:solidFill>
                  <a:schemeClr val="bg1"/>
                </a:solidFill>
                <a:latin typeface="HG丸ｺﾞｼｯｸM-PRO" panose="020F0600000000000000" pitchFamily="50" charset="-128"/>
                <a:ea typeface="HG丸ｺﾞｼｯｸM-PRO" panose="020F0600000000000000" pitchFamily="50" charset="-128"/>
              </a:rPr>
              <a:t>休日深夜労働</a:t>
            </a:r>
            <a:r>
              <a:rPr lang="en-US" altLang="ja-JP" sz="1600" b="1" dirty="0">
                <a:solidFill>
                  <a:schemeClr val="bg1"/>
                </a:solidFill>
                <a:latin typeface="HG丸ｺﾞｼｯｸM-PRO" panose="020F0600000000000000" pitchFamily="50" charset="-128"/>
                <a:ea typeface="HG丸ｺﾞｼｯｸM-PRO" panose="020F0600000000000000" pitchFamily="50" charset="-128"/>
              </a:rPr>
              <a:t>)</a:t>
            </a:r>
          </a:p>
        </p:txBody>
      </p:sp>
      <p:sp>
        <p:nvSpPr>
          <p:cNvPr id="17" name="テキスト ボックス 16"/>
          <p:cNvSpPr txBox="1"/>
          <p:nvPr/>
        </p:nvSpPr>
        <p:spPr>
          <a:xfrm>
            <a:off x="4583832" y="4725144"/>
            <a:ext cx="7488832" cy="1785104"/>
          </a:xfrm>
          <a:prstGeom prst="rect">
            <a:avLst/>
          </a:prstGeom>
          <a:noFill/>
        </p:spPr>
        <p:txBody>
          <a:bodyPr wrap="square" rtlCol="0">
            <a:spAutoFit/>
          </a:bodyPr>
          <a:lstStyle/>
          <a:p>
            <a:pPr>
              <a:lnSpc>
                <a:spcPct val="125000"/>
              </a:lnSpc>
              <a:spcAft>
                <a:spcPts val="600"/>
              </a:spcAft>
            </a:pPr>
            <a:r>
              <a:rPr lang="ja-JP" altLang="en-US" sz="2000" dirty="0">
                <a:latin typeface="HG丸ｺﾞｼｯｸM-PRO" panose="020F0600000000000000" pitchFamily="50" charset="-128"/>
                <a:ea typeface="HG丸ｺﾞｼｯｸM-PRO" panose="020F0600000000000000" pitchFamily="50" charset="-128"/>
              </a:rPr>
              <a:t>いわゆる残業代。休日労働や深夜労働でも支払われる</a:t>
            </a:r>
            <a:r>
              <a:rPr lang="en-US" altLang="ja-JP" sz="2000" dirty="0">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法定</a:t>
            </a:r>
            <a:r>
              <a:rPr lang="en-US" altLang="ja-JP" sz="2000" dirty="0">
                <a:latin typeface="HG丸ｺﾞｼｯｸM-PRO" panose="020F0600000000000000" pitchFamily="50" charset="-128"/>
                <a:ea typeface="HG丸ｺﾞｼｯｸM-PRO" panose="020F0600000000000000" pitchFamily="50" charset="-128"/>
              </a:rPr>
              <a:t>)</a:t>
            </a:r>
            <a:r>
              <a:rPr lang="ja-JP" altLang="en-US" sz="2000" dirty="0" err="1">
                <a:latin typeface="HG丸ｺﾞｼｯｸM-PRO" panose="020F0600000000000000" pitchFamily="50" charset="-128"/>
                <a:ea typeface="HG丸ｺﾞｼｯｸM-PRO" panose="020F0600000000000000" pitchFamily="50" charset="-128"/>
              </a:rPr>
              <a:t>。</a:t>
            </a:r>
            <a:endParaRPr lang="en-US" altLang="ja-JP" sz="2000" dirty="0">
              <a:latin typeface="HG丸ｺﾞｼｯｸM-PRO" panose="020F0600000000000000" pitchFamily="50" charset="-128"/>
              <a:ea typeface="HG丸ｺﾞｼｯｸM-PRO" panose="020F0600000000000000" pitchFamily="50" charset="-128"/>
            </a:endParaRPr>
          </a:p>
          <a:p>
            <a:pPr marL="216000" indent="-216000">
              <a:lnSpc>
                <a:spcPct val="125000"/>
              </a:lnSpc>
              <a:spcAft>
                <a:spcPts val="600"/>
              </a:spcAft>
            </a:pPr>
            <a:r>
              <a:rPr lang="en-US" altLang="ja-JP" sz="2000" i="1" dirty="0">
                <a:solidFill>
                  <a:srgbClr val="009944"/>
                </a:solidFill>
                <a:latin typeface="HG丸ｺﾞｼｯｸM-PRO" panose="020F0600000000000000" pitchFamily="50" charset="-128"/>
                <a:ea typeface="HG丸ｺﾞｼｯｸM-PRO" panose="020F0600000000000000" pitchFamily="50" charset="-128"/>
              </a:rPr>
              <a:t>※</a:t>
            </a:r>
            <a:r>
              <a:rPr lang="ja-JP" altLang="en-US" sz="2000" i="1" dirty="0">
                <a:solidFill>
                  <a:srgbClr val="009944"/>
                </a:solidFill>
                <a:latin typeface="HG丸ｺﾞｼｯｸM-PRO" panose="020F0600000000000000" pitchFamily="50" charset="-128"/>
                <a:ea typeface="HG丸ｺﾞｼｯｸM-PRO" panose="020F0600000000000000" pitchFamily="50" charset="-128"/>
              </a:rPr>
              <a:t>　勤怠の項目の時間外労働時間数は、実際に残業した時間と合っているでしょうか？</a:t>
            </a:r>
            <a:endParaRPr lang="en-US" altLang="ja-JP" sz="2000" i="1" dirty="0">
              <a:solidFill>
                <a:srgbClr val="009944"/>
              </a:solidFill>
              <a:latin typeface="HG丸ｺﾞｼｯｸM-PRO" panose="020F0600000000000000" pitchFamily="50" charset="-128"/>
              <a:ea typeface="HG丸ｺﾞｼｯｸM-PRO" panose="020F0600000000000000" pitchFamily="50" charset="-128"/>
            </a:endParaRPr>
          </a:p>
          <a:p>
            <a:pPr marL="216000" indent="-216000">
              <a:lnSpc>
                <a:spcPct val="125000"/>
              </a:lnSpc>
              <a:spcAft>
                <a:spcPts val="600"/>
              </a:spcAft>
            </a:pPr>
            <a:r>
              <a:rPr lang="ja-JP" altLang="en-US" sz="2000" i="1" dirty="0">
                <a:solidFill>
                  <a:srgbClr val="009944"/>
                </a:solidFill>
                <a:latin typeface="HG丸ｺﾞｼｯｸM-PRO" panose="020F0600000000000000" pitchFamily="50" charset="-128"/>
                <a:ea typeface="HG丸ｺﾞｼｯｸM-PRO" panose="020F0600000000000000" pitchFamily="50" charset="-128"/>
              </a:rPr>
              <a:t>　　それに見合う割増賃金は支払われていますか？</a:t>
            </a:r>
          </a:p>
        </p:txBody>
      </p:sp>
      <p:sp>
        <p:nvSpPr>
          <p:cNvPr id="4" name="スライド番号プレースホルダー 3">
            <a:extLst>
              <a:ext uri="{FF2B5EF4-FFF2-40B4-BE49-F238E27FC236}">
                <a16:creationId xmlns:a16="http://schemas.microsoft.com/office/drawing/2014/main" id="{3AFB0245-D636-158C-8F5F-127DCC483A75}"/>
              </a:ext>
            </a:extLst>
          </p:cNvPr>
          <p:cNvSpPr>
            <a:spLocks noGrp="1"/>
          </p:cNvSpPr>
          <p:nvPr>
            <p:ph type="sldNum" sz="quarter" idx="12"/>
          </p:nvPr>
        </p:nvSpPr>
        <p:spPr/>
        <p:txBody>
          <a:bodyPr/>
          <a:lstStyle/>
          <a:p>
            <a:fld id="{E3C52A74-6BB8-425A-81FA-95938EE2CA9E}" type="slidenum">
              <a:rPr lang="ja-JP" altLang="en-US" smtClean="0"/>
              <a:pPr/>
              <a:t>7</a:t>
            </a:fld>
            <a:endParaRPr lang="ja-JP" altLang="en-US" dirty="0"/>
          </a:p>
        </p:txBody>
      </p:sp>
    </p:spTree>
    <p:extLst>
      <p:ext uri="{BB962C8B-B14F-4D97-AF65-F5344CB8AC3E}">
        <p14:creationId xmlns:p14="http://schemas.microsoft.com/office/powerpoint/2010/main" val="16208780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1412776"/>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雲形吹き出し 4"/>
          <p:cNvSpPr/>
          <p:nvPr/>
        </p:nvSpPr>
        <p:spPr>
          <a:xfrm>
            <a:off x="8472264" y="1124744"/>
            <a:ext cx="2928366" cy="1512167"/>
          </a:xfrm>
          <a:prstGeom prst="cloudCallout">
            <a:avLst>
              <a:gd name="adj1" fmla="val -37484"/>
              <a:gd name="adj2" fmla="val 8038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雲形吹き出し 5"/>
          <p:cNvSpPr/>
          <p:nvPr/>
        </p:nvSpPr>
        <p:spPr>
          <a:xfrm>
            <a:off x="5087888" y="882604"/>
            <a:ext cx="2318916" cy="962219"/>
          </a:xfrm>
          <a:prstGeom prst="cloudCallout">
            <a:avLst>
              <a:gd name="adj1" fmla="val 61880"/>
              <a:gd name="adj2" fmla="val 35723"/>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雲形吹き出し 6"/>
          <p:cNvSpPr/>
          <p:nvPr/>
        </p:nvSpPr>
        <p:spPr>
          <a:xfrm>
            <a:off x="407368" y="1052736"/>
            <a:ext cx="3744416" cy="1872208"/>
          </a:xfrm>
          <a:prstGeom prst="cloudCallout">
            <a:avLst>
              <a:gd name="adj1" fmla="val 59724"/>
              <a:gd name="adj2" fmla="val 42695"/>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角丸四角形吹き出し 7"/>
          <p:cNvSpPr/>
          <p:nvPr/>
        </p:nvSpPr>
        <p:spPr>
          <a:xfrm>
            <a:off x="731704" y="3024704"/>
            <a:ext cx="2700000" cy="1260000"/>
          </a:xfrm>
          <a:prstGeom prst="wedgeRoundRectCallout">
            <a:avLst>
              <a:gd name="adj1" fmla="val 74435"/>
              <a:gd name="adj2" fmla="val -12690"/>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　何を寝惚けたことを言ってん</a:t>
            </a:r>
            <a:r>
              <a:rPr lang="ja-JP" altLang="en-US" sz="1400" dirty="0" err="1">
                <a:solidFill>
                  <a:srgbClr val="FF0000"/>
                </a:solidFill>
                <a:latin typeface="HGS創英角ﾎﾟｯﾌﾟ体" panose="040B0A00000000000000" pitchFamily="50" charset="-128"/>
                <a:ea typeface="HGS創英角ﾎﾟｯﾌﾟ体" panose="040B0A00000000000000" pitchFamily="50" charset="-128"/>
              </a:rPr>
              <a:t>だ</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。わが社にそんな制度は無いし、余裕もない</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a:t>
            </a:r>
          </a:p>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そもそもその間、お前の仕事は誰がやるんだ。</a:t>
            </a:r>
          </a:p>
        </p:txBody>
      </p:sp>
      <p:sp>
        <p:nvSpPr>
          <p:cNvPr id="9" name="角丸四角形吹き出し 8"/>
          <p:cNvSpPr/>
          <p:nvPr/>
        </p:nvSpPr>
        <p:spPr>
          <a:xfrm>
            <a:off x="8832303" y="3177104"/>
            <a:ext cx="2340000" cy="1188000"/>
          </a:xfrm>
          <a:prstGeom prst="wedgeRoundRectCallout">
            <a:avLst>
              <a:gd name="adj1" fmla="val -77910"/>
              <a:gd name="adj2" fmla="val 35504"/>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　まだ先の話ですが、</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10</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月に出産する妻の産休明けから</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3</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か月間、育児休業させてもらいたいと考えているのですが・・・。</a:t>
            </a:r>
          </a:p>
        </p:txBody>
      </p:sp>
      <p:sp>
        <p:nvSpPr>
          <p:cNvPr id="10" name="雲形吹き出し 2">
            <a:extLst>
              <a:ext uri="{FF2B5EF4-FFF2-40B4-BE49-F238E27FC236}">
                <a16:creationId xmlns:a16="http://schemas.microsoft.com/office/drawing/2014/main" id="{D528282E-E575-4587-81B7-F55F72669415}"/>
              </a:ext>
            </a:extLst>
          </p:cNvPr>
          <p:cNvSpPr/>
          <p:nvPr/>
        </p:nvSpPr>
        <p:spPr>
          <a:xfrm>
            <a:off x="767408" y="1584544"/>
            <a:ext cx="2808312"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この男、目を掛けてやってたのに、これで終わりだな。</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でも、ひょっとすると、世の中、もう、変わっちまった？</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1" name="雲形吹き出し 2">
            <a:extLst>
              <a:ext uri="{FF2B5EF4-FFF2-40B4-BE49-F238E27FC236}">
                <a16:creationId xmlns:a16="http://schemas.microsoft.com/office/drawing/2014/main" id="{D528282E-E575-4587-81B7-F55F72669415}"/>
              </a:ext>
            </a:extLst>
          </p:cNvPr>
          <p:cNvSpPr/>
          <p:nvPr/>
        </p:nvSpPr>
        <p:spPr>
          <a:xfrm>
            <a:off x="8724000" y="1476632"/>
            <a:ext cx="2195984"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なんでそこまで言われる？育休って、労働者の法律上の権利ってきいてたけど・・・。</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2" name="雲形吹き出し 2">
            <a:extLst>
              <a:ext uri="{FF2B5EF4-FFF2-40B4-BE49-F238E27FC236}">
                <a16:creationId xmlns:a16="http://schemas.microsoft.com/office/drawing/2014/main" id="{D528282E-E575-4587-81B7-F55F72669415}"/>
              </a:ext>
            </a:extLst>
          </p:cNvPr>
          <p:cNvSpPr/>
          <p:nvPr/>
        </p:nvSpPr>
        <p:spPr>
          <a:xfrm>
            <a:off x="5303912" y="980728"/>
            <a:ext cx="1872000"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話してくるって言ってたけど、上手くいったかしら？</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4" name="正方形/長方形 13"/>
          <p:cNvSpPr/>
          <p:nvPr/>
        </p:nvSpPr>
        <p:spPr>
          <a:xfrm>
            <a:off x="191344" y="103236"/>
            <a:ext cx="11737304" cy="733476"/>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■育児休業を申し出たところ、激昂した上司に怒鳴られ、すっかり縮こまってしまった中堅の男性従業員。どんなことを言われた？どうする？</a:t>
            </a:r>
          </a:p>
        </p:txBody>
      </p:sp>
      <p:sp>
        <p:nvSpPr>
          <p:cNvPr id="15" name="雲形吹き出し 2">
            <a:extLst>
              <a:ext uri="{FF2B5EF4-FFF2-40B4-BE49-F238E27FC236}">
                <a16:creationId xmlns:a16="http://schemas.microsoft.com/office/drawing/2014/main" id="{A9BEECA3-89CE-4100-A7EF-33AA910ABF06}"/>
              </a:ext>
            </a:extLst>
          </p:cNvPr>
          <p:cNvSpPr/>
          <p:nvPr/>
        </p:nvSpPr>
        <p:spPr>
          <a:xfrm>
            <a:off x="8903765" y="4509119"/>
            <a:ext cx="3204648" cy="1964991"/>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a:spcAft>
                <a:spcPts val="600"/>
              </a:spcAft>
            </a:pPr>
            <a:r>
              <a:rPr lang="ja-JP" altLang="en-US" sz="1600" dirty="0">
                <a:solidFill>
                  <a:schemeClr val="tx1"/>
                </a:solidFill>
                <a:latin typeface="HG明朝E" panose="02020909000000000000" pitchFamily="17" charset="-128"/>
                <a:ea typeface="HG明朝E" panose="02020909000000000000" pitchFamily="17" charset="-128"/>
              </a:rPr>
              <a:t>≪指導者の方へ≫</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■このシートでは、マタニティーハラスメント、パワーハラスメントを導入に使って、ハラスメント全般と留意点等について解説を展開させます。</a:t>
            </a:r>
          </a:p>
        </p:txBody>
      </p:sp>
      <p:sp>
        <p:nvSpPr>
          <p:cNvPr id="2" name="スライド番号プレースホルダー 1">
            <a:extLst>
              <a:ext uri="{FF2B5EF4-FFF2-40B4-BE49-F238E27FC236}">
                <a16:creationId xmlns:a16="http://schemas.microsoft.com/office/drawing/2014/main" id="{6EC726A8-21E6-BBBC-E89C-0F96521D1130}"/>
              </a:ext>
            </a:extLst>
          </p:cNvPr>
          <p:cNvSpPr>
            <a:spLocks noGrp="1"/>
          </p:cNvSpPr>
          <p:nvPr>
            <p:ph type="sldNum" sz="quarter" idx="12"/>
          </p:nvPr>
        </p:nvSpPr>
        <p:spPr/>
        <p:txBody>
          <a:bodyPr/>
          <a:lstStyle/>
          <a:p>
            <a:fld id="{E3C52A74-6BB8-425A-81FA-95938EE2CA9E}" type="slidenum">
              <a:rPr kumimoji="1" lang="ja-JP" altLang="en-US" smtClean="0"/>
              <a:t>79</a:t>
            </a:fld>
            <a:endParaRPr kumimoji="1" lang="ja-JP" altLang="en-US"/>
          </a:p>
        </p:txBody>
      </p:sp>
    </p:spTree>
    <p:extLst>
      <p:ext uri="{BB962C8B-B14F-4D97-AF65-F5344CB8AC3E}">
        <p14:creationId xmlns:p14="http://schemas.microsoft.com/office/powerpoint/2010/main" val="32972547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1485384"/>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雲形吹き出し 5"/>
          <p:cNvSpPr/>
          <p:nvPr/>
        </p:nvSpPr>
        <p:spPr>
          <a:xfrm>
            <a:off x="1343472" y="1746128"/>
            <a:ext cx="2160040" cy="900000"/>
          </a:xfrm>
          <a:prstGeom prst="cloudCallout">
            <a:avLst>
              <a:gd name="adj1" fmla="val 68339"/>
              <a:gd name="adj2" fmla="val 3021"/>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角丸四角形吹き出し 6"/>
          <p:cNvSpPr/>
          <p:nvPr/>
        </p:nvSpPr>
        <p:spPr>
          <a:xfrm>
            <a:off x="839416" y="4842472"/>
            <a:ext cx="2664064" cy="1008112"/>
          </a:xfrm>
          <a:prstGeom prst="wedgeRoundRectCallout">
            <a:avLst>
              <a:gd name="adj1" fmla="val 76195"/>
              <a:gd name="adj2" fmla="val -32846"/>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ja-JP" altLang="en-US" sz="1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8" name="角丸四角形吹き出し 7"/>
          <p:cNvSpPr/>
          <p:nvPr/>
        </p:nvSpPr>
        <p:spPr>
          <a:xfrm>
            <a:off x="8927485" y="946212"/>
            <a:ext cx="2356671" cy="1008112"/>
          </a:xfrm>
          <a:prstGeom prst="wedgeRoundRectCallout">
            <a:avLst>
              <a:gd name="adj1" fmla="val -135063"/>
              <a:gd name="adj2" fmla="val 23171"/>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あんたは何度言ったら分かるのよ！目障りだ、今すぐ消えろ！失せろ</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a:t>
            </a:r>
          </a:p>
        </p:txBody>
      </p:sp>
      <p:sp>
        <p:nvSpPr>
          <p:cNvPr id="9" name="雲形吹き出し 2">
            <a:extLst>
              <a:ext uri="{FF2B5EF4-FFF2-40B4-BE49-F238E27FC236}">
                <a16:creationId xmlns:a16="http://schemas.microsoft.com/office/drawing/2014/main" id="{8E880E00-0FFB-458F-83A9-859BD6367AC7}"/>
              </a:ext>
            </a:extLst>
          </p:cNvPr>
          <p:cNvSpPr/>
          <p:nvPr/>
        </p:nvSpPr>
        <p:spPr>
          <a:xfrm>
            <a:off x="1487488" y="1782232"/>
            <a:ext cx="18000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5" name="雲形吹き出し 4"/>
          <p:cNvSpPr/>
          <p:nvPr/>
        </p:nvSpPr>
        <p:spPr>
          <a:xfrm>
            <a:off x="9587748" y="2826248"/>
            <a:ext cx="2340000" cy="1080000"/>
          </a:xfrm>
          <a:prstGeom prst="cloudCallout">
            <a:avLst>
              <a:gd name="adj1" fmla="val -112881"/>
              <a:gd name="adj2" fmla="val -84932"/>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p:cNvSpPr/>
          <p:nvPr/>
        </p:nvSpPr>
        <p:spPr>
          <a:xfrm>
            <a:off x="191344" y="103236"/>
            <a:ext cx="11737304" cy="733476"/>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■ミスを課長から厳しく叱責された若手社員。</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　どんな指導も、部下は耐え忍ばなければならない？</a:t>
            </a:r>
          </a:p>
        </p:txBody>
      </p:sp>
      <p:sp>
        <p:nvSpPr>
          <p:cNvPr id="2" name="スライド番号プレースホルダー 1">
            <a:extLst>
              <a:ext uri="{FF2B5EF4-FFF2-40B4-BE49-F238E27FC236}">
                <a16:creationId xmlns:a16="http://schemas.microsoft.com/office/drawing/2014/main" id="{08BE2600-F315-46FF-7EC1-339B7391F34D}"/>
              </a:ext>
            </a:extLst>
          </p:cNvPr>
          <p:cNvSpPr>
            <a:spLocks noGrp="1"/>
          </p:cNvSpPr>
          <p:nvPr>
            <p:ph type="sldNum" sz="quarter" idx="12"/>
          </p:nvPr>
        </p:nvSpPr>
        <p:spPr/>
        <p:txBody>
          <a:bodyPr/>
          <a:lstStyle/>
          <a:p>
            <a:fld id="{E3C52A74-6BB8-425A-81FA-95938EE2CA9E}" type="slidenum">
              <a:rPr kumimoji="1" lang="ja-JP" altLang="en-US" smtClean="0"/>
              <a:t>80</a:t>
            </a:fld>
            <a:endParaRPr kumimoji="1" lang="ja-JP" altLang="en-US"/>
          </a:p>
        </p:txBody>
      </p:sp>
    </p:spTree>
    <p:extLst>
      <p:ext uri="{BB962C8B-B14F-4D97-AF65-F5344CB8AC3E}">
        <p14:creationId xmlns:p14="http://schemas.microsoft.com/office/powerpoint/2010/main" val="26121069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1485384"/>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雲形吹き出し 5"/>
          <p:cNvSpPr/>
          <p:nvPr/>
        </p:nvSpPr>
        <p:spPr>
          <a:xfrm>
            <a:off x="1271464" y="1746128"/>
            <a:ext cx="2232048" cy="991068"/>
          </a:xfrm>
          <a:prstGeom prst="cloudCallout">
            <a:avLst>
              <a:gd name="adj1" fmla="val 68339"/>
              <a:gd name="adj2" fmla="val 3021"/>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角丸四角形吹き出し 6"/>
          <p:cNvSpPr/>
          <p:nvPr/>
        </p:nvSpPr>
        <p:spPr>
          <a:xfrm>
            <a:off x="839416" y="4842472"/>
            <a:ext cx="2664064" cy="1008112"/>
          </a:xfrm>
          <a:prstGeom prst="wedgeRoundRectCallout">
            <a:avLst>
              <a:gd name="adj1" fmla="val 76195"/>
              <a:gd name="adj2" fmla="val -32846"/>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ミスは、たしかに俺の責任。だけど、あそこまで言われても我慢しなければならないのか？辞め時かなあ。</a:t>
            </a:r>
          </a:p>
        </p:txBody>
      </p:sp>
      <p:sp>
        <p:nvSpPr>
          <p:cNvPr id="8" name="角丸四角形吹き出し 7"/>
          <p:cNvSpPr/>
          <p:nvPr/>
        </p:nvSpPr>
        <p:spPr>
          <a:xfrm>
            <a:off x="8927485" y="946212"/>
            <a:ext cx="2356671" cy="1008112"/>
          </a:xfrm>
          <a:prstGeom prst="wedgeRoundRectCallout">
            <a:avLst>
              <a:gd name="adj1" fmla="val -135063"/>
              <a:gd name="adj2" fmla="val 23171"/>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あんたは何度言ったら分かるのよ！目障りだ、今すぐ消えろ！失せろ</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a:t>
            </a:r>
          </a:p>
        </p:txBody>
      </p:sp>
      <p:sp>
        <p:nvSpPr>
          <p:cNvPr id="9" name="雲形吹き出し 2">
            <a:extLst>
              <a:ext uri="{FF2B5EF4-FFF2-40B4-BE49-F238E27FC236}">
                <a16:creationId xmlns:a16="http://schemas.microsoft.com/office/drawing/2014/main" id="{8E880E00-0FFB-458F-83A9-859BD6367AC7}"/>
              </a:ext>
            </a:extLst>
          </p:cNvPr>
          <p:cNvSpPr/>
          <p:nvPr/>
        </p:nvSpPr>
        <p:spPr>
          <a:xfrm>
            <a:off x="1487488" y="1782232"/>
            <a:ext cx="18000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err="1">
                <a:solidFill>
                  <a:srgbClr val="002060"/>
                </a:solidFill>
                <a:latin typeface="HG丸ｺﾞｼｯｸM-PRO" panose="020F0600000000000000" pitchFamily="50" charset="-128"/>
                <a:ea typeface="HG丸ｺﾞｼｯｸM-PRO" panose="020F0600000000000000" pitchFamily="50" charset="-128"/>
              </a:rPr>
              <a:t>あちゃ</a:t>
            </a:r>
            <a:r>
              <a:rPr lang="ja-JP" altLang="en-US" sz="1400" dirty="0">
                <a:solidFill>
                  <a:srgbClr val="002060"/>
                </a:solidFill>
                <a:latin typeface="HG丸ｺﾞｼｯｸM-PRO" panose="020F0600000000000000" pitchFamily="50" charset="-128"/>
                <a:ea typeface="HG丸ｺﾞｼｯｸM-PRO" panose="020F0600000000000000" pitchFamily="50" charset="-128"/>
              </a:rPr>
              <a:t>ー</a:t>
            </a:r>
            <a:r>
              <a:rPr lang="ja-JP" altLang="en-US" sz="1400" dirty="0" err="1">
                <a:solidFill>
                  <a:srgbClr val="002060"/>
                </a:solidFill>
                <a:latin typeface="HG丸ｺﾞｼｯｸM-PRO" panose="020F0600000000000000" pitchFamily="50" charset="-128"/>
                <a:ea typeface="HG丸ｺﾞｼｯｸM-PRO" panose="020F0600000000000000" pitchFamily="50" charset="-128"/>
              </a:rPr>
              <a:t>っ</a:t>
            </a:r>
            <a:r>
              <a:rPr lang="ja-JP" altLang="en-US" sz="1400" dirty="0">
                <a:solidFill>
                  <a:srgbClr val="002060"/>
                </a:solidFill>
                <a:latin typeface="HG丸ｺﾞｼｯｸM-PRO" panose="020F0600000000000000" pitchFamily="50" charset="-128"/>
                <a:ea typeface="HG丸ｺﾞｼｯｸM-PRO" panose="020F0600000000000000" pitchFamily="50" charset="-128"/>
              </a:rPr>
              <a:t>、またやっちまった。</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5" name="雲形吹き出し 4"/>
          <p:cNvSpPr/>
          <p:nvPr/>
        </p:nvSpPr>
        <p:spPr>
          <a:xfrm>
            <a:off x="9264353" y="2492896"/>
            <a:ext cx="2852322" cy="1728192"/>
          </a:xfrm>
          <a:prstGeom prst="cloudCallout">
            <a:avLst>
              <a:gd name="adj1" fmla="val -84139"/>
              <a:gd name="adj2" fmla="val -61213"/>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雲形吹き出し 2">
            <a:extLst>
              <a:ext uri="{FF2B5EF4-FFF2-40B4-BE49-F238E27FC236}">
                <a16:creationId xmlns:a16="http://schemas.microsoft.com/office/drawing/2014/main" id="{4957E90C-FDA9-4D38-B8F4-16928DE6094C}"/>
              </a:ext>
            </a:extLst>
          </p:cNvPr>
          <p:cNvSpPr/>
          <p:nvPr/>
        </p:nvSpPr>
        <p:spPr>
          <a:xfrm>
            <a:off x="9552384" y="2924944"/>
            <a:ext cx="19792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さっきから、みんなの前で叱られ続けてもう１時間。もういい加減にして欲しい。</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3" name="正方形/長方形 12"/>
          <p:cNvSpPr/>
          <p:nvPr/>
        </p:nvSpPr>
        <p:spPr>
          <a:xfrm>
            <a:off x="191344" y="103236"/>
            <a:ext cx="11737304" cy="733476"/>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■ミスを課長から厳しく叱責された若手社員。</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　どんな指導も、部下は耐え忍ばなければならない？</a:t>
            </a:r>
          </a:p>
        </p:txBody>
      </p:sp>
      <p:sp>
        <p:nvSpPr>
          <p:cNvPr id="11" name="雲形吹き出し 2">
            <a:extLst>
              <a:ext uri="{FF2B5EF4-FFF2-40B4-BE49-F238E27FC236}">
                <a16:creationId xmlns:a16="http://schemas.microsoft.com/office/drawing/2014/main" id="{A9BEECA3-89CE-4100-A7EF-33AA910ABF06}"/>
              </a:ext>
            </a:extLst>
          </p:cNvPr>
          <p:cNvSpPr/>
          <p:nvPr/>
        </p:nvSpPr>
        <p:spPr>
          <a:xfrm>
            <a:off x="8912027" y="4653136"/>
            <a:ext cx="3204648" cy="1964991"/>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a:spcAft>
                <a:spcPts val="600"/>
              </a:spcAft>
            </a:pPr>
            <a:r>
              <a:rPr lang="ja-JP" altLang="en-US" sz="1600" dirty="0">
                <a:solidFill>
                  <a:schemeClr val="tx1"/>
                </a:solidFill>
                <a:latin typeface="HG明朝E" panose="02020909000000000000" pitchFamily="17" charset="-128"/>
                <a:ea typeface="HG明朝E" panose="02020909000000000000" pitchFamily="17" charset="-128"/>
              </a:rPr>
              <a:t>≪指導者の方へ≫</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■このシートでは、マタニティーハラスメント、パワーハラスメントを導入に使って、ハラスメント全般と留意点等について解説を展開させます。</a:t>
            </a:r>
          </a:p>
        </p:txBody>
      </p:sp>
      <p:sp>
        <p:nvSpPr>
          <p:cNvPr id="2" name="スライド番号プレースホルダー 1">
            <a:extLst>
              <a:ext uri="{FF2B5EF4-FFF2-40B4-BE49-F238E27FC236}">
                <a16:creationId xmlns:a16="http://schemas.microsoft.com/office/drawing/2014/main" id="{38FDBF39-419D-296A-DA29-3C9E8AB15FBA}"/>
              </a:ext>
            </a:extLst>
          </p:cNvPr>
          <p:cNvSpPr>
            <a:spLocks noGrp="1"/>
          </p:cNvSpPr>
          <p:nvPr>
            <p:ph type="sldNum" sz="quarter" idx="12"/>
          </p:nvPr>
        </p:nvSpPr>
        <p:spPr/>
        <p:txBody>
          <a:bodyPr/>
          <a:lstStyle/>
          <a:p>
            <a:fld id="{E3C52A74-6BB8-425A-81FA-95938EE2CA9E}" type="slidenum">
              <a:rPr kumimoji="1" lang="ja-JP" altLang="en-US" smtClean="0"/>
              <a:t>81</a:t>
            </a:fld>
            <a:endParaRPr kumimoji="1" lang="ja-JP" altLang="en-US"/>
          </a:p>
        </p:txBody>
      </p:sp>
    </p:spTree>
    <p:extLst>
      <p:ext uri="{BB962C8B-B14F-4D97-AF65-F5344CB8AC3E}">
        <p14:creationId xmlns:p14="http://schemas.microsoft.com/office/powerpoint/2010/main" val="33332415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148C481-89F3-5C49-AAF2-6F2ACC9373D6}"/>
              </a:ext>
            </a:extLst>
          </p:cNvPr>
          <p:cNvSpPr txBox="1"/>
          <p:nvPr/>
        </p:nvSpPr>
        <p:spPr>
          <a:xfrm>
            <a:off x="0" y="965755"/>
            <a:ext cx="12000656" cy="5643411"/>
          </a:xfrm>
          <a:prstGeom prst="rect">
            <a:avLst/>
          </a:prstGeom>
        </p:spPr>
        <p:txBody>
          <a:bodyPr vert="horz" wrap="square" lIns="0" tIns="97353" rIns="0" bIns="0" rtlCol="0">
            <a:spAutoFit/>
          </a:bodyPr>
          <a:lstStyle/>
          <a:p>
            <a:pPr marL="11521">
              <a:spcBef>
                <a:spcPts val="766"/>
              </a:spcBef>
            </a:pPr>
            <a:r>
              <a:rPr sz="2000" dirty="0">
                <a:solidFill>
                  <a:srgbClr val="231F20"/>
                </a:solidFill>
                <a:latin typeface="HGMaruGothicMPRO" panose="020F0600000000000000" pitchFamily="34" charset="-128"/>
                <a:ea typeface="HGMaruGothicMPRO" panose="020F0600000000000000" pitchFamily="34" charset="-128"/>
                <a:cs typeface="A-OTF Shin Maru Go Pro"/>
              </a:rPr>
              <a:t>最近「○○ハラスメント」という言葉が働く場で聞かれることが多くなってきました。</a:t>
            </a:r>
            <a:endParaRPr sz="2000" dirty="0">
              <a:latin typeface="HGMaruGothicMPRO" panose="020F0600000000000000" pitchFamily="34" charset="-128"/>
              <a:ea typeface="HGMaruGothicMPRO" panose="020F0600000000000000" pitchFamily="34" charset="-128"/>
              <a:cs typeface="A-OTF Shin Maru Go Pro"/>
            </a:endParaRPr>
          </a:p>
          <a:p>
            <a:pPr marL="11521">
              <a:spcBef>
                <a:spcPts val="608"/>
              </a:spcBef>
            </a:pPr>
            <a:r>
              <a:rPr sz="2000" dirty="0">
                <a:solidFill>
                  <a:srgbClr val="231F20"/>
                </a:solidFill>
                <a:latin typeface="HGMaruGothicMPRO" panose="020F0600000000000000" pitchFamily="34" charset="-128"/>
                <a:ea typeface="HGMaruGothicMPRO" panose="020F0600000000000000" pitchFamily="34" charset="-128"/>
                <a:cs typeface="A-OTF Shin Maru Go Pro"/>
              </a:rPr>
              <a:t>　※「Harassment （ハラスメント）」とは「悩ますこと、嫌がらせ」という意味</a:t>
            </a:r>
            <a:endParaRPr sz="2000" dirty="0">
              <a:latin typeface="HGMaruGothicMPRO" panose="020F0600000000000000" pitchFamily="34" charset="-128"/>
              <a:ea typeface="HGMaruGothicMPRO" panose="020F0600000000000000" pitchFamily="34" charset="-128"/>
              <a:cs typeface="A-OTF Shin Maru Go Pro"/>
            </a:endParaRPr>
          </a:p>
          <a:p>
            <a:pPr marL="240222" indent="-228701">
              <a:spcBef>
                <a:spcPts val="1946"/>
              </a:spcBef>
              <a:buSzPct val="94871"/>
              <a:buChar char="○"/>
              <a:tabLst>
                <a:tab pos="240798" algn="l"/>
              </a:tabLst>
            </a:pPr>
            <a:r>
              <a:rPr sz="2000" dirty="0">
                <a:solidFill>
                  <a:srgbClr val="231F20"/>
                </a:solidFill>
                <a:latin typeface="HGMaruGothicMPRO" panose="020F0600000000000000" pitchFamily="34" charset="-128"/>
                <a:ea typeface="HGMaruGothicMPRO" panose="020F0600000000000000" pitchFamily="34" charset="-128"/>
                <a:cs typeface="A-OTF Shin Maru Go Pro"/>
              </a:rPr>
              <a:t>　</a:t>
            </a:r>
            <a:r>
              <a:rPr sz="2400" dirty="0">
                <a:solidFill>
                  <a:srgbClr val="E60012"/>
                </a:solidFill>
                <a:latin typeface="HGMaruGothicMPRO" panose="020F0600000000000000" pitchFamily="34" charset="-128"/>
                <a:ea typeface="HGMaruGothicMPRO" panose="020F0600000000000000" pitchFamily="34" charset="-128"/>
                <a:cs typeface="A-OTF Shin Maru Go Pro"/>
              </a:rPr>
              <a:t>セクシュアルハラスメント</a:t>
            </a:r>
          </a:p>
          <a:p>
            <a:pPr marL="246559" marR="5761" indent="6337" algn="just">
              <a:lnSpc>
                <a:spcPts val="2586"/>
              </a:lnSpc>
              <a:spcBef>
                <a:spcPts val="163"/>
              </a:spcBef>
            </a:pPr>
            <a:r>
              <a:rPr sz="2000" dirty="0">
                <a:solidFill>
                  <a:srgbClr val="231F20"/>
                </a:solidFill>
                <a:latin typeface="HGMaruGothicMPRO" panose="020F0600000000000000" pitchFamily="34" charset="-128"/>
                <a:ea typeface="HGMaruGothicMPRO" panose="020F0600000000000000" pitchFamily="34" charset="-128"/>
                <a:cs typeface="A-OTF Shin Maru Go Pro"/>
              </a:rPr>
              <a:t>　</a:t>
            </a:r>
            <a:r>
              <a:rPr sz="2000" dirty="0" err="1">
                <a:solidFill>
                  <a:srgbClr val="231F20"/>
                </a:solidFill>
                <a:latin typeface="HGMaruGothicMPRO" panose="020F0600000000000000" pitchFamily="34" charset="-128"/>
                <a:ea typeface="HGMaruGothicMPRO" panose="020F0600000000000000" pitchFamily="34" charset="-128"/>
                <a:cs typeface="A-OTF Shin Maru Go Pro"/>
              </a:rPr>
              <a:t>職場において</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行われる</a:t>
            </a:r>
            <a:r>
              <a:rPr sz="2000" dirty="0" err="1">
                <a:solidFill>
                  <a:srgbClr val="231F20"/>
                </a:solidFill>
                <a:latin typeface="HGMaruGothicMPRO" panose="020F0600000000000000" pitchFamily="34" charset="-128"/>
                <a:ea typeface="HGMaruGothicMPRO" panose="020F0600000000000000" pitchFamily="34" charset="-128"/>
                <a:cs typeface="A-OTF Shin Maru Go Pro"/>
              </a:rPr>
              <a:t>労働者の意に反する性的な言動を拒否したり抵抗したりすることによって</a:t>
            </a:r>
            <a:r>
              <a:rPr lang="ja-JP" altLang="en-US" sz="2000" dirty="0" err="1">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労働者が</a:t>
            </a:r>
            <a:r>
              <a:rPr sz="2000" dirty="0">
                <a:solidFill>
                  <a:srgbClr val="231F20"/>
                </a:solidFill>
                <a:latin typeface="HGMaruGothicMPRO" panose="020F0600000000000000" pitchFamily="34" charset="-128"/>
                <a:ea typeface="HGMaruGothicMPRO" panose="020F0600000000000000" pitchFamily="34" charset="-128"/>
                <a:cs typeface="A-OTF Shin Maru Go Pro"/>
              </a:rPr>
              <a:t>解雇、降格、減給などの不利益を受けることや、性的な言動が行われることで職場環境が不快なものとなったため、労働者の能力の発揮に重大な悪影響が生じる</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など就業するうえで看過できない程度の支障が生じる</a:t>
            </a:r>
            <a:r>
              <a:rPr sz="2000" dirty="0" err="1">
                <a:solidFill>
                  <a:srgbClr val="231F20"/>
                </a:solidFill>
                <a:latin typeface="HGMaruGothicMPRO" panose="020F0600000000000000" pitchFamily="34" charset="-128"/>
                <a:ea typeface="HGMaruGothicMPRO" panose="020F0600000000000000" pitchFamily="34" charset="-128"/>
                <a:cs typeface="A-OTF Shin Maru Go Pro"/>
              </a:rPr>
              <a:t>ことをいいます</a:t>
            </a:r>
            <a:r>
              <a:rPr sz="2000" dirty="0">
                <a:solidFill>
                  <a:srgbClr val="231F20"/>
                </a:solidFill>
                <a:latin typeface="HGMaruGothicMPRO" panose="020F0600000000000000" pitchFamily="34" charset="-128"/>
                <a:ea typeface="HGMaruGothicMPRO" panose="020F0600000000000000" pitchFamily="34" charset="-128"/>
                <a:cs typeface="A-OTF Shin Maru Go Pro"/>
              </a:rPr>
              <a:t>。</a:t>
            </a:r>
            <a:endParaRPr sz="2000" dirty="0">
              <a:latin typeface="HGMaruGothicMPRO" panose="020F0600000000000000" pitchFamily="34" charset="-128"/>
              <a:ea typeface="HGMaruGothicMPRO" panose="020F0600000000000000" pitchFamily="34" charset="-128"/>
              <a:cs typeface="A-OTF Shin Maru Go Pro"/>
            </a:endParaRPr>
          </a:p>
          <a:p>
            <a:pPr marL="240222" indent="-228701">
              <a:spcBef>
                <a:spcPts val="1656"/>
              </a:spcBef>
              <a:buSzPct val="94871"/>
              <a:buChar char="○"/>
              <a:tabLst>
                <a:tab pos="240798" algn="l"/>
              </a:tabLst>
            </a:pPr>
            <a:r>
              <a:rPr sz="2000" dirty="0">
                <a:solidFill>
                  <a:srgbClr val="231F20"/>
                </a:solidFill>
                <a:latin typeface="HGMaruGothicMPRO" panose="020F0600000000000000" pitchFamily="34" charset="-128"/>
                <a:ea typeface="HGMaruGothicMPRO" panose="020F0600000000000000" pitchFamily="34" charset="-128"/>
                <a:cs typeface="A-OTF Shin Maru Go Pro"/>
              </a:rPr>
              <a:t>　</a:t>
            </a:r>
            <a:r>
              <a:rPr sz="2400" dirty="0">
                <a:solidFill>
                  <a:srgbClr val="E60012"/>
                </a:solidFill>
                <a:latin typeface="HGMaruGothicMPRO" panose="020F0600000000000000" pitchFamily="34" charset="-128"/>
                <a:ea typeface="HGMaruGothicMPRO" panose="020F0600000000000000" pitchFamily="34" charset="-128"/>
                <a:cs typeface="A-OTF Shin Maru Go Pro"/>
              </a:rPr>
              <a:t>パワーハラスメント</a:t>
            </a:r>
          </a:p>
          <a:p>
            <a:pPr marL="248863" marR="4609" indent="4033" algn="just">
              <a:lnSpc>
                <a:spcPts val="2586"/>
              </a:lnSpc>
              <a:spcBef>
                <a:spcPts val="168"/>
              </a:spcBef>
            </a:pPr>
            <a:r>
              <a:rPr sz="2000" dirty="0">
                <a:solidFill>
                  <a:srgbClr val="231F20"/>
                </a:solidFill>
                <a:latin typeface="HGMaruGothicMPRO" panose="020F0600000000000000" pitchFamily="34" charset="-128"/>
                <a:ea typeface="HGMaruGothicMPRO" panose="020F0600000000000000" pitchFamily="34" charset="-128"/>
                <a:cs typeface="A-OTF Shin Maru Go Pro"/>
              </a:rPr>
              <a:t>　同じ職場で働く者に対して、職務上の地位や人間関係などの</a:t>
            </a:r>
            <a:r>
              <a:rPr sz="2000" b="1" u="sng" dirty="0">
                <a:solidFill>
                  <a:srgbClr val="FF0000"/>
                </a:solidFill>
                <a:latin typeface="HGMaruGothicMPRO" panose="020F0600000000000000" pitchFamily="34" charset="-128"/>
                <a:ea typeface="HGMaruGothicMPRO" panose="020F0600000000000000" pitchFamily="34" charset="-128"/>
                <a:cs typeface="A-OTF Shin Maru Go Pro"/>
              </a:rPr>
              <a:t>職場内での優位性</a:t>
            </a:r>
            <a:r>
              <a:rPr sz="2000" dirty="0">
                <a:solidFill>
                  <a:srgbClr val="231F20"/>
                </a:solidFill>
                <a:latin typeface="HGMaruGothicMPRO" panose="020F0600000000000000" pitchFamily="34" charset="-128"/>
                <a:ea typeface="HGMaruGothicMPRO" panose="020F0600000000000000" pitchFamily="34" charset="-128"/>
                <a:cs typeface="A-OTF Shin Maru Go Pro"/>
              </a:rPr>
              <a:t>を背景に、</a:t>
            </a:r>
            <a:r>
              <a:rPr sz="2000" b="1" u="sng" dirty="0">
                <a:solidFill>
                  <a:srgbClr val="FF0000"/>
                </a:solidFill>
                <a:latin typeface="HGMaruGothicMPRO" panose="020F0600000000000000" pitchFamily="34" charset="-128"/>
                <a:ea typeface="HGMaruGothicMPRO" panose="020F0600000000000000" pitchFamily="34" charset="-128"/>
                <a:cs typeface="A-OTF Shin Maru Go Pro"/>
              </a:rPr>
              <a:t>業務の適正な範囲</a:t>
            </a:r>
            <a:r>
              <a:rPr sz="2000" dirty="0">
                <a:solidFill>
                  <a:srgbClr val="231F20"/>
                </a:solidFill>
                <a:latin typeface="HGMaruGothicMPRO" panose="020F0600000000000000" pitchFamily="34" charset="-128"/>
                <a:ea typeface="HGMaruGothicMPRO" panose="020F0600000000000000" pitchFamily="34" charset="-128"/>
                <a:cs typeface="A-OTF Shin Maru Go Pro"/>
              </a:rPr>
              <a:t>を超えて、精神的・身体的苦痛を与えたり、職場環境を悪化させる行為をいいます。</a:t>
            </a:r>
            <a:endParaRPr sz="2000" dirty="0">
              <a:latin typeface="HGMaruGothicMPRO" panose="020F0600000000000000" pitchFamily="34" charset="-128"/>
              <a:ea typeface="HGMaruGothicMPRO" panose="020F0600000000000000" pitchFamily="34" charset="-128"/>
              <a:cs typeface="A-OTF Shin Maru Go Pro"/>
            </a:endParaRPr>
          </a:p>
          <a:p>
            <a:pPr>
              <a:spcBef>
                <a:spcPts val="36"/>
              </a:spcBef>
            </a:pPr>
            <a:endParaRPr lang="en-US" sz="2000" dirty="0">
              <a:latin typeface="HGMaruGothicMPRO" panose="020F0600000000000000" pitchFamily="34" charset="-128"/>
              <a:ea typeface="HGMaruGothicMPRO" panose="020F0600000000000000" pitchFamily="34" charset="-128"/>
              <a:cs typeface="Times New Roman"/>
            </a:endParaRPr>
          </a:p>
          <a:p>
            <a:pPr>
              <a:spcBef>
                <a:spcPts val="36"/>
              </a:spcBef>
            </a:pPr>
            <a:r>
              <a:rPr lang="ja-JP" altLang="en-US" sz="2000" dirty="0">
                <a:latin typeface="HGMaruGothicMPRO" panose="020F0600000000000000" pitchFamily="34" charset="-128"/>
                <a:ea typeface="HGMaruGothicMPRO" panose="020F0600000000000000" pitchFamily="34" charset="-128"/>
                <a:cs typeface="Times New Roman"/>
              </a:rPr>
              <a:t>○　</a:t>
            </a:r>
            <a:r>
              <a:rPr lang="ja-JP" altLang="en-US" sz="2400" dirty="0">
                <a:solidFill>
                  <a:srgbClr val="FF0000"/>
                </a:solidFill>
                <a:latin typeface="HGMaruGothicMPRO" panose="020F0600000000000000" pitchFamily="34" charset="-128"/>
                <a:ea typeface="HGMaruGothicMPRO" panose="020F0600000000000000" pitchFamily="34" charset="-128"/>
                <a:cs typeface="Times New Roman"/>
              </a:rPr>
              <a:t>いわゆるマタニティーハラスメント</a:t>
            </a:r>
            <a:r>
              <a:rPr lang="ja-JP" altLang="en-US" sz="1600" dirty="0">
                <a:latin typeface="HGMaruGothicMPRO" panose="020F0600000000000000" pitchFamily="34" charset="-128"/>
                <a:ea typeface="HGMaruGothicMPRO" panose="020F0600000000000000" pitchFamily="34" charset="-128"/>
                <a:cs typeface="Times New Roman"/>
              </a:rPr>
              <a:t>（職場における妊娠・出産・育児休業等に関するハラスメント）</a:t>
            </a:r>
            <a:endParaRPr lang="en-US" altLang="ja-JP" sz="1600" dirty="0">
              <a:latin typeface="HGMaruGothicMPRO" panose="020F0600000000000000" pitchFamily="34" charset="-128"/>
              <a:ea typeface="HGMaruGothicMPRO" panose="020F0600000000000000" pitchFamily="34" charset="-128"/>
              <a:cs typeface="Times New Roman"/>
            </a:endParaRPr>
          </a:p>
          <a:p>
            <a:pPr>
              <a:spcBef>
                <a:spcPts val="36"/>
              </a:spcBef>
            </a:pPr>
            <a:r>
              <a:rPr lang="ja-JP" altLang="en-US" sz="2000" dirty="0">
                <a:latin typeface="HGMaruGothicMPRO" panose="020F0600000000000000" pitchFamily="34" charset="-128"/>
                <a:ea typeface="HGMaruGothicMPRO" panose="020F0600000000000000" pitchFamily="34" charset="-128"/>
                <a:cs typeface="Times New Roman"/>
              </a:rPr>
              <a:t>　　職場において行われる上司・同僚からの言動（妊娠・出産したこと、育児休業等の利用に関する言</a:t>
            </a:r>
            <a:endParaRPr lang="en-US" altLang="ja-JP" sz="2000" dirty="0">
              <a:latin typeface="HGMaruGothicMPRO" panose="020F0600000000000000" pitchFamily="34" charset="-128"/>
              <a:ea typeface="HGMaruGothicMPRO" panose="020F0600000000000000" pitchFamily="34" charset="-128"/>
              <a:cs typeface="Times New Roman"/>
            </a:endParaRPr>
          </a:p>
          <a:p>
            <a:pPr>
              <a:spcBef>
                <a:spcPts val="36"/>
              </a:spcBef>
            </a:pPr>
            <a:r>
              <a:rPr lang="ja-JP" altLang="en-US" sz="2000" dirty="0">
                <a:latin typeface="HGMaruGothicMPRO" panose="020F0600000000000000" pitchFamily="34" charset="-128"/>
                <a:ea typeface="HGMaruGothicMPRO" panose="020F0600000000000000" pitchFamily="34" charset="-128"/>
                <a:cs typeface="Times New Roman"/>
              </a:rPr>
              <a:t>　動）により、妊娠・出産した女性労働者や育児休業等を申出・取得した男女労働者の職場環境が害され</a:t>
            </a:r>
            <a:endParaRPr lang="en-US" altLang="ja-JP" sz="2000" dirty="0">
              <a:latin typeface="HGMaruGothicMPRO" panose="020F0600000000000000" pitchFamily="34" charset="-128"/>
              <a:ea typeface="HGMaruGothicMPRO" panose="020F0600000000000000" pitchFamily="34" charset="-128"/>
              <a:cs typeface="Times New Roman"/>
            </a:endParaRPr>
          </a:p>
          <a:p>
            <a:pPr>
              <a:spcBef>
                <a:spcPts val="36"/>
              </a:spcBef>
            </a:pPr>
            <a:r>
              <a:rPr lang="ja-JP" altLang="en-US" sz="2000" dirty="0">
                <a:latin typeface="HGMaruGothicMPRO" panose="020F0600000000000000" pitchFamily="34" charset="-128"/>
                <a:ea typeface="HGMaruGothicMPRO" panose="020F0600000000000000" pitchFamily="34" charset="-128"/>
                <a:cs typeface="Times New Roman"/>
              </a:rPr>
              <a:t>　</a:t>
            </a:r>
            <a:r>
              <a:rPr lang="ja-JP" altLang="en-US" sz="2000" dirty="0" err="1">
                <a:latin typeface="HGMaruGothicMPRO" panose="020F0600000000000000" pitchFamily="34" charset="-128"/>
                <a:ea typeface="HGMaruGothicMPRO" panose="020F0600000000000000" pitchFamily="34" charset="-128"/>
                <a:cs typeface="Times New Roman"/>
              </a:rPr>
              <a:t>る</a:t>
            </a:r>
            <a:r>
              <a:rPr lang="ja-JP" altLang="en-US" sz="2000" dirty="0">
                <a:latin typeface="HGMaruGothicMPRO" panose="020F0600000000000000" pitchFamily="34" charset="-128"/>
                <a:ea typeface="HGMaruGothicMPRO" panose="020F0600000000000000" pitchFamily="34" charset="-128"/>
                <a:cs typeface="Times New Roman"/>
              </a:rPr>
              <a:t>ことをいいます。</a:t>
            </a:r>
            <a:endParaRPr sz="2000" dirty="0">
              <a:latin typeface="HGMaruGothicMPRO" panose="020F0600000000000000" pitchFamily="34" charset="-128"/>
              <a:ea typeface="HGMaruGothicMPRO" panose="020F0600000000000000" pitchFamily="34" charset="-128"/>
              <a:cs typeface="Times New Roman"/>
            </a:endParaRPr>
          </a:p>
        </p:txBody>
      </p:sp>
      <p:sp>
        <p:nvSpPr>
          <p:cNvPr id="7" name="正方形/長方形 6"/>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○○ハラスメントが心身の健康を損なう原因になる</a:t>
            </a:r>
          </a:p>
        </p:txBody>
      </p:sp>
      <p:sp>
        <p:nvSpPr>
          <p:cNvPr id="6"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94</a:t>
            </a:r>
            <a:endParaRPr lang="ja-JP" altLang="en-US" sz="1200" b="1" dirty="0"/>
          </a:p>
        </p:txBody>
      </p:sp>
    </p:spTree>
    <p:extLst>
      <p:ext uri="{BB962C8B-B14F-4D97-AF65-F5344CB8AC3E}">
        <p14:creationId xmlns:p14="http://schemas.microsoft.com/office/powerpoint/2010/main" val="20877137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66B53A66-BC76-4B46-B8B5-4EA0AFD72235}"/>
              </a:ext>
            </a:extLst>
          </p:cNvPr>
          <p:cNvSpPr/>
          <p:nvPr/>
        </p:nvSpPr>
        <p:spPr>
          <a:xfrm>
            <a:off x="1271464" y="1196953"/>
            <a:ext cx="9793088" cy="400362"/>
          </a:xfrm>
          <a:custGeom>
            <a:avLst/>
            <a:gdLst/>
            <a:ahLst/>
            <a:cxnLst/>
            <a:rect l="l" t="t" r="r" b="b"/>
            <a:pathLst>
              <a:path w="9450070" h="441325">
                <a:moveTo>
                  <a:pt x="9323997" y="0"/>
                </a:moveTo>
                <a:lnTo>
                  <a:pt x="125996" y="0"/>
                </a:lnTo>
                <a:lnTo>
                  <a:pt x="53154" y="1968"/>
                </a:lnTo>
                <a:lnTo>
                  <a:pt x="15749" y="15749"/>
                </a:lnTo>
                <a:lnTo>
                  <a:pt x="1968" y="53154"/>
                </a:lnTo>
                <a:lnTo>
                  <a:pt x="0" y="125996"/>
                </a:lnTo>
                <a:lnTo>
                  <a:pt x="0" y="314998"/>
                </a:lnTo>
                <a:lnTo>
                  <a:pt x="1968" y="387847"/>
                </a:lnTo>
                <a:lnTo>
                  <a:pt x="15749" y="425256"/>
                </a:lnTo>
                <a:lnTo>
                  <a:pt x="53154" y="439038"/>
                </a:lnTo>
                <a:lnTo>
                  <a:pt x="125996" y="441007"/>
                </a:lnTo>
                <a:lnTo>
                  <a:pt x="9323997" y="441007"/>
                </a:lnTo>
                <a:lnTo>
                  <a:pt x="9396838" y="439038"/>
                </a:lnTo>
                <a:lnTo>
                  <a:pt x="9434244" y="425256"/>
                </a:lnTo>
                <a:lnTo>
                  <a:pt x="9448025" y="387847"/>
                </a:lnTo>
                <a:lnTo>
                  <a:pt x="9449993" y="314998"/>
                </a:lnTo>
                <a:lnTo>
                  <a:pt x="9449993" y="125996"/>
                </a:lnTo>
                <a:lnTo>
                  <a:pt x="9448025" y="53154"/>
                </a:lnTo>
                <a:lnTo>
                  <a:pt x="9434244" y="15749"/>
                </a:lnTo>
                <a:lnTo>
                  <a:pt x="9396838" y="1968"/>
                </a:lnTo>
                <a:lnTo>
                  <a:pt x="9323997" y="0"/>
                </a:lnTo>
                <a:close/>
              </a:path>
            </a:pathLst>
          </a:custGeom>
          <a:solidFill>
            <a:srgbClr val="92D050"/>
          </a:solidFill>
          <a:ln>
            <a:noFill/>
          </a:ln>
        </p:spPr>
        <p:txBody>
          <a:bodyPr wrap="square" lIns="0" tIns="0" rIns="0" bIns="0" rtlCol="0"/>
          <a:lstStyle/>
          <a:p>
            <a:endParaRPr sz="1633">
              <a:solidFill>
                <a:schemeClr val="bg1"/>
              </a:solidFill>
              <a:latin typeface="HGMaruGothicMPRO" panose="020F0600000000000000" pitchFamily="34" charset="-128"/>
              <a:ea typeface="HGMaruGothicMPRO" panose="020F0600000000000000" pitchFamily="34" charset="-128"/>
            </a:endParaRPr>
          </a:p>
        </p:txBody>
      </p:sp>
      <p:sp>
        <p:nvSpPr>
          <p:cNvPr id="8" name="object 7">
            <a:extLst>
              <a:ext uri="{FF2B5EF4-FFF2-40B4-BE49-F238E27FC236}">
                <a16:creationId xmlns:a16="http://schemas.microsoft.com/office/drawing/2014/main" id="{2CAC3FA4-DF5B-224C-B109-B5780FF488B7}"/>
              </a:ext>
            </a:extLst>
          </p:cNvPr>
          <p:cNvSpPr/>
          <p:nvPr/>
        </p:nvSpPr>
        <p:spPr>
          <a:xfrm>
            <a:off x="1269595" y="2291130"/>
            <a:ext cx="3791574" cy="572028"/>
          </a:xfrm>
          <a:custGeom>
            <a:avLst/>
            <a:gdLst/>
            <a:ahLst/>
            <a:cxnLst/>
            <a:rect l="l" t="t" r="r" b="b"/>
            <a:pathLst>
              <a:path w="3780154" h="630554">
                <a:moveTo>
                  <a:pt x="3653993" y="0"/>
                </a:moveTo>
                <a:lnTo>
                  <a:pt x="125996" y="0"/>
                </a:lnTo>
                <a:lnTo>
                  <a:pt x="53154" y="1968"/>
                </a:lnTo>
                <a:lnTo>
                  <a:pt x="15749" y="15749"/>
                </a:lnTo>
                <a:lnTo>
                  <a:pt x="1968" y="53154"/>
                </a:lnTo>
                <a:lnTo>
                  <a:pt x="0" y="125996"/>
                </a:lnTo>
                <a:lnTo>
                  <a:pt x="0" y="503999"/>
                </a:lnTo>
                <a:lnTo>
                  <a:pt x="1968" y="576841"/>
                </a:lnTo>
                <a:lnTo>
                  <a:pt x="15749" y="614246"/>
                </a:lnTo>
                <a:lnTo>
                  <a:pt x="53154" y="628027"/>
                </a:lnTo>
                <a:lnTo>
                  <a:pt x="125996" y="629996"/>
                </a:lnTo>
                <a:lnTo>
                  <a:pt x="3653993" y="629996"/>
                </a:lnTo>
                <a:lnTo>
                  <a:pt x="3726842" y="628027"/>
                </a:lnTo>
                <a:lnTo>
                  <a:pt x="3764251" y="614246"/>
                </a:lnTo>
                <a:lnTo>
                  <a:pt x="3778033" y="576841"/>
                </a:lnTo>
                <a:lnTo>
                  <a:pt x="3780002" y="503999"/>
                </a:lnTo>
                <a:lnTo>
                  <a:pt x="3780002" y="125996"/>
                </a:lnTo>
                <a:lnTo>
                  <a:pt x="3778033" y="53154"/>
                </a:lnTo>
                <a:lnTo>
                  <a:pt x="3764251" y="15749"/>
                </a:lnTo>
                <a:lnTo>
                  <a:pt x="3726842" y="1968"/>
                </a:lnTo>
                <a:lnTo>
                  <a:pt x="3653993" y="0"/>
                </a:lnTo>
                <a:close/>
              </a:path>
            </a:pathLst>
          </a:custGeom>
          <a:solidFill>
            <a:srgbClr val="FFFDE8"/>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9" name="object 8">
            <a:extLst>
              <a:ext uri="{FF2B5EF4-FFF2-40B4-BE49-F238E27FC236}">
                <a16:creationId xmlns:a16="http://schemas.microsoft.com/office/drawing/2014/main" id="{7628E273-E245-C14C-8CFD-4D37DC773B19}"/>
              </a:ext>
            </a:extLst>
          </p:cNvPr>
          <p:cNvSpPr/>
          <p:nvPr/>
        </p:nvSpPr>
        <p:spPr>
          <a:xfrm>
            <a:off x="1273030" y="2265316"/>
            <a:ext cx="3800687" cy="572028"/>
          </a:xfrm>
          <a:custGeom>
            <a:avLst/>
            <a:gdLst/>
            <a:ahLst/>
            <a:cxnLst/>
            <a:rect l="l" t="t" r="r" b="b"/>
            <a:pathLst>
              <a:path w="3780154" h="630554">
                <a:moveTo>
                  <a:pt x="125996" y="0"/>
                </a:moveTo>
                <a:lnTo>
                  <a:pt x="53154" y="1968"/>
                </a:lnTo>
                <a:lnTo>
                  <a:pt x="15749" y="15749"/>
                </a:lnTo>
                <a:lnTo>
                  <a:pt x="1968" y="53154"/>
                </a:lnTo>
                <a:lnTo>
                  <a:pt x="0" y="125996"/>
                </a:lnTo>
                <a:lnTo>
                  <a:pt x="0" y="503999"/>
                </a:lnTo>
                <a:lnTo>
                  <a:pt x="1968" y="576841"/>
                </a:lnTo>
                <a:lnTo>
                  <a:pt x="15749" y="614246"/>
                </a:lnTo>
                <a:lnTo>
                  <a:pt x="53154" y="628027"/>
                </a:lnTo>
                <a:lnTo>
                  <a:pt x="125996" y="629996"/>
                </a:lnTo>
                <a:lnTo>
                  <a:pt x="3653993" y="629996"/>
                </a:lnTo>
                <a:lnTo>
                  <a:pt x="3726842" y="628027"/>
                </a:lnTo>
                <a:lnTo>
                  <a:pt x="3764251" y="614246"/>
                </a:lnTo>
                <a:lnTo>
                  <a:pt x="3778033" y="576841"/>
                </a:lnTo>
                <a:lnTo>
                  <a:pt x="3780002" y="503999"/>
                </a:lnTo>
                <a:lnTo>
                  <a:pt x="3780002" y="125996"/>
                </a:lnTo>
                <a:lnTo>
                  <a:pt x="3778033" y="53154"/>
                </a:lnTo>
                <a:lnTo>
                  <a:pt x="3764251" y="15749"/>
                </a:lnTo>
                <a:lnTo>
                  <a:pt x="3726842" y="1968"/>
                </a:lnTo>
                <a:lnTo>
                  <a:pt x="3653993" y="0"/>
                </a:lnTo>
                <a:lnTo>
                  <a:pt x="125996" y="0"/>
                </a:lnTo>
                <a:close/>
              </a:path>
            </a:pathLst>
          </a:custGeom>
          <a:ln w="15748">
            <a:solidFill>
              <a:srgbClr val="00AEEF"/>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0" name="object 9">
            <a:extLst>
              <a:ext uri="{FF2B5EF4-FFF2-40B4-BE49-F238E27FC236}">
                <a16:creationId xmlns:a16="http://schemas.microsoft.com/office/drawing/2014/main" id="{FEF362DD-4B56-B14B-A612-359EB830EC17}"/>
              </a:ext>
            </a:extLst>
          </p:cNvPr>
          <p:cNvSpPr txBox="1"/>
          <p:nvPr/>
        </p:nvSpPr>
        <p:spPr>
          <a:xfrm>
            <a:off x="1307582" y="2308750"/>
            <a:ext cx="3753587" cy="462193"/>
          </a:xfrm>
          <a:prstGeom prst="rect">
            <a:avLst/>
          </a:prstGeom>
        </p:spPr>
        <p:txBody>
          <a:bodyPr vert="horz" wrap="square" lIns="0" tIns="25923" rIns="0" bIns="0" rtlCol="0">
            <a:spAutoFit/>
          </a:bodyPr>
          <a:lstStyle/>
          <a:p>
            <a:pPr marL="163604" marR="53575">
              <a:lnSpc>
                <a:spcPts val="1687"/>
              </a:lnSpc>
              <a:spcBef>
                <a:spcPts val="204"/>
              </a:spcBef>
            </a:pPr>
            <a:r>
              <a:rPr sz="1452" dirty="0">
                <a:solidFill>
                  <a:srgbClr val="231F20"/>
                </a:solidFill>
                <a:latin typeface="HGMaruGothicMPRO" panose="020F0600000000000000" pitchFamily="34" charset="-128"/>
                <a:ea typeface="HGMaruGothicMPRO" panose="020F0600000000000000" pitchFamily="34" charset="-128"/>
                <a:cs typeface="A-OTF Shin Maru Go Pro"/>
              </a:rPr>
              <a:t>　それを</a:t>
            </a:r>
            <a:r>
              <a:rPr sz="1452" dirty="0">
                <a:solidFill>
                  <a:srgbClr val="E60012"/>
                </a:solidFill>
                <a:latin typeface="HGMaruGothicMPRO" panose="020F0600000000000000" pitchFamily="34" charset="-128"/>
                <a:ea typeface="HGMaruGothicMPRO" panose="020F0600000000000000" pitchFamily="34" charset="-128"/>
                <a:cs typeface="A-OTF Shin Maru Go Pro"/>
              </a:rPr>
              <a:t>拒否したことで</a:t>
            </a:r>
            <a:r>
              <a:rPr sz="1452" dirty="0">
                <a:solidFill>
                  <a:srgbClr val="231F20"/>
                </a:solidFill>
                <a:latin typeface="HGMaruGothicMPRO" panose="020F0600000000000000" pitchFamily="34" charset="-128"/>
                <a:ea typeface="HGMaruGothicMPRO" panose="020F0600000000000000" pitchFamily="34" charset="-128"/>
                <a:cs typeface="A-OTF Shin Maru Go Pro"/>
              </a:rPr>
              <a:t>解雇、降格、減給などの</a:t>
            </a:r>
            <a:r>
              <a:rPr sz="1452" dirty="0">
                <a:solidFill>
                  <a:srgbClr val="E60012"/>
                </a:solidFill>
                <a:latin typeface="HGMaruGothicMPRO" panose="020F0600000000000000" pitchFamily="34" charset="-128"/>
                <a:ea typeface="HGMaruGothicMPRO" panose="020F0600000000000000" pitchFamily="34" charset="-128"/>
                <a:cs typeface="A-OTF Shin Maru Go Pro"/>
              </a:rPr>
              <a:t>不利益を受けること</a:t>
            </a:r>
          </a:p>
        </p:txBody>
      </p:sp>
      <p:sp>
        <p:nvSpPr>
          <p:cNvPr id="11" name="object 10">
            <a:extLst>
              <a:ext uri="{FF2B5EF4-FFF2-40B4-BE49-F238E27FC236}">
                <a16:creationId xmlns:a16="http://schemas.microsoft.com/office/drawing/2014/main" id="{0FDE4605-2630-4D45-A139-53C374D473A3}"/>
              </a:ext>
            </a:extLst>
          </p:cNvPr>
          <p:cNvSpPr/>
          <p:nvPr/>
        </p:nvSpPr>
        <p:spPr>
          <a:xfrm>
            <a:off x="1294573" y="2931650"/>
            <a:ext cx="3766595" cy="843353"/>
          </a:xfrm>
          <a:custGeom>
            <a:avLst/>
            <a:gdLst/>
            <a:ahLst/>
            <a:cxnLst/>
            <a:rect l="l" t="t" r="r" b="b"/>
            <a:pathLst>
              <a:path w="3780154" h="929639">
                <a:moveTo>
                  <a:pt x="3653993" y="0"/>
                </a:moveTo>
                <a:lnTo>
                  <a:pt x="125996" y="0"/>
                </a:lnTo>
                <a:lnTo>
                  <a:pt x="53154" y="1968"/>
                </a:lnTo>
                <a:lnTo>
                  <a:pt x="15749" y="15749"/>
                </a:lnTo>
                <a:lnTo>
                  <a:pt x="1968" y="53154"/>
                </a:lnTo>
                <a:lnTo>
                  <a:pt x="0" y="125996"/>
                </a:lnTo>
                <a:lnTo>
                  <a:pt x="0" y="803249"/>
                </a:lnTo>
                <a:lnTo>
                  <a:pt x="1968" y="876091"/>
                </a:lnTo>
                <a:lnTo>
                  <a:pt x="15749" y="913496"/>
                </a:lnTo>
                <a:lnTo>
                  <a:pt x="53154" y="927277"/>
                </a:lnTo>
                <a:lnTo>
                  <a:pt x="125996" y="929246"/>
                </a:lnTo>
                <a:lnTo>
                  <a:pt x="3653993" y="929246"/>
                </a:lnTo>
                <a:lnTo>
                  <a:pt x="3726842" y="927277"/>
                </a:lnTo>
                <a:lnTo>
                  <a:pt x="3764251" y="913496"/>
                </a:lnTo>
                <a:lnTo>
                  <a:pt x="3778033" y="876091"/>
                </a:lnTo>
                <a:lnTo>
                  <a:pt x="3780002" y="803249"/>
                </a:lnTo>
                <a:lnTo>
                  <a:pt x="3780002" y="125996"/>
                </a:lnTo>
                <a:lnTo>
                  <a:pt x="3778033" y="53154"/>
                </a:lnTo>
                <a:lnTo>
                  <a:pt x="3764251" y="15749"/>
                </a:lnTo>
                <a:lnTo>
                  <a:pt x="3726842" y="1968"/>
                </a:lnTo>
                <a:lnTo>
                  <a:pt x="3653993" y="0"/>
                </a:lnTo>
                <a:close/>
              </a:path>
            </a:pathLst>
          </a:custGeom>
          <a:solidFill>
            <a:srgbClr val="FFFDE8"/>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2" name="object 11">
            <a:extLst>
              <a:ext uri="{FF2B5EF4-FFF2-40B4-BE49-F238E27FC236}">
                <a16:creationId xmlns:a16="http://schemas.microsoft.com/office/drawing/2014/main" id="{AB5D1F96-3A4A-2740-A23A-0B60DBF4F457}"/>
              </a:ext>
            </a:extLst>
          </p:cNvPr>
          <p:cNvSpPr/>
          <p:nvPr/>
        </p:nvSpPr>
        <p:spPr>
          <a:xfrm>
            <a:off x="1273030" y="2931408"/>
            <a:ext cx="3788138" cy="843353"/>
          </a:xfrm>
          <a:custGeom>
            <a:avLst/>
            <a:gdLst/>
            <a:ahLst/>
            <a:cxnLst/>
            <a:rect l="l" t="t" r="r" b="b"/>
            <a:pathLst>
              <a:path w="3780154" h="929639">
                <a:moveTo>
                  <a:pt x="125996" y="0"/>
                </a:moveTo>
                <a:lnTo>
                  <a:pt x="53154" y="1968"/>
                </a:lnTo>
                <a:lnTo>
                  <a:pt x="15749" y="15749"/>
                </a:lnTo>
                <a:lnTo>
                  <a:pt x="1968" y="53154"/>
                </a:lnTo>
                <a:lnTo>
                  <a:pt x="0" y="125996"/>
                </a:lnTo>
                <a:lnTo>
                  <a:pt x="0" y="803249"/>
                </a:lnTo>
                <a:lnTo>
                  <a:pt x="1968" y="876091"/>
                </a:lnTo>
                <a:lnTo>
                  <a:pt x="15749" y="913496"/>
                </a:lnTo>
                <a:lnTo>
                  <a:pt x="53154" y="927277"/>
                </a:lnTo>
                <a:lnTo>
                  <a:pt x="125996" y="929246"/>
                </a:lnTo>
                <a:lnTo>
                  <a:pt x="3653993" y="929246"/>
                </a:lnTo>
                <a:lnTo>
                  <a:pt x="3726842" y="927277"/>
                </a:lnTo>
                <a:lnTo>
                  <a:pt x="3764251" y="913496"/>
                </a:lnTo>
                <a:lnTo>
                  <a:pt x="3778033" y="876091"/>
                </a:lnTo>
                <a:lnTo>
                  <a:pt x="3780002" y="803249"/>
                </a:lnTo>
                <a:lnTo>
                  <a:pt x="3780002" y="125996"/>
                </a:lnTo>
                <a:lnTo>
                  <a:pt x="3778033" y="53154"/>
                </a:lnTo>
                <a:lnTo>
                  <a:pt x="3764251" y="15749"/>
                </a:lnTo>
                <a:lnTo>
                  <a:pt x="3726842" y="1968"/>
                </a:lnTo>
                <a:lnTo>
                  <a:pt x="3653993" y="0"/>
                </a:lnTo>
                <a:lnTo>
                  <a:pt x="125996" y="0"/>
                </a:lnTo>
                <a:close/>
              </a:path>
            </a:pathLst>
          </a:custGeom>
          <a:ln w="15748">
            <a:solidFill>
              <a:srgbClr val="00AEEF"/>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3" name="object 12">
            <a:extLst>
              <a:ext uri="{FF2B5EF4-FFF2-40B4-BE49-F238E27FC236}">
                <a16:creationId xmlns:a16="http://schemas.microsoft.com/office/drawing/2014/main" id="{1BDD6285-B4A2-FF42-9B2F-68E39FB608ED}"/>
              </a:ext>
            </a:extLst>
          </p:cNvPr>
          <p:cNvSpPr txBox="1"/>
          <p:nvPr/>
        </p:nvSpPr>
        <p:spPr>
          <a:xfrm>
            <a:off x="1294573" y="2993575"/>
            <a:ext cx="3852773" cy="680201"/>
          </a:xfrm>
          <a:prstGeom prst="rect">
            <a:avLst/>
          </a:prstGeom>
        </p:spPr>
        <p:txBody>
          <a:bodyPr vert="horz" wrap="square" lIns="0" tIns="25923" rIns="0" bIns="0" rtlCol="0">
            <a:spAutoFit/>
          </a:bodyPr>
          <a:lstStyle/>
          <a:p>
            <a:pPr marL="157268" marR="130768" indent="6337" algn="just">
              <a:lnSpc>
                <a:spcPts val="1687"/>
              </a:lnSpc>
              <a:spcBef>
                <a:spcPts val="204"/>
              </a:spcBef>
            </a:pPr>
            <a:r>
              <a:rPr sz="1452" dirty="0">
                <a:solidFill>
                  <a:srgbClr val="231F20"/>
                </a:solidFill>
                <a:latin typeface="HGMaruGothicMPRO" panose="020F0600000000000000" pitchFamily="34" charset="-128"/>
                <a:ea typeface="HGMaruGothicMPRO" panose="020F0600000000000000" pitchFamily="34" charset="-128"/>
                <a:cs typeface="A-OTF Shin Maru Go Pro"/>
              </a:rPr>
              <a:t>　</a:t>
            </a:r>
            <a:r>
              <a:rPr sz="1452" dirty="0" err="1">
                <a:solidFill>
                  <a:srgbClr val="231F20"/>
                </a:solidFill>
                <a:latin typeface="HGMaruGothicMPRO" panose="020F0600000000000000" pitchFamily="34" charset="-128"/>
                <a:ea typeface="HGMaruGothicMPRO" panose="020F0600000000000000" pitchFamily="34" charset="-128"/>
                <a:cs typeface="A-OTF Shin Maru Go Pro"/>
              </a:rPr>
              <a:t>職場の</a:t>
            </a:r>
            <a:r>
              <a:rPr sz="1452" dirty="0" err="1">
                <a:solidFill>
                  <a:srgbClr val="E60012"/>
                </a:solidFill>
                <a:latin typeface="HGMaruGothicMPRO" panose="020F0600000000000000" pitchFamily="34" charset="-128"/>
                <a:ea typeface="HGMaruGothicMPRO" panose="020F0600000000000000" pitchFamily="34" charset="-128"/>
                <a:cs typeface="A-OTF Shin Maru Go Pro"/>
              </a:rPr>
              <a:t>環境が不快なものとなったため</a:t>
            </a:r>
            <a:r>
              <a:rPr sz="1452" dirty="0" err="1">
                <a:solidFill>
                  <a:srgbClr val="231F20"/>
                </a:solidFill>
                <a:latin typeface="HGMaruGothicMPRO" panose="020F0600000000000000" pitchFamily="34" charset="-128"/>
                <a:ea typeface="HGMaruGothicMPRO" panose="020F0600000000000000" pitchFamily="34" charset="-128"/>
                <a:cs typeface="A-OTF Shin Maru Go Pro"/>
              </a:rPr>
              <a:t>、労働者が就業する上で見過ごすことができない程度の</a:t>
            </a:r>
            <a:r>
              <a:rPr sz="1452" dirty="0" err="1">
                <a:solidFill>
                  <a:srgbClr val="E60012"/>
                </a:solidFill>
                <a:latin typeface="HGMaruGothicMPRO" panose="020F0600000000000000" pitchFamily="34" charset="-128"/>
                <a:ea typeface="HGMaruGothicMPRO" panose="020F0600000000000000" pitchFamily="34" charset="-128"/>
                <a:cs typeface="A-OTF Shin Maru Go Pro"/>
              </a:rPr>
              <a:t>支障が生じること</a:t>
            </a:r>
            <a:endParaRPr sz="1452" dirty="0">
              <a:solidFill>
                <a:srgbClr val="E60012"/>
              </a:solidFill>
              <a:latin typeface="HGMaruGothicMPRO" panose="020F0600000000000000" pitchFamily="34" charset="-128"/>
              <a:ea typeface="HGMaruGothicMPRO" panose="020F0600000000000000" pitchFamily="34" charset="-128"/>
              <a:cs typeface="A-OTF Shin Maru Go Pro"/>
            </a:endParaRPr>
          </a:p>
        </p:txBody>
      </p:sp>
      <p:sp>
        <p:nvSpPr>
          <p:cNvPr id="14" name="object 13">
            <a:extLst>
              <a:ext uri="{FF2B5EF4-FFF2-40B4-BE49-F238E27FC236}">
                <a16:creationId xmlns:a16="http://schemas.microsoft.com/office/drawing/2014/main" id="{2AF85E73-B8F0-DB4A-9FD0-375DB93967E0}"/>
              </a:ext>
            </a:extLst>
          </p:cNvPr>
          <p:cNvSpPr/>
          <p:nvPr/>
        </p:nvSpPr>
        <p:spPr>
          <a:xfrm>
            <a:off x="1271464" y="4311766"/>
            <a:ext cx="4680520" cy="1205466"/>
          </a:xfrm>
          <a:custGeom>
            <a:avLst/>
            <a:gdLst/>
            <a:ahLst/>
            <a:cxnLst/>
            <a:rect l="l" t="t" r="r" b="b"/>
            <a:pathLst>
              <a:path w="4394835" h="1134109">
                <a:moveTo>
                  <a:pt x="0" y="1134008"/>
                </a:moveTo>
                <a:lnTo>
                  <a:pt x="4394250" y="1134008"/>
                </a:lnTo>
                <a:lnTo>
                  <a:pt x="4394250" y="0"/>
                </a:lnTo>
                <a:lnTo>
                  <a:pt x="0" y="0"/>
                </a:lnTo>
                <a:lnTo>
                  <a:pt x="0" y="1134008"/>
                </a:lnTo>
                <a:close/>
              </a:path>
            </a:pathLst>
          </a:custGeom>
          <a:ln w="15875">
            <a:solidFill>
              <a:srgbClr val="00AEEF"/>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5" name="object 14">
            <a:extLst>
              <a:ext uri="{FF2B5EF4-FFF2-40B4-BE49-F238E27FC236}">
                <a16:creationId xmlns:a16="http://schemas.microsoft.com/office/drawing/2014/main" id="{E8C24E3C-51E7-F24C-B894-FC94D0B17794}"/>
              </a:ext>
            </a:extLst>
          </p:cNvPr>
          <p:cNvSpPr txBox="1"/>
          <p:nvPr/>
        </p:nvSpPr>
        <p:spPr>
          <a:xfrm>
            <a:off x="1392415" y="4456404"/>
            <a:ext cx="4478734" cy="916190"/>
          </a:xfrm>
          <a:prstGeom prst="rect">
            <a:avLst/>
          </a:prstGeom>
        </p:spPr>
        <p:txBody>
          <a:bodyPr vert="horz" wrap="square" lIns="0" tIns="13249" rIns="0" bIns="0" rtlCol="0">
            <a:spAutoFit/>
          </a:bodyPr>
          <a:lstStyle/>
          <a:p>
            <a:pPr marL="11521">
              <a:spcBef>
                <a:spcPts val="104"/>
              </a:spcBef>
            </a:pPr>
            <a:r>
              <a:rPr sz="1200" dirty="0">
                <a:solidFill>
                  <a:srgbClr val="231F20"/>
                </a:solidFill>
                <a:latin typeface="HGMaruGothicMPRO" panose="020F0600000000000000" pitchFamily="34" charset="-128"/>
                <a:ea typeface="HGMaruGothicMPRO" panose="020F0600000000000000" pitchFamily="34" charset="-128"/>
                <a:cs typeface="A-OTF Shin Maru Go Pro"/>
              </a:rPr>
              <a:t>職場とは、〈例えば…〉</a:t>
            </a:r>
            <a:endParaRPr lang="en-US" altLang="ja-JP" sz="1200" dirty="0">
              <a:solidFill>
                <a:srgbClr val="231F20"/>
              </a:solidFill>
              <a:latin typeface="HGMaruGothicMPRO" panose="020F0600000000000000" pitchFamily="34" charset="-128"/>
              <a:ea typeface="HGMaruGothicMPRO" panose="020F0600000000000000" pitchFamily="34" charset="-128"/>
              <a:cs typeface="A-OTF Shin Maru Go Pro"/>
            </a:endParaRPr>
          </a:p>
          <a:p>
            <a:pPr marL="11521">
              <a:lnSpc>
                <a:spcPts val="1270"/>
              </a:lnSpc>
              <a:spcBef>
                <a:spcPts val="104"/>
              </a:spcBef>
            </a:pPr>
            <a:r>
              <a:rPr lang="ja-JP" altLang="en-US" sz="1200" dirty="0">
                <a:solidFill>
                  <a:srgbClr val="231F20"/>
                </a:solidFill>
                <a:latin typeface="HGMaruGothicMPRO" panose="020F0600000000000000" pitchFamily="34" charset="-128"/>
                <a:ea typeface="HGMaruGothicMPRO" panose="020F0600000000000000" pitchFamily="34" charset="-128"/>
                <a:cs typeface="A-OTF Shin Maru Go Pro"/>
              </a:rPr>
              <a:t>▶普段働いている場所で</a:t>
            </a:r>
            <a:r>
              <a:rPr lang="en-US" altLang="ja-JP" sz="1200"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1200" dirty="0">
                <a:solidFill>
                  <a:srgbClr val="231F20"/>
                </a:solidFill>
                <a:latin typeface="HGMaruGothicMPRO" panose="020F0600000000000000" pitchFamily="34" charset="-128"/>
                <a:ea typeface="HGMaruGothicMPRO" panose="020F0600000000000000" pitchFamily="34" charset="-128"/>
                <a:cs typeface="A-OTF Shin Maru Go Pro"/>
              </a:rPr>
              <a:t>  ▶出張先で</a:t>
            </a:r>
            <a:r>
              <a:rPr lang="en-US" altLang="ja-JP" sz="1200" dirty="0">
                <a:solidFill>
                  <a:srgbClr val="231F20"/>
                </a:solidFill>
                <a:latin typeface="HGMaruGothicMPRO" panose="020F0600000000000000" pitchFamily="34" charset="-128"/>
                <a:ea typeface="HGMaruGothicMPRO" panose="020F0600000000000000" pitchFamily="34" charset="-128"/>
                <a:cs typeface="A-OTF Shin Maru Go Pro"/>
              </a:rPr>
              <a:t>…</a:t>
            </a:r>
            <a:endParaRPr lang="ja-JP" altLang="en-US" sz="1200" dirty="0">
              <a:latin typeface="HGMaruGothicMPRO" panose="020F0600000000000000" pitchFamily="34" charset="-128"/>
              <a:ea typeface="HGMaruGothicMPRO" panose="020F0600000000000000" pitchFamily="34" charset="-128"/>
              <a:cs typeface="A-OTF Shin Maru Go Pro"/>
            </a:endParaRPr>
          </a:p>
          <a:p>
            <a:pPr marL="11521">
              <a:lnSpc>
                <a:spcPts val="1270"/>
              </a:lnSpc>
              <a:spcBef>
                <a:spcPts val="104"/>
              </a:spcBef>
            </a:pPr>
            <a:r>
              <a:rPr lang="ja-JP" altLang="en-US" sz="1200" dirty="0">
                <a:solidFill>
                  <a:srgbClr val="231F20"/>
                </a:solidFill>
                <a:latin typeface="HGMaruGothicMPRO" panose="020F0600000000000000" pitchFamily="34" charset="-128"/>
                <a:ea typeface="HGMaruGothicMPRO" panose="020F0600000000000000" pitchFamily="34" charset="-128"/>
                <a:cs typeface="A-OTF Shin Maru Go Pro"/>
              </a:rPr>
              <a:t>▶取引先の事務所で</a:t>
            </a:r>
            <a:r>
              <a:rPr lang="en-US" altLang="ja-JP" sz="1200" dirty="0">
                <a:solidFill>
                  <a:srgbClr val="231F20"/>
                </a:solidFill>
                <a:latin typeface="HGMaruGothicMPRO" panose="020F0600000000000000" pitchFamily="34" charset="-128"/>
                <a:ea typeface="HGMaruGothicMPRO" panose="020F0600000000000000" pitchFamily="34" charset="-128"/>
                <a:cs typeface="A-OTF Shin Maru Go Pro"/>
              </a:rPr>
              <a:t>…        ▶</a:t>
            </a:r>
            <a:r>
              <a:rPr lang="ja-JP" altLang="en-US" sz="1200" dirty="0">
                <a:solidFill>
                  <a:srgbClr val="231F20"/>
                </a:solidFill>
                <a:latin typeface="HGMaruGothicMPRO" panose="020F0600000000000000" pitchFamily="34" charset="-128"/>
                <a:ea typeface="HGMaruGothicMPRO" panose="020F0600000000000000" pitchFamily="34" charset="-128"/>
                <a:cs typeface="A-OTF Shin Maru Go Pro"/>
              </a:rPr>
              <a:t>顧客の自宅で</a:t>
            </a:r>
            <a:r>
              <a:rPr lang="en-US" altLang="ja-JP" sz="1200" dirty="0">
                <a:solidFill>
                  <a:srgbClr val="231F20"/>
                </a:solidFill>
                <a:latin typeface="HGMaruGothicMPRO" panose="020F0600000000000000" pitchFamily="34" charset="-128"/>
                <a:ea typeface="HGMaruGothicMPRO" panose="020F0600000000000000" pitchFamily="34" charset="-128"/>
                <a:cs typeface="A-OTF Shin Maru Go Pro"/>
              </a:rPr>
              <a:t>…</a:t>
            </a:r>
            <a:endParaRPr lang="ja-JP" altLang="en-US" sz="1200" dirty="0">
              <a:latin typeface="HGMaruGothicMPRO" panose="020F0600000000000000" pitchFamily="34" charset="-128"/>
              <a:ea typeface="HGMaruGothicMPRO" panose="020F0600000000000000" pitchFamily="34" charset="-128"/>
              <a:cs typeface="A-OTF Shin Maru Go Pro"/>
            </a:endParaRPr>
          </a:p>
          <a:p>
            <a:pPr marL="11521">
              <a:lnSpc>
                <a:spcPts val="1270"/>
              </a:lnSpc>
              <a:spcBef>
                <a:spcPts val="104"/>
              </a:spcBef>
            </a:pPr>
            <a:r>
              <a:rPr lang="ja-JP" altLang="en-US" sz="1200" dirty="0">
                <a:solidFill>
                  <a:srgbClr val="231F20"/>
                </a:solidFill>
                <a:latin typeface="HGMaruGothicMPRO" panose="020F0600000000000000" pitchFamily="34" charset="-128"/>
                <a:ea typeface="HGMaruGothicMPRO" panose="020F0600000000000000" pitchFamily="34" charset="-128"/>
                <a:cs typeface="A-OTF Shin Maru Go Pro"/>
              </a:rPr>
              <a:t>▶取材先で</a:t>
            </a:r>
            <a:r>
              <a:rPr lang="en-US" altLang="ja-JP" sz="1200" dirty="0">
                <a:solidFill>
                  <a:srgbClr val="231F20"/>
                </a:solidFill>
                <a:latin typeface="HGMaruGothicMPRO" panose="020F0600000000000000" pitchFamily="34" charset="-128"/>
                <a:ea typeface="HGMaruGothicMPRO" panose="020F0600000000000000" pitchFamily="34" charset="-128"/>
                <a:cs typeface="A-OTF Shin Maru Go Pro"/>
              </a:rPr>
              <a:t>…                    ▶</a:t>
            </a:r>
            <a:r>
              <a:rPr lang="ja-JP" altLang="en-US" sz="1200" dirty="0">
                <a:solidFill>
                  <a:srgbClr val="231F20"/>
                </a:solidFill>
                <a:latin typeface="HGMaruGothicMPRO" panose="020F0600000000000000" pitchFamily="34" charset="-128"/>
                <a:ea typeface="HGMaruGothicMPRO" panose="020F0600000000000000" pitchFamily="34" charset="-128"/>
                <a:cs typeface="A-OTF Shin Maru Go Pro"/>
              </a:rPr>
              <a:t>業務で使用する車中で</a:t>
            </a:r>
            <a:endParaRPr lang="ja-JP" altLang="en-US" sz="1200" dirty="0">
              <a:latin typeface="HGMaruGothicMPRO" panose="020F0600000000000000" pitchFamily="34" charset="-128"/>
              <a:ea typeface="HGMaruGothicMPRO" panose="020F0600000000000000" pitchFamily="34" charset="-128"/>
              <a:cs typeface="A-OTF Shin Maru Go Pro"/>
            </a:endParaRPr>
          </a:p>
          <a:p>
            <a:pPr marL="11521">
              <a:lnSpc>
                <a:spcPts val="1270"/>
              </a:lnSpc>
              <a:spcBef>
                <a:spcPts val="104"/>
              </a:spcBef>
            </a:pPr>
            <a:r>
              <a:rPr lang="ja-JP" altLang="en-US" sz="1200" dirty="0">
                <a:solidFill>
                  <a:srgbClr val="231F20"/>
                </a:solidFill>
                <a:latin typeface="HGMaruGothicMPRO" panose="020F0600000000000000" pitchFamily="34" charset="-128"/>
                <a:ea typeface="HGMaruGothicMPRO" panose="020F0600000000000000" pitchFamily="34" charset="-128"/>
                <a:cs typeface="A-OTF Shin Maru Go Pro"/>
              </a:rPr>
              <a:t>▶アフターファイブの宴会も（業務の延長と考えられるもの）</a:t>
            </a:r>
            <a:r>
              <a:rPr lang="en-US" altLang="ja-JP" sz="1200" dirty="0">
                <a:solidFill>
                  <a:srgbClr val="231F20"/>
                </a:solidFill>
                <a:latin typeface="HGMaruGothicMPRO" panose="020F0600000000000000" pitchFamily="34" charset="-128"/>
                <a:ea typeface="HGMaruGothicMPRO" panose="020F0600000000000000" pitchFamily="34" charset="-128"/>
                <a:cs typeface="A-OTF Shin Maru Go Pro"/>
              </a:rPr>
              <a:t>…</a:t>
            </a:r>
            <a:endParaRPr lang="ja-JP" altLang="en-US" sz="1200" dirty="0">
              <a:latin typeface="HGMaruGothicMPRO" panose="020F0600000000000000" pitchFamily="34" charset="-128"/>
              <a:ea typeface="HGMaruGothicMPRO" panose="020F0600000000000000" pitchFamily="34" charset="-128"/>
              <a:cs typeface="A-OTF Shin Maru Go Pro"/>
            </a:endParaRPr>
          </a:p>
        </p:txBody>
      </p:sp>
      <p:sp>
        <p:nvSpPr>
          <p:cNvPr id="16" name="object 15">
            <a:extLst>
              <a:ext uri="{FF2B5EF4-FFF2-40B4-BE49-F238E27FC236}">
                <a16:creationId xmlns:a16="http://schemas.microsoft.com/office/drawing/2014/main" id="{59E72C82-7F4E-F94C-B74C-B35FF2D1D2EA}"/>
              </a:ext>
            </a:extLst>
          </p:cNvPr>
          <p:cNvSpPr txBox="1"/>
          <p:nvPr/>
        </p:nvSpPr>
        <p:spPr>
          <a:xfrm>
            <a:off x="1271464" y="3949406"/>
            <a:ext cx="4824536" cy="210947"/>
          </a:xfrm>
          <a:prstGeom prst="rect">
            <a:avLst/>
          </a:prstGeom>
        </p:spPr>
        <p:txBody>
          <a:bodyPr vert="horz" wrap="square" lIns="0" tIns="31107" rIns="0" bIns="0" rtlCol="0">
            <a:spAutoFit/>
          </a:bodyPr>
          <a:lstStyle/>
          <a:p>
            <a:pPr marL="13826" marR="4609" indent="-2880">
              <a:lnSpc>
                <a:spcPts val="1352"/>
              </a:lnSpc>
              <a:spcBef>
                <a:spcPts val="245"/>
              </a:spcBef>
            </a:pPr>
            <a:r>
              <a:rPr sz="1400" dirty="0">
                <a:solidFill>
                  <a:srgbClr val="231F20"/>
                </a:solidFill>
                <a:latin typeface="HGMaruGothicMPRO" panose="020F0600000000000000" pitchFamily="34" charset="-128"/>
                <a:ea typeface="HGMaruGothicMPRO" panose="020F0600000000000000" pitchFamily="34" charset="-128"/>
                <a:cs typeface="A-OTF Shin Maru Go Pro"/>
              </a:rPr>
              <a:t>を「職場におけるセクシュアルハラスメント」といいます。</a:t>
            </a:r>
            <a:endParaRPr sz="1400" dirty="0">
              <a:latin typeface="HGMaruGothicMPRO" panose="020F0600000000000000" pitchFamily="34" charset="-128"/>
              <a:ea typeface="HGMaruGothicMPRO" panose="020F0600000000000000" pitchFamily="34" charset="-128"/>
              <a:cs typeface="A-OTF Shin Maru Go Pro"/>
            </a:endParaRPr>
          </a:p>
        </p:txBody>
      </p:sp>
      <p:sp>
        <p:nvSpPr>
          <p:cNvPr id="17" name="object 16">
            <a:extLst>
              <a:ext uri="{FF2B5EF4-FFF2-40B4-BE49-F238E27FC236}">
                <a16:creationId xmlns:a16="http://schemas.microsoft.com/office/drawing/2014/main" id="{89396676-FDE5-AB4B-BCC5-7B37808676FE}"/>
              </a:ext>
            </a:extLst>
          </p:cNvPr>
          <p:cNvSpPr/>
          <p:nvPr/>
        </p:nvSpPr>
        <p:spPr>
          <a:xfrm>
            <a:off x="5159896" y="2246520"/>
            <a:ext cx="5832648" cy="1372176"/>
          </a:xfrm>
          <a:custGeom>
            <a:avLst/>
            <a:gdLst/>
            <a:ahLst/>
            <a:cxnLst/>
            <a:rect l="l" t="t" r="r" b="b"/>
            <a:pathLst>
              <a:path w="5544184" h="1512570">
                <a:moveTo>
                  <a:pt x="5417997" y="0"/>
                </a:moveTo>
                <a:lnTo>
                  <a:pt x="743407" y="0"/>
                </a:lnTo>
                <a:lnTo>
                  <a:pt x="670558" y="1968"/>
                </a:lnTo>
                <a:lnTo>
                  <a:pt x="633148" y="15749"/>
                </a:lnTo>
                <a:lnTo>
                  <a:pt x="619366" y="53154"/>
                </a:lnTo>
                <a:lnTo>
                  <a:pt x="617397" y="125996"/>
                </a:lnTo>
                <a:lnTo>
                  <a:pt x="617397" y="314998"/>
                </a:lnTo>
                <a:lnTo>
                  <a:pt x="0" y="314998"/>
                </a:lnTo>
                <a:lnTo>
                  <a:pt x="617397" y="475056"/>
                </a:lnTo>
                <a:lnTo>
                  <a:pt x="617397" y="1386001"/>
                </a:lnTo>
                <a:lnTo>
                  <a:pt x="619366" y="1458843"/>
                </a:lnTo>
                <a:lnTo>
                  <a:pt x="633148" y="1496248"/>
                </a:lnTo>
                <a:lnTo>
                  <a:pt x="670558" y="1510029"/>
                </a:lnTo>
                <a:lnTo>
                  <a:pt x="743407" y="1511998"/>
                </a:lnTo>
                <a:lnTo>
                  <a:pt x="5417997" y="1511998"/>
                </a:lnTo>
                <a:lnTo>
                  <a:pt x="5490839" y="1510029"/>
                </a:lnTo>
                <a:lnTo>
                  <a:pt x="5528244" y="1496248"/>
                </a:lnTo>
                <a:lnTo>
                  <a:pt x="5542025" y="1458843"/>
                </a:lnTo>
                <a:lnTo>
                  <a:pt x="5543994" y="1386001"/>
                </a:lnTo>
                <a:lnTo>
                  <a:pt x="5543994" y="125996"/>
                </a:lnTo>
                <a:lnTo>
                  <a:pt x="5542025" y="53154"/>
                </a:lnTo>
                <a:lnTo>
                  <a:pt x="5528244" y="15749"/>
                </a:lnTo>
                <a:lnTo>
                  <a:pt x="5490839" y="1968"/>
                </a:lnTo>
                <a:lnTo>
                  <a:pt x="5417997" y="0"/>
                </a:lnTo>
                <a:close/>
              </a:path>
            </a:pathLst>
          </a:custGeom>
          <a:solidFill>
            <a:srgbClr val="FEE6D3">
              <a:alpha val="71000"/>
            </a:srgbClr>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8" name="object 17">
            <a:extLst>
              <a:ext uri="{FF2B5EF4-FFF2-40B4-BE49-F238E27FC236}">
                <a16:creationId xmlns:a16="http://schemas.microsoft.com/office/drawing/2014/main" id="{C833E942-16BB-DE43-B983-0E641DDBDA30}"/>
              </a:ext>
            </a:extLst>
          </p:cNvPr>
          <p:cNvSpPr txBox="1"/>
          <p:nvPr/>
        </p:nvSpPr>
        <p:spPr>
          <a:xfrm>
            <a:off x="6168008" y="2280426"/>
            <a:ext cx="4803042" cy="1281902"/>
          </a:xfrm>
          <a:prstGeom prst="rect">
            <a:avLst/>
          </a:prstGeom>
        </p:spPr>
        <p:txBody>
          <a:bodyPr vert="horz" wrap="square" lIns="0" tIns="57606" rIns="0" bIns="0" rtlCol="0">
            <a:spAutoFit/>
          </a:bodyPr>
          <a:lstStyle/>
          <a:p>
            <a:pPr marL="11521">
              <a:spcBef>
                <a:spcPts val="454"/>
              </a:spcBef>
            </a:pPr>
            <a:r>
              <a:rPr sz="1452" b="1" dirty="0">
                <a:solidFill>
                  <a:srgbClr val="E60012"/>
                </a:solidFill>
                <a:latin typeface="HGMaruGothicMPRO" panose="020F0600000000000000" pitchFamily="34" charset="-128"/>
                <a:ea typeface="HGMaruGothicMPRO" panose="020F0600000000000000" pitchFamily="34" charset="-128"/>
                <a:cs typeface="ShinMGoPro-Medium"/>
              </a:rPr>
              <a:t>【対価型セクシュアルハラスメント】</a:t>
            </a:r>
            <a:endParaRPr sz="1452" dirty="0">
              <a:solidFill>
                <a:srgbClr val="E60012"/>
              </a:solidFill>
              <a:latin typeface="HGMaruGothicMPRO" panose="020F0600000000000000" pitchFamily="34" charset="-128"/>
              <a:ea typeface="HGMaruGothicMPRO" panose="020F0600000000000000" pitchFamily="34" charset="-128"/>
              <a:cs typeface="ShinMGoPro-Medium"/>
            </a:endParaRPr>
          </a:p>
          <a:p>
            <a:pPr marL="28228">
              <a:lnSpc>
                <a:spcPts val="1464"/>
              </a:lnSpc>
              <a:spcBef>
                <a:spcPts val="308"/>
              </a:spcBef>
            </a:pPr>
            <a:r>
              <a:rPr sz="1225" dirty="0">
                <a:solidFill>
                  <a:srgbClr val="231F20"/>
                </a:solidFill>
                <a:latin typeface="HGMaruGothicMPRO" panose="020F0600000000000000" pitchFamily="34" charset="-128"/>
                <a:ea typeface="HGMaruGothicMPRO" panose="020F0600000000000000" pitchFamily="34" charset="-128"/>
                <a:cs typeface="A-OTF Shin Maru Go Pro"/>
              </a:rPr>
              <a:t>〈例えば…〉</a:t>
            </a:r>
            <a:endParaRPr sz="1225" dirty="0">
              <a:latin typeface="HGMaruGothicMPRO" panose="020F0600000000000000" pitchFamily="34" charset="-128"/>
              <a:ea typeface="HGMaruGothicMPRO" panose="020F0600000000000000" pitchFamily="34" charset="-128"/>
              <a:cs typeface="A-OTF Shin Maru Go Pro"/>
            </a:endParaRPr>
          </a:p>
          <a:p>
            <a:pPr marL="263841" marR="4609" indent="-160148">
              <a:lnSpc>
                <a:spcPts val="1461"/>
              </a:lnSpc>
              <a:spcBef>
                <a:spcPts val="5"/>
              </a:spcBef>
              <a:buSzPct val="92307"/>
              <a:buChar char="■"/>
              <a:tabLst>
                <a:tab pos="255200" algn="l"/>
              </a:tabLst>
            </a:pPr>
            <a:r>
              <a:rPr sz="1179" dirty="0">
                <a:solidFill>
                  <a:srgbClr val="231F20"/>
                </a:solidFill>
                <a:latin typeface="HGMaruGothicMPRO" panose="020F0600000000000000" pitchFamily="34" charset="-128"/>
                <a:ea typeface="HGMaruGothicMPRO" panose="020F0600000000000000" pitchFamily="34" charset="-128"/>
                <a:cs typeface="A-OTF Shin Maru Go Pro"/>
              </a:rPr>
              <a:t>　出張中の車内で、上司が女性の部下の腰や胸にさわったが</a:t>
            </a:r>
            <a:r>
              <a:rPr lang="ja-JP" altLang="en-US" sz="1179" dirty="0">
                <a:solidFill>
                  <a:srgbClr val="231F20"/>
                </a:solidFill>
                <a:latin typeface="HGMaruGothicMPRO" panose="020F0600000000000000" pitchFamily="34" charset="-128"/>
                <a:ea typeface="HGMaruGothicMPRO" panose="020F0600000000000000" pitchFamily="34" charset="-128"/>
                <a:cs typeface="A-OTF Shin Maru Go Pro"/>
              </a:rPr>
              <a:t>、</a:t>
            </a:r>
            <a:r>
              <a:rPr sz="1179" dirty="0">
                <a:solidFill>
                  <a:srgbClr val="231F20"/>
                </a:solidFill>
                <a:latin typeface="HGMaruGothicMPRO" panose="020F0600000000000000" pitchFamily="34" charset="-128"/>
                <a:ea typeface="HGMaruGothicMPRO" panose="020F0600000000000000" pitchFamily="34" charset="-128"/>
                <a:cs typeface="A-OTF Shin Maru Go Pro"/>
              </a:rPr>
              <a:t>抵抗されたため、その部下に不利益な配置転換をした。</a:t>
            </a:r>
            <a:endParaRPr sz="1179" dirty="0">
              <a:latin typeface="HGMaruGothicMPRO" panose="020F0600000000000000" pitchFamily="34" charset="-128"/>
              <a:ea typeface="HGMaruGothicMPRO" panose="020F0600000000000000" pitchFamily="34" charset="-128"/>
              <a:cs typeface="A-OTF Shin Maru Go Pro"/>
            </a:endParaRPr>
          </a:p>
          <a:p>
            <a:pPr marL="264993" marR="29956" indent="-161300">
              <a:lnSpc>
                <a:spcPts val="1461"/>
              </a:lnSpc>
              <a:spcBef>
                <a:spcPts val="5"/>
              </a:spcBef>
              <a:buSzPct val="92307"/>
              <a:buChar char="■"/>
              <a:tabLst>
                <a:tab pos="255200" algn="l"/>
              </a:tabLst>
            </a:pPr>
            <a:r>
              <a:rPr sz="1179" dirty="0">
                <a:solidFill>
                  <a:srgbClr val="231F20"/>
                </a:solidFill>
                <a:latin typeface="HGMaruGothicMPRO" panose="020F0600000000000000" pitchFamily="34" charset="-128"/>
                <a:ea typeface="HGMaruGothicMPRO" panose="020F0600000000000000" pitchFamily="34" charset="-128"/>
                <a:cs typeface="A-OTF Shin Maru Go Pro"/>
              </a:rPr>
              <a:t>　事務所内で、社長が日頃から社員の性的な話題を公然と発言していたが、抗議されたため、その社員を解雇した。</a:t>
            </a:r>
            <a:endParaRPr sz="1179" dirty="0">
              <a:latin typeface="HGMaruGothicMPRO" panose="020F0600000000000000" pitchFamily="34" charset="-128"/>
              <a:ea typeface="HGMaruGothicMPRO" panose="020F0600000000000000" pitchFamily="34" charset="-128"/>
              <a:cs typeface="A-OTF Shin Maru Go Pro"/>
            </a:endParaRPr>
          </a:p>
        </p:txBody>
      </p:sp>
      <p:sp>
        <p:nvSpPr>
          <p:cNvPr id="19" name="object 18">
            <a:extLst>
              <a:ext uri="{FF2B5EF4-FFF2-40B4-BE49-F238E27FC236}">
                <a16:creationId xmlns:a16="http://schemas.microsoft.com/office/drawing/2014/main" id="{6445D4C5-A617-9D4F-894E-5180B5F0A3B5}"/>
              </a:ext>
            </a:extLst>
          </p:cNvPr>
          <p:cNvSpPr/>
          <p:nvPr/>
        </p:nvSpPr>
        <p:spPr>
          <a:xfrm>
            <a:off x="5375920" y="3388158"/>
            <a:ext cx="5595130" cy="1979344"/>
          </a:xfrm>
          <a:custGeom>
            <a:avLst/>
            <a:gdLst/>
            <a:ahLst/>
            <a:cxnLst/>
            <a:rect l="l" t="t" r="r" b="b"/>
            <a:pathLst>
              <a:path w="5607050" h="2181859">
                <a:moveTo>
                  <a:pt x="0" y="0"/>
                </a:moveTo>
                <a:lnTo>
                  <a:pt x="680402" y="935558"/>
                </a:lnTo>
                <a:lnTo>
                  <a:pt x="680402" y="2055380"/>
                </a:lnTo>
                <a:lnTo>
                  <a:pt x="682371" y="2128222"/>
                </a:lnTo>
                <a:lnTo>
                  <a:pt x="696153" y="2165627"/>
                </a:lnTo>
                <a:lnTo>
                  <a:pt x="733562" y="2179408"/>
                </a:lnTo>
                <a:lnTo>
                  <a:pt x="806411" y="2181377"/>
                </a:lnTo>
                <a:lnTo>
                  <a:pt x="5481002" y="2181377"/>
                </a:lnTo>
                <a:lnTo>
                  <a:pt x="5553844" y="2179408"/>
                </a:lnTo>
                <a:lnTo>
                  <a:pt x="5591249" y="2165627"/>
                </a:lnTo>
                <a:lnTo>
                  <a:pt x="5605030" y="2128222"/>
                </a:lnTo>
                <a:lnTo>
                  <a:pt x="5606999" y="2055380"/>
                </a:lnTo>
                <a:lnTo>
                  <a:pt x="5606999" y="659155"/>
                </a:lnTo>
                <a:lnTo>
                  <a:pt x="680402" y="659155"/>
                </a:lnTo>
                <a:lnTo>
                  <a:pt x="0" y="0"/>
                </a:lnTo>
                <a:close/>
              </a:path>
              <a:path w="5607050" h="2181859">
                <a:moveTo>
                  <a:pt x="5481002" y="480377"/>
                </a:moveTo>
                <a:lnTo>
                  <a:pt x="806411" y="480377"/>
                </a:lnTo>
                <a:lnTo>
                  <a:pt x="733562" y="482346"/>
                </a:lnTo>
                <a:lnTo>
                  <a:pt x="696153" y="496127"/>
                </a:lnTo>
                <a:lnTo>
                  <a:pt x="682371" y="533532"/>
                </a:lnTo>
                <a:lnTo>
                  <a:pt x="680402" y="606374"/>
                </a:lnTo>
                <a:lnTo>
                  <a:pt x="680402" y="659155"/>
                </a:lnTo>
                <a:lnTo>
                  <a:pt x="5606999" y="659155"/>
                </a:lnTo>
                <a:lnTo>
                  <a:pt x="5606999" y="606374"/>
                </a:lnTo>
                <a:lnTo>
                  <a:pt x="5605030" y="533532"/>
                </a:lnTo>
                <a:lnTo>
                  <a:pt x="5591249" y="496127"/>
                </a:lnTo>
                <a:lnTo>
                  <a:pt x="5553844" y="482346"/>
                </a:lnTo>
                <a:lnTo>
                  <a:pt x="5481002" y="480377"/>
                </a:lnTo>
                <a:close/>
              </a:path>
            </a:pathLst>
          </a:custGeom>
          <a:solidFill>
            <a:srgbClr val="FEE6D3">
              <a:alpha val="52000"/>
            </a:srgbClr>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20" name="object 19">
            <a:extLst>
              <a:ext uri="{FF2B5EF4-FFF2-40B4-BE49-F238E27FC236}">
                <a16:creationId xmlns:a16="http://schemas.microsoft.com/office/drawing/2014/main" id="{27B8D577-455A-5E43-B09E-8DFBAD82C616}"/>
              </a:ext>
            </a:extLst>
          </p:cNvPr>
          <p:cNvSpPr txBox="1"/>
          <p:nvPr/>
        </p:nvSpPr>
        <p:spPr>
          <a:xfrm>
            <a:off x="6233489" y="3833198"/>
            <a:ext cx="4759055" cy="1474262"/>
          </a:xfrm>
          <a:prstGeom prst="rect">
            <a:avLst/>
          </a:prstGeom>
        </p:spPr>
        <p:txBody>
          <a:bodyPr vert="horz" wrap="square" lIns="0" tIns="57606" rIns="0" bIns="0" rtlCol="0">
            <a:spAutoFit/>
          </a:bodyPr>
          <a:lstStyle/>
          <a:p>
            <a:pPr marL="11521">
              <a:spcBef>
                <a:spcPts val="454"/>
              </a:spcBef>
            </a:pPr>
            <a:r>
              <a:rPr sz="1452" b="1" dirty="0">
                <a:solidFill>
                  <a:srgbClr val="E60012"/>
                </a:solidFill>
                <a:latin typeface="HGMaruGothicMPRO" panose="020F0600000000000000" pitchFamily="34" charset="-128"/>
                <a:ea typeface="HGMaruGothicMPRO" panose="020F0600000000000000" pitchFamily="34" charset="-128"/>
                <a:cs typeface="ShinMGoPro-Medium"/>
              </a:rPr>
              <a:t>【環境型セクシュアルハラスメント】</a:t>
            </a:r>
            <a:endParaRPr sz="1452" dirty="0">
              <a:solidFill>
                <a:srgbClr val="E60012"/>
              </a:solidFill>
              <a:latin typeface="HGMaruGothicMPRO" panose="020F0600000000000000" pitchFamily="34" charset="-128"/>
              <a:ea typeface="HGMaruGothicMPRO" panose="020F0600000000000000" pitchFamily="34" charset="-128"/>
              <a:cs typeface="ShinMGoPro-Medium"/>
            </a:endParaRPr>
          </a:p>
          <a:p>
            <a:pPr marL="28228">
              <a:lnSpc>
                <a:spcPts val="1464"/>
              </a:lnSpc>
              <a:spcBef>
                <a:spcPts val="308"/>
              </a:spcBef>
            </a:pPr>
            <a:r>
              <a:rPr sz="1225" dirty="0">
                <a:solidFill>
                  <a:srgbClr val="231F20"/>
                </a:solidFill>
                <a:latin typeface="HGMaruGothicMPRO" panose="020F0600000000000000" pitchFamily="34" charset="-128"/>
                <a:ea typeface="HGMaruGothicMPRO" panose="020F0600000000000000" pitchFamily="34" charset="-128"/>
                <a:cs typeface="A-OTF Shin Maru Go Pro"/>
              </a:rPr>
              <a:t>〈例えば…〉</a:t>
            </a:r>
            <a:endParaRPr sz="1225" dirty="0">
              <a:latin typeface="HGMaruGothicMPRO" panose="020F0600000000000000" pitchFamily="34" charset="-128"/>
              <a:ea typeface="HGMaruGothicMPRO" panose="020F0600000000000000" pitchFamily="34" charset="-128"/>
              <a:cs typeface="A-OTF Shin Maru Go Pro"/>
            </a:endParaRPr>
          </a:p>
          <a:p>
            <a:pPr marL="264993" marR="5185" indent="-161300" algn="just">
              <a:lnSpc>
                <a:spcPts val="1461"/>
              </a:lnSpc>
              <a:spcBef>
                <a:spcPts val="5"/>
              </a:spcBef>
              <a:buSzPct val="92307"/>
              <a:buChar char="■"/>
              <a:tabLst>
                <a:tab pos="255200" algn="l"/>
              </a:tabLst>
            </a:pPr>
            <a:r>
              <a:rPr sz="1179" dirty="0">
                <a:solidFill>
                  <a:srgbClr val="231F20"/>
                </a:solidFill>
                <a:latin typeface="HGMaruGothicMPRO" panose="020F0600000000000000" pitchFamily="34" charset="-128"/>
                <a:ea typeface="HGMaruGothicMPRO" panose="020F0600000000000000" pitchFamily="34" charset="-128"/>
                <a:cs typeface="A-OTF Shin Maru Go Pro"/>
              </a:rPr>
              <a:t>　勤務先の廊下やエレベーター内などで、上司が女性の部下の腰などにたびたびさわるので、部下が苦痛に感じて、就業意欲が低下している。</a:t>
            </a:r>
            <a:endParaRPr sz="1179" dirty="0">
              <a:latin typeface="HGMaruGothicMPRO" panose="020F0600000000000000" pitchFamily="34" charset="-128"/>
              <a:ea typeface="HGMaruGothicMPRO" panose="020F0600000000000000" pitchFamily="34" charset="-128"/>
              <a:cs typeface="A-OTF Shin Maru Go Pro"/>
            </a:endParaRPr>
          </a:p>
          <a:p>
            <a:pPr marL="263841" marR="4609" indent="-160148" algn="just">
              <a:lnSpc>
                <a:spcPts val="1461"/>
              </a:lnSpc>
              <a:spcBef>
                <a:spcPts val="9"/>
              </a:spcBef>
              <a:buSzPct val="92307"/>
              <a:buChar char="■"/>
              <a:tabLst>
                <a:tab pos="255200" algn="l"/>
              </a:tabLst>
            </a:pPr>
            <a:r>
              <a:rPr sz="1179" dirty="0">
                <a:solidFill>
                  <a:srgbClr val="231F20"/>
                </a:solidFill>
                <a:latin typeface="HGMaruGothicMPRO" panose="020F0600000000000000" pitchFamily="34" charset="-128"/>
                <a:ea typeface="HGMaruGothicMPRO" panose="020F0600000000000000" pitchFamily="34" charset="-128"/>
                <a:cs typeface="A-OTF Shin Maru Go Pro"/>
              </a:rPr>
              <a:t>　同僚が社内や取引先などに対して性的な内容の噂を流したため、仕事が手につかない。</a:t>
            </a:r>
            <a:endParaRPr sz="1179" dirty="0">
              <a:latin typeface="HGMaruGothicMPRO" panose="020F0600000000000000" pitchFamily="34" charset="-128"/>
              <a:ea typeface="HGMaruGothicMPRO" panose="020F0600000000000000" pitchFamily="34" charset="-128"/>
              <a:cs typeface="A-OTF Shin Maru Go Pro"/>
            </a:endParaRPr>
          </a:p>
        </p:txBody>
      </p:sp>
      <p:sp>
        <p:nvSpPr>
          <p:cNvPr id="26" name="object 6">
            <a:extLst>
              <a:ext uri="{FF2B5EF4-FFF2-40B4-BE49-F238E27FC236}">
                <a16:creationId xmlns:a16="http://schemas.microsoft.com/office/drawing/2014/main" id="{28E7C97C-BF9D-D244-ADE0-A1A276336A5D}"/>
              </a:ext>
            </a:extLst>
          </p:cNvPr>
          <p:cNvSpPr txBox="1"/>
          <p:nvPr/>
        </p:nvSpPr>
        <p:spPr>
          <a:xfrm>
            <a:off x="1271464" y="1160042"/>
            <a:ext cx="9111104" cy="839231"/>
          </a:xfrm>
          <a:prstGeom prst="rect">
            <a:avLst/>
          </a:prstGeom>
        </p:spPr>
        <p:txBody>
          <a:bodyPr vert="horz" wrap="square" lIns="0" tIns="91594" rIns="0" bIns="0" rtlCol="0">
            <a:spAutoFit/>
          </a:bodyPr>
          <a:lstStyle/>
          <a:p>
            <a:pPr marL="105421" algn="ctr">
              <a:spcBef>
                <a:spcPts val="1479"/>
              </a:spcBef>
            </a:pPr>
            <a:r>
              <a:rPr sz="2000" b="1" dirty="0">
                <a:solidFill>
                  <a:schemeClr val="bg1"/>
                </a:solidFill>
                <a:latin typeface="HGMaruGothicMPRO" panose="020F0600000000000000" pitchFamily="34" charset="-128"/>
                <a:ea typeface="HGMaruGothicMPRO" panose="020F0600000000000000" pitchFamily="34" charset="-128"/>
                <a:cs typeface="A-OTF Shin Maru Go Pro"/>
              </a:rPr>
              <a:t>職場におけるセクシュアルハラスメントとは</a:t>
            </a:r>
          </a:p>
          <a:p>
            <a:pPr marL="11521">
              <a:spcBef>
                <a:spcPts val="1275"/>
              </a:spcBef>
            </a:pPr>
            <a:r>
              <a:rPr sz="1452" dirty="0">
                <a:solidFill>
                  <a:srgbClr val="231F20"/>
                </a:solidFill>
                <a:latin typeface="HGMaruGothicMPRO" panose="020F0600000000000000" pitchFamily="34" charset="-128"/>
                <a:ea typeface="HGMaruGothicMPRO" panose="020F0600000000000000" pitchFamily="34" charset="-128"/>
                <a:cs typeface="A-OTF Shin Maru Go Pro"/>
              </a:rPr>
              <a:t>　</a:t>
            </a:r>
            <a:r>
              <a:rPr sz="1452" dirty="0" err="1">
                <a:solidFill>
                  <a:srgbClr val="231F20"/>
                </a:solidFill>
                <a:latin typeface="HGMaruGothicMPRO" panose="020F0600000000000000" pitchFamily="34" charset="-128"/>
                <a:ea typeface="HGMaruGothicMPRO" panose="020F0600000000000000" pitchFamily="34" charset="-128"/>
                <a:cs typeface="A-OTF Shin Maru Go Pro"/>
              </a:rPr>
              <a:t>男女雇用機会均等法では、</a:t>
            </a:r>
            <a:r>
              <a:rPr sz="1769" dirty="0" err="1">
                <a:solidFill>
                  <a:srgbClr val="E60012"/>
                </a:solidFill>
                <a:latin typeface="HGMaruGothicMPRO" panose="020F0600000000000000" pitchFamily="34" charset="-128"/>
                <a:ea typeface="HGMaruGothicMPRO" panose="020F0600000000000000" pitchFamily="34" charset="-128"/>
                <a:cs typeface="A-OTF Shin Maru Go Pro"/>
              </a:rPr>
              <a:t>職場において、労働者の意に反する性的な言動が行われ</a:t>
            </a:r>
            <a:r>
              <a:rPr sz="1769" dirty="0">
                <a:solidFill>
                  <a:srgbClr val="E60012"/>
                </a:solidFill>
                <a:latin typeface="HGMaruGothicMPRO" panose="020F0600000000000000" pitchFamily="34" charset="-128"/>
                <a:ea typeface="HGMaruGothicMPRO" panose="020F0600000000000000" pitchFamily="34" charset="-128"/>
                <a:cs typeface="A-OTF Shin Maru Go Pro"/>
              </a:rPr>
              <a:t>、</a:t>
            </a:r>
          </a:p>
        </p:txBody>
      </p:sp>
      <p:sp>
        <p:nvSpPr>
          <p:cNvPr id="21" name="正方形/長方形 20"/>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セクハラってどんなことを指すの？</a:t>
            </a:r>
          </a:p>
        </p:txBody>
      </p:sp>
      <p:sp>
        <p:nvSpPr>
          <p:cNvPr id="23"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95</a:t>
            </a:r>
            <a:endParaRPr lang="ja-JP" altLang="en-US" sz="1200" b="1" dirty="0"/>
          </a:p>
        </p:txBody>
      </p:sp>
    </p:spTree>
    <p:extLst>
      <p:ext uri="{BB962C8B-B14F-4D97-AF65-F5344CB8AC3E}">
        <p14:creationId xmlns:p14="http://schemas.microsoft.com/office/powerpoint/2010/main" val="36802043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8C759857-F646-544B-868C-6F9F455AC659}"/>
              </a:ext>
            </a:extLst>
          </p:cNvPr>
          <p:cNvSpPr txBox="1"/>
          <p:nvPr/>
        </p:nvSpPr>
        <p:spPr>
          <a:xfrm>
            <a:off x="839416" y="5803362"/>
            <a:ext cx="3724547" cy="379802"/>
          </a:xfrm>
          <a:prstGeom prst="rect">
            <a:avLst/>
          </a:prstGeom>
        </p:spPr>
        <p:txBody>
          <a:bodyPr vert="horz" wrap="square" lIns="0" tIns="10369" rIns="0" bIns="0" rtlCol="0">
            <a:spAutoFit/>
          </a:bodyPr>
          <a:lstStyle/>
          <a:p>
            <a:pPr marL="11521">
              <a:spcBef>
                <a:spcPts val="82"/>
              </a:spcBef>
              <a:tabLst>
                <a:tab pos="3116550" algn="l"/>
                <a:tab pos="6104058" algn="l"/>
              </a:tabLst>
            </a:pPr>
            <a:r>
              <a:rPr sz="2400" dirty="0">
                <a:solidFill>
                  <a:srgbClr val="E60012"/>
                </a:solidFill>
                <a:latin typeface="HGMaruGothicMPRO" panose="020F0600000000000000" pitchFamily="34" charset="-128"/>
                <a:ea typeface="HGMaruGothicMPRO" panose="020F0600000000000000" pitchFamily="34" charset="-128"/>
                <a:cs typeface="A-OTF Shin Maru Go Pro"/>
              </a:rPr>
              <a:t>人間関係からの切離し</a:t>
            </a:r>
          </a:p>
        </p:txBody>
      </p:sp>
      <p:sp>
        <p:nvSpPr>
          <p:cNvPr id="6" name="object 6">
            <a:extLst>
              <a:ext uri="{FF2B5EF4-FFF2-40B4-BE49-F238E27FC236}">
                <a16:creationId xmlns:a16="http://schemas.microsoft.com/office/drawing/2014/main" id="{52502155-B105-0543-93A1-DD5D25D33E2C}"/>
              </a:ext>
            </a:extLst>
          </p:cNvPr>
          <p:cNvSpPr/>
          <p:nvPr/>
        </p:nvSpPr>
        <p:spPr>
          <a:xfrm>
            <a:off x="1407652" y="4190160"/>
            <a:ext cx="2292356" cy="1463787"/>
          </a:xfrm>
          <a:prstGeom prst="rect">
            <a:avLst/>
          </a:prstGeom>
          <a:blipFill>
            <a:blip r:embed="rId2"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7" name="object 7">
            <a:extLst>
              <a:ext uri="{FF2B5EF4-FFF2-40B4-BE49-F238E27FC236}">
                <a16:creationId xmlns:a16="http://schemas.microsoft.com/office/drawing/2014/main" id="{7BBC555D-DFF3-E54B-AABE-D9AFCE5FBE7A}"/>
              </a:ext>
            </a:extLst>
          </p:cNvPr>
          <p:cNvSpPr/>
          <p:nvPr/>
        </p:nvSpPr>
        <p:spPr>
          <a:xfrm>
            <a:off x="5136022" y="4162223"/>
            <a:ext cx="1736471" cy="1512422"/>
          </a:xfrm>
          <a:prstGeom prst="rect">
            <a:avLst/>
          </a:prstGeom>
          <a:blipFill>
            <a:blip r:embed="rId3"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98CCC168-4FA4-CB48-8E53-0412E4434802}"/>
              </a:ext>
            </a:extLst>
          </p:cNvPr>
          <p:cNvSpPr/>
          <p:nvPr/>
        </p:nvSpPr>
        <p:spPr>
          <a:xfrm>
            <a:off x="8503427" y="4220376"/>
            <a:ext cx="1852014" cy="1469214"/>
          </a:xfrm>
          <a:prstGeom prst="rect">
            <a:avLst/>
          </a:prstGeom>
          <a:blipFill>
            <a:blip r:embed="rId4"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6DD6F33D-D09B-A541-B98C-82ADA946B920}"/>
              </a:ext>
            </a:extLst>
          </p:cNvPr>
          <p:cNvSpPr txBox="1"/>
          <p:nvPr/>
        </p:nvSpPr>
        <p:spPr>
          <a:xfrm>
            <a:off x="839416" y="3584088"/>
            <a:ext cx="2985977" cy="379802"/>
          </a:xfrm>
          <a:prstGeom prst="rect">
            <a:avLst/>
          </a:prstGeom>
        </p:spPr>
        <p:txBody>
          <a:bodyPr vert="horz" wrap="square" lIns="0" tIns="10369" rIns="0" bIns="0" rtlCol="0">
            <a:spAutoFit/>
          </a:bodyPr>
          <a:lstStyle/>
          <a:p>
            <a:pPr marL="11521">
              <a:spcBef>
                <a:spcPts val="82"/>
              </a:spcBef>
            </a:pPr>
            <a:r>
              <a:rPr sz="2400" dirty="0">
                <a:solidFill>
                  <a:srgbClr val="E60012"/>
                </a:solidFill>
                <a:latin typeface="HGMaruGothicMPRO" panose="020F0600000000000000" pitchFamily="34" charset="-128"/>
                <a:ea typeface="HGMaruGothicMPRO" panose="020F0600000000000000" pitchFamily="34" charset="-128"/>
                <a:cs typeface="A-OTF Shin Maru Go Pro"/>
              </a:rPr>
              <a:t>精神的な攻撃をする</a:t>
            </a:r>
          </a:p>
        </p:txBody>
      </p:sp>
      <p:sp>
        <p:nvSpPr>
          <p:cNvPr id="10" name="object 10">
            <a:extLst>
              <a:ext uri="{FF2B5EF4-FFF2-40B4-BE49-F238E27FC236}">
                <a16:creationId xmlns:a16="http://schemas.microsoft.com/office/drawing/2014/main" id="{4F076429-FDF9-BD46-89E5-01312383B5E2}"/>
              </a:ext>
            </a:extLst>
          </p:cNvPr>
          <p:cNvSpPr txBox="1"/>
          <p:nvPr/>
        </p:nvSpPr>
        <p:spPr>
          <a:xfrm>
            <a:off x="4560973" y="3584088"/>
            <a:ext cx="2803082" cy="379802"/>
          </a:xfrm>
          <a:prstGeom prst="rect">
            <a:avLst/>
          </a:prstGeom>
        </p:spPr>
        <p:txBody>
          <a:bodyPr vert="horz" wrap="square" lIns="0" tIns="10369" rIns="0" bIns="0" rtlCol="0">
            <a:spAutoFit/>
          </a:bodyPr>
          <a:lstStyle/>
          <a:p>
            <a:pPr marL="11521">
              <a:spcBef>
                <a:spcPts val="82"/>
              </a:spcBef>
            </a:pPr>
            <a:r>
              <a:rPr sz="2400" dirty="0">
                <a:solidFill>
                  <a:srgbClr val="E60012"/>
                </a:solidFill>
                <a:latin typeface="HGMaruGothicMPRO" panose="020F0600000000000000" pitchFamily="34" charset="-128"/>
                <a:ea typeface="HGMaruGothicMPRO" panose="020F0600000000000000" pitchFamily="34" charset="-128"/>
                <a:cs typeface="A-OTF Shin Maru Go Pro"/>
              </a:rPr>
              <a:t>過大な要求をする</a:t>
            </a:r>
          </a:p>
        </p:txBody>
      </p:sp>
      <p:sp>
        <p:nvSpPr>
          <p:cNvPr id="11" name="object 11">
            <a:extLst>
              <a:ext uri="{FF2B5EF4-FFF2-40B4-BE49-F238E27FC236}">
                <a16:creationId xmlns:a16="http://schemas.microsoft.com/office/drawing/2014/main" id="{E4A9749D-C5A0-BE44-9349-A36E52327804}"/>
              </a:ext>
            </a:extLst>
          </p:cNvPr>
          <p:cNvSpPr txBox="1"/>
          <p:nvPr/>
        </p:nvSpPr>
        <p:spPr>
          <a:xfrm>
            <a:off x="7844969" y="3584088"/>
            <a:ext cx="2747494" cy="379802"/>
          </a:xfrm>
          <a:prstGeom prst="rect">
            <a:avLst/>
          </a:prstGeom>
        </p:spPr>
        <p:txBody>
          <a:bodyPr vert="horz" wrap="square" lIns="0" tIns="10369" rIns="0" bIns="0" rtlCol="0">
            <a:spAutoFit/>
          </a:bodyPr>
          <a:lstStyle/>
          <a:p>
            <a:pPr marL="11521">
              <a:spcBef>
                <a:spcPts val="82"/>
              </a:spcBef>
            </a:pPr>
            <a:r>
              <a:rPr sz="2400" dirty="0">
                <a:solidFill>
                  <a:srgbClr val="E60012"/>
                </a:solidFill>
                <a:latin typeface="HGMaruGothicMPRO" panose="020F0600000000000000" pitchFamily="34" charset="-128"/>
                <a:ea typeface="HGMaruGothicMPRO" panose="020F0600000000000000" pitchFamily="34" charset="-128"/>
                <a:cs typeface="A-OTF Shin Maru Go Pro"/>
              </a:rPr>
              <a:t>過小な要求と評価</a:t>
            </a:r>
          </a:p>
        </p:txBody>
      </p:sp>
      <p:sp>
        <p:nvSpPr>
          <p:cNvPr id="12" name="object 12">
            <a:extLst>
              <a:ext uri="{FF2B5EF4-FFF2-40B4-BE49-F238E27FC236}">
                <a16:creationId xmlns:a16="http://schemas.microsoft.com/office/drawing/2014/main" id="{53166A84-5319-DC4F-861D-7F1C206A0750}"/>
              </a:ext>
            </a:extLst>
          </p:cNvPr>
          <p:cNvSpPr/>
          <p:nvPr/>
        </p:nvSpPr>
        <p:spPr>
          <a:xfrm>
            <a:off x="1595992" y="1988840"/>
            <a:ext cx="1932531" cy="1592938"/>
          </a:xfrm>
          <a:prstGeom prst="rect">
            <a:avLst/>
          </a:prstGeom>
          <a:blipFill>
            <a:blip r:embed="rId5"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3" name="object 13">
            <a:extLst>
              <a:ext uri="{FF2B5EF4-FFF2-40B4-BE49-F238E27FC236}">
                <a16:creationId xmlns:a16="http://schemas.microsoft.com/office/drawing/2014/main" id="{6403FE48-E37C-BA4E-B6DC-22DF0A6FFFB1}"/>
              </a:ext>
            </a:extLst>
          </p:cNvPr>
          <p:cNvSpPr/>
          <p:nvPr/>
        </p:nvSpPr>
        <p:spPr>
          <a:xfrm>
            <a:off x="5140780" y="2019928"/>
            <a:ext cx="1772272" cy="1481302"/>
          </a:xfrm>
          <a:prstGeom prst="rect">
            <a:avLst/>
          </a:prstGeom>
          <a:blipFill>
            <a:blip r:embed="rId6"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4" name="object 14">
            <a:extLst>
              <a:ext uri="{FF2B5EF4-FFF2-40B4-BE49-F238E27FC236}">
                <a16:creationId xmlns:a16="http://schemas.microsoft.com/office/drawing/2014/main" id="{5BCA11C0-4228-AC43-9BA9-88BC03DE5915}"/>
              </a:ext>
            </a:extLst>
          </p:cNvPr>
          <p:cNvSpPr/>
          <p:nvPr/>
        </p:nvSpPr>
        <p:spPr>
          <a:xfrm>
            <a:off x="8456034" y="2006791"/>
            <a:ext cx="2016165" cy="1519015"/>
          </a:xfrm>
          <a:prstGeom prst="rect">
            <a:avLst/>
          </a:prstGeom>
          <a:blipFill>
            <a:blip r:embed="rId7"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5" name="object 15">
            <a:extLst>
              <a:ext uri="{FF2B5EF4-FFF2-40B4-BE49-F238E27FC236}">
                <a16:creationId xmlns:a16="http://schemas.microsoft.com/office/drawing/2014/main" id="{ABCC808C-5A58-2647-BCCC-B1C437FFD514}"/>
              </a:ext>
            </a:extLst>
          </p:cNvPr>
          <p:cNvSpPr txBox="1"/>
          <p:nvPr/>
        </p:nvSpPr>
        <p:spPr>
          <a:xfrm>
            <a:off x="1809655" y="6456539"/>
            <a:ext cx="8572932" cy="400229"/>
          </a:xfrm>
          <a:prstGeom prst="rect">
            <a:avLst/>
          </a:prstGeom>
          <a:solidFill>
            <a:srgbClr val="ABE1FA"/>
          </a:solidFill>
        </p:spPr>
        <p:txBody>
          <a:bodyPr vert="horz" wrap="square" lIns="0" tIns="97976" rIns="0" bIns="97976" rtlCol="0">
            <a:spAutoFit/>
          </a:bodyPr>
          <a:lstStyle/>
          <a:p>
            <a:pPr marL="300710">
              <a:spcBef>
                <a:spcPts val="885"/>
              </a:spcBef>
            </a:pPr>
            <a:r>
              <a:rPr sz="1315" dirty="0">
                <a:solidFill>
                  <a:srgbClr val="231F20"/>
                </a:solidFill>
                <a:latin typeface="HGMaruGothicMPRO" panose="020F0600000000000000" pitchFamily="34" charset="-128"/>
                <a:ea typeface="HGMaruGothicMPRO" panose="020F0600000000000000" pitchFamily="34" charset="-128"/>
                <a:cs typeface="A-OTF Shin Maru Go Pro"/>
              </a:rPr>
              <a:t>詳しくは･･･厚生労働省ホームページ「あかるい職場応援団」</a:t>
            </a:r>
            <a:r>
              <a:rPr lang="en-US" sz="1315" dirty="0">
                <a:solidFill>
                  <a:srgbClr val="231F20"/>
                </a:solidFill>
                <a:latin typeface="HGMaruGothicMPRO" panose="020F0600000000000000" pitchFamily="34" charset="-128"/>
                <a:ea typeface="HGMaruGothicMPRO" panose="020F0600000000000000" pitchFamily="34" charset="-128"/>
                <a:cs typeface="A-OTF Shin Maru Go Pro"/>
              </a:rPr>
              <a:t>http://www.no-pawahara.mhlw.go.jp/</a:t>
            </a:r>
            <a:endParaRPr sz="1315" dirty="0">
              <a:latin typeface="HGMaruGothicMPRO" panose="020F0600000000000000" pitchFamily="34" charset="-128"/>
              <a:ea typeface="HGMaruGothicMPRO" panose="020F0600000000000000" pitchFamily="34" charset="-128"/>
              <a:cs typeface="A-OTF Shin Maru Go Pro"/>
            </a:endParaRPr>
          </a:p>
        </p:txBody>
      </p:sp>
      <p:sp>
        <p:nvSpPr>
          <p:cNvPr id="16" name="object 5">
            <a:extLst>
              <a:ext uri="{FF2B5EF4-FFF2-40B4-BE49-F238E27FC236}">
                <a16:creationId xmlns:a16="http://schemas.microsoft.com/office/drawing/2014/main" id="{84FF2060-7C31-6E45-B873-A408C65C3974}"/>
              </a:ext>
            </a:extLst>
          </p:cNvPr>
          <p:cNvSpPr txBox="1"/>
          <p:nvPr/>
        </p:nvSpPr>
        <p:spPr>
          <a:xfrm>
            <a:off x="7890338" y="5803362"/>
            <a:ext cx="3822286" cy="379802"/>
          </a:xfrm>
          <a:prstGeom prst="rect">
            <a:avLst/>
          </a:prstGeom>
        </p:spPr>
        <p:txBody>
          <a:bodyPr vert="horz" wrap="square" lIns="0" tIns="10369" rIns="0" bIns="0" rtlCol="0">
            <a:spAutoFit/>
          </a:bodyPr>
          <a:lstStyle/>
          <a:p>
            <a:pPr marL="11521">
              <a:spcBef>
                <a:spcPts val="82"/>
              </a:spcBef>
              <a:tabLst>
                <a:tab pos="3116550" algn="l"/>
                <a:tab pos="6104058" algn="l"/>
              </a:tabLst>
            </a:pPr>
            <a:r>
              <a:rPr sz="2400" dirty="0">
                <a:solidFill>
                  <a:srgbClr val="E60012"/>
                </a:solidFill>
                <a:latin typeface="HGMaruGothicMPRO" panose="020F0600000000000000" pitchFamily="34" charset="-128"/>
                <a:ea typeface="HGMaruGothicMPRO" panose="020F0600000000000000" pitchFamily="34" charset="-128"/>
                <a:cs typeface="A-OTF Shin Maru Go Pro"/>
              </a:rPr>
              <a:t>身体的な攻撃をする</a:t>
            </a:r>
          </a:p>
        </p:txBody>
      </p:sp>
      <p:sp>
        <p:nvSpPr>
          <p:cNvPr id="17" name="object 5">
            <a:extLst>
              <a:ext uri="{FF2B5EF4-FFF2-40B4-BE49-F238E27FC236}">
                <a16:creationId xmlns:a16="http://schemas.microsoft.com/office/drawing/2014/main" id="{9DD2656E-AC62-AA4E-99BA-353CC53B73D4}"/>
              </a:ext>
            </a:extLst>
          </p:cNvPr>
          <p:cNvSpPr txBox="1"/>
          <p:nvPr/>
        </p:nvSpPr>
        <p:spPr>
          <a:xfrm>
            <a:off x="4586719" y="5803362"/>
            <a:ext cx="3723026" cy="379802"/>
          </a:xfrm>
          <a:prstGeom prst="rect">
            <a:avLst/>
          </a:prstGeom>
        </p:spPr>
        <p:txBody>
          <a:bodyPr vert="horz" wrap="square" lIns="0" tIns="10369" rIns="0" bIns="0" rtlCol="0">
            <a:spAutoFit/>
          </a:bodyPr>
          <a:lstStyle/>
          <a:p>
            <a:pPr marL="11521">
              <a:spcBef>
                <a:spcPts val="82"/>
              </a:spcBef>
              <a:tabLst>
                <a:tab pos="3116550" algn="l"/>
                <a:tab pos="6104058" algn="l"/>
              </a:tabLst>
            </a:pPr>
            <a:r>
              <a:rPr sz="2400" dirty="0">
                <a:solidFill>
                  <a:srgbClr val="E60012"/>
                </a:solidFill>
                <a:latin typeface="HGMaruGothicMPRO" panose="020F0600000000000000" pitchFamily="34" charset="-128"/>
                <a:ea typeface="HGMaruGothicMPRO" panose="020F0600000000000000" pitchFamily="34" charset="-128"/>
                <a:cs typeface="A-OTF Shin Maru Go Pro"/>
              </a:rPr>
              <a:t>プライバシーの侵害	</a:t>
            </a:r>
          </a:p>
        </p:txBody>
      </p:sp>
      <p:sp>
        <p:nvSpPr>
          <p:cNvPr id="18" name="正方形/長方形 17"/>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どんなことがパワハラになるの？</a:t>
            </a:r>
          </a:p>
        </p:txBody>
      </p:sp>
      <p:sp>
        <p:nvSpPr>
          <p:cNvPr id="20" name="object 5">
            <a:extLst>
              <a:ext uri="{FF2B5EF4-FFF2-40B4-BE49-F238E27FC236}">
                <a16:creationId xmlns:a16="http://schemas.microsoft.com/office/drawing/2014/main" id="{1561C9F6-673C-0F41-9588-118ED9259723}"/>
              </a:ext>
            </a:extLst>
          </p:cNvPr>
          <p:cNvSpPr txBox="1"/>
          <p:nvPr/>
        </p:nvSpPr>
        <p:spPr>
          <a:xfrm>
            <a:off x="335360" y="893421"/>
            <a:ext cx="11017224" cy="1051826"/>
          </a:xfrm>
          <a:prstGeom prst="rect">
            <a:avLst/>
          </a:prstGeom>
        </p:spPr>
        <p:txBody>
          <a:bodyPr vert="horz" wrap="square" lIns="0" tIns="5715" rIns="0" bIns="0" rtlCol="0">
            <a:spAutoFit/>
          </a:bodyPr>
          <a:lstStyle/>
          <a:p>
            <a:pPr marL="12700" marR="5080" indent="2540" algn="just">
              <a:lnSpc>
                <a:spcPct val="103299"/>
              </a:lnSpc>
              <a:spcBef>
                <a:spcPts val="45"/>
              </a:spcBef>
            </a:pPr>
            <a:r>
              <a:rPr sz="2200" dirty="0">
                <a:solidFill>
                  <a:srgbClr val="231F20"/>
                </a:solidFill>
                <a:latin typeface="HGMaruGothicMPRO" panose="020F0600000000000000" pitchFamily="34" charset="-128"/>
                <a:ea typeface="HGMaruGothicMPRO" panose="020F0600000000000000" pitchFamily="34" charset="-128"/>
                <a:cs typeface="A-OTF Shin Maru Go Pro"/>
              </a:rPr>
              <a:t>　</a:t>
            </a:r>
            <a:r>
              <a:rPr sz="2200" dirty="0" err="1">
                <a:solidFill>
                  <a:srgbClr val="231F20"/>
                </a:solidFill>
                <a:latin typeface="HGMaruGothicMPRO" panose="020F0600000000000000" pitchFamily="34" charset="-128"/>
                <a:ea typeface="HGMaruGothicMPRO" panose="020F0600000000000000" pitchFamily="34" charset="-128"/>
                <a:cs typeface="A-OTF Shin Maru Go Pro"/>
              </a:rPr>
              <a:t>同じ職場で働くものに対し、職務上の地位や人間関係などの</a:t>
            </a:r>
            <a:r>
              <a:rPr sz="2200" b="1" u="sng" dirty="0" err="1">
                <a:solidFill>
                  <a:srgbClr val="FF0000"/>
                </a:solidFill>
                <a:latin typeface="HGMaruGothicMPRO" panose="020F0600000000000000" pitchFamily="34" charset="-128"/>
                <a:ea typeface="HGMaruGothicMPRO" panose="020F0600000000000000" pitchFamily="34" charset="-128"/>
                <a:cs typeface="A-OTF Shin Maru Go Pro"/>
              </a:rPr>
              <a:t>職場</a:t>
            </a:r>
            <a:r>
              <a:rPr lang="ja-JP" altLang="en-US" sz="2200" b="1" u="sng" dirty="0">
                <a:solidFill>
                  <a:srgbClr val="FF0000"/>
                </a:solidFill>
                <a:latin typeface="HGMaruGothicMPRO" panose="020F0600000000000000" pitchFamily="34" charset="-128"/>
                <a:ea typeface="HGMaruGothicMPRO" panose="020F0600000000000000" pitchFamily="34" charset="-128"/>
                <a:cs typeface="A-OTF Shin Maru Go Pro"/>
              </a:rPr>
              <a:t>内で</a:t>
            </a:r>
            <a:r>
              <a:rPr sz="2200" b="1" u="sng" dirty="0" err="1">
                <a:solidFill>
                  <a:srgbClr val="FF0000"/>
                </a:solidFill>
                <a:latin typeface="HGMaruGothicMPRO" panose="020F0600000000000000" pitchFamily="34" charset="-128"/>
                <a:ea typeface="HGMaruGothicMPRO" panose="020F0600000000000000" pitchFamily="34" charset="-128"/>
                <a:cs typeface="A-OTF Shin Maru Go Pro"/>
              </a:rPr>
              <a:t>の優位性</a:t>
            </a:r>
            <a:r>
              <a:rPr sz="2200" dirty="0" err="1">
                <a:solidFill>
                  <a:srgbClr val="231F20"/>
                </a:solidFill>
                <a:latin typeface="HGMaruGothicMPRO" panose="020F0600000000000000" pitchFamily="34" charset="-128"/>
                <a:ea typeface="HGMaruGothicMPRO" panose="020F0600000000000000" pitchFamily="34" charset="-128"/>
                <a:cs typeface="A-OTF Shin Maru Go Pro"/>
              </a:rPr>
              <a:t>を背景に、</a:t>
            </a:r>
            <a:r>
              <a:rPr sz="2200" b="1" u="sng" dirty="0" err="1">
                <a:solidFill>
                  <a:srgbClr val="E60012"/>
                </a:solidFill>
                <a:latin typeface="HGMaruGothicMPRO" panose="020F0600000000000000" pitchFamily="34" charset="-128"/>
                <a:ea typeface="HGMaruGothicMPRO" panose="020F0600000000000000" pitchFamily="34" charset="-128"/>
                <a:cs typeface="ShinMGoPro-Medium"/>
              </a:rPr>
              <a:t>業務の適正な範囲</a:t>
            </a:r>
            <a:r>
              <a:rPr sz="2200" b="1" dirty="0" err="1">
                <a:solidFill>
                  <a:srgbClr val="E60012"/>
                </a:solidFill>
                <a:latin typeface="HGMaruGothicMPRO" panose="020F0600000000000000" pitchFamily="34" charset="-128"/>
                <a:ea typeface="HGMaruGothicMPRO" panose="020F0600000000000000" pitchFamily="34" charset="-128"/>
                <a:cs typeface="ShinMGoPro-Medium"/>
              </a:rPr>
              <a:t>を超えて</a:t>
            </a:r>
            <a:r>
              <a:rPr sz="2200" dirty="0" err="1">
                <a:solidFill>
                  <a:srgbClr val="E60012"/>
                </a:solidFill>
                <a:latin typeface="HGMaruGothicMPRO" panose="020F0600000000000000" pitchFamily="34" charset="-128"/>
                <a:ea typeface="HGMaruGothicMPRO" panose="020F0600000000000000" pitchFamily="34" charset="-128"/>
                <a:cs typeface="A-OTF Shin Maru Go Pro"/>
              </a:rPr>
              <a:t>、</a:t>
            </a:r>
            <a:r>
              <a:rPr sz="2200" b="1" dirty="0" err="1">
                <a:solidFill>
                  <a:srgbClr val="E60012"/>
                </a:solidFill>
                <a:latin typeface="HGMaruGothicMPRO" panose="020F0600000000000000" pitchFamily="34" charset="-128"/>
                <a:ea typeface="HGMaruGothicMPRO" panose="020F0600000000000000" pitchFamily="34" charset="-128"/>
                <a:cs typeface="ShinMGoPro-Medium"/>
              </a:rPr>
              <a:t>精神的・身体的苦痛を与えたり</a:t>
            </a:r>
            <a:r>
              <a:rPr sz="2200" dirty="0" err="1">
                <a:solidFill>
                  <a:srgbClr val="E60012"/>
                </a:solidFill>
                <a:latin typeface="HGMaruGothicMPRO" panose="020F0600000000000000" pitchFamily="34" charset="-128"/>
                <a:ea typeface="HGMaruGothicMPRO" panose="020F0600000000000000" pitchFamily="34" charset="-128"/>
                <a:cs typeface="A-OTF Shin Maru Go Pro"/>
              </a:rPr>
              <a:t>、</a:t>
            </a:r>
            <a:r>
              <a:rPr sz="2200" b="1" dirty="0" err="1">
                <a:solidFill>
                  <a:srgbClr val="E60012"/>
                </a:solidFill>
                <a:latin typeface="HGMaruGothicMPRO" panose="020F0600000000000000" pitchFamily="34" charset="-128"/>
                <a:ea typeface="HGMaruGothicMPRO" panose="020F0600000000000000" pitchFamily="34" charset="-128"/>
                <a:cs typeface="ShinMGoPro-Medium"/>
              </a:rPr>
              <a:t>職場環境を悪化させる</a:t>
            </a:r>
            <a:r>
              <a:rPr sz="2200" dirty="0" err="1">
                <a:solidFill>
                  <a:srgbClr val="231F20"/>
                </a:solidFill>
                <a:latin typeface="HGMaruGothicMPRO" panose="020F0600000000000000" pitchFamily="34" charset="-128"/>
                <a:ea typeface="HGMaruGothicMPRO" panose="020F0600000000000000" pitchFamily="34" charset="-128"/>
                <a:cs typeface="A-OTF Shin Maru Go Pro"/>
              </a:rPr>
              <a:t>行為をいいます</a:t>
            </a:r>
            <a:r>
              <a:rPr sz="2200" dirty="0">
                <a:solidFill>
                  <a:srgbClr val="231F20"/>
                </a:solidFill>
                <a:latin typeface="HGMaruGothicMPRO" panose="020F0600000000000000" pitchFamily="34" charset="-128"/>
                <a:ea typeface="HGMaruGothicMPRO" panose="020F0600000000000000" pitchFamily="34" charset="-128"/>
                <a:cs typeface="A-OTF Shin Maru Go Pro"/>
              </a:rPr>
              <a:t>。</a:t>
            </a:r>
            <a:endParaRPr sz="2200" dirty="0">
              <a:latin typeface="HGMaruGothicMPRO" panose="020F0600000000000000" pitchFamily="34" charset="-128"/>
              <a:ea typeface="HGMaruGothicMPRO" panose="020F0600000000000000" pitchFamily="34" charset="-128"/>
              <a:cs typeface="A-OTF Shin Maru Go Pro"/>
            </a:endParaRPr>
          </a:p>
        </p:txBody>
      </p:sp>
      <p:sp>
        <p:nvSpPr>
          <p:cNvPr id="21"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96</a:t>
            </a:r>
            <a:endParaRPr lang="ja-JP" altLang="en-US" sz="1200" b="1" dirty="0"/>
          </a:p>
        </p:txBody>
      </p:sp>
    </p:spTree>
    <p:extLst>
      <p:ext uri="{BB962C8B-B14F-4D97-AF65-F5344CB8AC3E}">
        <p14:creationId xmlns:p14="http://schemas.microsoft.com/office/powerpoint/2010/main" val="35949175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CED142B-BDCC-0D49-B180-7D8178C31805}"/>
              </a:ext>
            </a:extLst>
          </p:cNvPr>
          <p:cNvSpPr txBox="1">
            <a:spLocks/>
          </p:cNvSpPr>
          <p:nvPr/>
        </p:nvSpPr>
        <p:spPr>
          <a:xfrm>
            <a:off x="1773409" y="743470"/>
            <a:ext cx="8345859" cy="322260"/>
          </a:xfrm>
          <a:prstGeom prst="rect">
            <a:avLst/>
          </a:prstGeom>
        </p:spPr>
        <p:txBody>
          <a:bodyPr vert="horz" wrap="square" lIns="0" tIns="14978" rIns="0" bIns="0" rtlCol="0">
            <a:sp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11521">
              <a:lnSpc>
                <a:spcPct val="100000"/>
              </a:lnSpc>
              <a:spcBef>
                <a:spcPts val="118"/>
              </a:spcBef>
            </a:pPr>
            <a:r>
              <a:rPr lang="ja-JP" altLang="en-US" sz="1996" b="1">
                <a:solidFill>
                  <a:srgbClr val="FFFFFF"/>
                </a:solidFill>
                <a:latin typeface="HGMaruGothicMPRO" panose="020F0600000000000000" pitchFamily="34" charset="-128"/>
                <a:ea typeface="HGMaruGothicMPRO" panose="020F0600000000000000" pitchFamily="34" charset="-128"/>
                <a:cs typeface="ShinMGoPro-DeBold"/>
              </a:rPr>
              <a:t>もし自分がハラスメントをやってしまったら？</a:t>
            </a:r>
            <a:r>
              <a:rPr lang="en-US" altLang="ja-JP" sz="1996" b="1" dirty="0">
                <a:solidFill>
                  <a:srgbClr val="FFFFFF"/>
                </a:solidFill>
                <a:latin typeface="HGMaruGothicMPRO" panose="020F0600000000000000" pitchFamily="34" charset="-128"/>
                <a:ea typeface="HGMaruGothicMPRO" panose="020F0600000000000000" pitchFamily="34" charset="-128"/>
                <a:cs typeface="ShinMGoPro-DeBold"/>
              </a:rPr>
              <a:t>《</a:t>
            </a:r>
            <a:r>
              <a:rPr lang="ja-JP" altLang="en-US" sz="1996" b="1">
                <a:solidFill>
                  <a:srgbClr val="FFFFFF"/>
                </a:solidFill>
                <a:latin typeface="HGMaruGothicMPRO" panose="020F0600000000000000" pitchFamily="34" charset="-128"/>
                <a:ea typeface="HGMaruGothicMPRO" panose="020F0600000000000000" pitchFamily="34" charset="-128"/>
                <a:cs typeface="ShinMGoPro-DeBold"/>
              </a:rPr>
              <a:t>行為者責任</a:t>
            </a:r>
            <a:r>
              <a:rPr lang="en-US" altLang="ja-JP" sz="1996" b="1" dirty="0">
                <a:solidFill>
                  <a:srgbClr val="FFFFFF"/>
                </a:solidFill>
                <a:latin typeface="HGMaruGothicMPRO" panose="020F0600000000000000" pitchFamily="34" charset="-128"/>
                <a:ea typeface="HGMaruGothicMPRO" panose="020F0600000000000000" pitchFamily="34" charset="-128"/>
                <a:cs typeface="ShinMGoPro-DeBold"/>
              </a:rPr>
              <a:t>》</a:t>
            </a:r>
            <a:endParaRPr lang="ja-JP" altLang="en-US" sz="1996">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391487EE-A2CB-7047-8A85-16609D7AA597}"/>
              </a:ext>
            </a:extLst>
          </p:cNvPr>
          <p:cNvSpPr txBox="1"/>
          <p:nvPr/>
        </p:nvSpPr>
        <p:spPr>
          <a:xfrm>
            <a:off x="1669795" y="1394976"/>
            <a:ext cx="8730773" cy="4787488"/>
          </a:xfrm>
          <a:prstGeom prst="rect">
            <a:avLst/>
          </a:prstGeom>
        </p:spPr>
        <p:txBody>
          <a:bodyPr vert="horz" wrap="square" lIns="0" tIns="10945" rIns="0" bIns="0" rtlCol="0">
            <a:spAutoFit/>
          </a:bodyPr>
          <a:lstStyle/>
          <a:p>
            <a:pPr marL="132497" marR="4609" indent="6913">
              <a:lnSpc>
                <a:spcPct val="117400"/>
              </a:lnSpc>
              <a:spcBef>
                <a:spcPts val="86"/>
              </a:spcBef>
            </a:pPr>
            <a:r>
              <a:rPr sz="1996" dirty="0">
                <a:solidFill>
                  <a:srgbClr val="231F20"/>
                </a:solidFill>
                <a:latin typeface="HGMaruGothicMPRO" panose="020F0600000000000000" pitchFamily="34" charset="-128"/>
                <a:ea typeface="HGMaruGothicMPRO" panose="020F0600000000000000" pitchFamily="34" charset="-128"/>
                <a:cs typeface="A-OTF Shin Maru Go Pro"/>
              </a:rPr>
              <a:t>　あなたがハラスメントをやった立場になった場合、どのような責任が生じるでしょうか。パワーハラスメントを例で見てみましょう。</a:t>
            </a:r>
            <a:endParaRPr sz="1996" dirty="0">
              <a:latin typeface="HGMaruGothicMPRO" panose="020F0600000000000000" pitchFamily="34" charset="-128"/>
              <a:ea typeface="HGMaruGothicMPRO" panose="020F0600000000000000" pitchFamily="34" charset="-128"/>
              <a:cs typeface="A-OTF Shin Maru Go Pro"/>
            </a:endParaRPr>
          </a:p>
          <a:p>
            <a:pPr>
              <a:spcBef>
                <a:spcPts val="23"/>
              </a:spcBef>
            </a:pPr>
            <a:endParaRPr sz="2495" dirty="0">
              <a:latin typeface="HGMaruGothicMPRO" panose="020F0600000000000000" pitchFamily="34" charset="-128"/>
              <a:ea typeface="HGMaruGothicMPRO" panose="020F0600000000000000" pitchFamily="34" charset="-128"/>
              <a:cs typeface="Times New Roman"/>
            </a:endParaRPr>
          </a:p>
          <a:p>
            <a:pPr marL="11521"/>
            <a:r>
              <a:rPr sz="1996" b="1" dirty="0">
                <a:solidFill>
                  <a:srgbClr val="E60012"/>
                </a:solidFill>
                <a:latin typeface="HGMaruGothicMPRO" panose="020F0600000000000000" pitchFamily="34" charset="-128"/>
                <a:ea typeface="HGMaruGothicMPRO" panose="020F0600000000000000" pitchFamily="34" charset="-128"/>
                <a:cs typeface="ShinMGoPro-DeBold"/>
              </a:rPr>
              <a:t>【民事責任】</a:t>
            </a:r>
            <a:endParaRPr sz="1996" dirty="0">
              <a:solidFill>
                <a:srgbClr val="E60012"/>
              </a:solidFill>
              <a:latin typeface="HGMaruGothicMPRO" panose="020F0600000000000000" pitchFamily="34" charset="-128"/>
              <a:ea typeface="HGMaruGothicMPRO" panose="020F0600000000000000" pitchFamily="34" charset="-128"/>
              <a:cs typeface="ShinMGoPro-DeBold"/>
            </a:endParaRPr>
          </a:p>
          <a:p>
            <a:pPr marL="139409">
              <a:spcBef>
                <a:spcPts val="531"/>
              </a:spcBef>
            </a:pPr>
            <a:r>
              <a:rPr sz="1996" dirty="0">
                <a:solidFill>
                  <a:srgbClr val="231F20"/>
                </a:solidFill>
                <a:latin typeface="HGMaruGothicMPRO" panose="020F0600000000000000" pitchFamily="34" charset="-128"/>
                <a:ea typeface="HGMaruGothicMPRO" panose="020F0600000000000000" pitchFamily="34" charset="-128"/>
                <a:cs typeface="A-OTF Shin Maru Go Pro"/>
              </a:rPr>
              <a:t>　損害賠償を請求される可能性があります。</a:t>
            </a:r>
            <a:endParaRPr sz="1996" dirty="0">
              <a:latin typeface="HGMaruGothicMPRO" panose="020F0600000000000000" pitchFamily="34" charset="-128"/>
              <a:ea typeface="HGMaruGothicMPRO" panose="020F0600000000000000" pitchFamily="34" charset="-128"/>
              <a:cs typeface="A-OTF Shin Maru Go Pro"/>
            </a:endParaRPr>
          </a:p>
          <a:p>
            <a:pPr marL="139409">
              <a:spcBef>
                <a:spcPts val="526"/>
              </a:spcBef>
            </a:pPr>
            <a:r>
              <a:rPr sz="1996" dirty="0">
                <a:solidFill>
                  <a:srgbClr val="231F20"/>
                </a:solidFill>
                <a:latin typeface="HGMaruGothicMPRO" panose="020F0600000000000000" pitchFamily="34" charset="-128"/>
                <a:ea typeface="HGMaruGothicMPRO" panose="020F0600000000000000" pitchFamily="34" charset="-128"/>
                <a:cs typeface="A-OTF Shin Maru Go Pro"/>
              </a:rPr>
              <a:t>　○　あなた：不法行為責任に基づく損害賠償請求（民法第709条）</a:t>
            </a:r>
            <a:endParaRPr sz="1996" dirty="0">
              <a:latin typeface="HGMaruGothicMPRO" panose="020F0600000000000000" pitchFamily="34" charset="-128"/>
              <a:ea typeface="HGMaruGothicMPRO" panose="020F0600000000000000" pitchFamily="34" charset="-128"/>
              <a:cs typeface="A-OTF Shin Maru Go Pro"/>
            </a:endParaRPr>
          </a:p>
          <a:p>
            <a:pPr marL="139409">
              <a:spcBef>
                <a:spcPts val="531"/>
              </a:spcBef>
              <a:tabLst>
                <a:tab pos="2117065" algn="l"/>
              </a:tabLst>
            </a:pPr>
            <a:r>
              <a:rPr sz="1996" dirty="0">
                <a:solidFill>
                  <a:srgbClr val="231F20"/>
                </a:solidFill>
                <a:latin typeface="HGMaruGothicMPRO" panose="020F0600000000000000" pitchFamily="34" charset="-128"/>
                <a:ea typeface="HGMaruGothicMPRO" panose="020F0600000000000000" pitchFamily="34" charset="-128"/>
                <a:cs typeface="A-OTF Shin Maru Go Pro"/>
              </a:rPr>
              <a:t>　○　会　社：債務不履行責任（安全配慮義務違反）に基づく損害賠償</a:t>
            </a:r>
            <a:endParaRPr sz="1996" dirty="0">
              <a:latin typeface="HGMaruGothicMPRO" panose="020F0600000000000000" pitchFamily="34" charset="-128"/>
              <a:ea typeface="HGMaruGothicMPRO" panose="020F0600000000000000" pitchFamily="34" charset="-128"/>
              <a:cs typeface="A-OTF Shin Maru Go Pro"/>
            </a:endParaRPr>
          </a:p>
          <a:p>
            <a:pPr marL="1631436">
              <a:spcBef>
                <a:spcPts val="531"/>
              </a:spcBef>
              <a:tabLst>
                <a:tab pos="1952884" algn="l"/>
              </a:tabLst>
            </a:pPr>
            <a:r>
              <a:rPr lang="en-US" sz="1996" dirty="0">
                <a:solidFill>
                  <a:srgbClr val="231F20"/>
                </a:solidFill>
                <a:latin typeface="HGMaruGothicMPRO" panose="020F0600000000000000" pitchFamily="34" charset="-128"/>
                <a:ea typeface="HGMaruGothicMPRO" panose="020F0600000000000000" pitchFamily="34" charset="-128"/>
                <a:cs typeface="A-OTF Shin Maru Go Pro"/>
              </a:rPr>
              <a:t>	</a:t>
            </a:r>
            <a:r>
              <a:rPr sz="1996" dirty="0">
                <a:solidFill>
                  <a:srgbClr val="231F20"/>
                </a:solidFill>
                <a:latin typeface="HGMaruGothicMPRO" panose="020F0600000000000000" pitchFamily="34" charset="-128"/>
                <a:ea typeface="HGMaruGothicMPRO" panose="020F0600000000000000" pitchFamily="34" charset="-128"/>
                <a:cs typeface="A-OTF Shin Maru Go Pro"/>
              </a:rPr>
              <a:t>請求（民法第415条）</a:t>
            </a:r>
            <a:endParaRPr sz="1996" dirty="0">
              <a:latin typeface="HGMaruGothicMPRO" panose="020F0600000000000000" pitchFamily="34" charset="-128"/>
              <a:ea typeface="HGMaruGothicMPRO" panose="020F0600000000000000" pitchFamily="34" charset="-128"/>
              <a:cs typeface="A-OTF Shin Maru Go Pro"/>
            </a:endParaRPr>
          </a:p>
          <a:p>
            <a:pPr>
              <a:spcBef>
                <a:spcPts val="9"/>
              </a:spcBef>
            </a:pPr>
            <a:endParaRPr sz="2994" dirty="0">
              <a:latin typeface="HGMaruGothicMPRO" panose="020F0600000000000000" pitchFamily="34" charset="-128"/>
              <a:ea typeface="HGMaruGothicMPRO" panose="020F0600000000000000" pitchFamily="34" charset="-128"/>
              <a:cs typeface="Times New Roman"/>
            </a:endParaRPr>
          </a:p>
          <a:p>
            <a:pPr marL="11521">
              <a:spcBef>
                <a:spcPts val="5"/>
              </a:spcBef>
            </a:pPr>
            <a:r>
              <a:rPr sz="1996" b="1" dirty="0">
                <a:solidFill>
                  <a:srgbClr val="E60012"/>
                </a:solidFill>
                <a:latin typeface="HGMaruGothicMPRO" panose="020F0600000000000000" pitchFamily="34" charset="-128"/>
                <a:ea typeface="HGMaruGothicMPRO" panose="020F0600000000000000" pitchFamily="34" charset="-128"/>
                <a:cs typeface="ShinMGoPro-DeBold"/>
              </a:rPr>
              <a:t>【その他の影響】</a:t>
            </a:r>
            <a:endParaRPr sz="1996" dirty="0">
              <a:solidFill>
                <a:srgbClr val="E60012"/>
              </a:solidFill>
              <a:latin typeface="HGMaruGothicMPRO" panose="020F0600000000000000" pitchFamily="34" charset="-128"/>
              <a:ea typeface="HGMaruGothicMPRO" panose="020F0600000000000000" pitchFamily="34" charset="-128"/>
              <a:cs typeface="ShinMGoPro-DeBold"/>
            </a:endParaRPr>
          </a:p>
          <a:p>
            <a:pPr marL="139409">
              <a:spcBef>
                <a:spcPts val="526"/>
              </a:spcBef>
            </a:pPr>
            <a:r>
              <a:rPr sz="1996" dirty="0">
                <a:solidFill>
                  <a:srgbClr val="231F20"/>
                </a:solidFill>
                <a:latin typeface="HGMaruGothicMPRO" panose="020F0600000000000000" pitchFamily="34" charset="-128"/>
                <a:ea typeface="HGMaruGothicMPRO" panose="020F0600000000000000" pitchFamily="34" charset="-128"/>
                <a:cs typeface="A-OTF Shin Maru Go Pro"/>
              </a:rPr>
              <a:t>　上記責任以外でも次のような影響が出る可能性があります。</a:t>
            </a:r>
            <a:endParaRPr sz="1996" dirty="0">
              <a:latin typeface="HGMaruGothicMPRO" panose="020F0600000000000000" pitchFamily="34" charset="-128"/>
              <a:ea typeface="HGMaruGothicMPRO" panose="020F0600000000000000" pitchFamily="34" charset="-128"/>
              <a:cs typeface="A-OTF Shin Maru Go Pro"/>
            </a:endParaRPr>
          </a:p>
          <a:p>
            <a:pPr marL="139409">
              <a:spcBef>
                <a:spcPts val="531"/>
              </a:spcBef>
            </a:pPr>
            <a:r>
              <a:rPr sz="1996" dirty="0">
                <a:solidFill>
                  <a:srgbClr val="231F20"/>
                </a:solidFill>
                <a:latin typeface="HGMaruGothicMPRO" panose="020F0600000000000000" pitchFamily="34" charset="-128"/>
                <a:ea typeface="HGMaruGothicMPRO" panose="020F0600000000000000" pitchFamily="34" charset="-128"/>
                <a:cs typeface="A-OTF Shin Maru Go Pro"/>
              </a:rPr>
              <a:t>　○　職場内の信用の喪失、地位の失墜</a:t>
            </a:r>
            <a:endParaRPr sz="1996" dirty="0">
              <a:latin typeface="HGMaruGothicMPRO" panose="020F0600000000000000" pitchFamily="34" charset="-128"/>
              <a:ea typeface="HGMaruGothicMPRO" panose="020F0600000000000000" pitchFamily="34" charset="-128"/>
              <a:cs typeface="A-OTF Shin Maru Go Pro"/>
            </a:endParaRPr>
          </a:p>
          <a:p>
            <a:pPr marL="139409">
              <a:spcBef>
                <a:spcPts val="531"/>
              </a:spcBef>
            </a:pPr>
            <a:r>
              <a:rPr sz="1996" dirty="0">
                <a:solidFill>
                  <a:srgbClr val="231F20"/>
                </a:solidFill>
                <a:latin typeface="HGMaruGothicMPRO" panose="020F0600000000000000" pitchFamily="34" charset="-128"/>
                <a:ea typeface="HGMaruGothicMPRO" panose="020F0600000000000000" pitchFamily="34" charset="-128"/>
                <a:cs typeface="A-OTF Shin Maru Go Pro"/>
              </a:rPr>
              <a:t>　○　家庭の崩壊などのプライベートへの波及</a:t>
            </a:r>
            <a:endParaRPr sz="1996" dirty="0">
              <a:latin typeface="HGMaruGothicMPRO" panose="020F0600000000000000" pitchFamily="34" charset="-128"/>
              <a:ea typeface="HGMaruGothicMPRO" panose="020F0600000000000000" pitchFamily="34" charset="-128"/>
              <a:cs typeface="A-OTF Shin Maru Go Pro"/>
            </a:endParaRPr>
          </a:p>
        </p:txBody>
      </p:sp>
      <p:sp>
        <p:nvSpPr>
          <p:cNvPr id="6" name="正方形/長方形 5"/>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もし自分がハラスメントをやってしまったら？　≪行為者責任≫</a:t>
            </a:r>
          </a:p>
        </p:txBody>
      </p:sp>
      <p:sp>
        <p:nvSpPr>
          <p:cNvPr id="8"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97</a:t>
            </a:r>
            <a:endParaRPr lang="ja-JP" altLang="en-US" sz="1200" b="1" dirty="0"/>
          </a:p>
        </p:txBody>
      </p:sp>
    </p:spTree>
    <p:extLst>
      <p:ext uri="{BB962C8B-B14F-4D97-AF65-F5344CB8AC3E}">
        <p14:creationId xmlns:p14="http://schemas.microsoft.com/office/powerpoint/2010/main" val="37238689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2A57266D-FDFF-7445-B72A-5E219533DAA8}"/>
              </a:ext>
            </a:extLst>
          </p:cNvPr>
          <p:cNvSpPr txBox="1"/>
          <p:nvPr/>
        </p:nvSpPr>
        <p:spPr>
          <a:xfrm>
            <a:off x="1791259" y="1389863"/>
            <a:ext cx="3148492" cy="2382892"/>
          </a:xfrm>
          <a:prstGeom prst="rect">
            <a:avLst/>
          </a:prstGeom>
        </p:spPr>
        <p:txBody>
          <a:bodyPr vert="horz" wrap="square" lIns="0" tIns="15554" rIns="0" bIns="0" rtlCol="0">
            <a:spAutoFit/>
          </a:bodyPr>
          <a:lstStyle/>
          <a:p>
            <a:pPr marL="17858">
              <a:spcBef>
                <a:spcPts val="122"/>
              </a:spcBef>
            </a:pPr>
            <a:r>
              <a:rPr sz="1769" b="1" dirty="0">
                <a:solidFill>
                  <a:srgbClr val="E60012"/>
                </a:solidFill>
                <a:latin typeface="HGMaruGothicMPRO" panose="020F0600000000000000" pitchFamily="34" charset="-128"/>
                <a:ea typeface="HGMaruGothicMPRO" panose="020F0600000000000000" pitchFamily="34" charset="-128"/>
                <a:cs typeface="ShinMGoPro-DeBold"/>
              </a:rPr>
              <a:t>□　パワハラ被害調査</a:t>
            </a:r>
            <a:endParaRPr sz="1769" dirty="0">
              <a:solidFill>
                <a:srgbClr val="E60012"/>
              </a:solidFill>
              <a:latin typeface="HGMaruGothicMPRO" panose="020F0600000000000000" pitchFamily="34" charset="-128"/>
              <a:ea typeface="HGMaruGothicMPRO" panose="020F0600000000000000" pitchFamily="34" charset="-128"/>
              <a:cs typeface="ShinMGoPro-DeBold"/>
            </a:endParaRPr>
          </a:p>
          <a:p>
            <a:pPr marL="11521" marR="4609" indent="6337">
              <a:lnSpc>
                <a:spcPct val="129099"/>
              </a:lnSpc>
              <a:spcBef>
                <a:spcPts val="585"/>
              </a:spcBef>
            </a:pPr>
            <a:r>
              <a:rPr sz="1452" dirty="0">
                <a:solidFill>
                  <a:srgbClr val="231F20"/>
                </a:solidFill>
                <a:latin typeface="HGMaruGothicMPRO" panose="020F0600000000000000" pitchFamily="34" charset="-128"/>
                <a:ea typeface="HGMaruGothicMPRO" panose="020F0600000000000000" pitchFamily="34" charset="-128"/>
                <a:cs typeface="A-OTF Shin Maru Go Pro"/>
              </a:rPr>
              <a:t>　平成28年度に厚生労働省が実施した「職場のパワーハラスメントに関する実態調査」によると、過去3年以内にパワーハラスメントを受けたことがあると回答した者は32.5%であり、この問題が依然として社会的な問題であることが明確に示されました。</a:t>
            </a:r>
            <a:endParaRPr sz="1452" dirty="0">
              <a:latin typeface="HGMaruGothicMPRO" panose="020F0600000000000000" pitchFamily="34" charset="-128"/>
              <a:ea typeface="HGMaruGothicMPRO" panose="020F0600000000000000" pitchFamily="34" charset="-128"/>
              <a:cs typeface="A-OTF Shin Maru Go Pro"/>
            </a:endParaRPr>
          </a:p>
        </p:txBody>
      </p:sp>
      <p:sp>
        <p:nvSpPr>
          <p:cNvPr id="6" name="object 6">
            <a:extLst>
              <a:ext uri="{FF2B5EF4-FFF2-40B4-BE49-F238E27FC236}">
                <a16:creationId xmlns:a16="http://schemas.microsoft.com/office/drawing/2014/main" id="{C0F80CA3-2D66-B942-B177-374D74FCD979}"/>
              </a:ext>
            </a:extLst>
          </p:cNvPr>
          <p:cNvSpPr txBox="1"/>
          <p:nvPr/>
        </p:nvSpPr>
        <p:spPr>
          <a:xfrm>
            <a:off x="1798132" y="4293208"/>
            <a:ext cx="3136592" cy="1229756"/>
          </a:xfrm>
          <a:prstGeom prst="rect">
            <a:avLst/>
          </a:prstGeom>
        </p:spPr>
        <p:txBody>
          <a:bodyPr vert="horz" wrap="square" lIns="0" tIns="15554" rIns="0" bIns="0" rtlCol="0">
            <a:spAutoFit/>
          </a:bodyPr>
          <a:lstStyle/>
          <a:p>
            <a:pPr marL="11521">
              <a:spcBef>
                <a:spcPts val="122"/>
              </a:spcBef>
            </a:pPr>
            <a:r>
              <a:rPr sz="1769" b="1" dirty="0">
                <a:solidFill>
                  <a:srgbClr val="E60012"/>
                </a:solidFill>
                <a:latin typeface="HGMaruGothicMPRO" panose="020F0600000000000000" pitchFamily="34" charset="-128"/>
                <a:ea typeface="HGMaruGothicMPRO" panose="020F0600000000000000" pitchFamily="34" charset="-128"/>
                <a:cs typeface="ShinMGoPro-DeBold"/>
              </a:rPr>
              <a:t>□　精神障害の労災補償状況</a:t>
            </a:r>
            <a:endParaRPr sz="1769" dirty="0">
              <a:solidFill>
                <a:srgbClr val="E60012"/>
              </a:solidFill>
              <a:latin typeface="HGMaruGothicMPRO" panose="020F0600000000000000" pitchFamily="34" charset="-128"/>
              <a:ea typeface="HGMaruGothicMPRO" panose="020F0600000000000000" pitchFamily="34" charset="-128"/>
              <a:cs typeface="ShinMGoPro-DeBold"/>
            </a:endParaRPr>
          </a:p>
          <a:p>
            <a:pPr marL="11521" marR="4609" algn="just">
              <a:lnSpc>
                <a:spcPct val="129099"/>
              </a:lnSpc>
              <a:spcBef>
                <a:spcPts val="585"/>
              </a:spcBef>
            </a:pPr>
            <a:r>
              <a:rPr sz="1452" dirty="0">
                <a:solidFill>
                  <a:srgbClr val="231F20"/>
                </a:solidFill>
                <a:latin typeface="HGMaruGothicMPRO" panose="020F0600000000000000" pitchFamily="34" charset="-128"/>
                <a:ea typeface="HGMaruGothicMPRO" panose="020F0600000000000000" pitchFamily="34" charset="-128"/>
                <a:cs typeface="A-OTF Shin Maru Go Pro"/>
              </a:rPr>
              <a:t>　</a:t>
            </a:r>
            <a:r>
              <a:rPr sz="1452" dirty="0" err="1">
                <a:solidFill>
                  <a:srgbClr val="231F20"/>
                </a:solidFill>
                <a:latin typeface="HGMaruGothicMPRO" panose="020F0600000000000000" pitchFamily="34" charset="-128"/>
                <a:ea typeface="HGMaruGothicMPRO" panose="020F0600000000000000" pitchFamily="34" charset="-128"/>
                <a:cs typeface="A-OTF Shin Maru Go Pro"/>
              </a:rPr>
              <a:t>精神障害</a:t>
            </a:r>
            <a:r>
              <a:rPr lang="ja-JP" altLang="en-US" sz="1452" dirty="0">
                <a:solidFill>
                  <a:srgbClr val="231F20"/>
                </a:solidFill>
                <a:latin typeface="HGMaruGothicMPRO" panose="020F0600000000000000" pitchFamily="34" charset="-128"/>
                <a:ea typeface="HGMaruGothicMPRO" panose="020F0600000000000000" pitchFamily="34" charset="-128"/>
                <a:cs typeface="A-OTF Shin Maru Go Pro"/>
              </a:rPr>
              <a:t>のうち、ひどい嫌がらせ等を理由とする</a:t>
            </a:r>
            <a:r>
              <a:rPr sz="1452" dirty="0" err="1">
                <a:solidFill>
                  <a:srgbClr val="231F20"/>
                </a:solidFill>
                <a:latin typeface="HGMaruGothicMPRO" panose="020F0600000000000000" pitchFamily="34" charset="-128"/>
                <a:ea typeface="HGMaruGothicMPRO" panose="020F0600000000000000" pitchFamily="34" charset="-128"/>
                <a:cs typeface="A-OTF Shin Maru Go Pro"/>
              </a:rPr>
              <a:t>労災保険の支給決定件数</a:t>
            </a:r>
            <a:r>
              <a:rPr lang="ja-JP" altLang="en-US" sz="1452" dirty="0">
                <a:solidFill>
                  <a:srgbClr val="231F20"/>
                </a:solidFill>
                <a:latin typeface="HGMaruGothicMPRO" panose="020F0600000000000000" pitchFamily="34" charset="-128"/>
                <a:ea typeface="HGMaruGothicMPRO" panose="020F0600000000000000" pitchFamily="34" charset="-128"/>
                <a:cs typeface="A-OTF Shin Maru Go Pro"/>
              </a:rPr>
              <a:t>は増加傾向にあり</a:t>
            </a:r>
            <a:r>
              <a:rPr sz="1452" dirty="0" err="1">
                <a:solidFill>
                  <a:srgbClr val="231F20"/>
                </a:solidFill>
                <a:latin typeface="HGMaruGothicMPRO" panose="020F0600000000000000" pitchFamily="34" charset="-128"/>
                <a:ea typeface="HGMaruGothicMPRO" panose="020F0600000000000000" pitchFamily="34" charset="-128"/>
                <a:cs typeface="A-OTF Shin Maru Go Pro"/>
              </a:rPr>
              <a:t>ます</a:t>
            </a:r>
            <a:r>
              <a:rPr sz="1452" dirty="0">
                <a:solidFill>
                  <a:srgbClr val="231F20"/>
                </a:solidFill>
                <a:latin typeface="HGMaruGothicMPRO" panose="020F0600000000000000" pitchFamily="34" charset="-128"/>
                <a:ea typeface="HGMaruGothicMPRO" panose="020F0600000000000000" pitchFamily="34" charset="-128"/>
                <a:cs typeface="A-OTF Shin Maru Go Pro"/>
              </a:rPr>
              <a:t>。</a:t>
            </a:r>
            <a:endParaRPr sz="1452" dirty="0">
              <a:latin typeface="HGMaruGothicMPRO" panose="020F0600000000000000" pitchFamily="34" charset="-128"/>
              <a:ea typeface="HGMaruGothicMPRO" panose="020F0600000000000000" pitchFamily="34" charset="-128"/>
              <a:cs typeface="A-OTF Shin Maru Go Pro"/>
            </a:endParaRPr>
          </a:p>
        </p:txBody>
      </p:sp>
      <p:sp>
        <p:nvSpPr>
          <p:cNvPr id="11" name="object 11">
            <a:extLst>
              <a:ext uri="{FF2B5EF4-FFF2-40B4-BE49-F238E27FC236}">
                <a16:creationId xmlns:a16="http://schemas.microsoft.com/office/drawing/2014/main" id="{5180B2FD-A6F5-0943-B8A3-2D7E0272D873}"/>
              </a:ext>
            </a:extLst>
          </p:cNvPr>
          <p:cNvSpPr txBox="1"/>
          <p:nvPr/>
        </p:nvSpPr>
        <p:spPr>
          <a:xfrm>
            <a:off x="6927070" y="5663901"/>
            <a:ext cx="3515569" cy="150060"/>
          </a:xfrm>
          <a:prstGeom prst="rect">
            <a:avLst/>
          </a:prstGeom>
        </p:spPr>
        <p:txBody>
          <a:bodyPr vert="horz" wrap="square" lIns="0" tIns="10369" rIns="0" bIns="0" rtlCol="0">
            <a:spAutoFit/>
          </a:bodyPr>
          <a:lstStyle/>
          <a:p>
            <a:pPr marL="11521" algn="r">
              <a:spcBef>
                <a:spcPts val="82"/>
              </a:spcBef>
            </a:pPr>
            <a:r>
              <a:rPr sz="907" dirty="0">
                <a:solidFill>
                  <a:srgbClr val="231F20"/>
                </a:solidFill>
                <a:latin typeface="HGMaruGothicMPRO" panose="020F0600000000000000" pitchFamily="34" charset="-128"/>
                <a:ea typeface="HGMaruGothicMPRO" panose="020F0600000000000000" pitchFamily="34" charset="-128"/>
                <a:cs typeface="A-OTF Shin Maru Go Pro"/>
              </a:rPr>
              <a:t>「脳・心臓疾患と精神障害の労災補償状況」（厚生労働省）</a:t>
            </a:r>
            <a:endParaRPr sz="907" dirty="0">
              <a:latin typeface="HGMaruGothicMPRO" panose="020F0600000000000000" pitchFamily="34" charset="-128"/>
              <a:ea typeface="HGMaruGothicMPRO" panose="020F0600000000000000" pitchFamily="34" charset="-128"/>
              <a:cs typeface="A-OTF Shin Maru Go Pro"/>
            </a:endParaRPr>
          </a:p>
        </p:txBody>
      </p:sp>
      <p:sp>
        <p:nvSpPr>
          <p:cNvPr id="12" name="object 12">
            <a:extLst>
              <a:ext uri="{FF2B5EF4-FFF2-40B4-BE49-F238E27FC236}">
                <a16:creationId xmlns:a16="http://schemas.microsoft.com/office/drawing/2014/main" id="{066D606E-0840-D549-96A7-DB366FEC6045}"/>
              </a:ext>
            </a:extLst>
          </p:cNvPr>
          <p:cNvSpPr txBox="1"/>
          <p:nvPr/>
        </p:nvSpPr>
        <p:spPr>
          <a:xfrm>
            <a:off x="5051304" y="3332683"/>
            <a:ext cx="5365427" cy="198983"/>
          </a:xfrm>
          <a:prstGeom prst="rect">
            <a:avLst/>
          </a:prstGeom>
        </p:spPr>
        <p:txBody>
          <a:bodyPr vert="horz" wrap="square" lIns="0" tIns="10369" rIns="0" bIns="0" rtlCol="0">
            <a:spAutoFit/>
          </a:bodyPr>
          <a:lstStyle/>
          <a:p>
            <a:pPr marL="11521">
              <a:spcBef>
                <a:spcPts val="1034"/>
              </a:spcBef>
            </a:pPr>
            <a:r>
              <a:rPr sz="1225" b="1" dirty="0">
                <a:solidFill>
                  <a:srgbClr val="231F20"/>
                </a:solidFill>
                <a:latin typeface="HGMaruGothicMPRO" panose="020F0600000000000000" pitchFamily="34" charset="-128"/>
                <a:ea typeface="HGMaruGothicMPRO" panose="020F0600000000000000" pitchFamily="34" charset="-128"/>
                <a:cs typeface="ShinMGoPro-DeBold"/>
              </a:rPr>
              <a:t>表1　精神障害の労災補償状況</a:t>
            </a:r>
            <a:endParaRPr sz="1225" dirty="0">
              <a:latin typeface="HGMaruGothicMPRO" panose="020F0600000000000000" pitchFamily="34" charset="-128"/>
              <a:ea typeface="HGMaruGothicMPRO" panose="020F0600000000000000" pitchFamily="34" charset="-128"/>
              <a:cs typeface="ShinMGoPro-DeBold"/>
            </a:endParaRPr>
          </a:p>
        </p:txBody>
      </p:sp>
      <p:sp>
        <p:nvSpPr>
          <p:cNvPr id="22" name="object 22">
            <a:extLst>
              <a:ext uri="{FF2B5EF4-FFF2-40B4-BE49-F238E27FC236}">
                <a16:creationId xmlns:a16="http://schemas.microsoft.com/office/drawing/2014/main" id="{A7FB2B26-5CA8-A34F-B986-79E32CB8F828}"/>
              </a:ext>
            </a:extLst>
          </p:cNvPr>
          <p:cNvSpPr txBox="1"/>
          <p:nvPr/>
        </p:nvSpPr>
        <p:spPr>
          <a:xfrm>
            <a:off x="1798124" y="6092941"/>
            <a:ext cx="7232290" cy="465618"/>
          </a:xfrm>
          <a:prstGeom prst="rect">
            <a:avLst/>
          </a:prstGeom>
        </p:spPr>
        <p:txBody>
          <a:bodyPr vert="horz" wrap="square" lIns="0" tIns="5185" rIns="0" bIns="0" rtlCol="0">
            <a:spAutoFit/>
          </a:bodyPr>
          <a:lstStyle/>
          <a:p>
            <a:pPr marL="11521" marR="4609">
              <a:lnSpc>
                <a:spcPct val="103400"/>
              </a:lnSpc>
              <a:spcBef>
                <a:spcPts val="41"/>
              </a:spcBef>
            </a:pPr>
            <a:r>
              <a:rPr sz="1452" dirty="0">
                <a:solidFill>
                  <a:srgbClr val="231F20"/>
                </a:solidFill>
                <a:latin typeface="HGMaruGothicMPRO" panose="020F0600000000000000" pitchFamily="34" charset="-128"/>
                <a:ea typeface="HGMaruGothicMPRO" panose="020F0600000000000000" pitchFamily="34" charset="-128"/>
                <a:cs typeface="A-OTF Shin Maru Go Pro"/>
              </a:rPr>
              <a:t>出典：厚生労働省『パワーハラスメント対策導入マニュアル』2- ３ペー</a:t>
            </a:r>
            <a:r>
              <a:rPr lang="ja-JP" altLang="en-US" sz="1452" dirty="0">
                <a:solidFill>
                  <a:srgbClr val="231F20"/>
                </a:solidFill>
                <a:latin typeface="HGMaruGothicMPRO" panose="020F0600000000000000" pitchFamily="34" charset="-128"/>
                <a:ea typeface="HGMaruGothicMPRO" panose="020F0600000000000000" pitchFamily="34" charset="-128"/>
                <a:cs typeface="A-OTF Shin Maru Go Pro"/>
              </a:rPr>
              <a:t>ジ</a:t>
            </a:r>
            <a:endParaRPr lang="en-US" altLang="ja-JP" sz="1452" dirty="0">
              <a:solidFill>
                <a:srgbClr val="231F20"/>
              </a:solidFill>
              <a:latin typeface="HGMaruGothicMPRO" panose="020F0600000000000000" pitchFamily="34" charset="-128"/>
              <a:ea typeface="HGMaruGothicMPRO" panose="020F0600000000000000" pitchFamily="34" charset="-128"/>
              <a:cs typeface="A-OTF Shin Maru Go Pro"/>
            </a:endParaRPr>
          </a:p>
          <a:p>
            <a:pPr marL="11521" marR="4609">
              <a:lnSpc>
                <a:spcPct val="103400"/>
              </a:lnSpc>
              <a:spcBef>
                <a:spcPts val="41"/>
              </a:spcBef>
            </a:pPr>
            <a:r>
              <a:rPr lang="en-US" sz="1452" dirty="0">
                <a:solidFill>
                  <a:srgbClr val="231F20"/>
                </a:solidFill>
                <a:latin typeface="HGMaruGothicMPRO" panose="020F0600000000000000" pitchFamily="34" charset="-128"/>
                <a:ea typeface="HGMaruGothicMPRO" panose="020F0600000000000000" pitchFamily="34" charset="-128"/>
                <a:cs typeface="A-OTF Shin Maru Go Pro"/>
              </a:rPr>
              <a:t>https://www.no-pawahara.mhlw.go.jp/pdf/pwhr</a:t>
            </a:r>
            <a:r>
              <a:rPr lang="en-US" altLang="ja-JP" sz="1452" dirty="0">
                <a:solidFill>
                  <a:srgbClr val="231F20"/>
                </a:solidFill>
                <a:latin typeface="HGMaruGothicMPRO" panose="020F0600000000000000" pitchFamily="34" charset="-128"/>
                <a:ea typeface="HGMaruGothicMPRO" panose="020F0600000000000000" pitchFamily="34" charset="-128"/>
                <a:cs typeface="A-OTF Shin Maru Go Pro"/>
              </a:rPr>
              <a:t>2018</a:t>
            </a:r>
            <a:r>
              <a:rPr lang="en-US" sz="1452" dirty="0">
                <a:solidFill>
                  <a:srgbClr val="231F20"/>
                </a:solidFill>
                <a:latin typeface="HGMaruGothicMPRO" panose="020F0600000000000000" pitchFamily="34" charset="-128"/>
                <a:ea typeface="HGMaruGothicMPRO" panose="020F0600000000000000" pitchFamily="34" charset="-128"/>
                <a:cs typeface="A-OTF Shin Maru Go Pro"/>
              </a:rPr>
              <a:t>_manual.pdf</a:t>
            </a:r>
            <a:endParaRPr sz="1452" dirty="0">
              <a:latin typeface="HGMaruGothicMPRO" panose="020F0600000000000000" pitchFamily="34" charset="-128"/>
              <a:ea typeface="HGMaruGothicMPRO" panose="020F0600000000000000" pitchFamily="34" charset="-128"/>
              <a:cs typeface="A-OTF Shin Maru Go Pro"/>
            </a:endParaRPr>
          </a:p>
        </p:txBody>
      </p:sp>
      <p:pic>
        <p:nvPicPr>
          <p:cNvPr id="25" name="図 24">
            <a:extLst>
              <a:ext uri="{FF2B5EF4-FFF2-40B4-BE49-F238E27FC236}">
                <a16:creationId xmlns:a16="http://schemas.microsoft.com/office/drawing/2014/main" id="{A39A8870-2FD6-4544-9238-58616031487F}"/>
              </a:ext>
            </a:extLst>
          </p:cNvPr>
          <p:cNvPicPr>
            <a:picLocks noChangeAspect="1"/>
          </p:cNvPicPr>
          <p:nvPr/>
        </p:nvPicPr>
        <p:blipFill>
          <a:blip r:embed="rId2">
            <a:alphaModFix/>
          </a:blip>
          <a:stretch>
            <a:fillRect/>
          </a:stretch>
        </p:blipFill>
        <p:spPr>
          <a:xfrm>
            <a:off x="5016021" y="1398784"/>
            <a:ext cx="5427872" cy="1863210"/>
          </a:xfrm>
          <a:prstGeom prst="rect">
            <a:avLst/>
          </a:prstGeom>
        </p:spPr>
      </p:pic>
      <p:sp>
        <p:nvSpPr>
          <p:cNvPr id="14" name="正方形/長方形 13"/>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パワハラの実態ってどうなっているの？</a:t>
            </a:r>
          </a:p>
        </p:txBody>
      </p:sp>
      <p:graphicFrame>
        <p:nvGraphicFramePr>
          <p:cNvPr id="17" name="object 13">
            <a:extLst>
              <a:ext uri="{FF2B5EF4-FFF2-40B4-BE49-F238E27FC236}">
                <a16:creationId xmlns:a16="http://schemas.microsoft.com/office/drawing/2014/main" id="{C2FA4207-D155-B348-90FB-078A1EFE7980}"/>
              </a:ext>
            </a:extLst>
          </p:cNvPr>
          <p:cNvGraphicFramePr>
            <a:graphicFrameLocks noGrp="1"/>
          </p:cNvGraphicFramePr>
          <p:nvPr/>
        </p:nvGraphicFramePr>
        <p:xfrm>
          <a:off x="5231904" y="3589779"/>
          <a:ext cx="5501727" cy="2030612"/>
        </p:xfrm>
        <a:graphic>
          <a:graphicData uri="http://schemas.openxmlformats.org/drawingml/2006/table">
            <a:tbl>
              <a:tblPr firstRow="1" bandRow="1">
                <a:tableStyleId>{2D5ABB26-0587-4C30-8999-92F81FD0307C}</a:tableStyleId>
              </a:tblPr>
              <a:tblGrid>
                <a:gridCol w="112851">
                  <a:extLst>
                    <a:ext uri="{9D8B030D-6E8A-4147-A177-3AD203B41FA5}">
                      <a16:colId xmlns:a16="http://schemas.microsoft.com/office/drawing/2014/main" val="20000"/>
                    </a:ext>
                  </a:extLst>
                </a:gridCol>
                <a:gridCol w="1593343">
                  <a:extLst>
                    <a:ext uri="{9D8B030D-6E8A-4147-A177-3AD203B41FA5}">
                      <a16:colId xmlns:a16="http://schemas.microsoft.com/office/drawing/2014/main" val="20001"/>
                    </a:ext>
                  </a:extLst>
                </a:gridCol>
                <a:gridCol w="542219">
                  <a:extLst>
                    <a:ext uri="{9D8B030D-6E8A-4147-A177-3AD203B41FA5}">
                      <a16:colId xmlns:a16="http://schemas.microsoft.com/office/drawing/2014/main" val="20002"/>
                    </a:ext>
                  </a:extLst>
                </a:gridCol>
                <a:gridCol w="542219">
                  <a:extLst>
                    <a:ext uri="{9D8B030D-6E8A-4147-A177-3AD203B41FA5}">
                      <a16:colId xmlns:a16="http://schemas.microsoft.com/office/drawing/2014/main" val="20003"/>
                    </a:ext>
                  </a:extLst>
                </a:gridCol>
                <a:gridCol w="542219">
                  <a:extLst>
                    <a:ext uri="{9D8B030D-6E8A-4147-A177-3AD203B41FA5}">
                      <a16:colId xmlns:a16="http://schemas.microsoft.com/office/drawing/2014/main" val="20004"/>
                    </a:ext>
                  </a:extLst>
                </a:gridCol>
                <a:gridCol w="542219">
                  <a:extLst>
                    <a:ext uri="{9D8B030D-6E8A-4147-A177-3AD203B41FA5}">
                      <a16:colId xmlns:a16="http://schemas.microsoft.com/office/drawing/2014/main" val="20005"/>
                    </a:ext>
                  </a:extLst>
                </a:gridCol>
                <a:gridCol w="542219">
                  <a:extLst>
                    <a:ext uri="{9D8B030D-6E8A-4147-A177-3AD203B41FA5}">
                      <a16:colId xmlns:a16="http://schemas.microsoft.com/office/drawing/2014/main" val="20006"/>
                    </a:ext>
                  </a:extLst>
                </a:gridCol>
                <a:gridCol w="542219">
                  <a:extLst>
                    <a:ext uri="{9D8B030D-6E8A-4147-A177-3AD203B41FA5}">
                      <a16:colId xmlns:a16="http://schemas.microsoft.com/office/drawing/2014/main" val="20007"/>
                    </a:ext>
                  </a:extLst>
                </a:gridCol>
                <a:gridCol w="542219">
                  <a:extLst>
                    <a:ext uri="{9D8B030D-6E8A-4147-A177-3AD203B41FA5}">
                      <a16:colId xmlns:a16="http://schemas.microsoft.com/office/drawing/2014/main" val="499789569"/>
                    </a:ext>
                  </a:extLst>
                </a:gridCol>
              </a:tblGrid>
              <a:tr h="217175">
                <a:tc gridSpan="2">
                  <a:txBody>
                    <a:bodyPr/>
                    <a:lstStyle/>
                    <a:p>
                      <a:pPr>
                        <a:lnSpc>
                          <a:spcPct val="100000"/>
                        </a:lnSpc>
                      </a:pPr>
                      <a:endParaRPr sz="900" spc="0" dirty="0">
                        <a:latin typeface="HGMaruGothicMPRO" panose="020F0600000000000000" pitchFamily="34" charset="-128"/>
                        <a:ea typeface="HGMaruGothicMPRO" panose="020F0600000000000000" pitchFamily="34" charset="-128"/>
                        <a:cs typeface="Times New Roman"/>
                      </a:endParaRPr>
                    </a:p>
                  </a:txBody>
                  <a:tcPr marL="0" marR="0" marT="0" marB="0">
                    <a:lnL w="190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FFD59C"/>
                    </a:solidFill>
                  </a:tcPr>
                </a:tc>
                <a:tc hMerge="1">
                  <a:txBody>
                    <a:bodyPr/>
                    <a:lstStyle/>
                    <a:p>
                      <a:endParaRPr/>
                    </a:p>
                  </a:txBody>
                  <a:tcPr marL="0" marR="0" marT="0" marB="0"/>
                </a:tc>
                <a:tc>
                  <a:txBody>
                    <a:bodyPr/>
                    <a:lstStyle/>
                    <a:p>
                      <a:pPr marL="17780" algn="ctr">
                        <a:lnSpc>
                          <a:spcPct val="100000"/>
                        </a:lnSpc>
                        <a:spcBef>
                          <a:spcPts val="229"/>
                        </a:spcBef>
                      </a:pPr>
                      <a:r>
                        <a:rPr sz="900" b="1" spc="0" dirty="0">
                          <a:solidFill>
                            <a:srgbClr val="231F20"/>
                          </a:solidFill>
                          <a:latin typeface="HGMaruGothicMPRO" panose="020F0600000000000000" pitchFamily="34" charset="-128"/>
                          <a:ea typeface="HGMaruGothicMPRO" panose="020F0600000000000000" pitchFamily="34" charset="-128"/>
                          <a:cs typeface="ShinMGoPro-Medium"/>
                        </a:rPr>
                        <a:t>23年度</a:t>
                      </a:r>
                      <a:endParaRPr sz="900" spc="0" dirty="0">
                        <a:latin typeface="HGMaruGothicMPRO" panose="020F0600000000000000" pitchFamily="34" charset="-128"/>
                        <a:ea typeface="HGMaruGothicMPRO" panose="020F0600000000000000" pitchFamily="34" charset="-128"/>
                        <a:cs typeface="ShinMGoPro-Medium"/>
                      </a:endParaRPr>
                    </a:p>
                  </a:txBody>
                  <a:tcPr marL="0" marR="0" marT="26498" marB="0">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FFD59C"/>
                    </a:solidFill>
                  </a:tcPr>
                </a:tc>
                <a:tc>
                  <a:txBody>
                    <a:bodyPr/>
                    <a:lstStyle/>
                    <a:p>
                      <a:pPr algn="ctr">
                        <a:lnSpc>
                          <a:spcPct val="100000"/>
                        </a:lnSpc>
                        <a:spcBef>
                          <a:spcPts val="229"/>
                        </a:spcBef>
                      </a:pPr>
                      <a:r>
                        <a:rPr sz="900" b="1" spc="0" dirty="0">
                          <a:solidFill>
                            <a:srgbClr val="231F20"/>
                          </a:solidFill>
                          <a:latin typeface="HGMaruGothicMPRO" panose="020F0600000000000000" pitchFamily="34" charset="-128"/>
                          <a:ea typeface="HGMaruGothicMPRO" panose="020F0600000000000000" pitchFamily="34" charset="-128"/>
                          <a:cs typeface="ShinMGoPro-Medium"/>
                        </a:rPr>
                        <a:t>24年度</a:t>
                      </a:r>
                      <a:endParaRPr sz="900" spc="0" dirty="0">
                        <a:latin typeface="HGMaruGothicMPRO" panose="020F0600000000000000" pitchFamily="34" charset="-128"/>
                        <a:ea typeface="HGMaruGothicMPRO" panose="020F0600000000000000" pitchFamily="34" charset="-128"/>
                        <a:cs typeface="ShinMGoPro-Medium"/>
                      </a:endParaRPr>
                    </a:p>
                  </a:txBody>
                  <a:tcPr marL="0" marR="0" marT="26498" marB="0">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FFD59C"/>
                    </a:solidFill>
                  </a:tcPr>
                </a:tc>
                <a:tc>
                  <a:txBody>
                    <a:bodyPr/>
                    <a:lstStyle/>
                    <a:p>
                      <a:pPr marL="19050" algn="ctr">
                        <a:lnSpc>
                          <a:spcPct val="100000"/>
                        </a:lnSpc>
                        <a:spcBef>
                          <a:spcPts val="229"/>
                        </a:spcBef>
                      </a:pPr>
                      <a:r>
                        <a:rPr sz="900" b="1" spc="0" dirty="0">
                          <a:solidFill>
                            <a:srgbClr val="231F20"/>
                          </a:solidFill>
                          <a:latin typeface="HGMaruGothicMPRO" panose="020F0600000000000000" pitchFamily="34" charset="-128"/>
                          <a:ea typeface="HGMaruGothicMPRO" panose="020F0600000000000000" pitchFamily="34" charset="-128"/>
                          <a:cs typeface="ShinMGoPro-Medium"/>
                        </a:rPr>
                        <a:t>25年度</a:t>
                      </a:r>
                      <a:endParaRPr sz="900" spc="0">
                        <a:latin typeface="HGMaruGothicMPRO" panose="020F0600000000000000" pitchFamily="34" charset="-128"/>
                        <a:ea typeface="HGMaruGothicMPRO" panose="020F0600000000000000" pitchFamily="34" charset="-128"/>
                        <a:cs typeface="ShinMGoPro-Medium"/>
                      </a:endParaRPr>
                    </a:p>
                  </a:txBody>
                  <a:tcPr marL="0" marR="0" marT="26498" marB="0">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FFD59C"/>
                    </a:solidFill>
                  </a:tcPr>
                </a:tc>
                <a:tc>
                  <a:txBody>
                    <a:bodyPr/>
                    <a:lstStyle/>
                    <a:p>
                      <a:pPr marL="20320" algn="ctr">
                        <a:lnSpc>
                          <a:spcPct val="100000"/>
                        </a:lnSpc>
                        <a:spcBef>
                          <a:spcPts val="229"/>
                        </a:spcBef>
                      </a:pPr>
                      <a:r>
                        <a:rPr sz="900" b="1" spc="0" dirty="0">
                          <a:solidFill>
                            <a:srgbClr val="231F20"/>
                          </a:solidFill>
                          <a:latin typeface="HGMaruGothicMPRO" panose="020F0600000000000000" pitchFamily="34" charset="-128"/>
                          <a:ea typeface="HGMaruGothicMPRO" panose="020F0600000000000000" pitchFamily="34" charset="-128"/>
                          <a:cs typeface="ShinMGoPro-Medium"/>
                        </a:rPr>
                        <a:t>26年度</a:t>
                      </a:r>
                      <a:endParaRPr sz="900" spc="0" dirty="0">
                        <a:latin typeface="HGMaruGothicMPRO" panose="020F0600000000000000" pitchFamily="34" charset="-128"/>
                        <a:ea typeface="HGMaruGothicMPRO" panose="020F0600000000000000" pitchFamily="34" charset="-128"/>
                        <a:cs typeface="ShinMGoPro-Medium"/>
                      </a:endParaRPr>
                    </a:p>
                  </a:txBody>
                  <a:tcPr marL="0" marR="0" marT="26498" marB="0">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FFD59C"/>
                    </a:solidFill>
                  </a:tcPr>
                </a:tc>
                <a:tc>
                  <a:txBody>
                    <a:bodyPr/>
                    <a:lstStyle/>
                    <a:p>
                      <a:pPr marR="66675" algn="r">
                        <a:lnSpc>
                          <a:spcPct val="100000"/>
                        </a:lnSpc>
                        <a:spcBef>
                          <a:spcPts val="229"/>
                        </a:spcBef>
                      </a:pPr>
                      <a:r>
                        <a:rPr sz="900" b="1" spc="0" dirty="0">
                          <a:solidFill>
                            <a:srgbClr val="231F20"/>
                          </a:solidFill>
                          <a:latin typeface="HGMaruGothicMPRO" panose="020F0600000000000000" pitchFamily="34" charset="-128"/>
                          <a:ea typeface="HGMaruGothicMPRO" panose="020F0600000000000000" pitchFamily="34" charset="-128"/>
                          <a:cs typeface="ShinMGoPro-Medium"/>
                        </a:rPr>
                        <a:t>27年度</a:t>
                      </a:r>
                      <a:endParaRPr sz="900" spc="0">
                        <a:latin typeface="HGMaruGothicMPRO" panose="020F0600000000000000" pitchFamily="34" charset="-128"/>
                        <a:ea typeface="HGMaruGothicMPRO" panose="020F0600000000000000" pitchFamily="34" charset="-128"/>
                        <a:cs typeface="ShinMGoPro-Medium"/>
                      </a:endParaRPr>
                    </a:p>
                  </a:txBody>
                  <a:tcPr marL="0" marR="0" marT="26498" marB="0">
                    <a:lnL w="6350">
                      <a:solidFill>
                        <a:srgbClr val="231F20"/>
                      </a:solidFill>
                      <a:prstDash val="solid"/>
                    </a:lnL>
                    <a:lnR w="6350">
                      <a:solidFill>
                        <a:srgbClr val="231F20"/>
                      </a:solidFill>
                      <a:prstDash val="solid"/>
                    </a:lnR>
                    <a:lnT w="19050">
                      <a:solidFill>
                        <a:srgbClr val="231F20"/>
                      </a:solidFill>
                      <a:prstDash val="solid"/>
                    </a:lnT>
                    <a:lnB w="6350">
                      <a:solidFill>
                        <a:srgbClr val="231F20"/>
                      </a:solidFill>
                      <a:prstDash val="solid"/>
                    </a:lnB>
                    <a:solidFill>
                      <a:srgbClr val="FFD59C"/>
                    </a:solidFill>
                  </a:tcPr>
                </a:tc>
                <a:tc>
                  <a:txBody>
                    <a:bodyPr/>
                    <a:lstStyle/>
                    <a:p>
                      <a:pPr marL="5715" algn="ctr">
                        <a:lnSpc>
                          <a:spcPct val="100000"/>
                        </a:lnSpc>
                        <a:spcBef>
                          <a:spcPts val="229"/>
                        </a:spcBef>
                      </a:pPr>
                      <a:r>
                        <a:rPr sz="900" b="1" spc="0" dirty="0">
                          <a:solidFill>
                            <a:srgbClr val="231F20"/>
                          </a:solidFill>
                          <a:latin typeface="HGMaruGothicMPRO" panose="020F0600000000000000" pitchFamily="34" charset="-128"/>
                          <a:ea typeface="HGMaruGothicMPRO" panose="020F0600000000000000" pitchFamily="34" charset="-128"/>
                          <a:cs typeface="ShinMGoPro-Medium"/>
                        </a:rPr>
                        <a:t>28年度</a:t>
                      </a:r>
                      <a:endParaRPr sz="900" spc="0" dirty="0">
                        <a:latin typeface="HGMaruGothicMPRO" panose="020F0600000000000000" pitchFamily="34" charset="-128"/>
                        <a:ea typeface="HGMaruGothicMPRO" panose="020F0600000000000000" pitchFamily="34" charset="-128"/>
                        <a:cs typeface="ShinMGoPro-Medium"/>
                      </a:endParaRPr>
                    </a:p>
                  </a:txBody>
                  <a:tcPr marL="0" marR="0" marT="26498" marB="0">
                    <a:lnL w="6350">
                      <a:solidFill>
                        <a:srgbClr val="231F20"/>
                      </a:solidFill>
                      <a:prstDash val="solid"/>
                    </a:lnL>
                    <a:lnR w="6350" cap="flat" cmpd="sng" algn="ctr">
                      <a:solidFill>
                        <a:srgbClr val="231F20"/>
                      </a:solidFill>
                      <a:prstDash val="solid"/>
                      <a:round/>
                      <a:headEnd type="none" w="med" len="med"/>
                      <a:tailEnd type="none" w="med" len="med"/>
                    </a:lnR>
                    <a:lnT w="19050">
                      <a:solidFill>
                        <a:srgbClr val="231F20"/>
                      </a:solidFill>
                      <a:prstDash val="solid"/>
                    </a:lnT>
                    <a:lnB w="6350">
                      <a:solidFill>
                        <a:srgbClr val="231F20"/>
                      </a:solidFill>
                      <a:prstDash val="solid"/>
                    </a:lnB>
                    <a:solidFill>
                      <a:srgbClr val="FFD59C"/>
                    </a:solidFill>
                  </a:tcPr>
                </a:tc>
                <a:tc>
                  <a:txBody>
                    <a:bodyPr/>
                    <a:lstStyle/>
                    <a:p>
                      <a:pPr marL="5715" marR="0" lvl="0" indent="0" algn="ctr" defTabSz="914400" rtl="0" eaLnBrk="1" fontAlgn="auto" latinLnBrk="0" hangingPunct="1">
                        <a:lnSpc>
                          <a:spcPct val="100000"/>
                        </a:lnSpc>
                        <a:spcBef>
                          <a:spcPts val="229"/>
                        </a:spcBef>
                        <a:spcAft>
                          <a:spcPts val="0"/>
                        </a:spcAft>
                        <a:buClrTx/>
                        <a:buSzTx/>
                        <a:buFontTx/>
                        <a:buNone/>
                        <a:tabLst/>
                        <a:defRPr/>
                      </a:pPr>
                      <a:r>
                        <a:rPr lang="en-US" altLang="ja-JP" sz="900" b="1" spc="0" dirty="0">
                          <a:solidFill>
                            <a:schemeClr val="tx1"/>
                          </a:solidFill>
                          <a:latin typeface="HGMaruGothicMPRO" panose="020F0600000000000000" pitchFamily="34" charset="-128"/>
                          <a:ea typeface="HGMaruGothicMPRO" panose="020F0600000000000000" pitchFamily="34" charset="-128"/>
                          <a:cs typeface="ShinMGoPro-Medium"/>
                        </a:rPr>
                        <a:t>2</a:t>
                      </a:r>
                      <a:r>
                        <a:rPr lang="ja-JP" altLang="en-US" sz="900" b="1" spc="0" dirty="0">
                          <a:solidFill>
                            <a:schemeClr val="tx1"/>
                          </a:solidFill>
                          <a:latin typeface="HGMaruGothicMPRO" panose="020F0600000000000000" pitchFamily="34" charset="-128"/>
                          <a:ea typeface="HGMaruGothicMPRO" panose="020F0600000000000000" pitchFamily="34" charset="-128"/>
                          <a:cs typeface="ShinMGoPro-Medium"/>
                        </a:rPr>
                        <a:t>９年度</a:t>
                      </a:r>
                      <a:endParaRPr lang="ja-JP" altLang="en-US" sz="900" spc="0" dirty="0">
                        <a:solidFill>
                          <a:schemeClr val="tx1"/>
                        </a:solidFill>
                        <a:latin typeface="HGMaruGothicMPRO" panose="020F0600000000000000" pitchFamily="34" charset="-128"/>
                        <a:ea typeface="HGMaruGothicMPRO" panose="020F0600000000000000" pitchFamily="34" charset="-128"/>
                        <a:cs typeface="ShinMGoPro-Medium"/>
                      </a:endParaRPr>
                    </a:p>
                  </a:txBody>
                  <a:tcPr marL="0" marR="0" marT="26498" marB="0">
                    <a:lnL w="6350">
                      <a:solidFill>
                        <a:srgbClr val="231F20"/>
                      </a:solidFill>
                      <a:prstDash val="solid"/>
                    </a:lnL>
                    <a:lnR w="19050">
                      <a:solidFill>
                        <a:srgbClr val="231F20"/>
                      </a:solidFill>
                      <a:prstDash val="solid"/>
                    </a:lnR>
                    <a:lnT w="19050">
                      <a:solidFill>
                        <a:srgbClr val="231F20"/>
                      </a:solidFill>
                      <a:prstDash val="solid"/>
                    </a:lnT>
                    <a:lnB w="6350" cap="flat" cmpd="sng" algn="ctr">
                      <a:solidFill>
                        <a:srgbClr val="231F20"/>
                      </a:solidFill>
                      <a:prstDash val="solid"/>
                      <a:round/>
                      <a:headEnd type="none" w="med" len="med"/>
                      <a:tailEnd type="none" w="med" len="med"/>
                    </a:lnB>
                    <a:solidFill>
                      <a:srgbClr val="FFD59C"/>
                    </a:solidFill>
                  </a:tcPr>
                </a:tc>
                <a:extLst>
                  <a:ext uri="{0D108BD9-81ED-4DB2-BD59-A6C34878D82A}">
                    <a16:rowId xmlns:a16="http://schemas.microsoft.com/office/drawing/2014/main" val="10000"/>
                  </a:ext>
                </a:extLst>
              </a:tr>
              <a:tr h="384232">
                <a:tc gridSpan="2">
                  <a:txBody>
                    <a:bodyPr/>
                    <a:lstStyle/>
                    <a:p>
                      <a:pPr marL="118110" marR="472440">
                        <a:lnSpc>
                          <a:spcPct val="103299"/>
                        </a:lnSpc>
                        <a:spcBef>
                          <a:spcPts val="35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精神障害の労災補償の 支給決定件数全体</a:t>
                      </a:r>
                      <a:endParaRPr sz="900" spc="0" dirty="0">
                        <a:latin typeface="HGMaruGothicMPRO" panose="020F0600000000000000" pitchFamily="34" charset="-128"/>
                        <a:ea typeface="HGMaruGothicMPRO" panose="020F0600000000000000" pitchFamily="34" charset="-128"/>
                        <a:cs typeface="A-OTF Shin Maru Go Pro"/>
                      </a:endParaRPr>
                    </a:p>
                  </a:txBody>
                  <a:tcPr marL="0" marR="0" marT="40900" marB="0">
                    <a:lnL w="19050">
                      <a:solidFill>
                        <a:srgbClr val="231F20"/>
                      </a:solidFill>
                      <a:prstDash val="solid"/>
                    </a:lnL>
                    <a:lnR w="6350">
                      <a:solidFill>
                        <a:srgbClr val="231F20"/>
                      </a:solidFill>
                      <a:prstDash val="solid"/>
                    </a:lnR>
                    <a:lnT w="6350">
                      <a:solidFill>
                        <a:srgbClr val="231F20"/>
                      </a:solidFill>
                      <a:prstDash val="solid"/>
                    </a:lnT>
                    <a:solidFill>
                      <a:srgbClr val="FFD59C"/>
                    </a:solidFill>
                  </a:tcPr>
                </a:tc>
                <a:tc hMerge="1">
                  <a:txBody>
                    <a:bodyPr/>
                    <a:lstStyle/>
                    <a:p>
                      <a:endParaRPr/>
                    </a:p>
                  </a:txBody>
                  <a:tcPr marL="0" marR="0" marT="0" marB="0"/>
                </a:tc>
                <a:tc>
                  <a:txBody>
                    <a:bodyPr/>
                    <a:lstStyle/>
                    <a:p>
                      <a:pPr marL="17780" algn="ctr">
                        <a:lnSpc>
                          <a:spcPct val="100000"/>
                        </a:lnSpc>
                        <a:spcBef>
                          <a:spcPts val="107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325件</a:t>
                      </a:r>
                      <a:endParaRPr sz="900" spc="0">
                        <a:latin typeface="HGMaruGothicMPRO" panose="020F0600000000000000" pitchFamily="34" charset="-128"/>
                        <a:ea typeface="HGMaruGothicMPRO" panose="020F0600000000000000" pitchFamily="34" charset="-128"/>
                        <a:cs typeface="A-OTF Shin Maru Go Pro"/>
                      </a:endParaRPr>
                    </a:p>
                  </a:txBody>
                  <a:tcPr marL="0" marR="0" marT="123277"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algn="ctr">
                        <a:lnSpc>
                          <a:spcPct val="100000"/>
                        </a:lnSpc>
                        <a:spcBef>
                          <a:spcPts val="107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475件</a:t>
                      </a:r>
                      <a:endParaRPr sz="900" spc="0">
                        <a:latin typeface="HGMaruGothicMPRO" panose="020F0600000000000000" pitchFamily="34" charset="-128"/>
                        <a:ea typeface="HGMaruGothicMPRO" panose="020F0600000000000000" pitchFamily="34" charset="-128"/>
                        <a:cs typeface="A-OTF Shin Maru Go Pro"/>
                      </a:endParaRPr>
                    </a:p>
                  </a:txBody>
                  <a:tcPr marL="0" marR="0" marT="123277"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9050" algn="ctr">
                        <a:lnSpc>
                          <a:spcPct val="100000"/>
                        </a:lnSpc>
                        <a:spcBef>
                          <a:spcPts val="107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436件</a:t>
                      </a:r>
                      <a:endParaRPr sz="900" spc="0">
                        <a:latin typeface="HGMaruGothicMPRO" panose="020F0600000000000000" pitchFamily="34" charset="-128"/>
                        <a:ea typeface="HGMaruGothicMPRO" panose="020F0600000000000000" pitchFamily="34" charset="-128"/>
                        <a:cs typeface="A-OTF Shin Maru Go Pro"/>
                      </a:endParaRPr>
                    </a:p>
                  </a:txBody>
                  <a:tcPr marL="0" marR="0" marT="123277"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20320" algn="ctr">
                        <a:lnSpc>
                          <a:spcPct val="100000"/>
                        </a:lnSpc>
                        <a:spcBef>
                          <a:spcPts val="107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497件</a:t>
                      </a:r>
                      <a:endParaRPr sz="900" spc="0" dirty="0">
                        <a:latin typeface="HGMaruGothicMPRO" panose="020F0600000000000000" pitchFamily="34" charset="-128"/>
                        <a:ea typeface="HGMaruGothicMPRO" panose="020F0600000000000000" pitchFamily="34" charset="-128"/>
                        <a:cs typeface="A-OTF Shin Maru Go Pro"/>
                      </a:endParaRPr>
                    </a:p>
                  </a:txBody>
                  <a:tcPr marL="0" marR="0" marT="123277"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R="97155" algn="r">
                        <a:lnSpc>
                          <a:spcPct val="100000"/>
                        </a:lnSpc>
                        <a:spcBef>
                          <a:spcPts val="107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472件</a:t>
                      </a:r>
                      <a:endParaRPr sz="900" spc="0">
                        <a:latin typeface="HGMaruGothicMPRO" panose="020F0600000000000000" pitchFamily="34" charset="-128"/>
                        <a:ea typeface="HGMaruGothicMPRO" panose="020F0600000000000000" pitchFamily="34" charset="-128"/>
                        <a:cs typeface="A-OTF Shin Maru Go Pro"/>
                      </a:endParaRPr>
                    </a:p>
                  </a:txBody>
                  <a:tcPr marL="0" marR="0" marT="123277"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5715" algn="ctr">
                        <a:lnSpc>
                          <a:spcPct val="100000"/>
                        </a:lnSpc>
                        <a:spcBef>
                          <a:spcPts val="107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498件</a:t>
                      </a:r>
                      <a:endParaRPr sz="900" spc="0">
                        <a:latin typeface="HGMaruGothicMPRO" panose="020F0600000000000000" pitchFamily="34" charset="-128"/>
                        <a:ea typeface="HGMaruGothicMPRO" panose="020F0600000000000000" pitchFamily="34" charset="-128"/>
                        <a:cs typeface="A-OTF Shin Maru Go Pro"/>
                      </a:endParaRPr>
                    </a:p>
                  </a:txBody>
                  <a:tcPr marL="0" marR="0" marT="123277" marB="0">
                    <a:lnL w="6350">
                      <a:solidFill>
                        <a:srgbClr val="231F20"/>
                      </a:solidFill>
                      <a:prstDash val="solid"/>
                    </a:lnL>
                    <a:lnR w="6350" cap="flat" cmpd="sng" algn="ctr">
                      <a:solidFill>
                        <a:srgbClr val="231F20"/>
                      </a:solidFill>
                      <a:prstDash val="solid"/>
                      <a:round/>
                      <a:headEnd type="none" w="med" len="med"/>
                      <a:tailEnd type="none" w="med" len="med"/>
                    </a:lnR>
                    <a:lnT w="6350">
                      <a:solidFill>
                        <a:srgbClr val="231F20"/>
                      </a:solidFill>
                      <a:prstDash val="solid"/>
                    </a:lnT>
                    <a:lnB w="6350">
                      <a:solidFill>
                        <a:srgbClr val="231F20"/>
                      </a:solidFill>
                      <a:prstDash val="solid"/>
                    </a:lnB>
                    <a:solidFill>
                      <a:srgbClr val="FFFDE8"/>
                    </a:solidFill>
                  </a:tcPr>
                </a:tc>
                <a:tc>
                  <a:txBody>
                    <a:bodyPr/>
                    <a:lstStyle/>
                    <a:p>
                      <a:pPr marL="5715" algn="ctr">
                        <a:lnSpc>
                          <a:spcPct val="100000"/>
                        </a:lnSpc>
                        <a:spcBef>
                          <a:spcPts val="1070"/>
                        </a:spcBef>
                      </a:pPr>
                      <a:r>
                        <a:rPr lang="en-US" altLang="ja-JP" sz="900" spc="0" dirty="0">
                          <a:solidFill>
                            <a:schemeClr val="tx1"/>
                          </a:solidFill>
                          <a:latin typeface="HGMaruGothicMPRO" panose="020F0600000000000000" pitchFamily="34" charset="-128"/>
                          <a:ea typeface="HGMaruGothicMPRO" panose="020F0600000000000000" pitchFamily="34" charset="-128"/>
                          <a:cs typeface="A-OTF Shin Maru Go Pro"/>
                        </a:rPr>
                        <a:t>506</a:t>
                      </a:r>
                      <a:r>
                        <a:rPr lang="ja-JP" altLang="en-US" sz="900" spc="0" dirty="0">
                          <a:solidFill>
                            <a:schemeClr val="tx1"/>
                          </a:solidFill>
                          <a:latin typeface="HGMaruGothicMPRO" panose="020F0600000000000000" pitchFamily="34" charset="-128"/>
                          <a:ea typeface="HGMaruGothicMPRO" panose="020F0600000000000000" pitchFamily="34" charset="-128"/>
                          <a:cs typeface="A-OTF Shin Maru Go Pro"/>
                        </a:rPr>
                        <a:t>件</a:t>
                      </a:r>
                      <a:endParaRPr sz="900" spc="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0" marR="0" marT="123277" marB="0">
                    <a:lnL w="6350">
                      <a:solidFill>
                        <a:srgbClr val="231F20"/>
                      </a:solidFill>
                      <a:prstDash val="solid"/>
                    </a:lnL>
                    <a:lnR w="19050">
                      <a:solidFill>
                        <a:srgbClr val="231F20"/>
                      </a:solidFill>
                      <a:prstDash val="soli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FFFDE8"/>
                    </a:solidFill>
                  </a:tcPr>
                </a:tc>
                <a:extLst>
                  <a:ext uri="{0D108BD9-81ED-4DB2-BD59-A6C34878D82A}">
                    <a16:rowId xmlns:a16="http://schemas.microsoft.com/office/drawing/2014/main" val="10001"/>
                  </a:ext>
                </a:extLst>
              </a:tr>
              <a:tr h="357157">
                <a:tc rowSpan="4">
                  <a:txBody>
                    <a:bodyPr/>
                    <a:lstStyle/>
                    <a:p>
                      <a:pPr>
                        <a:lnSpc>
                          <a:spcPct val="100000"/>
                        </a:lnSpc>
                      </a:pPr>
                      <a:endParaRPr sz="900" spc="0">
                        <a:latin typeface="HGMaruGothicMPRO" panose="020F0600000000000000" pitchFamily="34" charset="-128"/>
                        <a:ea typeface="HGMaruGothicMPRO" panose="020F0600000000000000" pitchFamily="34" charset="-128"/>
                        <a:cs typeface="Times New Roman"/>
                      </a:endParaRPr>
                    </a:p>
                  </a:txBody>
                  <a:tcPr marL="0" marR="0" marT="0" marB="0">
                    <a:lnL w="19050">
                      <a:solidFill>
                        <a:srgbClr val="231F20"/>
                      </a:solidFill>
                      <a:prstDash val="solid"/>
                    </a:lnL>
                    <a:lnR w="6350">
                      <a:solidFill>
                        <a:srgbClr val="231F20"/>
                      </a:solidFill>
                      <a:prstDash val="solid"/>
                    </a:lnR>
                    <a:lnB w="19050">
                      <a:solidFill>
                        <a:srgbClr val="231F20"/>
                      </a:solidFill>
                      <a:prstDash val="solid"/>
                    </a:lnB>
                    <a:solidFill>
                      <a:srgbClr val="FFD59C"/>
                    </a:solidFill>
                  </a:tcPr>
                </a:tc>
                <a:tc>
                  <a:txBody>
                    <a:bodyPr/>
                    <a:lstStyle/>
                    <a:p>
                      <a:pPr marL="81915" marR="20955" indent="-71120">
                        <a:lnSpc>
                          <a:spcPct val="103299"/>
                        </a:lnSpc>
                        <a:spcBef>
                          <a:spcPts val="12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（ひどい）嫌がらせ、いじめ、 又は暴行を受けた</a:t>
                      </a:r>
                      <a:endParaRPr sz="900" spc="0" dirty="0">
                        <a:latin typeface="HGMaruGothicMPRO" panose="020F0600000000000000" pitchFamily="34" charset="-128"/>
                        <a:ea typeface="HGMaruGothicMPRO" panose="020F0600000000000000" pitchFamily="34" charset="-128"/>
                        <a:cs typeface="A-OTF Shin Maru Go Pro"/>
                      </a:endParaRPr>
                    </a:p>
                  </a:txBody>
                  <a:tcPr marL="0" marR="0" marT="13825"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D59C"/>
                    </a:solidFill>
                  </a:tcPr>
                </a:tc>
                <a:tc>
                  <a:txBody>
                    <a:bodyPr/>
                    <a:lstStyle/>
                    <a:p>
                      <a:pPr marL="17780" algn="ctr">
                        <a:lnSpc>
                          <a:spcPct val="100000"/>
                        </a:lnSpc>
                        <a:spcBef>
                          <a:spcPts val="83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40件</a:t>
                      </a:r>
                      <a:endParaRPr sz="900" spc="0">
                        <a:latin typeface="HGMaruGothicMPRO" panose="020F0600000000000000" pitchFamily="34" charset="-128"/>
                        <a:ea typeface="HGMaruGothicMPRO" panose="020F0600000000000000" pitchFamily="34" charset="-128"/>
                        <a:cs typeface="A-OTF Shin Maru Go Pro"/>
                      </a:endParaRPr>
                    </a:p>
                  </a:txBody>
                  <a:tcPr marL="0" marR="0" marT="95626"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algn="ctr">
                        <a:lnSpc>
                          <a:spcPct val="100000"/>
                        </a:lnSpc>
                        <a:spcBef>
                          <a:spcPts val="83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55件</a:t>
                      </a:r>
                      <a:endParaRPr sz="900" spc="0">
                        <a:latin typeface="HGMaruGothicMPRO" panose="020F0600000000000000" pitchFamily="34" charset="-128"/>
                        <a:ea typeface="HGMaruGothicMPRO" panose="020F0600000000000000" pitchFamily="34" charset="-128"/>
                        <a:cs typeface="A-OTF Shin Maru Go Pro"/>
                      </a:endParaRPr>
                    </a:p>
                  </a:txBody>
                  <a:tcPr marL="0" marR="0" marT="95626"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9050" algn="ctr">
                        <a:lnSpc>
                          <a:spcPct val="100000"/>
                        </a:lnSpc>
                        <a:spcBef>
                          <a:spcPts val="83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55件</a:t>
                      </a:r>
                      <a:endParaRPr sz="900" spc="0">
                        <a:latin typeface="HGMaruGothicMPRO" panose="020F0600000000000000" pitchFamily="34" charset="-128"/>
                        <a:ea typeface="HGMaruGothicMPRO" panose="020F0600000000000000" pitchFamily="34" charset="-128"/>
                        <a:cs typeface="A-OTF Shin Maru Go Pro"/>
                      </a:endParaRPr>
                    </a:p>
                  </a:txBody>
                  <a:tcPr marL="0" marR="0" marT="95626"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20320" algn="ctr">
                        <a:lnSpc>
                          <a:spcPct val="100000"/>
                        </a:lnSpc>
                        <a:spcBef>
                          <a:spcPts val="83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69件</a:t>
                      </a:r>
                      <a:endParaRPr sz="900" spc="0">
                        <a:latin typeface="HGMaruGothicMPRO" panose="020F0600000000000000" pitchFamily="34" charset="-128"/>
                        <a:ea typeface="HGMaruGothicMPRO" panose="020F0600000000000000" pitchFamily="34" charset="-128"/>
                        <a:cs typeface="A-OTF Shin Maru Go Pro"/>
                      </a:endParaRPr>
                    </a:p>
                  </a:txBody>
                  <a:tcPr marL="0" marR="0" marT="95626"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R="140335" algn="r">
                        <a:lnSpc>
                          <a:spcPct val="100000"/>
                        </a:lnSpc>
                        <a:spcBef>
                          <a:spcPts val="83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60件</a:t>
                      </a:r>
                      <a:endParaRPr sz="900" spc="0">
                        <a:latin typeface="HGMaruGothicMPRO" panose="020F0600000000000000" pitchFamily="34" charset="-128"/>
                        <a:ea typeface="HGMaruGothicMPRO" panose="020F0600000000000000" pitchFamily="34" charset="-128"/>
                        <a:cs typeface="A-OTF Shin Maru Go Pro"/>
                      </a:endParaRPr>
                    </a:p>
                  </a:txBody>
                  <a:tcPr marL="0" marR="0" marT="95626"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5715" algn="ctr">
                        <a:lnSpc>
                          <a:spcPct val="100000"/>
                        </a:lnSpc>
                        <a:spcBef>
                          <a:spcPts val="830"/>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74件</a:t>
                      </a:r>
                      <a:endParaRPr sz="900" spc="0">
                        <a:latin typeface="HGMaruGothicMPRO" panose="020F0600000000000000" pitchFamily="34" charset="-128"/>
                        <a:ea typeface="HGMaruGothicMPRO" panose="020F0600000000000000" pitchFamily="34" charset="-128"/>
                        <a:cs typeface="A-OTF Shin Maru Go Pro"/>
                      </a:endParaRPr>
                    </a:p>
                  </a:txBody>
                  <a:tcPr marL="0" marR="0" marT="95626" marB="0">
                    <a:lnL w="6350">
                      <a:solidFill>
                        <a:srgbClr val="231F20"/>
                      </a:solidFill>
                      <a:prstDash val="solid"/>
                    </a:lnL>
                    <a:lnR w="6350" cap="flat" cmpd="sng" algn="ctr">
                      <a:solidFill>
                        <a:srgbClr val="231F20"/>
                      </a:solidFill>
                      <a:prstDash val="solid"/>
                      <a:round/>
                      <a:headEnd type="none" w="med" len="med"/>
                      <a:tailEnd type="none" w="med" len="med"/>
                    </a:lnR>
                    <a:lnT w="6350">
                      <a:solidFill>
                        <a:srgbClr val="231F20"/>
                      </a:solidFill>
                      <a:prstDash val="solid"/>
                    </a:lnT>
                    <a:lnB w="6350">
                      <a:solidFill>
                        <a:srgbClr val="231F20"/>
                      </a:solidFill>
                      <a:prstDash val="solid"/>
                    </a:lnB>
                    <a:solidFill>
                      <a:srgbClr val="FFFDE8"/>
                    </a:solidFill>
                  </a:tcPr>
                </a:tc>
                <a:tc>
                  <a:txBody>
                    <a:bodyPr/>
                    <a:lstStyle/>
                    <a:p>
                      <a:pPr marL="5715" algn="ctr">
                        <a:lnSpc>
                          <a:spcPct val="100000"/>
                        </a:lnSpc>
                        <a:spcBef>
                          <a:spcPts val="830"/>
                        </a:spcBef>
                      </a:pPr>
                      <a:r>
                        <a:rPr lang="en-US" altLang="ja-JP" sz="900" spc="0" dirty="0">
                          <a:solidFill>
                            <a:schemeClr val="tx1"/>
                          </a:solidFill>
                          <a:latin typeface="HGMaruGothicMPRO" panose="020F0600000000000000" pitchFamily="34" charset="-128"/>
                          <a:ea typeface="HGMaruGothicMPRO" panose="020F0600000000000000" pitchFamily="34" charset="-128"/>
                          <a:cs typeface="A-OTF Shin Maru Go Pro"/>
                        </a:rPr>
                        <a:t>88</a:t>
                      </a:r>
                      <a:r>
                        <a:rPr lang="ja-JP" altLang="en-US" sz="900" spc="0" dirty="0">
                          <a:solidFill>
                            <a:schemeClr val="tx1"/>
                          </a:solidFill>
                          <a:latin typeface="HGMaruGothicMPRO" panose="020F0600000000000000" pitchFamily="34" charset="-128"/>
                          <a:ea typeface="HGMaruGothicMPRO" panose="020F0600000000000000" pitchFamily="34" charset="-128"/>
                          <a:cs typeface="A-OTF Shin Maru Go Pro"/>
                        </a:rPr>
                        <a:t>件</a:t>
                      </a:r>
                      <a:endParaRPr sz="900" spc="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0" marR="0" marT="95626" marB="0">
                    <a:lnL w="6350">
                      <a:solidFill>
                        <a:srgbClr val="231F20"/>
                      </a:solidFill>
                      <a:prstDash val="solid"/>
                    </a:lnL>
                    <a:lnR w="19050">
                      <a:solidFill>
                        <a:srgbClr val="231F20"/>
                      </a:solidFill>
                      <a:prstDash val="soli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FFFDE8"/>
                    </a:solidFill>
                  </a:tcPr>
                </a:tc>
                <a:extLst>
                  <a:ext uri="{0D108BD9-81ED-4DB2-BD59-A6C34878D82A}">
                    <a16:rowId xmlns:a16="http://schemas.microsoft.com/office/drawing/2014/main" val="10002"/>
                  </a:ext>
                </a:extLst>
              </a:tr>
              <a:tr h="357157">
                <a:tc vMerge="1">
                  <a:txBody>
                    <a:bodyPr/>
                    <a:lstStyle/>
                    <a:p>
                      <a:endParaRPr/>
                    </a:p>
                  </a:txBody>
                  <a:tcPr marL="0" marR="0" marT="0" marB="0">
                    <a:lnL w="19050">
                      <a:solidFill>
                        <a:srgbClr val="231F20"/>
                      </a:solidFill>
                      <a:prstDash val="solid"/>
                    </a:lnL>
                    <a:lnR w="6350">
                      <a:solidFill>
                        <a:srgbClr val="231F20"/>
                      </a:solidFill>
                      <a:prstDash val="solid"/>
                    </a:lnR>
                    <a:lnB w="19050">
                      <a:solidFill>
                        <a:srgbClr val="231F20"/>
                      </a:solidFill>
                      <a:prstDash val="solid"/>
                    </a:lnB>
                    <a:solidFill>
                      <a:srgbClr val="FFD59C"/>
                    </a:solidFill>
                  </a:tcPr>
                </a:tc>
                <a:tc>
                  <a:txBody>
                    <a:bodyPr/>
                    <a:lstStyle/>
                    <a:p>
                      <a:pPr marL="81915">
                        <a:lnSpc>
                          <a:spcPct val="100000"/>
                        </a:lnSpc>
                        <a:spcBef>
                          <a:spcPts val="83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上司とのトラブルがあった</a:t>
                      </a:r>
                      <a:endParaRPr sz="900" spc="0" dirty="0">
                        <a:latin typeface="HGMaruGothicMPRO" panose="020F0600000000000000" pitchFamily="34" charset="-128"/>
                        <a:ea typeface="HGMaruGothicMPRO" panose="020F0600000000000000" pitchFamily="34" charset="-128"/>
                        <a:cs typeface="A-OTF Shin Maru Go Pro"/>
                      </a:endParaRPr>
                    </a:p>
                  </a:txBody>
                  <a:tcPr marL="0" marR="0" marT="96202"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D59C"/>
                    </a:solidFill>
                  </a:tcPr>
                </a:tc>
                <a:tc>
                  <a:txBody>
                    <a:bodyPr/>
                    <a:lstStyle/>
                    <a:p>
                      <a:pPr marL="17780" algn="ctr">
                        <a:lnSpc>
                          <a:spcPct val="100000"/>
                        </a:lnSpc>
                        <a:spcBef>
                          <a:spcPts val="82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16件</a:t>
                      </a:r>
                      <a:endParaRPr sz="900" spc="0">
                        <a:latin typeface="HGMaruGothicMPRO" panose="020F0600000000000000" pitchFamily="34" charset="-128"/>
                        <a:ea typeface="HGMaruGothicMPRO" panose="020F0600000000000000" pitchFamily="34" charset="-128"/>
                        <a:cs typeface="A-OTF Shin Maru Go Pro"/>
                      </a:endParaRPr>
                    </a:p>
                  </a:txBody>
                  <a:tcPr marL="0" marR="0" marT="9505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algn="ctr">
                        <a:lnSpc>
                          <a:spcPct val="100000"/>
                        </a:lnSpc>
                        <a:spcBef>
                          <a:spcPts val="82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35件</a:t>
                      </a:r>
                      <a:endParaRPr sz="900" spc="0">
                        <a:latin typeface="HGMaruGothicMPRO" panose="020F0600000000000000" pitchFamily="34" charset="-128"/>
                        <a:ea typeface="HGMaruGothicMPRO" panose="020F0600000000000000" pitchFamily="34" charset="-128"/>
                        <a:cs typeface="A-OTF Shin Maru Go Pro"/>
                      </a:endParaRPr>
                    </a:p>
                  </a:txBody>
                  <a:tcPr marL="0" marR="0" marT="9505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9050" algn="ctr">
                        <a:lnSpc>
                          <a:spcPct val="100000"/>
                        </a:lnSpc>
                        <a:spcBef>
                          <a:spcPts val="82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17件</a:t>
                      </a:r>
                      <a:endParaRPr sz="900" spc="0">
                        <a:latin typeface="HGMaruGothicMPRO" panose="020F0600000000000000" pitchFamily="34" charset="-128"/>
                        <a:ea typeface="HGMaruGothicMPRO" panose="020F0600000000000000" pitchFamily="34" charset="-128"/>
                        <a:cs typeface="A-OTF Shin Maru Go Pro"/>
                      </a:endParaRPr>
                    </a:p>
                  </a:txBody>
                  <a:tcPr marL="0" marR="0" marT="9505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20320" algn="ctr">
                        <a:lnSpc>
                          <a:spcPct val="100000"/>
                        </a:lnSpc>
                        <a:spcBef>
                          <a:spcPts val="82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21件</a:t>
                      </a:r>
                      <a:endParaRPr sz="900" spc="0">
                        <a:latin typeface="HGMaruGothicMPRO" panose="020F0600000000000000" pitchFamily="34" charset="-128"/>
                        <a:ea typeface="HGMaruGothicMPRO" panose="020F0600000000000000" pitchFamily="34" charset="-128"/>
                        <a:cs typeface="A-OTF Shin Maru Go Pro"/>
                      </a:endParaRPr>
                    </a:p>
                  </a:txBody>
                  <a:tcPr marL="0" marR="0" marT="9505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R="140335" algn="r">
                        <a:lnSpc>
                          <a:spcPct val="100000"/>
                        </a:lnSpc>
                        <a:spcBef>
                          <a:spcPts val="82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21件</a:t>
                      </a:r>
                      <a:endParaRPr sz="900" spc="0">
                        <a:latin typeface="HGMaruGothicMPRO" panose="020F0600000000000000" pitchFamily="34" charset="-128"/>
                        <a:ea typeface="HGMaruGothicMPRO" panose="020F0600000000000000" pitchFamily="34" charset="-128"/>
                        <a:cs typeface="A-OTF Shin Maru Go Pro"/>
                      </a:endParaRPr>
                    </a:p>
                  </a:txBody>
                  <a:tcPr marL="0" marR="0" marT="9505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5715" algn="ctr">
                        <a:lnSpc>
                          <a:spcPct val="100000"/>
                        </a:lnSpc>
                        <a:spcBef>
                          <a:spcPts val="82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24件</a:t>
                      </a:r>
                      <a:endParaRPr sz="900" spc="0" dirty="0">
                        <a:latin typeface="HGMaruGothicMPRO" panose="020F0600000000000000" pitchFamily="34" charset="-128"/>
                        <a:ea typeface="HGMaruGothicMPRO" panose="020F0600000000000000" pitchFamily="34" charset="-128"/>
                        <a:cs typeface="A-OTF Shin Maru Go Pro"/>
                      </a:endParaRPr>
                    </a:p>
                  </a:txBody>
                  <a:tcPr marL="0" marR="0" marT="95050" marB="0">
                    <a:lnL w="6350">
                      <a:solidFill>
                        <a:srgbClr val="231F20"/>
                      </a:solidFill>
                      <a:prstDash val="solid"/>
                    </a:lnL>
                    <a:lnR w="6350" cap="flat" cmpd="sng" algn="ctr">
                      <a:solidFill>
                        <a:srgbClr val="231F20"/>
                      </a:solidFill>
                      <a:prstDash val="solid"/>
                      <a:round/>
                      <a:headEnd type="none" w="med" len="med"/>
                      <a:tailEnd type="none" w="med" len="med"/>
                    </a:lnR>
                    <a:lnT w="6350">
                      <a:solidFill>
                        <a:srgbClr val="231F20"/>
                      </a:solidFill>
                      <a:prstDash val="solid"/>
                    </a:lnT>
                    <a:lnB w="6350">
                      <a:solidFill>
                        <a:srgbClr val="231F20"/>
                      </a:solidFill>
                      <a:prstDash val="solid"/>
                    </a:lnB>
                    <a:solidFill>
                      <a:srgbClr val="FFFDE8"/>
                    </a:solidFill>
                  </a:tcPr>
                </a:tc>
                <a:tc>
                  <a:txBody>
                    <a:bodyPr/>
                    <a:lstStyle/>
                    <a:p>
                      <a:pPr marL="5715" algn="ctr">
                        <a:lnSpc>
                          <a:spcPct val="100000"/>
                        </a:lnSpc>
                        <a:spcBef>
                          <a:spcPts val="825"/>
                        </a:spcBef>
                      </a:pPr>
                      <a:r>
                        <a:rPr lang="en-US" altLang="ja-JP" sz="900" spc="0" dirty="0">
                          <a:solidFill>
                            <a:schemeClr val="tx1"/>
                          </a:solidFill>
                          <a:latin typeface="HGMaruGothicMPRO" panose="020F0600000000000000" pitchFamily="34" charset="-128"/>
                          <a:ea typeface="HGMaruGothicMPRO" panose="020F0600000000000000" pitchFamily="34" charset="-128"/>
                          <a:cs typeface="A-OTF Shin Maru Go Pro"/>
                        </a:rPr>
                        <a:t>22</a:t>
                      </a:r>
                      <a:r>
                        <a:rPr lang="ja-JP" altLang="en-US" sz="900" spc="0" dirty="0">
                          <a:solidFill>
                            <a:schemeClr val="tx1"/>
                          </a:solidFill>
                          <a:latin typeface="HGMaruGothicMPRO" panose="020F0600000000000000" pitchFamily="34" charset="-128"/>
                          <a:ea typeface="HGMaruGothicMPRO" panose="020F0600000000000000" pitchFamily="34" charset="-128"/>
                          <a:cs typeface="A-OTF Shin Maru Go Pro"/>
                        </a:rPr>
                        <a:t>件</a:t>
                      </a:r>
                      <a:endParaRPr sz="900" spc="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0" marR="0" marT="95050" marB="0">
                    <a:lnL w="6350">
                      <a:solidFill>
                        <a:srgbClr val="231F20"/>
                      </a:solidFill>
                      <a:prstDash val="solid"/>
                    </a:lnL>
                    <a:lnR w="19050">
                      <a:solidFill>
                        <a:srgbClr val="231F20"/>
                      </a:solidFill>
                      <a:prstDash val="soli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FFFDE8"/>
                    </a:solidFill>
                  </a:tcPr>
                </a:tc>
                <a:extLst>
                  <a:ext uri="{0D108BD9-81ED-4DB2-BD59-A6C34878D82A}">
                    <a16:rowId xmlns:a16="http://schemas.microsoft.com/office/drawing/2014/main" val="10003"/>
                  </a:ext>
                </a:extLst>
              </a:tr>
              <a:tr h="357157">
                <a:tc vMerge="1">
                  <a:txBody>
                    <a:bodyPr/>
                    <a:lstStyle/>
                    <a:p>
                      <a:endParaRPr/>
                    </a:p>
                  </a:txBody>
                  <a:tcPr marL="0" marR="0" marT="0" marB="0">
                    <a:lnL w="19050">
                      <a:solidFill>
                        <a:srgbClr val="231F20"/>
                      </a:solidFill>
                      <a:prstDash val="solid"/>
                    </a:lnL>
                    <a:lnR w="6350">
                      <a:solidFill>
                        <a:srgbClr val="231F20"/>
                      </a:solidFill>
                      <a:prstDash val="solid"/>
                    </a:lnR>
                    <a:lnB w="19050">
                      <a:solidFill>
                        <a:srgbClr val="231F20"/>
                      </a:solidFill>
                      <a:prstDash val="solid"/>
                    </a:lnB>
                    <a:solidFill>
                      <a:srgbClr val="FFD59C"/>
                    </a:solidFill>
                  </a:tcPr>
                </a:tc>
                <a:tc>
                  <a:txBody>
                    <a:bodyPr/>
                    <a:lstStyle/>
                    <a:p>
                      <a:pPr marL="81915">
                        <a:lnSpc>
                          <a:spcPct val="100000"/>
                        </a:lnSpc>
                        <a:spcBef>
                          <a:spcPts val="83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同僚とのトラブルがあった</a:t>
                      </a:r>
                      <a:endParaRPr sz="900" spc="0">
                        <a:latin typeface="HGMaruGothicMPRO" panose="020F0600000000000000" pitchFamily="34" charset="-128"/>
                        <a:ea typeface="HGMaruGothicMPRO" panose="020F0600000000000000" pitchFamily="34" charset="-128"/>
                        <a:cs typeface="A-OTF Shin Maru Go Pro"/>
                      </a:endParaRPr>
                    </a:p>
                  </a:txBody>
                  <a:tcPr marL="0" marR="0" marT="96202"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D59C"/>
                    </a:solidFill>
                  </a:tcPr>
                </a:tc>
                <a:tc>
                  <a:txBody>
                    <a:bodyPr/>
                    <a:lstStyle/>
                    <a:p>
                      <a:pPr marL="17780" algn="ctr">
                        <a:lnSpc>
                          <a:spcPct val="100000"/>
                        </a:lnSpc>
                        <a:spcBef>
                          <a:spcPts val="82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2件</a:t>
                      </a:r>
                      <a:endParaRPr sz="900" spc="0">
                        <a:latin typeface="HGMaruGothicMPRO" panose="020F0600000000000000" pitchFamily="34" charset="-128"/>
                        <a:ea typeface="HGMaruGothicMPRO" panose="020F0600000000000000" pitchFamily="34" charset="-128"/>
                        <a:cs typeface="A-OTF Shin Maru Go Pro"/>
                      </a:endParaRPr>
                    </a:p>
                  </a:txBody>
                  <a:tcPr marL="0" marR="0" marT="9505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algn="ctr">
                        <a:lnSpc>
                          <a:spcPct val="100000"/>
                        </a:lnSpc>
                        <a:spcBef>
                          <a:spcPts val="82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2件</a:t>
                      </a:r>
                      <a:endParaRPr sz="900" spc="0">
                        <a:latin typeface="HGMaruGothicMPRO" panose="020F0600000000000000" pitchFamily="34" charset="-128"/>
                        <a:ea typeface="HGMaruGothicMPRO" panose="020F0600000000000000" pitchFamily="34" charset="-128"/>
                        <a:cs typeface="A-OTF Shin Maru Go Pro"/>
                      </a:endParaRPr>
                    </a:p>
                  </a:txBody>
                  <a:tcPr marL="0" marR="0" marT="9505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19050" algn="ctr">
                        <a:lnSpc>
                          <a:spcPct val="100000"/>
                        </a:lnSpc>
                        <a:spcBef>
                          <a:spcPts val="82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3件</a:t>
                      </a:r>
                      <a:endParaRPr sz="900" spc="0">
                        <a:latin typeface="HGMaruGothicMPRO" panose="020F0600000000000000" pitchFamily="34" charset="-128"/>
                        <a:ea typeface="HGMaruGothicMPRO" panose="020F0600000000000000" pitchFamily="34" charset="-128"/>
                        <a:cs typeface="A-OTF Shin Maru Go Pro"/>
                      </a:endParaRPr>
                    </a:p>
                  </a:txBody>
                  <a:tcPr marL="0" marR="0" marT="9505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20320" algn="ctr">
                        <a:lnSpc>
                          <a:spcPct val="100000"/>
                        </a:lnSpc>
                        <a:spcBef>
                          <a:spcPts val="82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2件</a:t>
                      </a:r>
                      <a:endParaRPr sz="900" spc="0">
                        <a:latin typeface="HGMaruGothicMPRO" panose="020F0600000000000000" pitchFamily="34" charset="-128"/>
                        <a:ea typeface="HGMaruGothicMPRO" panose="020F0600000000000000" pitchFamily="34" charset="-128"/>
                        <a:cs typeface="A-OTF Shin Maru Go Pro"/>
                      </a:endParaRPr>
                    </a:p>
                  </a:txBody>
                  <a:tcPr marL="0" marR="0" marT="9505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220345">
                        <a:lnSpc>
                          <a:spcPct val="100000"/>
                        </a:lnSpc>
                        <a:spcBef>
                          <a:spcPts val="825"/>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2件</a:t>
                      </a:r>
                      <a:endParaRPr sz="900" spc="0">
                        <a:latin typeface="HGMaruGothicMPRO" panose="020F0600000000000000" pitchFamily="34" charset="-128"/>
                        <a:ea typeface="HGMaruGothicMPRO" panose="020F0600000000000000" pitchFamily="34" charset="-128"/>
                        <a:cs typeface="A-OTF Shin Maru Go Pro"/>
                      </a:endParaRPr>
                    </a:p>
                  </a:txBody>
                  <a:tcPr marL="0" marR="0" marT="95050" marB="0">
                    <a:lnL w="6350">
                      <a:solidFill>
                        <a:srgbClr val="231F20"/>
                      </a:solidFill>
                      <a:prstDash val="solid"/>
                    </a:lnL>
                    <a:lnR w="6350">
                      <a:solidFill>
                        <a:srgbClr val="231F20"/>
                      </a:solidFill>
                      <a:prstDash val="solid"/>
                    </a:lnR>
                    <a:lnT w="6350">
                      <a:solidFill>
                        <a:srgbClr val="231F20"/>
                      </a:solidFill>
                      <a:prstDash val="solid"/>
                    </a:lnT>
                    <a:lnB w="6350">
                      <a:solidFill>
                        <a:srgbClr val="231F20"/>
                      </a:solidFill>
                      <a:prstDash val="solid"/>
                    </a:lnB>
                    <a:solidFill>
                      <a:srgbClr val="FFFDE8"/>
                    </a:solidFill>
                  </a:tcPr>
                </a:tc>
                <a:tc>
                  <a:txBody>
                    <a:bodyPr/>
                    <a:lstStyle/>
                    <a:p>
                      <a:pPr marL="5715" marR="0" lvl="0" indent="0" algn="ctr" defTabSz="914400" rtl="0" eaLnBrk="1" fontAlgn="auto" latinLnBrk="0" hangingPunct="1">
                        <a:lnSpc>
                          <a:spcPct val="100000"/>
                        </a:lnSpc>
                        <a:spcBef>
                          <a:spcPts val="825"/>
                        </a:spcBef>
                        <a:spcAft>
                          <a:spcPts val="0"/>
                        </a:spcAft>
                        <a:buClrTx/>
                        <a:buSzTx/>
                        <a:buFontTx/>
                        <a:buNone/>
                        <a:tabLst/>
                        <a:defRPr/>
                      </a:pPr>
                      <a:r>
                        <a:rPr lang="en-US" altLang="ja-JP" sz="900" spc="0" dirty="0">
                          <a:solidFill>
                            <a:srgbClr val="231F20"/>
                          </a:solidFill>
                          <a:latin typeface="HGMaruGothicMPRO" panose="020F0600000000000000" pitchFamily="34" charset="-128"/>
                          <a:ea typeface="HGMaruGothicMPRO" panose="020F0600000000000000" pitchFamily="34" charset="-128"/>
                          <a:cs typeface="A-OTF Shin Maru Go Pro"/>
                        </a:rPr>
                        <a:t>0</a:t>
                      </a:r>
                      <a:r>
                        <a:rPr lang="ja-JP" altLang="en-US" sz="900" spc="0" dirty="0">
                          <a:solidFill>
                            <a:srgbClr val="231F20"/>
                          </a:solidFill>
                          <a:latin typeface="HGMaruGothicMPRO" panose="020F0600000000000000" pitchFamily="34" charset="-128"/>
                          <a:ea typeface="HGMaruGothicMPRO" panose="020F0600000000000000" pitchFamily="34" charset="-128"/>
                          <a:cs typeface="A-OTF Shin Maru Go Pro"/>
                        </a:rPr>
                        <a:t>件</a:t>
                      </a:r>
                      <a:endParaRPr lang="ja-JP" altLang="en-US" sz="900" spc="0" dirty="0">
                        <a:latin typeface="HGMaruGothicMPRO" panose="020F0600000000000000" pitchFamily="34" charset="-128"/>
                        <a:ea typeface="HGMaruGothicMPRO" panose="020F0600000000000000" pitchFamily="34" charset="-128"/>
                        <a:cs typeface="A-OTF Shin Maru Go Pro"/>
                      </a:endParaRPr>
                    </a:p>
                  </a:txBody>
                  <a:tcPr marL="0" marR="0" marT="95050" marB="0">
                    <a:lnL w="6350">
                      <a:solidFill>
                        <a:srgbClr val="231F20"/>
                      </a:solidFill>
                      <a:prstDash val="solid"/>
                    </a:lnL>
                    <a:lnR w="6350" cap="flat" cmpd="sng" algn="ctr">
                      <a:solidFill>
                        <a:srgbClr val="231F20"/>
                      </a:solidFill>
                      <a:prstDash val="solid"/>
                      <a:round/>
                      <a:headEnd type="none" w="med" len="med"/>
                      <a:tailEnd type="none" w="med" len="med"/>
                    </a:lnR>
                    <a:lnT w="6350">
                      <a:solidFill>
                        <a:srgbClr val="231F20"/>
                      </a:solidFill>
                      <a:prstDash val="solid"/>
                    </a:lnT>
                    <a:lnB w="6350">
                      <a:solidFill>
                        <a:srgbClr val="231F20"/>
                      </a:solidFill>
                      <a:prstDash val="solid"/>
                    </a:lnB>
                    <a:solidFill>
                      <a:srgbClr val="FFFDE8"/>
                    </a:solidFill>
                  </a:tcPr>
                </a:tc>
                <a:tc>
                  <a:txBody>
                    <a:bodyPr/>
                    <a:lstStyle/>
                    <a:p>
                      <a:pPr marL="5715" algn="ctr">
                        <a:lnSpc>
                          <a:spcPct val="100000"/>
                        </a:lnSpc>
                        <a:spcBef>
                          <a:spcPts val="825"/>
                        </a:spcBef>
                      </a:pPr>
                      <a:r>
                        <a:rPr lang="en-US" altLang="ja-JP" sz="900" spc="0" dirty="0">
                          <a:solidFill>
                            <a:schemeClr val="tx1"/>
                          </a:solidFill>
                          <a:latin typeface="HGMaruGothicMPRO" panose="020F0600000000000000" pitchFamily="34" charset="-128"/>
                          <a:ea typeface="HGMaruGothicMPRO" panose="020F0600000000000000" pitchFamily="34" charset="-128"/>
                          <a:cs typeface="A-OTF Shin Maru Go Pro"/>
                        </a:rPr>
                        <a:t>1</a:t>
                      </a:r>
                      <a:r>
                        <a:rPr lang="ja-JP" altLang="en-US" sz="900" spc="0" dirty="0">
                          <a:solidFill>
                            <a:schemeClr val="tx1"/>
                          </a:solidFill>
                          <a:latin typeface="HGMaruGothicMPRO" panose="020F0600000000000000" pitchFamily="34" charset="-128"/>
                          <a:ea typeface="HGMaruGothicMPRO" panose="020F0600000000000000" pitchFamily="34" charset="-128"/>
                          <a:cs typeface="A-OTF Shin Maru Go Pro"/>
                        </a:rPr>
                        <a:t>件</a:t>
                      </a:r>
                      <a:endParaRPr sz="900" spc="0" dirty="0">
                        <a:solidFill>
                          <a:schemeClr val="tx1"/>
                        </a:solidFill>
                        <a:latin typeface="HGMaruGothicMPRO" panose="020F0600000000000000" pitchFamily="34" charset="-128"/>
                        <a:ea typeface="HGMaruGothicMPRO" panose="020F0600000000000000" pitchFamily="34" charset="-128"/>
                        <a:cs typeface="A-OTF Shin Maru Go Pro"/>
                      </a:endParaRPr>
                    </a:p>
                  </a:txBody>
                  <a:tcPr marL="0" marR="0" marT="95050" marB="0">
                    <a:lnL w="6350">
                      <a:solidFill>
                        <a:srgbClr val="231F20"/>
                      </a:solidFill>
                      <a:prstDash val="solid"/>
                    </a:lnL>
                    <a:lnR w="19050">
                      <a:solidFill>
                        <a:srgbClr val="231F20"/>
                      </a:solidFill>
                      <a:prstDash val="soli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solidFill>
                      <a:srgbClr val="FFFDE8"/>
                    </a:solidFill>
                  </a:tcPr>
                </a:tc>
                <a:extLst>
                  <a:ext uri="{0D108BD9-81ED-4DB2-BD59-A6C34878D82A}">
                    <a16:rowId xmlns:a16="http://schemas.microsoft.com/office/drawing/2014/main" val="10004"/>
                  </a:ext>
                </a:extLst>
              </a:tr>
              <a:tr h="357734">
                <a:tc vMerge="1">
                  <a:txBody>
                    <a:bodyPr/>
                    <a:lstStyle/>
                    <a:p>
                      <a:endParaRPr/>
                    </a:p>
                  </a:txBody>
                  <a:tcPr marL="0" marR="0" marT="0" marB="0">
                    <a:lnL w="19050">
                      <a:solidFill>
                        <a:srgbClr val="231F20"/>
                      </a:solidFill>
                      <a:prstDash val="solid"/>
                    </a:lnL>
                    <a:lnR w="6350">
                      <a:solidFill>
                        <a:srgbClr val="231F20"/>
                      </a:solidFill>
                      <a:prstDash val="solid"/>
                    </a:lnR>
                    <a:lnB w="19050">
                      <a:solidFill>
                        <a:srgbClr val="231F20"/>
                      </a:solidFill>
                      <a:prstDash val="solid"/>
                    </a:lnB>
                    <a:solidFill>
                      <a:srgbClr val="FFD59C"/>
                    </a:solidFill>
                  </a:tcPr>
                </a:tc>
                <a:tc>
                  <a:txBody>
                    <a:bodyPr/>
                    <a:lstStyle/>
                    <a:p>
                      <a:pPr marL="81915">
                        <a:lnSpc>
                          <a:spcPct val="100000"/>
                        </a:lnSpc>
                        <a:spcBef>
                          <a:spcPts val="844"/>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部下とのトラブルがあった</a:t>
                      </a:r>
                      <a:endParaRPr sz="900" spc="0" dirty="0">
                        <a:latin typeface="HGMaruGothicMPRO" panose="020F0600000000000000" pitchFamily="34" charset="-128"/>
                        <a:ea typeface="HGMaruGothicMPRO" panose="020F0600000000000000" pitchFamily="34" charset="-128"/>
                        <a:cs typeface="A-OTF Shin Maru Go Pro"/>
                      </a:endParaRPr>
                    </a:p>
                  </a:txBody>
                  <a:tcPr marL="0" marR="0" marT="97353" marB="0">
                    <a:lnL w="63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D59C"/>
                    </a:solidFill>
                  </a:tcPr>
                </a:tc>
                <a:tc>
                  <a:txBody>
                    <a:bodyPr/>
                    <a:lstStyle/>
                    <a:p>
                      <a:pPr marL="17780" algn="ctr">
                        <a:lnSpc>
                          <a:spcPct val="100000"/>
                        </a:lnSpc>
                        <a:spcBef>
                          <a:spcPts val="819"/>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2件</a:t>
                      </a:r>
                      <a:endParaRPr sz="900" spc="0">
                        <a:latin typeface="HGMaruGothicMPRO" panose="020F0600000000000000" pitchFamily="34" charset="-128"/>
                        <a:ea typeface="HGMaruGothicMPRO" panose="020F0600000000000000" pitchFamily="34" charset="-128"/>
                        <a:cs typeface="A-OTF Shin Maru Go Pro"/>
                      </a:endParaRPr>
                    </a:p>
                  </a:txBody>
                  <a:tcPr marL="0" marR="0" marT="94473" marB="0">
                    <a:lnL w="63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a:txBody>
                    <a:bodyPr/>
                    <a:lstStyle/>
                    <a:p>
                      <a:pPr algn="ctr">
                        <a:lnSpc>
                          <a:spcPct val="100000"/>
                        </a:lnSpc>
                        <a:spcBef>
                          <a:spcPts val="819"/>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4件</a:t>
                      </a:r>
                      <a:endParaRPr sz="900" spc="0">
                        <a:latin typeface="HGMaruGothicMPRO" panose="020F0600000000000000" pitchFamily="34" charset="-128"/>
                        <a:ea typeface="HGMaruGothicMPRO" panose="020F0600000000000000" pitchFamily="34" charset="-128"/>
                        <a:cs typeface="A-OTF Shin Maru Go Pro"/>
                      </a:endParaRPr>
                    </a:p>
                  </a:txBody>
                  <a:tcPr marL="0" marR="0" marT="94473" marB="0">
                    <a:lnL w="63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a:txBody>
                    <a:bodyPr/>
                    <a:lstStyle/>
                    <a:p>
                      <a:pPr marL="19050" algn="ctr">
                        <a:lnSpc>
                          <a:spcPct val="100000"/>
                        </a:lnSpc>
                        <a:spcBef>
                          <a:spcPts val="819"/>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3件</a:t>
                      </a:r>
                      <a:endParaRPr sz="900" spc="0">
                        <a:latin typeface="HGMaruGothicMPRO" panose="020F0600000000000000" pitchFamily="34" charset="-128"/>
                        <a:ea typeface="HGMaruGothicMPRO" panose="020F0600000000000000" pitchFamily="34" charset="-128"/>
                        <a:cs typeface="A-OTF Shin Maru Go Pro"/>
                      </a:endParaRPr>
                    </a:p>
                  </a:txBody>
                  <a:tcPr marL="0" marR="0" marT="94473" marB="0">
                    <a:lnL w="63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a:txBody>
                    <a:bodyPr/>
                    <a:lstStyle/>
                    <a:p>
                      <a:pPr marL="20320" algn="ctr">
                        <a:lnSpc>
                          <a:spcPct val="100000"/>
                        </a:lnSpc>
                        <a:spcBef>
                          <a:spcPts val="819"/>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0件</a:t>
                      </a:r>
                      <a:endParaRPr sz="900" spc="0">
                        <a:latin typeface="HGMaruGothicMPRO" panose="020F0600000000000000" pitchFamily="34" charset="-128"/>
                        <a:ea typeface="HGMaruGothicMPRO" panose="020F0600000000000000" pitchFamily="34" charset="-128"/>
                        <a:cs typeface="A-OTF Shin Maru Go Pro"/>
                      </a:endParaRPr>
                    </a:p>
                  </a:txBody>
                  <a:tcPr marL="0" marR="0" marT="94473" marB="0">
                    <a:lnL w="63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a:txBody>
                    <a:bodyPr/>
                    <a:lstStyle/>
                    <a:p>
                      <a:pPr marL="220345">
                        <a:lnSpc>
                          <a:spcPct val="100000"/>
                        </a:lnSpc>
                        <a:spcBef>
                          <a:spcPts val="819"/>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1件</a:t>
                      </a:r>
                      <a:endParaRPr sz="900" spc="0" dirty="0">
                        <a:latin typeface="HGMaruGothicMPRO" panose="020F0600000000000000" pitchFamily="34" charset="-128"/>
                        <a:ea typeface="HGMaruGothicMPRO" panose="020F0600000000000000" pitchFamily="34" charset="-128"/>
                        <a:cs typeface="A-OTF Shin Maru Go Pro"/>
                      </a:endParaRPr>
                    </a:p>
                  </a:txBody>
                  <a:tcPr marL="0" marR="0" marT="94473" marB="0">
                    <a:lnL w="6350">
                      <a:solidFill>
                        <a:srgbClr val="231F20"/>
                      </a:solidFill>
                      <a:prstDash val="solid"/>
                    </a:lnL>
                    <a:lnR w="6350">
                      <a:solidFill>
                        <a:srgbClr val="231F20"/>
                      </a:solidFill>
                      <a:prstDash val="solid"/>
                    </a:lnR>
                    <a:lnT w="6350">
                      <a:solidFill>
                        <a:srgbClr val="231F20"/>
                      </a:solidFill>
                      <a:prstDash val="solid"/>
                    </a:lnT>
                    <a:lnB w="19050">
                      <a:solidFill>
                        <a:srgbClr val="231F20"/>
                      </a:solidFill>
                      <a:prstDash val="solid"/>
                    </a:lnB>
                    <a:solidFill>
                      <a:srgbClr val="FFFDE8"/>
                    </a:solidFill>
                  </a:tcPr>
                </a:tc>
                <a:tc>
                  <a:txBody>
                    <a:bodyPr/>
                    <a:lstStyle/>
                    <a:p>
                      <a:pPr marL="5715" algn="ctr">
                        <a:lnSpc>
                          <a:spcPct val="100000"/>
                        </a:lnSpc>
                        <a:spcBef>
                          <a:spcPts val="819"/>
                        </a:spcBef>
                      </a:pPr>
                      <a:r>
                        <a:rPr sz="900" spc="0" dirty="0">
                          <a:solidFill>
                            <a:srgbClr val="231F20"/>
                          </a:solidFill>
                          <a:latin typeface="HGMaruGothicMPRO" panose="020F0600000000000000" pitchFamily="34" charset="-128"/>
                          <a:ea typeface="HGMaruGothicMPRO" panose="020F0600000000000000" pitchFamily="34" charset="-128"/>
                          <a:cs typeface="A-OTF Shin Maru Go Pro"/>
                        </a:rPr>
                        <a:t>1件</a:t>
                      </a:r>
                      <a:endParaRPr sz="900" spc="0" dirty="0">
                        <a:latin typeface="HGMaruGothicMPRO" panose="020F0600000000000000" pitchFamily="34" charset="-128"/>
                        <a:ea typeface="HGMaruGothicMPRO" panose="020F0600000000000000" pitchFamily="34" charset="-128"/>
                        <a:cs typeface="A-OTF Shin Maru Go Pro"/>
                      </a:endParaRPr>
                    </a:p>
                  </a:txBody>
                  <a:tcPr marL="0" marR="0" marT="94473" marB="0">
                    <a:lnL w="6350">
                      <a:solidFill>
                        <a:srgbClr val="231F20"/>
                      </a:solidFill>
                      <a:prstDash val="solid"/>
                    </a:lnL>
                    <a:lnR w="6350" cap="flat" cmpd="sng" algn="ctr">
                      <a:solidFill>
                        <a:srgbClr val="231F20"/>
                      </a:solidFill>
                      <a:prstDash val="solid"/>
                      <a:round/>
                      <a:headEnd type="none" w="med" len="med"/>
                      <a:tailEnd type="none" w="med" len="med"/>
                    </a:lnR>
                    <a:lnT w="6350">
                      <a:solidFill>
                        <a:srgbClr val="231F20"/>
                      </a:solidFill>
                      <a:prstDash val="solid"/>
                    </a:lnT>
                    <a:lnB w="19050">
                      <a:solidFill>
                        <a:srgbClr val="231F20"/>
                      </a:solidFill>
                      <a:prstDash val="solid"/>
                    </a:lnB>
                    <a:solidFill>
                      <a:srgbClr val="FFFDE8"/>
                    </a:solidFill>
                  </a:tcPr>
                </a:tc>
                <a:tc>
                  <a:txBody>
                    <a:bodyPr/>
                    <a:lstStyle/>
                    <a:p>
                      <a:pPr marL="5715" algn="ctr">
                        <a:lnSpc>
                          <a:spcPct val="100000"/>
                        </a:lnSpc>
                        <a:spcBef>
                          <a:spcPts val="825"/>
                        </a:spcBef>
                      </a:pPr>
                      <a:r>
                        <a:rPr lang="en-US" altLang="ja-JP" sz="900" spc="0" dirty="0">
                          <a:solidFill>
                            <a:schemeClr val="tx1"/>
                          </a:solidFill>
                          <a:latin typeface="HGMaruGothicMPRO" panose="020F0600000000000000" pitchFamily="34" charset="-128"/>
                          <a:ea typeface="HGMaruGothicMPRO" panose="020F0600000000000000" pitchFamily="34" charset="-128"/>
                          <a:cs typeface="A-OTF Shin Maru Go Pro"/>
                        </a:rPr>
                        <a:t>0</a:t>
                      </a:r>
                      <a:r>
                        <a:rPr lang="ja-JP" altLang="en-US" sz="900" spc="0" dirty="0">
                          <a:solidFill>
                            <a:schemeClr val="tx1"/>
                          </a:solidFill>
                          <a:latin typeface="HGMaruGothicMPRO" panose="020F0600000000000000" pitchFamily="34" charset="-128"/>
                          <a:ea typeface="HGMaruGothicMPRO" panose="020F0600000000000000" pitchFamily="34" charset="-128"/>
                          <a:cs typeface="A-OTF Shin Maru Go Pro"/>
                        </a:rPr>
                        <a:t>件</a:t>
                      </a:r>
                    </a:p>
                  </a:txBody>
                  <a:tcPr marL="0" marR="0" marT="94473" marB="0">
                    <a:lnL w="6350">
                      <a:solidFill>
                        <a:srgbClr val="231F20"/>
                      </a:solidFill>
                      <a:prstDash val="solid"/>
                    </a:lnL>
                    <a:lnR w="19050">
                      <a:solidFill>
                        <a:srgbClr val="231F20"/>
                      </a:solidFill>
                      <a:prstDash val="solid"/>
                    </a:lnR>
                    <a:lnT w="6350" cap="flat" cmpd="sng" algn="ctr">
                      <a:solidFill>
                        <a:srgbClr val="231F20"/>
                      </a:solidFill>
                      <a:prstDash val="solid"/>
                      <a:round/>
                      <a:headEnd type="none" w="med" len="med"/>
                      <a:tailEnd type="none" w="med" len="med"/>
                    </a:lnT>
                    <a:lnB w="19050">
                      <a:solidFill>
                        <a:srgbClr val="231F20"/>
                      </a:solidFill>
                      <a:prstDash val="solid"/>
                    </a:lnB>
                    <a:solidFill>
                      <a:srgbClr val="FFFDE8"/>
                    </a:solidFill>
                  </a:tcPr>
                </a:tc>
                <a:extLst>
                  <a:ext uri="{0D108BD9-81ED-4DB2-BD59-A6C34878D82A}">
                    <a16:rowId xmlns:a16="http://schemas.microsoft.com/office/drawing/2014/main" val="10005"/>
                  </a:ext>
                </a:extLst>
              </a:tr>
            </a:tbl>
          </a:graphicData>
        </a:graphic>
      </p:graphicFrame>
      <p:sp>
        <p:nvSpPr>
          <p:cNvPr id="13"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98</a:t>
            </a:r>
            <a:endParaRPr lang="ja-JP" altLang="en-US" sz="1200" b="1" dirty="0"/>
          </a:p>
        </p:txBody>
      </p:sp>
    </p:spTree>
    <p:extLst>
      <p:ext uri="{BB962C8B-B14F-4D97-AF65-F5344CB8AC3E}">
        <p14:creationId xmlns:p14="http://schemas.microsoft.com/office/powerpoint/2010/main" val="16188506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bject 73">
            <a:extLst>
              <a:ext uri="{FF2B5EF4-FFF2-40B4-BE49-F238E27FC236}">
                <a16:creationId xmlns:a16="http://schemas.microsoft.com/office/drawing/2014/main" id="{769E7313-F73D-F843-9A38-433C83EDFF89}"/>
              </a:ext>
            </a:extLst>
          </p:cNvPr>
          <p:cNvSpPr txBox="1"/>
          <p:nvPr/>
        </p:nvSpPr>
        <p:spPr>
          <a:xfrm>
            <a:off x="1798132" y="6116865"/>
            <a:ext cx="5646545" cy="443538"/>
          </a:xfrm>
          <a:prstGeom prst="rect">
            <a:avLst/>
          </a:prstGeom>
        </p:spPr>
        <p:txBody>
          <a:bodyPr vert="horz" wrap="square" lIns="0" tIns="10369" rIns="0" bIns="0" rtlCol="0">
            <a:spAutoFit/>
          </a:bodyPr>
          <a:lstStyle/>
          <a:p>
            <a:pPr marL="11521" marR="4609">
              <a:lnSpc>
                <a:spcPct val="106900"/>
              </a:lnSpc>
            </a:pPr>
            <a:r>
              <a:rPr sz="1315" dirty="0">
                <a:solidFill>
                  <a:srgbClr val="231F20"/>
                </a:solidFill>
                <a:latin typeface="HGMaruGothicMPRO" panose="020F0600000000000000" pitchFamily="34" charset="-128"/>
                <a:ea typeface="HGMaruGothicMPRO" panose="020F0600000000000000" pitchFamily="34" charset="-128"/>
                <a:cs typeface="A-OTF Shin Maru Go Pro"/>
              </a:rPr>
              <a:t>出典：厚生労働省『平成29年版過労死等防止対策白書』21ページ</a:t>
            </a:r>
            <a:endParaRPr lang="en-US" altLang="ja-JP" sz="1315" dirty="0">
              <a:solidFill>
                <a:srgbClr val="231F20"/>
              </a:solidFill>
              <a:latin typeface="HGMaruGothicMPRO" panose="020F0600000000000000" pitchFamily="34" charset="-128"/>
              <a:ea typeface="HGMaruGothicMPRO" panose="020F0600000000000000" pitchFamily="34" charset="-128"/>
              <a:cs typeface="A-OTF Shin Maru Go Pro"/>
              <a:hlinkClick r:id="rId2"/>
            </a:endParaRPr>
          </a:p>
          <a:p>
            <a:pPr marL="11521" marR="4609">
              <a:lnSpc>
                <a:spcPct val="106900"/>
              </a:lnSpc>
            </a:pPr>
            <a:r>
              <a:rPr lang="en-US" sz="1315" dirty="0">
                <a:solidFill>
                  <a:srgbClr val="231F20"/>
                </a:solidFill>
                <a:latin typeface="HGMaruGothicMPRO" panose="020F0600000000000000" pitchFamily="34" charset="-128"/>
                <a:ea typeface="HGMaruGothicMPRO" panose="020F0600000000000000" pitchFamily="34" charset="-128"/>
                <a:cs typeface="A-OTF Shin Maru Go Pro"/>
              </a:rPr>
              <a:t>http://www.mhlw.go.jp/wp/hakusyo/karoushi/17/dl/17-1-2.pdf</a:t>
            </a:r>
            <a:endParaRPr sz="1315" dirty="0">
              <a:latin typeface="HGMaruGothicMPRO" panose="020F0600000000000000" pitchFamily="34" charset="-128"/>
              <a:ea typeface="HGMaruGothicMPRO" panose="020F0600000000000000" pitchFamily="34" charset="-128"/>
              <a:cs typeface="A-OTF Shin Maru Go Pro"/>
            </a:endParaRPr>
          </a:p>
        </p:txBody>
      </p:sp>
      <p:sp>
        <p:nvSpPr>
          <p:cNvPr id="132" name="object 132">
            <a:extLst>
              <a:ext uri="{FF2B5EF4-FFF2-40B4-BE49-F238E27FC236}">
                <a16:creationId xmlns:a16="http://schemas.microsoft.com/office/drawing/2014/main" id="{CEBA51FB-F8F4-374A-8C43-16BB79453BDD}"/>
              </a:ext>
            </a:extLst>
          </p:cNvPr>
          <p:cNvSpPr txBox="1"/>
          <p:nvPr/>
        </p:nvSpPr>
        <p:spPr>
          <a:xfrm>
            <a:off x="1798132" y="1209462"/>
            <a:ext cx="8993004" cy="896071"/>
          </a:xfrm>
          <a:prstGeom prst="rect">
            <a:avLst/>
          </a:prstGeom>
        </p:spPr>
        <p:txBody>
          <a:bodyPr vert="horz" wrap="square" lIns="0" tIns="14978" rIns="0" bIns="0" rtlCol="0">
            <a:spAutoFit/>
          </a:bodyPr>
          <a:lstStyle/>
          <a:p>
            <a:pPr marL="11521">
              <a:spcBef>
                <a:spcPts val="118"/>
              </a:spcBef>
            </a:pPr>
            <a:r>
              <a:rPr lang="en-US" sz="1996" b="1" dirty="0">
                <a:solidFill>
                  <a:srgbClr val="FFFFFF"/>
                </a:solidFill>
                <a:latin typeface="HGMaruGothicMPRO" panose="020F0600000000000000" pitchFamily="34" charset="-128"/>
                <a:ea typeface="HGMaruGothicMPRO" panose="020F0600000000000000" pitchFamily="34" charset="-128"/>
                <a:cs typeface="A-OTF Shin Maru Go Pro"/>
              </a:rPr>
              <a:t>  </a:t>
            </a:r>
            <a:r>
              <a:rPr sz="1497" dirty="0">
                <a:solidFill>
                  <a:srgbClr val="231F20"/>
                </a:solidFill>
                <a:latin typeface="HGMaruGothicMPRO" panose="020F0600000000000000" pitchFamily="34" charset="-128"/>
                <a:ea typeface="HGMaruGothicMPRO" panose="020F0600000000000000" pitchFamily="34" charset="-128"/>
                <a:cs typeface="A-OTF Shin Maru Go Pro"/>
              </a:rPr>
              <a:t>個別労働紛争の相談では、平成14年以降の調査と比較すると相談件数は10倍以上、割合では約４倍。相談件数と相談割合の両方とも増えており、近年はより問題の深刻化へとつながっています。</a:t>
            </a:r>
            <a:endParaRPr sz="1497" dirty="0">
              <a:latin typeface="HGMaruGothicMPRO" panose="020F0600000000000000" pitchFamily="34" charset="-128"/>
              <a:ea typeface="HGMaruGothicMPRO" panose="020F0600000000000000" pitchFamily="34" charset="-128"/>
              <a:cs typeface="A-OTF Shin Maru Go Pro"/>
            </a:endParaRPr>
          </a:p>
          <a:p>
            <a:pPr marL="1145807">
              <a:spcBef>
                <a:spcPts val="1052"/>
              </a:spcBef>
            </a:pPr>
            <a:r>
              <a:rPr sz="1315" b="1" dirty="0">
                <a:solidFill>
                  <a:srgbClr val="231F20"/>
                </a:solidFill>
                <a:latin typeface="HGMaruGothicMPRO" panose="020F0600000000000000" pitchFamily="34" charset="-128"/>
                <a:ea typeface="HGMaruGothicMPRO" panose="020F0600000000000000" pitchFamily="34" charset="-128"/>
                <a:cs typeface="ShinMGoPro-Medium"/>
              </a:rPr>
              <a:t>【民事上の個別労働紛争相談件数に占める「いじめ・嫌がらせ」の割合と相談件数】</a:t>
            </a:r>
            <a:endParaRPr sz="1315" dirty="0">
              <a:latin typeface="HGMaruGothicMPRO" panose="020F0600000000000000" pitchFamily="34" charset="-128"/>
              <a:ea typeface="HGMaruGothicMPRO" panose="020F0600000000000000" pitchFamily="34" charset="-128"/>
              <a:cs typeface="ShinMGoPro-Medium"/>
            </a:endParaRPr>
          </a:p>
        </p:txBody>
      </p:sp>
      <p:pic>
        <p:nvPicPr>
          <p:cNvPr id="135" name="図 134">
            <a:extLst>
              <a:ext uri="{FF2B5EF4-FFF2-40B4-BE49-F238E27FC236}">
                <a16:creationId xmlns:a16="http://schemas.microsoft.com/office/drawing/2014/main" id="{6613A43A-1B12-5349-AC75-CF99320B9C5D}"/>
              </a:ext>
            </a:extLst>
          </p:cNvPr>
          <p:cNvPicPr>
            <a:picLocks noChangeAspect="1"/>
          </p:cNvPicPr>
          <p:nvPr/>
        </p:nvPicPr>
        <p:blipFill>
          <a:blip r:embed="rId3">
            <a:alphaModFix/>
          </a:blip>
          <a:stretch>
            <a:fillRect/>
          </a:stretch>
        </p:blipFill>
        <p:spPr>
          <a:xfrm>
            <a:off x="2032095" y="2206495"/>
            <a:ext cx="8135817" cy="3708447"/>
          </a:xfrm>
          <a:prstGeom prst="rect">
            <a:avLst/>
          </a:prstGeom>
        </p:spPr>
      </p:pic>
      <p:sp>
        <p:nvSpPr>
          <p:cNvPr id="7" name="正方形/長方形 6"/>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19336" y="116632"/>
            <a:ext cx="90010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パワハラの実態ってどうなっているの？</a:t>
            </a:r>
          </a:p>
        </p:txBody>
      </p:sp>
      <p:sp>
        <p:nvSpPr>
          <p:cNvPr id="9"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99</a:t>
            </a:r>
            <a:endParaRPr lang="ja-JP" altLang="en-US" sz="1200" b="1" dirty="0"/>
          </a:p>
        </p:txBody>
      </p:sp>
    </p:spTree>
    <p:extLst>
      <p:ext uri="{BB962C8B-B14F-4D97-AF65-F5344CB8AC3E}">
        <p14:creationId xmlns:p14="http://schemas.microsoft.com/office/powerpoint/2010/main" val="25554932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7625C07-2B77-4E4E-9B41-FDDE4C1CE43F}"/>
              </a:ext>
            </a:extLst>
          </p:cNvPr>
          <p:cNvSpPr txBox="1"/>
          <p:nvPr/>
        </p:nvSpPr>
        <p:spPr>
          <a:xfrm>
            <a:off x="1809643" y="5720971"/>
            <a:ext cx="8572932" cy="598796"/>
          </a:xfrm>
          <a:prstGeom prst="rect">
            <a:avLst/>
          </a:prstGeom>
          <a:solidFill>
            <a:srgbClr val="ABE1FA"/>
          </a:solidFill>
        </p:spPr>
        <p:txBody>
          <a:bodyPr vert="horz" wrap="square" lIns="0" tIns="64519" rIns="0" bIns="65317" rtlCol="0">
            <a:spAutoFit/>
          </a:bodyPr>
          <a:lstStyle/>
          <a:p>
            <a:pPr marL="542660">
              <a:spcBef>
                <a:spcPts val="508"/>
              </a:spcBef>
            </a:pPr>
            <a:r>
              <a:rPr sz="3039" dirty="0">
                <a:solidFill>
                  <a:srgbClr val="231F20"/>
                </a:solidFill>
                <a:latin typeface="HGMaruGothicMPRO" panose="020F0600000000000000" pitchFamily="34" charset="-128"/>
                <a:ea typeface="HGMaruGothicMPRO" panose="020F0600000000000000" pitchFamily="34" charset="-128"/>
                <a:cs typeface="A-OTF Shin Maru Go Pro"/>
              </a:rPr>
              <a:t>証拠・書類があると相談時に役立ちます！</a:t>
            </a:r>
            <a:endParaRPr sz="3039" dirty="0">
              <a:latin typeface="HGMaruGothicMPRO" panose="020F0600000000000000" pitchFamily="34" charset="-128"/>
              <a:ea typeface="HGMaruGothicMPRO" panose="020F0600000000000000" pitchFamily="34" charset="-128"/>
              <a:cs typeface="A-OTF Shin Maru Go Pro"/>
            </a:endParaRPr>
          </a:p>
        </p:txBody>
      </p:sp>
      <p:sp>
        <p:nvSpPr>
          <p:cNvPr id="7" name="object 7">
            <a:extLst>
              <a:ext uri="{FF2B5EF4-FFF2-40B4-BE49-F238E27FC236}">
                <a16:creationId xmlns:a16="http://schemas.microsoft.com/office/drawing/2014/main" id="{39163F93-3F4B-364B-9589-89A34F9F7164}"/>
              </a:ext>
            </a:extLst>
          </p:cNvPr>
          <p:cNvSpPr/>
          <p:nvPr/>
        </p:nvSpPr>
        <p:spPr>
          <a:xfrm>
            <a:off x="1816786" y="1657430"/>
            <a:ext cx="8559107" cy="1586470"/>
          </a:xfrm>
          <a:custGeom>
            <a:avLst/>
            <a:gdLst/>
            <a:ahLst/>
            <a:cxnLst/>
            <a:rect l="l" t="t" r="r" b="b"/>
            <a:pathLst>
              <a:path w="9434830" h="1748789">
                <a:moveTo>
                  <a:pt x="0" y="1748243"/>
                </a:moveTo>
                <a:lnTo>
                  <a:pt x="9434245" y="1748243"/>
                </a:lnTo>
                <a:lnTo>
                  <a:pt x="9434245" y="0"/>
                </a:lnTo>
                <a:lnTo>
                  <a:pt x="0" y="0"/>
                </a:lnTo>
                <a:lnTo>
                  <a:pt x="0" y="1748243"/>
                </a:lnTo>
                <a:close/>
              </a:path>
            </a:pathLst>
          </a:custGeom>
          <a:solidFill>
            <a:srgbClr val="FFFDE8"/>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D5C6955E-F494-F143-8B31-BFD693BA7634}"/>
              </a:ext>
            </a:extLst>
          </p:cNvPr>
          <p:cNvSpPr/>
          <p:nvPr/>
        </p:nvSpPr>
        <p:spPr>
          <a:xfrm>
            <a:off x="1816786" y="1657430"/>
            <a:ext cx="8559107" cy="1586470"/>
          </a:xfrm>
          <a:custGeom>
            <a:avLst/>
            <a:gdLst/>
            <a:ahLst/>
            <a:cxnLst/>
            <a:rect l="l" t="t" r="r" b="b"/>
            <a:pathLst>
              <a:path w="9434830" h="1748789">
                <a:moveTo>
                  <a:pt x="0" y="1748243"/>
                </a:moveTo>
                <a:lnTo>
                  <a:pt x="9434245" y="1748243"/>
                </a:lnTo>
                <a:lnTo>
                  <a:pt x="9434245" y="0"/>
                </a:lnTo>
                <a:lnTo>
                  <a:pt x="0" y="0"/>
                </a:lnTo>
                <a:lnTo>
                  <a:pt x="0" y="1748243"/>
                </a:lnTo>
                <a:close/>
              </a:path>
            </a:pathLst>
          </a:custGeom>
          <a:ln w="15748">
            <a:solidFill>
              <a:srgbClr val="44C8F4"/>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9" name="object 9">
            <a:extLst>
              <a:ext uri="{FF2B5EF4-FFF2-40B4-BE49-F238E27FC236}">
                <a16:creationId xmlns:a16="http://schemas.microsoft.com/office/drawing/2014/main" id="{6F8022DD-3575-0D42-9850-D3B8638A2C6F}"/>
              </a:ext>
            </a:extLst>
          </p:cNvPr>
          <p:cNvSpPr/>
          <p:nvPr/>
        </p:nvSpPr>
        <p:spPr>
          <a:xfrm>
            <a:off x="2095407" y="1485968"/>
            <a:ext cx="4031847" cy="456816"/>
          </a:xfrm>
          <a:custGeom>
            <a:avLst/>
            <a:gdLst/>
            <a:ahLst/>
            <a:cxnLst/>
            <a:rect l="l" t="t" r="r" b="b"/>
            <a:pathLst>
              <a:path w="4444365" h="503555">
                <a:moveTo>
                  <a:pt x="4276496" y="0"/>
                </a:moveTo>
                <a:lnTo>
                  <a:pt x="167703" y="0"/>
                </a:lnTo>
                <a:lnTo>
                  <a:pt x="70749" y="2620"/>
                </a:lnTo>
                <a:lnTo>
                  <a:pt x="20962" y="20962"/>
                </a:lnTo>
                <a:lnTo>
                  <a:pt x="2620" y="70749"/>
                </a:lnTo>
                <a:lnTo>
                  <a:pt x="0" y="167703"/>
                </a:lnTo>
                <a:lnTo>
                  <a:pt x="0" y="335407"/>
                </a:lnTo>
                <a:lnTo>
                  <a:pt x="2620" y="432367"/>
                </a:lnTo>
                <a:lnTo>
                  <a:pt x="20962" y="482158"/>
                </a:lnTo>
                <a:lnTo>
                  <a:pt x="70749" y="500502"/>
                </a:lnTo>
                <a:lnTo>
                  <a:pt x="167703" y="503123"/>
                </a:lnTo>
                <a:lnTo>
                  <a:pt x="4276496" y="503123"/>
                </a:lnTo>
                <a:lnTo>
                  <a:pt x="4373457" y="500502"/>
                </a:lnTo>
                <a:lnTo>
                  <a:pt x="4423248" y="482158"/>
                </a:lnTo>
                <a:lnTo>
                  <a:pt x="4441592" y="432367"/>
                </a:lnTo>
                <a:lnTo>
                  <a:pt x="4444212" y="335407"/>
                </a:lnTo>
                <a:lnTo>
                  <a:pt x="4444212" y="167703"/>
                </a:lnTo>
                <a:lnTo>
                  <a:pt x="4441592" y="70749"/>
                </a:lnTo>
                <a:lnTo>
                  <a:pt x="4423248" y="20962"/>
                </a:lnTo>
                <a:lnTo>
                  <a:pt x="4373457" y="2620"/>
                </a:lnTo>
                <a:lnTo>
                  <a:pt x="4276496" y="0"/>
                </a:lnTo>
                <a:close/>
              </a:path>
            </a:pathLst>
          </a:custGeom>
          <a:solidFill>
            <a:srgbClr val="ABE1FA"/>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0" name="object 10">
            <a:extLst>
              <a:ext uri="{FF2B5EF4-FFF2-40B4-BE49-F238E27FC236}">
                <a16:creationId xmlns:a16="http://schemas.microsoft.com/office/drawing/2014/main" id="{A78AF236-6F9D-E247-B94C-44082647C6AA}"/>
              </a:ext>
            </a:extLst>
          </p:cNvPr>
          <p:cNvSpPr/>
          <p:nvPr/>
        </p:nvSpPr>
        <p:spPr>
          <a:xfrm>
            <a:off x="1816786" y="3632361"/>
            <a:ext cx="8559107" cy="1929227"/>
          </a:xfrm>
          <a:custGeom>
            <a:avLst/>
            <a:gdLst/>
            <a:ahLst/>
            <a:cxnLst/>
            <a:rect l="l" t="t" r="r" b="b"/>
            <a:pathLst>
              <a:path w="9434830" h="2126615">
                <a:moveTo>
                  <a:pt x="0" y="2126246"/>
                </a:moveTo>
                <a:lnTo>
                  <a:pt x="9434245" y="2126246"/>
                </a:lnTo>
                <a:lnTo>
                  <a:pt x="9434245" y="0"/>
                </a:lnTo>
                <a:lnTo>
                  <a:pt x="0" y="0"/>
                </a:lnTo>
                <a:lnTo>
                  <a:pt x="0" y="2126246"/>
                </a:lnTo>
                <a:close/>
              </a:path>
            </a:pathLst>
          </a:custGeom>
          <a:solidFill>
            <a:srgbClr val="FFFDE8"/>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1" name="object 11">
            <a:extLst>
              <a:ext uri="{FF2B5EF4-FFF2-40B4-BE49-F238E27FC236}">
                <a16:creationId xmlns:a16="http://schemas.microsoft.com/office/drawing/2014/main" id="{7B4F02ED-8FE8-2246-A098-A0B99AACEBAD}"/>
              </a:ext>
            </a:extLst>
          </p:cNvPr>
          <p:cNvSpPr/>
          <p:nvPr/>
        </p:nvSpPr>
        <p:spPr>
          <a:xfrm>
            <a:off x="1816786" y="3632361"/>
            <a:ext cx="8559107" cy="1929227"/>
          </a:xfrm>
          <a:custGeom>
            <a:avLst/>
            <a:gdLst/>
            <a:ahLst/>
            <a:cxnLst/>
            <a:rect l="l" t="t" r="r" b="b"/>
            <a:pathLst>
              <a:path w="9434830" h="2126615">
                <a:moveTo>
                  <a:pt x="0" y="2126246"/>
                </a:moveTo>
                <a:lnTo>
                  <a:pt x="9434245" y="2126246"/>
                </a:lnTo>
                <a:lnTo>
                  <a:pt x="9434245" y="0"/>
                </a:lnTo>
                <a:lnTo>
                  <a:pt x="0" y="0"/>
                </a:lnTo>
                <a:lnTo>
                  <a:pt x="0" y="2126246"/>
                </a:lnTo>
                <a:close/>
              </a:path>
            </a:pathLst>
          </a:custGeom>
          <a:ln w="15748">
            <a:solidFill>
              <a:srgbClr val="44C8F4"/>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2" name="object 12">
            <a:extLst>
              <a:ext uri="{FF2B5EF4-FFF2-40B4-BE49-F238E27FC236}">
                <a16:creationId xmlns:a16="http://schemas.microsoft.com/office/drawing/2014/main" id="{F178593A-BC33-9748-AB5E-EEA1A55D7352}"/>
              </a:ext>
            </a:extLst>
          </p:cNvPr>
          <p:cNvSpPr/>
          <p:nvPr/>
        </p:nvSpPr>
        <p:spPr>
          <a:xfrm>
            <a:off x="2095407" y="3460900"/>
            <a:ext cx="4915524" cy="456816"/>
          </a:xfrm>
          <a:custGeom>
            <a:avLst/>
            <a:gdLst/>
            <a:ahLst/>
            <a:cxnLst/>
            <a:rect l="l" t="t" r="r" b="b"/>
            <a:pathLst>
              <a:path w="5418455" h="503554">
                <a:moveTo>
                  <a:pt x="5250294" y="0"/>
                </a:moveTo>
                <a:lnTo>
                  <a:pt x="167703" y="0"/>
                </a:lnTo>
                <a:lnTo>
                  <a:pt x="70749" y="2620"/>
                </a:lnTo>
                <a:lnTo>
                  <a:pt x="20962" y="20962"/>
                </a:lnTo>
                <a:lnTo>
                  <a:pt x="2620" y="70749"/>
                </a:lnTo>
                <a:lnTo>
                  <a:pt x="0" y="167703"/>
                </a:lnTo>
                <a:lnTo>
                  <a:pt x="0" y="335419"/>
                </a:lnTo>
                <a:lnTo>
                  <a:pt x="2620" y="432373"/>
                </a:lnTo>
                <a:lnTo>
                  <a:pt x="20962" y="482160"/>
                </a:lnTo>
                <a:lnTo>
                  <a:pt x="70749" y="500502"/>
                </a:lnTo>
                <a:lnTo>
                  <a:pt x="167703" y="503123"/>
                </a:lnTo>
                <a:lnTo>
                  <a:pt x="5250294" y="503123"/>
                </a:lnTo>
                <a:lnTo>
                  <a:pt x="5347247" y="500502"/>
                </a:lnTo>
                <a:lnTo>
                  <a:pt x="5397034" y="482160"/>
                </a:lnTo>
                <a:lnTo>
                  <a:pt x="5415377" y="432373"/>
                </a:lnTo>
                <a:lnTo>
                  <a:pt x="5417997" y="335419"/>
                </a:lnTo>
                <a:lnTo>
                  <a:pt x="5417997" y="167703"/>
                </a:lnTo>
                <a:lnTo>
                  <a:pt x="5415377" y="70749"/>
                </a:lnTo>
                <a:lnTo>
                  <a:pt x="5397034" y="20962"/>
                </a:lnTo>
                <a:lnTo>
                  <a:pt x="5347247" y="2620"/>
                </a:lnTo>
                <a:lnTo>
                  <a:pt x="5250294" y="0"/>
                </a:lnTo>
                <a:close/>
              </a:path>
            </a:pathLst>
          </a:custGeom>
          <a:solidFill>
            <a:srgbClr val="ABE1FA"/>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13" name="object 13">
            <a:extLst>
              <a:ext uri="{FF2B5EF4-FFF2-40B4-BE49-F238E27FC236}">
                <a16:creationId xmlns:a16="http://schemas.microsoft.com/office/drawing/2014/main" id="{817E90B6-BD60-2847-8FFD-47A7E99F49B7}"/>
              </a:ext>
            </a:extLst>
          </p:cNvPr>
          <p:cNvSpPr txBox="1"/>
          <p:nvPr/>
        </p:nvSpPr>
        <p:spPr>
          <a:xfrm>
            <a:off x="2012443" y="1309168"/>
            <a:ext cx="6949184" cy="1761154"/>
          </a:xfrm>
          <a:prstGeom prst="rect">
            <a:avLst/>
          </a:prstGeom>
        </p:spPr>
        <p:txBody>
          <a:bodyPr vert="horz" wrap="square" lIns="0" tIns="180307" rIns="0" bIns="0" rtlCol="0">
            <a:spAutoFit/>
          </a:bodyPr>
          <a:lstStyle/>
          <a:p>
            <a:pPr marL="387120">
              <a:spcBef>
                <a:spcPts val="1420"/>
              </a:spcBef>
            </a:pPr>
            <a:r>
              <a:rPr sz="2676" b="1" dirty="0">
                <a:solidFill>
                  <a:srgbClr val="231F20"/>
                </a:solidFill>
                <a:latin typeface="HGMaruGothicMPRO" panose="020F0600000000000000" pitchFamily="34" charset="-128"/>
                <a:ea typeface="HGMaruGothicMPRO" panose="020F0600000000000000" pitchFamily="34" charset="-128"/>
                <a:cs typeface="ShinMGoPro-Medium"/>
              </a:rPr>
              <a:t>証拠を保存しましょう</a:t>
            </a:r>
            <a:endParaRPr sz="2676" dirty="0">
              <a:latin typeface="HGMaruGothicMPRO" panose="020F0600000000000000" pitchFamily="34" charset="-128"/>
              <a:ea typeface="HGMaruGothicMPRO" panose="020F0600000000000000" pitchFamily="34" charset="-128"/>
              <a:cs typeface="ShinMGoPro-Medium"/>
            </a:endParaRPr>
          </a:p>
          <a:p>
            <a:pPr marL="11521">
              <a:spcBef>
                <a:spcPts val="1125"/>
              </a:spcBef>
            </a:pPr>
            <a:r>
              <a:rPr sz="2223" dirty="0">
                <a:solidFill>
                  <a:srgbClr val="231F20"/>
                </a:solidFill>
                <a:latin typeface="HGMaruGothicMPRO" panose="020F0600000000000000" pitchFamily="34" charset="-128"/>
                <a:ea typeface="HGMaruGothicMPRO" panose="020F0600000000000000" pitchFamily="34" charset="-128"/>
                <a:cs typeface="A-OTF Shin Maru Go Pro"/>
              </a:rPr>
              <a:t>・　メモ、メール、SNS、写真、会話の録音など</a:t>
            </a:r>
            <a:endParaRPr sz="2223" dirty="0">
              <a:latin typeface="HGMaruGothicMPRO" panose="020F0600000000000000" pitchFamily="34" charset="-128"/>
              <a:ea typeface="HGMaruGothicMPRO" panose="020F0600000000000000" pitchFamily="34" charset="-128"/>
              <a:cs typeface="A-OTF Shin Maru Go Pro"/>
            </a:endParaRPr>
          </a:p>
          <a:p>
            <a:pPr marL="11521">
              <a:spcBef>
                <a:spcPts val="36"/>
              </a:spcBef>
            </a:pPr>
            <a:r>
              <a:rPr sz="2223" dirty="0">
                <a:solidFill>
                  <a:srgbClr val="231F20"/>
                </a:solidFill>
                <a:latin typeface="HGMaruGothicMPRO" panose="020F0600000000000000" pitchFamily="34" charset="-128"/>
                <a:ea typeface="HGMaruGothicMPRO" panose="020F0600000000000000" pitchFamily="34" charset="-128"/>
                <a:cs typeface="A-OTF Shin Maru Go Pro"/>
              </a:rPr>
              <a:t>・　出勤時刻、退勤時刻、労働時間</a:t>
            </a:r>
            <a:endParaRPr sz="2223" dirty="0">
              <a:latin typeface="HGMaruGothicMPRO" panose="020F0600000000000000" pitchFamily="34" charset="-128"/>
              <a:ea typeface="HGMaruGothicMPRO" panose="020F0600000000000000" pitchFamily="34" charset="-128"/>
              <a:cs typeface="A-OTF Shin Maru Go Pro"/>
            </a:endParaRPr>
          </a:p>
          <a:p>
            <a:pPr marL="11521">
              <a:spcBef>
                <a:spcPts val="32"/>
              </a:spcBef>
            </a:pPr>
            <a:r>
              <a:rPr sz="2223" dirty="0">
                <a:solidFill>
                  <a:srgbClr val="231F20"/>
                </a:solidFill>
                <a:latin typeface="HGMaruGothicMPRO" panose="020F0600000000000000" pitchFamily="34" charset="-128"/>
                <a:ea typeface="HGMaruGothicMPRO" panose="020F0600000000000000" pitchFamily="34" charset="-128"/>
                <a:cs typeface="A-OTF Shin Maru Go Pro"/>
              </a:rPr>
              <a:t>・　誰にいつ何を言われた、などがわかるように</a:t>
            </a:r>
            <a:endParaRPr sz="2223" dirty="0">
              <a:latin typeface="HGMaruGothicMPRO" panose="020F0600000000000000" pitchFamily="34" charset="-128"/>
              <a:ea typeface="HGMaruGothicMPRO" panose="020F0600000000000000" pitchFamily="34" charset="-128"/>
              <a:cs typeface="A-OTF Shin Maru Go Pro"/>
            </a:endParaRPr>
          </a:p>
        </p:txBody>
      </p:sp>
      <p:sp>
        <p:nvSpPr>
          <p:cNvPr id="14" name="object 13">
            <a:extLst>
              <a:ext uri="{FF2B5EF4-FFF2-40B4-BE49-F238E27FC236}">
                <a16:creationId xmlns:a16="http://schemas.microsoft.com/office/drawing/2014/main" id="{D7CDD781-57F3-A24B-99BB-C1E59EB24CA2}"/>
              </a:ext>
            </a:extLst>
          </p:cNvPr>
          <p:cNvSpPr txBox="1"/>
          <p:nvPr/>
        </p:nvSpPr>
        <p:spPr>
          <a:xfrm>
            <a:off x="2012443" y="3271085"/>
            <a:ext cx="6949184" cy="2116059"/>
          </a:xfrm>
          <a:prstGeom prst="rect">
            <a:avLst/>
          </a:prstGeom>
        </p:spPr>
        <p:txBody>
          <a:bodyPr vert="horz" wrap="square" lIns="0" tIns="180307" rIns="0" bIns="0" rtlCol="0">
            <a:spAutoFit/>
          </a:bodyPr>
          <a:lstStyle/>
          <a:p>
            <a:pPr marL="315111"/>
            <a:r>
              <a:rPr sz="2676" b="1" dirty="0">
                <a:solidFill>
                  <a:srgbClr val="231F20"/>
                </a:solidFill>
                <a:latin typeface="HGMaruGothicMPRO" panose="020F0600000000000000" pitchFamily="34" charset="-128"/>
                <a:ea typeface="HGMaruGothicMPRO" panose="020F0600000000000000" pitchFamily="34" charset="-128"/>
                <a:cs typeface="ShinMGoPro-Medium"/>
              </a:rPr>
              <a:t>書類を保存しておきましょう</a:t>
            </a:r>
            <a:endParaRPr sz="2676" dirty="0">
              <a:latin typeface="HGMaruGothicMPRO" panose="020F0600000000000000" pitchFamily="34" charset="-128"/>
              <a:ea typeface="HGMaruGothicMPRO" panose="020F0600000000000000" pitchFamily="34" charset="-128"/>
              <a:cs typeface="ShinMGoPro-Medium"/>
            </a:endParaRPr>
          </a:p>
          <a:p>
            <a:pPr marL="11521">
              <a:spcBef>
                <a:spcPts val="1243"/>
              </a:spcBef>
            </a:pPr>
            <a:r>
              <a:rPr sz="2223" dirty="0">
                <a:solidFill>
                  <a:srgbClr val="231F20"/>
                </a:solidFill>
                <a:latin typeface="HGMaruGothicMPRO" panose="020F0600000000000000" pitchFamily="34" charset="-128"/>
                <a:ea typeface="HGMaruGothicMPRO" panose="020F0600000000000000" pitchFamily="34" charset="-128"/>
                <a:cs typeface="A-OTF Shin Maru Go Pro"/>
              </a:rPr>
              <a:t>・　労働条件通知書</a:t>
            </a:r>
            <a:endParaRPr sz="2223" dirty="0">
              <a:latin typeface="HGMaruGothicMPRO" panose="020F0600000000000000" pitchFamily="34" charset="-128"/>
              <a:ea typeface="HGMaruGothicMPRO" panose="020F0600000000000000" pitchFamily="34" charset="-128"/>
              <a:cs typeface="A-OTF Shin Maru Go Pro"/>
            </a:endParaRPr>
          </a:p>
          <a:p>
            <a:pPr marL="11521">
              <a:spcBef>
                <a:spcPts val="32"/>
              </a:spcBef>
            </a:pPr>
            <a:r>
              <a:rPr sz="2223" dirty="0">
                <a:solidFill>
                  <a:srgbClr val="231F20"/>
                </a:solidFill>
                <a:latin typeface="HGMaruGothicMPRO" panose="020F0600000000000000" pitchFamily="34" charset="-128"/>
                <a:ea typeface="HGMaruGothicMPRO" panose="020F0600000000000000" pitchFamily="34" charset="-128"/>
                <a:cs typeface="A-OTF Shin Maru Go Pro"/>
              </a:rPr>
              <a:t>・　給与明細</a:t>
            </a:r>
            <a:endParaRPr sz="2223" dirty="0">
              <a:latin typeface="HGMaruGothicMPRO" panose="020F0600000000000000" pitchFamily="34" charset="-128"/>
              <a:ea typeface="HGMaruGothicMPRO" panose="020F0600000000000000" pitchFamily="34" charset="-128"/>
              <a:cs typeface="A-OTF Shin Maru Go Pro"/>
            </a:endParaRPr>
          </a:p>
          <a:p>
            <a:pPr marL="11521">
              <a:spcBef>
                <a:spcPts val="32"/>
              </a:spcBef>
            </a:pPr>
            <a:r>
              <a:rPr sz="2223" dirty="0">
                <a:solidFill>
                  <a:srgbClr val="231F20"/>
                </a:solidFill>
                <a:latin typeface="HGMaruGothicMPRO" panose="020F0600000000000000" pitchFamily="34" charset="-128"/>
                <a:ea typeface="HGMaruGothicMPRO" panose="020F0600000000000000" pitchFamily="34" charset="-128"/>
                <a:cs typeface="A-OTF Shin Maru Go Pro"/>
              </a:rPr>
              <a:t>・　就業規則（あれば）</a:t>
            </a:r>
            <a:endParaRPr sz="2223" dirty="0">
              <a:latin typeface="HGMaruGothicMPRO" panose="020F0600000000000000" pitchFamily="34" charset="-128"/>
              <a:ea typeface="HGMaruGothicMPRO" panose="020F0600000000000000" pitchFamily="34" charset="-128"/>
              <a:cs typeface="A-OTF Shin Maru Go Pro"/>
            </a:endParaRPr>
          </a:p>
          <a:p>
            <a:pPr marL="11521">
              <a:spcBef>
                <a:spcPts val="32"/>
              </a:spcBef>
            </a:pPr>
            <a:r>
              <a:rPr sz="2223" dirty="0">
                <a:solidFill>
                  <a:srgbClr val="231F20"/>
                </a:solidFill>
                <a:latin typeface="HGMaruGothicMPRO" panose="020F0600000000000000" pitchFamily="34" charset="-128"/>
                <a:ea typeface="HGMaruGothicMPRO" panose="020F0600000000000000" pitchFamily="34" charset="-128"/>
                <a:cs typeface="A-OTF Shin Maru Go Pro"/>
              </a:rPr>
              <a:t>・　解雇通知書（あれば）</a:t>
            </a:r>
            <a:endParaRPr sz="2223" dirty="0">
              <a:latin typeface="HGMaruGothicMPRO" panose="020F0600000000000000" pitchFamily="34" charset="-128"/>
              <a:ea typeface="HGMaruGothicMPRO" panose="020F0600000000000000" pitchFamily="34" charset="-128"/>
              <a:cs typeface="A-OTF Shin Maru Go Pro"/>
            </a:endParaRPr>
          </a:p>
        </p:txBody>
      </p:sp>
      <p:sp>
        <p:nvSpPr>
          <p:cNvPr id="15" name="正方形/長方形 14"/>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119336" y="116632"/>
            <a:ext cx="90010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解決に向けた相談の準備～証拠・書類を保存しましょう</a:t>
            </a:r>
          </a:p>
        </p:txBody>
      </p:sp>
      <p:sp>
        <p:nvSpPr>
          <p:cNvPr id="17"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a:t>100</a:t>
            </a:r>
            <a:endParaRPr lang="ja-JP" altLang="en-US" sz="1200" b="1" dirty="0"/>
          </a:p>
        </p:txBody>
      </p:sp>
    </p:spTree>
    <p:extLst>
      <p:ext uri="{BB962C8B-B14F-4D97-AF65-F5344CB8AC3E}">
        <p14:creationId xmlns:p14="http://schemas.microsoft.com/office/powerpoint/2010/main" val="1759119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479376" y="2864336"/>
            <a:ext cx="864096" cy="2364864"/>
          </a:xfrm>
          <a:prstGeom prst="roundRect">
            <a:avLst>
              <a:gd name="adj" fmla="val 9141"/>
            </a:avLst>
          </a:prstGeom>
          <a:solidFill>
            <a:srgbClr val="009944"/>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3200" b="1" dirty="0">
                <a:solidFill>
                  <a:schemeClr val="bg1"/>
                </a:solidFill>
                <a:latin typeface="HG丸ｺﾞｼｯｸM-PRO" panose="020F0600000000000000" pitchFamily="50" charset="-128"/>
                <a:ea typeface="HG丸ｺﾞｼｯｸM-PRO" panose="020F0600000000000000" pitchFamily="50" charset="-128"/>
              </a:rPr>
              <a:t>控除額</a:t>
            </a:r>
          </a:p>
        </p:txBody>
      </p:sp>
      <p:sp>
        <p:nvSpPr>
          <p:cNvPr id="9" name="正方形/長方形 8"/>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給与明細書には、何が書いてある？　③</a:t>
            </a:r>
          </a:p>
        </p:txBody>
      </p:sp>
      <p:sp>
        <p:nvSpPr>
          <p:cNvPr id="14" name="テキスト ボックス 13"/>
          <p:cNvSpPr txBox="1"/>
          <p:nvPr/>
        </p:nvSpPr>
        <p:spPr>
          <a:xfrm>
            <a:off x="1487488" y="2864336"/>
            <a:ext cx="10513168" cy="2785378"/>
          </a:xfrm>
          <a:prstGeom prst="rect">
            <a:avLst/>
          </a:prstGeom>
          <a:noFill/>
        </p:spPr>
        <p:txBody>
          <a:bodyPr wrap="square" rtlCol="0">
            <a:spAutoFit/>
          </a:bodyPr>
          <a:lstStyle/>
          <a:p>
            <a:pPr>
              <a:lnSpc>
                <a:spcPct val="125000"/>
              </a:lnSpc>
              <a:spcAft>
                <a:spcPts val="600"/>
              </a:spcAft>
            </a:pPr>
            <a:r>
              <a:rPr lang="ja-JP" altLang="en-US" sz="2000" dirty="0">
                <a:latin typeface="HG丸ｺﾞｼｯｸM-PRO" panose="020F0600000000000000" pitchFamily="50" charset="-128"/>
                <a:ea typeface="HG丸ｺﾞｼｯｸM-PRO" panose="020F0600000000000000" pitchFamily="50" charset="-128"/>
              </a:rPr>
              <a:t>① 欠勤控除</a:t>
            </a:r>
          </a:p>
          <a:p>
            <a:pPr>
              <a:lnSpc>
                <a:spcPct val="125000"/>
              </a:lnSpc>
              <a:spcAft>
                <a:spcPts val="600"/>
              </a:spcAft>
            </a:pPr>
            <a:r>
              <a:rPr lang="ja-JP" altLang="en-US" sz="2000" dirty="0">
                <a:latin typeface="HG丸ｺﾞｼｯｸM-PRO" panose="020F0600000000000000" pitchFamily="50" charset="-128"/>
                <a:ea typeface="HG丸ｺﾞｼｯｸM-PRO" panose="020F0600000000000000" pitchFamily="50" charset="-128"/>
              </a:rPr>
              <a:t>② 遅刻・早退控除</a:t>
            </a:r>
          </a:p>
          <a:p>
            <a:pPr>
              <a:lnSpc>
                <a:spcPct val="125000"/>
              </a:lnSpc>
              <a:spcAft>
                <a:spcPts val="600"/>
              </a:spcAft>
            </a:pPr>
            <a:r>
              <a:rPr lang="ja-JP" altLang="en-US" sz="2000" dirty="0">
                <a:latin typeface="HG丸ｺﾞｼｯｸM-PRO" panose="020F0600000000000000" pitchFamily="50" charset="-128"/>
                <a:ea typeface="HG丸ｺﾞｼｯｸM-PRO" panose="020F0600000000000000" pitchFamily="50" charset="-128"/>
              </a:rPr>
              <a:t>③ 社会保険料等控除</a:t>
            </a:r>
            <a:r>
              <a:rPr lang="en-US" altLang="ja-JP" sz="2000" dirty="0">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健康保険料・介護保険料・厚生年金保険料・雇用保険料など</a:t>
            </a:r>
            <a:r>
              <a:rPr lang="en-US" altLang="ja-JP" sz="2000" dirty="0">
                <a:latin typeface="HG丸ｺﾞｼｯｸM-PRO" panose="020F0600000000000000" pitchFamily="50" charset="-128"/>
                <a:ea typeface="HG丸ｺﾞｼｯｸM-PRO" panose="020F0600000000000000" pitchFamily="50" charset="-128"/>
              </a:rPr>
              <a:t>)</a:t>
            </a:r>
          </a:p>
          <a:p>
            <a:pPr>
              <a:lnSpc>
                <a:spcPct val="125000"/>
              </a:lnSpc>
              <a:spcAft>
                <a:spcPts val="600"/>
              </a:spcAft>
            </a:pPr>
            <a:r>
              <a:rPr lang="en-US" altLang="ja-JP" sz="2000" dirty="0">
                <a:latin typeface="HG丸ｺﾞｼｯｸM-PRO" panose="020F0600000000000000" pitchFamily="50" charset="-128"/>
                <a:ea typeface="HG丸ｺﾞｼｯｸM-PRO" panose="020F0600000000000000" pitchFamily="50" charset="-128"/>
              </a:rPr>
              <a:t>④ </a:t>
            </a:r>
            <a:r>
              <a:rPr lang="ja-JP" altLang="en-US" sz="2000" dirty="0">
                <a:latin typeface="HG丸ｺﾞｼｯｸM-PRO" panose="020F0600000000000000" pitchFamily="50" charset="-128"/>
                <a:ea typeface="HG丸ｺﾞｼｯｸM-PRO" panose="020F0600000000000000" pitchFamily="50" charset="-128"/>
              </a:rPr>
              <a:t>税金</a:t>
            </a:r>
            <a:r>
              <a:rPr lang="en-US" altLang="ja-JP" sz="2000" dirty="0">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所得税・住民税</a:t>
            </a:r>
            <a:r>
              <a:rPr lang="en-US" altLang="ja-JP" sz="2000" dirty="0">
                <a:latin typeface="HG丸ｺﾞｼｯｸM-PRO" panose="020F0600000000000000" pitchFamily="50" charset="-128"/>
                <a:ea typeface="HG丸ｺﾞｼｯｸM-PRO" panose="020F0600000000000000" pitchFamily="50" charset="-128"/>
              </a:rPr>
              <a:t>)</a:t>
            </a:r>
          </a:p>
          <a:p>
            <a:pPr>
              <a:lnSpc>
                <a:spcPct val="125000"/>
              </a:lnSpc>
              <a:spcAft>
                <a:spcPts val="600"/>
              </a:spcAft>
            </a:pPr>
            <a:r>
              <a:rPr lang="en-US" altLang="ja-JP" sz="2000" dirty="0">
                <a:latin typeface="HG丸ｺﾞｼｯｸM-PRO" panose="020F0600000000000000" pitchFamily="50" charset="-128"/>
                <a:ea typeface="HG丸ｺﾞｼｯｸM-PRO" panose="020F0600000000000000" pitchFamily="50" charset="-128"/>
              </a:rPr>
              <a:t>⑤ </a:t>
            </a:r>
            <a:r>
              <a:rPr lang="ja-JP" altLang="en-US" sz="2000" dirty="0">
                <a:latin typeface="HG丸ｺﾞｼｯｸM-PRO" panose="020F0600000000000000" pitchFamily="50" charset="-128"/>
                <a:ea typeface="HG丸ｺﾞｼｯｸM-PRO" panose="020F0600000000000000" pitchFamily="50" charset="-128"/>
              </a:rPr>
              <a:t>その他控除</a:t>
            </a:r>
            <a:r>
              <a:rPr lang="en-US" altLang="ja-JP" sz="2000" dirty="0">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財形貯蓄・団体生命保険・社宅費・労働組合費・昼食費・旅行積立など</a:t>
            </a:r>
            <a:r>
              <a:rPr lang="en-US" altLang="ja-JP" sz="2000" dirty="0">
                <a:latin typeface="HG丸ｺﾞｼｯｸM-PRO" panose="020F0600000000000000" pitchFamily="50" charset="-128"/>
                <a:ea typeface="HG丸ｺﾞｼｯｸM-PRO" panose="020F0600000000000000" pitchFamily="50" charset="-128"/>
              </a:rPr>
              <a:t>)</a:t>
            </a:r>
          </a:p>
          <a:p>
            <a:pPr>
              <a:lnSpc>
                <a:spcPct val="125000"/>
              </a:lnSpc>
              <a:spcAft>
                <a:spcPts val="600"/>
              </a:spcAft>
            </a:pPr>
            <a:endParaRPr lang="ja-JP" altLang="en-US" sz="2000" dirty="0">
              <a:latin typeface="HG丸ｺﾞｼｯｸM-PRO" panose="020F0600000000000000" pitchFamily="50" charset="-128"/>
              <a:ea typeface="HG丸ｺﾞｼｯｸM-PRO" panose="020F0600000000000000" pitchFamily="50" charset="-128"/>
            </a:endParaRPr>
          </a:p>
        </p:txBody>
      </p:sp>
      <p:sp>
        <p:nvSpPr>
          <p:cNvPr id="12" name="角丸四角形 11"/>
          <p:cNvSpPr/>
          <p:nvPr/>
        </p:nvSpPr>
        <p:spPr>
          <a:xfrm>
            <a:off x="479376" y="963408"/>
            <a:ext cx="11017224" cy="449368"/>
          </a:xfrm>
          <a:prstGeom prst="roundRect">
            <a:avLst>
              <a:gd name="adj" fmla="val 9141"/>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252000" indent="-252000">
              <a:lnSpc>
                <a:spcPct val="133000"/>
              </a:lnSpc>
              <a:spcAft>
                <a:spcPts val="600"/>
              </a:spcAft>
            </a:pPr>
            <a:r>
              <a:rPr lang="ja-JP" altLang="en-US" sz="2000" dirty="0">
                <a:solidFill>
                  <a:prstClr val="black"/>
                </a:solidFill>
                <a:latin typeface="HG丸ｺﾞｼｯｸM-PRO" panose="020F0600000000000000" pitchFamily="50" charset="-128"/>
                <a:ea typeface="HG丸ｺﾞｼｯｸM-PRO" panose="020F0600000000000000" pitchFamily="50" charset="-128"/>
              </a:rPr>
              <a:t>給料日にもらえる額は、前ページの支給額そのままではありません。</a:t>
            </a:r>
          </a:p>
        </p:txBody>
      </p:sp>
      <p:sp>
        <p:nvSpPr>
          <p:cNvPr id="13" name="角丸四角形 12"/>
          <p:cNvSpPr/>
          <p:nvPr/>
        </p:nvSpPr>
        <p:spPr>
          <a:xfrm>
            <a:off x="479376" y="1395455"/>
            <a:ext cx="11017224" cy="791341"/>
          </a:xfrm>
          <a:prstGeom prst="roundRect">
            <a:avLst>
              <a:gd name="adj" fmla="val 9141"/>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252000" indent="-252000">
              <a:lnSpc>
                <a:spcPct val="133000"/>
              </a:lnSpc>
              <a:spcAft>
                <a:spcPts val="600"/>
              </a:spcAft>
            </a:pPr>
            <a:r>
              <a:rPr lang="ja-JP" altLang="en-US" sz="3200" b="1" dirty="0">
                <a:solidFill>
                  <a:srgbClr val="FF0000"/>
                </a:solidFill>
                <a:latin typeface="HG丸ｺﾞｼｯｸM-PRO" panose="020F0600000000000000" pitchFamily="50" charset="-128"/>
                <a:ea typeface="HG丸ｺﾞｼｯｸM-PRO" panose="020F0600000000000000" pitchFamily="50" charset="-128"/>
              </a:rPr>
              <a:t>差引支給額　＝　支給額　－　控除額</a:t>
            </a:r>
          </a:p>
        </p:txBody>
      </p:sp>
      <p:sp>
        <p:nvSpPr>
          <p:cNvPr id="18" name="角丸四角形 17"/>
          <p:cNvSpPr/>
          <p:nvPr/>
        </p:nvSpPr>
        <p:spPr>
          <a:xfrm>
            <a:off x="479376" y="1845571"/>
            <a:ext cx="11017224" cy="791341"/>
          </a:xfrm>
          <a:prstGeom prst="roundRect">
            <a:avLst>
              <a:gd name="adj" fmla="val 9141"/>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252000" indent="-252000">
              <a:lnSpc>
                <a:spcPct val="133000"/>
              </a:lnSpc>
              <a:spcAft>
                <a:spcPts val="600"/>
              </a:spcAft>
            </a:pPr>
            <a:r>
              <a:rPr lang="ja-JP" altLang="en-US" sz="3200" b="1" dirty="0">
                <a:solidFill>
                  <a:srgbClr val="FF0000"/>
                </a:solidFill>
                <a:latin typeface="HG丸ｺﾞｼｯｸM-PRO" panose="020F0600000000000000" pitchFamily="50" charset="-128"/>
                <a:ea typeface="HG丸ｺﾞｼｯｸM-PRO" panose="020F0600000000000000" pitchFamily="50" charset="-128"/>
              </a:rPr>
              <a:t>　</a:t>
            </a:r>
            <a:r>
              <a:rPr lang="en-US" altLang="ja-JP" sz="3200" b="1" dirty="0">
                <a:solidFill>
                  <a:srgbClr val="FF0000"/>
                </a:solidFill>
                <a:latin typeface="HG丸ｺﾞｼｯｸM-PRO" panose="020F0600000000000000" pitchFamily="50" charset="-128"/>
                <a:ea typeface="HG丸ｺﾞｼｯｸM-PRO" panose="020F0600000000000000" pitchFamily="50" charset="-128"/>
              </a:rPr>
              <a:t>(</a:t>
            </a:r>
            <a:r>
              <a:rPr lang="ja-JP" altLang="en-US" sz="3200" b="1" dirty="0">
                <a:solidFill>
                  <a:srgbClr val="FF0000"/>
                </a:solidFill>
                <a:latin typeface="HG丸ｺﾞｼｯｸM-PRO" panose="020F0600000000000000" pitchFamily="50" charset="-128"/>
                <a:ea typeface="HG丸ｺﾞｼｯｸM-PRO" panose="020F0600000000000000" pitchFamily="50" charset="-128"/>
              </a:rPr>
              <a:t>手取額</a:t>
            </a:r>
            <a:r>
              <a:rPr lang="en-US" altLang="ja-JP" sz="3200" b="1" dirty="0">
                <a:solidFill>
                  <a:srgbClr val="FF0000"/>
                </a:solidFill>
                <a:latin typeface="HG丸ｺﾞｼｯｸM-PRO" panose="020F0600000000000000" pitchFamily="50" charset="-128"/>
                <a:ea typeface="HG丸ｺﾞｼｯｸM-PRO" panose="020F0600000000000000" pitchFamily="50" charset="-128"/>
              </a:rPr>
              <a:t>)</a:t>
            </a:r>
            <a:endParaRPr lang="ja-JP" altLang="en-US" sz="32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9" name="角丸四角形 18"/>
          <p:cNvSpPr/>
          <p:nvPr/>
        </p:nvSpPr>
        <p:spPr>
          <a:xfrm>
            <a:off x="479376" y="5457372"/>
            <a:ext cx="11017224" cy="869882"/>
          </a:xfrm>
          <a:prstGeom prst="roundRect">
            <a:avLst>
              <a:gd name="adj" fmla="val 9141"/>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marL="252000" indent="-252000">
              <a:lnSpc>
                <a:spcPct val="133000"/>
              </a:lnSpc>
              <a:spcAft>
                <a:spcPts val="600"/>
              </a:spcAft>
            </a:pPr>
            <a:r>
              <a:rPr lang="ja-JP" altLang="en-US" i="1" dirty="0">
                <a:solidFill>
                  <a:srgbClr val="009944"/>
                </a:solidFill>
                <a:latin typeface="HG丸ｺﾞｼｯｸM-PRO" panose="020F0600000000000000" pitchFamily="50" charset="-128"/>
                <a:ea typeface="HG丸ｺﾞｼｯｸM-PRO" panose="020F0600000000000000" pitchFamily="50" charset="-128"/>
              </a:rPr>
              <a:t>思っていたより少ない額しかもらえなくて、がっかりした人もいるかもしれません。</a:t>
            </a:r>
            <a:endParaRPr lang="en-US" altLang="ja-JP" i="1" dirty="0">
              <a:solidFill>
                <a:srgbClr val="009944"/>
              </a:solidFill>
              <a:latin typeface="HG丸ｺﾞｼｯｸM-PRO" panose="020F0600000000000000" pitchFamily="50" charset="-128"/>
              <a:ea typeface="HG丸ｺﾞｼｯｸM-PRO" panose="020F0600000000000000" pitchFamily="50" charset="-128"/>
            </a:endParaRPr>
          </a:p>
          <a:p>
            <a:pPr marL="252000" indent="-252000">
              <a:lnSpc>
                <a:spcPct val="133000"/>
              </a:lnSpc>
              <a:spcAft>
                <a:spcPts val="600"/>
              </a:spcAft>
            </a:pPr>
            <a:r>
              <a:rPr lang="ja-JP" altLang="en-US" i="1" dirty="0">
                <a:solidFill>
                  <a:srgbClr val="009944"/>
                </a:solidFill>
                <a:latin typeface="HG丸ｺﾞｼｯｸM-PRO" panose="020F0600000000000000" pitchFamily="50" charset="-128"/>
                <a:ea typeface="HG丸ｺﾞｼｯｸM-PRO" panose="020F0600000000000000" pitchFamily="50" charset="-128"/>
              </a:rPr>
              <a:t>これって何？と疑問に思う控除がないか、自分の給与明細を確認してみましょう。</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8408" y="5270160"/>
            <a:ext cx="1436649" cy="143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スライド番号プレースホルダー 2">
            <a:extLst>
              <a:ext uri="{FF2B5EF4-FFF2-40B4-BE49-F238E27FC236}">
                <a16:creationId xmlns:a16="http://schemas.microsoft.com/office/drawing/2014/main" id="{0F2DDA30-09E1-9757-71FE-2F523D9264AB}"/>
              </a:ext>
            </a:extLst>
          </p:cNvPr>
          <p:cNvSpPr>
            <a:spLocks noGrp="1"/>
          </p:cNvSpPr>
          <p:nvPr>
            <p:ph type="sldNum" sz="quarter" idx="12"/>
          </p:nvPr>
        </p:nvSpPr>
        <p:spPr/>
        <p:txBody>
          <a:bodyPr/>
          <a:lstStyle/>
          <a:p>
            <a:fld id="{E3C52A74-6BB8-425A-81FA-95938EE2CA9E}" type="slidenum">
              <a:rPr lang="ja-JP" altLang="en-US" smtClean="0"/>
              <a:pPr/>
              <a:t>8</a:t>
            </a:fld>
            <a:endParaRPr lang="ja-JP" altLang="en-US" dirty="0"/>
          </a:p>
        </p:txBody>
      </p:sp>
    </p:spTree>
    <p:extLst>
      <p:ext uri="{BB962C8B-B14F-4D97-AF65-F5344CB8AC3E}">
        <p14:creationId xmlns:p14="http://schemas.microsoft.com/office/powerpoint/2010/main" val="4669226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19336" y="116632"/>
            <a:ext cx="10801200"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　</a:t>
            </a:r>
          </a:p>
        </p:txBody>
      </p:sp>
      <p:sp>
        <p:nvSpPr>
          <p:cNvPr id="5" name="テキスト ボックス 4"/>
          <p:cNvSpPr txBox="1"/>
          <p:nvPr/>
        </p:nvSpPr>
        <p:spPr>
          <a:xfrm>
            <a:off x="695400" y="1988840"/>
            <a:ext cx="10729192" cy="584775"/>
          </a:xfrm>
          <a:prstGeom prst="rect">
            <a:avLst/>
          </a:prstGeom>
          <a:noFill/>
        </p:spPr>
        <p:txBody>
          <a:bodyPr wrap="square" rtlCol="0">
            <a:spAutoFit/>
          </a:bodyPr>
          <a:lstStyle/>
          <a:p>
            <a:r>
              <a:rPr kumimoji="1" lang="ja-JP" altLang="en-US" sz="3200" b="1" dirty="0">
                <a:latin typeface="Meiryo UI" panose="020B0604030504040204" pitchFamily="50" charset="-128"/>
                <a:ea typeface="Meiryo UI" panose="020B0604030504040204" pitchFamily="50" charset="-128"/>
              </a:rPr>
              <a:t>テーマ⑦　</a:t>
            </a:r>
            <a:r>
              <a:rPr lang="ja-JP" altLang="en-US" sz="3200" b="1" dirty="0">
                <a:latin typeface="Meiryo UI" panose="020B0604030504040204" pitchFamily="50" charset="-128"/>
                <a:ea typeface="Meiryo UI" panose="020B0604030504040204" pitchFamily="50" charset="-128"/>
              </a:rPr>
              <a:t>会社を辞める時、辞めさせられる時のルール</a:t>
            </a:r>
            <a:endParaRPr kumimoji="1" lang="ja-JP" altLang="en-US" sz="3200" b="1" dirty="0">
              <a:latin typeface="Meiryo UI" panose="020B0604030504040204" pitchFamily="50" charset="-128"/>
              <a:ea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640AFCE0-ECF7-6B94-F36E-54B6959B11A6}"/>
              </a:ext>
            </a:extLst>
          </p:cNvPr>
          <p:cNvSpPr>
            <a:spLocks noGrp="1"/>
          </p:cNvSpPr>
          <p:nvPr>
            <p:ph type="sldNum" sz="quarter" idx="12"/>
          </p:nvPr>
        </p:nvSpPr>
        <p:spPr/>
        <p:txBody>
          <a:bodyPr/>
          <a:lstStyle/>
          <a:p>
            <a:fld id="{E3C52A74-6BB8-425A-81FA-95938EE2CA9E}" type="slidenum">
              <a:rPr kumimoji="1" lang="ja-JP" altLang="en-US" smtClean="0"/>
              <a:t>89</a:t>
            </a:fld>
            <a:endParaRPr kumimoji="1" lang="ja-JP" altLang="en-US"/>
          </a:p>
        </p:txBody>
      </p:sp>
    </p:spTree>
    <p:extLst>
      <p:ext uri="{BB962C8B-B14F-4D97-AF65-F5344CB8AC3E}">
        <p14:creationId xmlns:p14="http://schemas.microsoft.com/office/powerpoint/2010/main" val="6852296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1485384"/>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雲形吹き出し 5"/>
          <p:cNvSpPr/>
          <p:nvPr/>
        </p:nvSpPr>
        <p:spPr>
          <a:xfrm>
            <a:off x="407368" y="1746128"/>
            <a:ext cx="3096144" cy="900000"/>
          </a:xfrm>
          <a:prstGeom prst="cloudCallout">
            <a:avLst>
              <a:gd name="adj1" fmla="val 68339"/>
              <a:gd name="adj2" fmla="val 3021"/>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chemeClr val="accent1"/>
              </a:solidFill>
              <a:latin typeface="HG丸ｺﾞｼｯｸM-PRO" panose="020F0600000000000000" pitchFamily="50" charset="-128"/>
              <a:ea typeface="HG丸ｺﾞｼｯｸM-PRO" panose="020F0600000000000000" pitchFamily="50" charset="-128"/>
            </a:endParaRPr>
          </a:p>
        </p:txBody>
      </p:sp>
      <p:sp>
        <p:nvSpPr>
          <p:cNvPr id="7" name="角丸四角形吹き出し 6"/>
          <p:cNvSpPr/>
          <p:nvPr/>
        </p:nvSpPr>
        <p:spPr>
          <a:xfrm>
            <a:off x="839416" y="4293096"/>
            <a:ext cx="2664064" cy="1557488"/>
          </a:xfrm>
          <a:prstGeom prst="wedgeRoundRectCallout">
            <a:avLst>
              <a:gd name="adj1" fmla="val 76195"/>
              <a:gd name="adj2" fmla="val -32846"/>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ja-JP" altLang="en-US" sz="1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9" name="雲形吹き出し 2">
            <a:extLst>
              <a:ext uri="{FF2B5EF4-FFF2-40B4-BE49-F238E27FC236}">
                <a16:creationId xmlns:a16="http://schemas.microsoft.com/office/drawing/2014/main" id="{8E880E00-0FFB-458F-83A9-859BD6367AC7}"/>
              </a:ext>
            </a:extLst>
          </p:cNvPr>
          <p:cNvSpPr/>
          <p:nvPr/>
        </p:nvSpPr>
        <p:spPr>
          <a:xfrm>
            <a:off x="1487488" y="1782232"/>
            <a:ext cx="18000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5" name="雲形吹き出し 4"/>
          <p:cNvSpPr/>
          <p:nvPr/>
        </p:nvSpPr>
        <p:spPr>
          <a:xfrm>
            <a:off x="9587748" y="2826248"/>
            <a:ext cx="2340000" cy="1080000"/>
          </a:xfrm>
          <a:prstGeom prst="cloudCallout">
            <a:avLst>
              <a:gd name="adj1" fmla="val -112881"/>
              <a:gd name="adj2" fmla="val -84932"/>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p:cNvSpPr/>
          <p:nvPr/>
        </p:nvSpPr>
        <p:spPr>
          <a:xfrm>
            <a:off x="191344" y="103236"/>
            <a:ext cx="11737304" cy="733476"/>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■連日の長時間残業に休日出勤。上司には罵倒されすっかり疲れ切ってしまった彼。</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　さて、何を考えている？　どんな行動をする</a:t>
            </a:r>
            <a:r>
              <a:rPr lang="en-US" altLang="ja-JP" sz="2000" dirty="0">
                <a:solidFill>
                  <a:schemeClr val="tx1"/>
                </a:solidFill>
                <a:latin typeface="HG丸ｺﾞｼｯｸM-PRO" panose="020F0600000000000000" pitchFamily="50" charset="-128"/>
                <a:ea typeface="HG丸ｺﾞｼｯｸM-PRO" panose="020F0600000000000000" pitchFamily="50" charset="-128"/>
              </a:rPr>
              <a:t>?</a:t>
            </a:r>
          </a:p>
        </p:txBody>
      </p:sp>
      <p:sp>
        <p:nvSpPr>
          <p:cNvPr id="12" name="雲形吹き出し 2">
            <a:extLst>
              <a:ext uri="{FF2B5EF4-FFF2-40B4-BE49-F238E27FC236}">
                <a16:creationId xmlns:a16="http://schemas.microsoft.com/office/drawing/2014/main" id="{353CD444-8273-4C3E-98C7-BC0D5331883B}"/>
              </a:ext>
            </a:extLst>
          </p:cNvPr>
          <p:cNvSpPr/>
          <p:nvPr/>
        </p:nvSpPr>
        <p:spPr>
          <a:xfrm>
            <a:off x="9732528" y="2965696"/>
            <a:ext cx="1944000" cy="82799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4" name="角丸四角形吹き出し 13"/>
          <p:cNvSpPr/>
          <p:nvPr/>
        </p:nvSpPr>
        <p:spPr>
          <a:xfrm>
            <a:off x="8927485" y="946212"/>
            <a:ext cx="2356671" cy="1008112"/>
          </a:xfrm>
          <a:prstGeom prst="wedgeRoundRectCallout">
            <a:avLst>
              <a:gd name="adj1" fmla="val -135063"/>
              <a:gd name="adj2" fmla="val 23171"/>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a:solidFill>
                  <a:srgbClr val="FF0000"/>
                </a:solidFill>
                <a:latin typeface="HGS創英角ﾎﾟｯﾌﾟ体" panose="040B0A00000000000000" pitchFamily="50" charset="-128"/>
                <a:ea typeface="HGS創英角ﾎﾟｯﾌﾟ体" panose="040B0A00000000000000" pitchFamily="50" charset="-128"/>
              </a:rPr>
              <a:t>あんたは何度言ったら分かるのよ！目障りだ、今すぐ消えろ！失せろ</a:t>
            </a:r>
            <a:r>
              <a:rPr lang="en-US" altLang="ja-JP" sz="140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1400">
                <a:solidFill>
                  <a:srgbClr val="FF0000"/>
                </a:solidFill>
                <a:latin typeface="HGS創英角ﾎﾟｯﾌﾟ体" panose="040B0A00000000000000" pitchFamily="50" charset="-128"/>
                <a:ea typeface="HGS創英角ﾎﾟｯﾌﾟ体" panose="040B0A00000000000000" pitchFamily="50" charset="-128"/>
              </a:rPr>
              <a:t>！</a:t>
            </a:r>
            <a:endParaRPr lang="ja-JP" altLang="en-US" sz="1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2" name="スライド番号プレースホルダー 1">
            <a:extLst>
              <a:ext uri="{FF2B5EF4-FFF2-40B4-BE49-F238E27FC236}">
                <a16:creationId xmlns:a16="http://schemas.microsoft.com/office/drawing/2014/main" id="{D53130F8-CD0B-BA3B-E97C-EEED34D96370}"/>
              </a:ext>
            </a:extLst>
          </p:cNvPr>
          <p:cNvSpPr>
            <a:spLocks noGrp="1"/>
          </p:cNvSpPr>
          <p:nvPr>
            <p:ph type="sldNum" sz="quarter" idx="12"/>
          </p:nvPr>
        </p:nvSpPr>
        <p:spPr/>
        <p:txBody>
          <a:bodyPr/>
          <a:lstStyle/>
          <a:p>
            <a:fld id="{E3C52A74-6BB8-425A-81FA-95938EE2CA9E}" type="slidenum">
              <a:rPr kumimoji="1" lang="ja-JP" altLang="en-US" smtClean="0"/>
              <a:t>90</a:t>
            </a:fld>
            <a:endParaRPr kumimoji="1" lang="ja-JP" altLang="en-US"/>
          </a:p>
        </p:txBody>
      </p:sp>
    </p:spTree>
    <p:extLst>
      <p:ext uri="{BB962C8B-B14F-4D97-AF65-F5344CB8AC3E}">
        <p14:creationId xmlns:p14="http://schemas.microsoft.com/office/powerpoint/2010/main" val="3386032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1485384"/>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雲形吹き出し 5"/>
          <p:cNvSpPr/>
          <p:nvPr/>
        </p:nvSpPr>
        <p:spPr>
          <a:xfrm>
            <a:off x="407368" y="1196752"/>
            <a:ext cx="2857148" cy="1449376"/>
          </a:xfrm>
          <a:prstGeom prst="cloudCallout">
            <a:avLst>
              <a:gd name="adj1" fmla="val 73170"/>
              <a:gd name="adj2" fmla="val 13734"/>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chemeClr val="accent1"/>
              </a:solidFill>
              <a:latin typeface="HG丸ｺﾞｼｯｸM-PRO" panose="020F0600000000000000" pitchFamily="50" charset="-128"/>
              <a:ea typeface="HG丸ｺﾞｼｯｸM-PRO" panose="020F0600000000000000" pitchFamily="50" charset="-128"/>
            </a:endParaRPr>
          </a:p>
        </p:txBody>
      </p:sp>
      <p:sp>
        <p:nvSpPr>
          <p:cNvPr id="7" name="角丸四角形吹き出し 6"/>
          <p:cNvSpPr/>
          <p:nvPr/>
        </p:nvSpPr>
        <p:spPr>
          <a:xfrm>
            <a:off x="839416" y="4293096"/>
            <a:ext cx="2664064" cy="1557488"/>
          </a:xfrm>
          <a:prstGeom prst="wedgeRoundRectCallout">
            <a:avLst>
              <a:gd name="adj1" fmla="val 76195"/>
              <a:gd name="adj2" fmla="val -32846"/>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連日連夜の長時間残業に休日出勤、失敗すると全員を入れた</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CC</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メールで叱責されるし、同僚の前での叱責は</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1</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時間は続く。メンタル不調になる前に、辞めた方が賢明かなあ。</a:t>
            </a:r>
          </a:p>
        </p:txBody>
      </p:sp>
      <p:sp>
        <p:nvSpPr>
          <p:cNvPr id="9" name="雲形吹き出し 2">
            <a:extLst>
              <a:ext uri="{FF2B5EF4-FFF2-40B4-BE49-F238E27FC236}">
                <a16:creationId xmlns:a16="http://schemas.microsoft.com/office/drawing/2014/main" id="{8E880E00-0FFB-458F-83A9-859BD6367AC7}"/>
              </a:ext>
            </a:extLst>
          </p:cNvPr>
          <p:cNvSpPr/>
          <p:nvPr/>
        </p:nvSpPr>
        <p:spPr>
          <a:xfrm>
            <a:off x="1487488" y="1782232"/>
            <a:ext cx="1800000"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5" name="雲形吹き出し 4"/>
          <p:cNvSpPr/>
          <p:nvPr/>
        </p:nvSpPr>
        <p:spPr>
          <a:xfrm>
            <a:off x="9192344" y="2826248"/>
            <a:ext cx="2735404" cy="1250824"/>
          </a:xfrm>
          <a:prstGeom prst="cloudCallout">
            <a:avLst>
              <a:gd name="adj1" fmla="val -83237"/>
              <a:gd name="adj2" fmla="val -82173"/>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p:cNvSpPr/>
          <p:nvPr/>
        </p:nvSpPr>
        <p:spPr>
          <a:xfrm>
            <a:off x="191344" y="103236"/>
            <a:ext cx="11737304" cy="733476"/>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■連日の長時間残業に休日出勤。上司には罵倒されすっかり疲れ切ってしまった彼。</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　さて、何を考えている？　どんな行動をする</a:t>
            </a:r>
            <a:r>
              <a:rPr lang="en-US" altLang="ja-JP" sz="2000" dirty="0">
                <a:solidFill>
                  <a:schemeClr val="tx1"/>
                </a:solidFill>
                <a:latin typeface="HG丸ｺﾞｼｯｸM-PRO" panose="020F0600000000000000" pitchFamily="50" charset="-128"/>
                <a:ea typeface="HG丸ｺﾞｼｯｸM-PRO" panose="020F0600000000000000" pitchFamily="50" charset="-128"/>
              </a:rPr>
              <a:t>?</a:t>
            </a:r>
          </a:p>
        </p:txBody>
      </p:sp>
      <p:sp>
        <p:nvSpPr>
          <p:cNvPr id="11" name="雲形吹き出し 2">
            <a:extLst>
              <a:ext uri="{FF2B5EF4-FFF2-40B4-BE49-F238E27FC236}">
                <a16:creationId xmlns:a16="http://schemas.microsoft.com/office/drawing/2014/main" id="{A9BEECA3-89CE-4100-A7EF-33AA910ABF06}"/>
              </a:ext>
            </a:extLst>
          </p:cNvPr>
          <p:cNvSpPr/>
          <p:nvPr/>
        </p:nvSpPr>
        <p:spPr>
          <a:xfrm>
            <a:off x="8903765" y="4509119"/>
            <a:ext cx="3204648" cy="1964991"/>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a:spcAft>
                <a:spcPts val="600"/>
              </a:spcAft>
            </a:pPr>
            <a:r>
              <a:rPr lang="ja-JP" altLang="en-US" sz="1600" dirty="0">
                <a:solidFill>
                  <a:schemeClr val="tx1"/>
                </a:solidFill>
                <a:latin typeface="HG明朝E" panose="02020909000000000000" pitchFamily="17" charset="-128"/>
                <a:ea typeface="HG明朝E" panose="02020909000000000000" pitchFamily="17" charset="-128"/>
              </a:rPr>
              <a:t>≪指導者の方へ≫</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■このシートでは、ハラスメント、雇用終了いずれのテーマでも使えます。</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　セミナー参加者の関心に応じて、両テーマにまたがる解説を拡げていくことも考えられます。</a:t>
            </a:r>
          </a:p>
        </p:txBody>
      </p:sp>
      <p:sp>
        <p:nvSpPr>
          <p:cNvPr id="12" name="雲形吹き出し 2">
            <a:extLst>
              <a:ext uri="{FF2B5EF4-FFF2-40B4-BE49-F238E27FC236}">
                <a16:creationId xmlns:a16="http://schemas.microsoft.com/office/drawing/2014/main" id="{353CD444-8273-4C3E-98C7-BC0D5331883B}"/>
              </a:ext>
            </a:extLst>
          </p:cNvPr>
          <p:cNvSpPr/>
          <p:nvPr/>
        </p:nvSpPr>
        <p:spPr>
          <a:xfrm>
            <a:off x="9552384" y="2965696"/>
            <a:ext cx="1944000" cy="82799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これで、今週</a:t>
            </a:r>
            <a:r>
              <a:rPr lang="en-US" altLang="ja-JP" sz="1400" dirty="0">
                <a:solidFill>
                  <a:srgbClr val="002060"/>
                </a:solidFill>
                <a:latin typeface="HG丸ｺﾞｼｯｸM-PRO" panose="020F0600000000000000" pitchFamily="50" charset="-128"/>
                <a:ea typeface="HG丸ｺﾞｼｯｸM-PRO" panose="020F0600000000000000" pitchFamily="50" charset="-128"/>
              </a:rPr>
              <a:t>2</a:t>
            </a:r>
            <a:r>
              <a:rPr lang="ja-JP" altLang="en-US" sz="1400" dirty="0">
                <a:solidFill>
                  <a:srgbClr val="002060"/>
                </a:solidFill>
                <a:latin typeface="HG丸ｺﾞｼｯｸM-PRO" panose="020F0600000000000000" pitchFamily="50" charset="-128"/>
                <a:ea typeface="HG丸ｺﾞｼｯｸM-PRO" panose="020F0600000000000000" pitchFamily="50" charset="-128"/>
              </a:rPr>
              <a:t>回目。またかよ～。なんで俺</a:t>
            </a:r>
            <a:r>
              <a:rPr lang="ja-JP" altLang="en-US" sz="1400" dirty="0" err="1">
                <a:solidFill>
                  <a:srgbClr val="002060"/>
                </a:solidFill>
                <a:latin typeface="HG丸ｺﾞｼｯｸM-PRO" panose="020F0600000000000000" pitchFamily="50" charset="-128"/>
                <a:ea typeface="HG丸ｺﾞｼｯｸM-PRO" panose="020F0600000000000000" pitchFamily="50" charset="-128"/>
              </a:rPr>
              <a:t>ばっか</a:t>
            </a:r>
            <a:r>
              <a:rPr lang="ja-JP" altLang="en-US" sz="1400" dirty="0">
                <a:solidFill>
                  <a:srgbClr val="002060"/>
                </a:solidFill>
                <a:latin typeface="HG丸ｺﾞｼｯｸM-PRO" panose="020F0600000000000000" pitchFamily="50" charset="-128"/>
                <a:ea typeface="HG丸ｺﾞｼｯｸM-PRO" panose="020F0600000000000000" pitchFamily="50" charset="-128"/>
              </a:rPr>
              <a:t>狙い撃ち？</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4" name="角丸四角形吹き出し 13"/>
          <p:cNvSpPr/>
          <p:nvPr/>
        </p:nvSpPr>
        <p:spPr>
          <a:xfrm>
            <a:off x="8927485" y="946212"/>
            <a:ext cx="2356671" cy="1008112"/>
          </a:xfrm>
          <a:prstGeom prst="wedgeRoundRectCallout">
            <a:avLst>
              <a:gd name="adj1" fmla="val -135063"/>
              <a:gd name="adj2" fmla="val 23171"/>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あんたは何度言ったら分かるのよ！目障りだ、今すぐ消えろ！失せろ</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a:t>
            </a:r>
          </a:p>
        </p:txBody>
      </p:sp>
      <p:sp>
        <p:nvSpPr>
          <p:cNvPr id="17" name="雲形吹き出し 2">
            <a:extLst>
              <a:ext uri="{FF2B5EF4-FFF2-40B4-BE49-F238E27FC236}">
                <a16:creationId xmlns:a16="http://schemas.microsoft.com/office/drawing/2014/main" id="{1326298F-7530-410B-8C1B-39EF9B276FBA}"/>
              </a:ext>
            </a:extLst>
          </p:cNvPr>
          <p:cNvSpPr/>
          <p:nvPr/>
        </p:nvSpPr>
        <p:spPr>
          <a:xfrm>
            <a:off x="736323" y="1540328"/>
            <a:ext cx="1993914" cy="82799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ゲゲゲッ</a:t>
            </a:r>
            <a:r>
              <a:rPr lang="en-US" altLang="ja-JP" sz="1400" dirty="0">
                <a:solidFill>
                  <a:srgbClr val="002060"/>
                </a:solidFill>
                <a:latin typeface="HG丸ｺﾞｼｯｸM-PRO" panose="020F0600000000000000" pitchFamily="50" charset="-128"/>
                <a:ea typeface="HG丸ｺﾞｼｯｸM-PRO" panose="020F0600000000000000" pitchFamily="50" charset="-128"/>
              </a:rPr>
              <a:t>‼</a:t>
            </a:r>
            <a:r>
              <a:rPr lang="ja-JP" altLang="en-US" sz="1400" dirty="0">
                <a:solidFill>
                  <a:srgbClr val="002060"/>
                </a:solidFill>
                <a:latin typeface="HG丸ｺﾞｼｯｸM-PRO" panose="020F0600000000000000" pitchFamily="50" charset="-128"/>
                <a:ea typeface="HG丸ｺﾞｼｯｸM-PRO" panose="020F0600000000000000" pitchFamily="50" charset="-128"/>
              </a:rPr>
              <a:t>課員全員の</a:t>
            </a:r>
            <a:r>
              <a:rPr lang="en-US" altLang="ja-JP" sz="1400" dirty="0">
                <a:solidFill>
                  <a:srgbClr val="002060"/>
                </a:solidFill>
                <a:latin typeface="HG丸ｺﾞｼｯｸM-PRO" panose="020F0600000000000000" pitchFamily="50" charset="-128"/>
                <a:ea typeface="HG丸ｺﾞｼｯｸM-PRO" panose="020F0600000000000000" pitchFamily="50" charset="-128"/>
              </a:rPr>
              <a:t>CC</a:t>
            </a:r>
            <a:r>
              <a:rPr lang="ja-JP" altLang="en-US" sz="1400" dirty="0">
                <a:solidFill>
                  <a:srgbClr val="002060"/>
                </a:solidFill>
                <a:latin typeface="HG丸ｺﾞｼｯｸM-PRO" panose="020F0600000000000000" pitchFamily="50" charset="-128"/>
                <a:ea typeface="HG丸ｺﾞｼｯｸM-PRO" panose="020F0600000000000000" pitchFamily="50" charset="-128"/>
              </a:rPr>
              <a:t>付けてやり玉に揚げられてる。狙い撃ちかよ</a:t>
            </a:r>
          </a:p>
        </p:txBody>
      </p:sp>
      <p:sp>
        <p:nvSpPr>
          <p:cNvPr id="2" name="スライド番号プレースホルダー 1">
            <a:extLst>
              <a:ext uri="{FF2B5EF4-FFF2-40B4-BE49-F238E27FC236}">
                <a16:creationId xmlns:a16="http://schemas.microsoft.com/office/drawing/2014/main" id="{6F477BB5-3A66-CB9E-A823-3F6AAFB58172}"/>
              </a:ext>
            </a:extLst>
          </p:cNvPr>
          <p:cNvSpPr>
            <a:spLocks noGrp="1"/>
          </p:cNvSpPr>
          <p:nvPr>
            <p:ph type="sldNum" sz="quarter" idx="12"/>
          </p:nvPr>
        </p:nvSpPr>
        <p:spPr/>
        <p:txBody>
          <a:bodyPr/>
          <a:lstStyle/>
          <a:p>
            <a:fld id="{E3C52A74-6BB8-425A-81FA-95938EE2CA9E}" type="slidenum">
              <a:rPr kumimoji="1" lang="ja-JP" altLang="en-US" smtClean="0"/>
              <a:t>91</a:t>
            </a:fld>
            <a:endParaRPr kumimoji="1" lang="ja-JP" altLang="en-US"/>
          </a:p>
        </p:txBody>
      </p:sp>
    </p:spTree>
    <p:extLst>
      <p:ext uri="{BB962C8B-B14F-4D97-AF65-F5344CB8AC3E}">
        <p14:creationId xmlns:p14="http://schemas.microsoft.com/office/powerpoint/2010/main" val="33007589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4000" y="1413376"/>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雲形吹き出し 3"/>
          <p:cNvSpPr/>
          <p:nvPr/>
        </p:nvSpPr>
        <p:spPr>
          <a:xfrm>
            <a:off x="9000423" y="3429058"/>
            <a:ext cx="2700000" cy="926291"/>
          </a:xfrm>
          <a:prstGeom prst="cloudCallout">
            <a:avLst>
              <a:gd name="adj1" fmla="val -86282"/>
              <a:gd name="adj2" fmla="val 5623"/>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endParaRPr lang="ja-JP" altLang="en-US" dirty="0"/>
          </a:p>
        </p:txBody>
      </p:sp>
      <p:sp>
        <p:nvSpPr>
          <p:cNvPr id="5" name="雲形吹き出し 4"/>
          <p:cNvSpPr/>
          <p:nvPr/>
        </p:nvSpPr>
        <p:spPr>
          <a:xfrm>
            <a:off x="875544" y="1062048"/>
            <a:ext cx="2916000" cy="900000"/>
          </a:xfrm>
          <a:prstGeom prst="cloudCallout">
            <a:avLst>
              <a:gd name="adj1" fmla="val 47498"/>
              <a:gd name="adj2" fmla="val 78049"/>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角丸四角形吹き出し 5"/>
          <p:cNvSpPr/>
          <p:nvPr/>
        </p:nvSpPr>
        <p:spPr>
          <a:xfrm>
            <a:off x="839454" y="2718232"/>
            <a:ext cx="2592009" cy="1260000"/>
          </a:xfrm>
          <a:prstGeom prst="wedgeRoundRectCallout">
            <a:avLst>
              <a:gd name="adj1" fmla="val 76195"/>
              <a:gd name="adj2" fmla="val -32846"/>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３か月で成約１件も</a:t>
            </a:r>
            <a:r>
              <a:rPr lang="ja-JP" altLang="en-US" sz="1400" dirty="0" err="1">
                <a:solidFill>
                  <a:srgbClr val="FF0000"/>
                </a:solidFill>
                <a:latin typeface="HGS創英角ﾎﾟｯﾌﾟ体" panose="040B0A00000000000000" pitchFamily="50" charset="-128"/>
                <a:ea typeface="HGS創英角ﾎﾟｯﾌﾟ体" panose="040B0A00000000000000" pitchFamily="50" charset="-128"/>
              </a:rPr>
              <a:t>無し</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なんて役立たずは、わが社に要らない！荷物をまとめて出ていきなさい。明日から出社しなくていいから！</a:t>
            </a:r>
          </a:p>
        </p:txBody>
      </p:sp>
      <p:sp>
        <p:nvSpPr>
          <p:cNvPr id="7" name="角丸四角形吹き出し 6"/>
          <p:cNvSpPr/>
          <p:nvPr/>
        </p:nvSpPr>
        <p:spPr>
          <a:xfrm>
            <a:off x="8879373" y="1421988"/>
            <a:ext cx="2791409" cy="1080120"/>
          </a:xfrm>
          <a:prstGeom prst="wedgeRoundRectCallout">
            <a:avLst>
              <a:gd name="adj1" fmla="val -86222"/>
              <a:gd name="adj2" fmla="val 150913"/>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lvl="0"/>
            <a:endParaRPr lang="ja-JP" altLang="en-US" sz="1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13" name="正方形/長方形 12"/>
          <p:cNvSpPr/>
          <p:nvPr/>
        </p:nvSpPr>
        <p:spPr>
          <a:xfrm>
            <a:off x="191344" y="103236"/>
            <a:ext cx="11737304" cy="733476"/>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■いきなりクビを宣告された部下。</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　どんなせりふ？どんな思い？　どうしたら良い？</a:t>
            </a:r>
          </a:p>
        </p:txBody>
      </p:sp>
      <p:sp>
        <p:nvSpPr>
          <p:cNvPr id="2" name="スライド番号プレースホルダー 1">
            <a:extLst>
              <a:ext uri="{FF2B5EF4-FFF2-40B4-BE49-F238E27FC236}">
                <a16:creationId xmlns:a16="http://schemas.microsoft.com/office/drawing/2014/main" id="{8DE0FC51-E74E-3690-9133-1D8CDD2DA1A1}"/>
              </a:ext>
            </a:extLst>
          </p:cNvPr>
          <p:cNvSpPr>
            <a:spLocks noGrp="1"/>
          </p:cNvSpPr>
          <p:nvPr>
            <p:ph type="sldNum" sz="quarter" idx="12"/>
          </p:nvPr>
        </p:nvSpPr>
        <p:spPr/>
        <p:txBody>
          <a:bodyPr/>
          <a:lstStyle/>
          <a:p>
            <a:fld id="{E3C52A74-6BB8-425A-81FA-95938EE2CA9E}" type="slidenum">
              <a:rPr kumimoji="1" lang="ja-JP" altLang="en-US" smtClean="0"/>
              <a:t>92</a:t>
            </a:fld>
            <a:endParaRPr kumimoji="1" lang="ja-JP" altLang="en-US"/>
          </a:p>
        </p:txBody>
      </p:sp>
    </p:spTree>
    <p:extLst>
      <p:ext uri="{BB962C8B-B14F-4D97-AF65-F5344CB8AC3E}">
        <p14:creationId xmlns:p14="http://schemas.microsoft.com/office/powerpoint/2010/main" val="7235427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4000" y="1413376"/>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雲形吹き出し 3"/>
          <p:cNvSpPr/>
          <p:nvPr/>
        </p:nvSpPr>
        <p:spPr>
          <a:xfrm>
            <a:off x="8879373" y="2996952"/>
            <a:ext cx="3049275" cy="1358397"/>
          </a:xfrm>
          <a:prstGeom prst="cloudCallout">
            <a:avLst>
              <a:gd name="adj1" fmla="val -72703"/>
              <a:gd name="adj2" fmla="val 5623"/>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endParaRPr lang="ja-JP" altLang="en-US" dirty="0"/>
          </a:p>
        </p:txBody>
      </p:sp>
      <p:sp>
        <p:nvSpPr>
          <p:cNvPr id="5" name="雲形吹き出し 4"/>
          <p:cNvSpPr/>
          <p:nvPr/>
        </p:nvSpPr>
        <p:spPr>
          <a:xfrm>
            <a:off x="521218" y="1062048"/>
            <a:ext cx="3270326" cy="1260000"/>
          </a:xfrm>
          <a:prstGeom prst="cloudCallout">
            <a:avLst>
              <a:gd name="adj1" fmla="val 54092"/>
              <a:gd name="adj2" fmla="val 50664"/>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角丸四角形吹き出し 5"/>
          <p:cNvSpPr/>
          <p:nvPr/>
        </p:nvSpPr>
        <p:spPr>
          <a:xfrm>
            <a:off x="839454" y="2718232"/>
            <a:ext cx="2592009" cy="1260000"/>
          </a:xfrm>
          <a:prstGeom prst="wedgeRoundRectCallout">
            <a:avLst>
              <a:gd name="adj1" fmla="val 76195"/>
              <a:gd name="adj2" fmla="val -32846"/>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３か月で成約１件も</a:t>
            </a:r>
            <a:r>
              <a:rPr lang="ja-JP" altLang="en-US" sz="1400" dirty="0" err="1">
                <a:solidFill>
                  <a:srgbClr val="FF0000"/>
                </a:solidFill>
                <a:latin typeface="HGS創英角ﾎﾟｯﾌﾟ体" panose="040B0A00000000000000" pitchFamily="50" charset="-128"/>
                <a:ea typeface="HGS創英角ﾎﾟｯﾌﾟ体" panose="040B0A00000000000000" pitchFamily="50" charset="-128"/>
              </a:rPr>
              <a:t>無し</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なんて役立たずは、わが社に要らない！荷物をまとめて出ていきなさい。明日から出社しなくていいから！</a:t>
            </a:r>
          </a:p>
        </p:txBody>
      </p:sp>
      <p:sp>
        <p:nvSpPr>
          <p:cNvPr id="7" name="角丸四角形吹き出し 6"/>
          <p:cNvSpPr/>
          <p:nvPr/>
        </p:nvSpPr>
        <p:spPr>
          <a:xfrm>
            <a:off x="8879373" y="1421988"/>
            <a:ext cx="2791409" cy="1080120"/>
          </a:xfrm>
          <a:prstGeom prst="wedgeRoundRectCallout">
            <a:avLst>
              <a:gd name="adj1" fmla="val -86222"/>
              <a:gd name="adj2" fmla="val 150913"/>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いきなりクビですか？そりゃあないでしょう</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a:t>
            </a:r>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私だって、サボってた訳じゃあありません。一所懸命営業してたんですから</a:t>
            </a:r>
            <a:r>
              <a:rPr lang="en-US" altLang="ja-JP" sz="1400" dirty="0">
                <a:solidFill>
                  <a:srgbClr val="FF0000"/>
                </a:solidFill>
                <a:latin typeface="HGS創英角ﾎﾟｯﾌﾟ体" panose="040B0A00000000000000" pitchFamily="50" charset="-128"/>
                <a:ea typeface="HGS創英角ﾎﾟｯﾌﾟ体" panose="040B0A00000000000000" pitchFamily="50" charset="-128"/>
              </a:rPr>
              <a:t>!</a:t>
            </a:r>
            <a:endParaRPr lang="ja-JP" altLang="en-US" sz="1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9" name="雲形吹き出し 2">
            <a:extLst>
              <a:ext uri="{FF2B5EF4-FFF2-40B4-BE49-F238E27FC236}">
                <a16:creationId xmlns:a16="http://schemas.microsoft.com/office/drawing/2014/main" id="{8C115F35-2BD9-47BD-BF78-C0A30A18F6D2}"/>
              </a:ext>
            </a:extLst>
          </p:cNvPr>
          <p:cNvSpPr/>
          <p:nvPr/>
        </p:nvSpPr>
        <p:spPr>
          <a:xfrm>
            <a:off x="983432" y="1160848"/>
            <a:ext cx="2448272"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ふんっ！清々するわ。これで、伸びなかった売上げ分を減らした人件費でカバーできる。</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1" name="雲形吹き出し 2">
            <a:extLst>
              <a:ext uri="{FF2B5EF4-FFF2-40B4-BE49-F238E27FC236}">
                <a16:creationId xmlns:a16="http://schemas.microsoft.com/office/drawing/2014/main" id="{49BD54C2-B8B9-4B49-ABD7-3D8D0FD3AB0F}"/>
              </a:ext>
            </a:extLst>
          </p:cNvPr>
          <p:cNvSpPr/>
          <p:nvPr/>
        </p:nvSpPr>
        <p:spPr>
          <a:xfrm>
            <a:off x="9120336" y="3068960"/>
            <a:ext cx="2520000" cy="108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lvl="0"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いつもと違う。どうやら本気だ。まいったな。どこに相談に行けば良いのだろう？</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3" name="正方形/長方形 12"/>
          <p:cNvSpPr/>
          <p:nvPr/>
        </p:nvSpPr>
        <p:spPr>
          <a:xfrm>
            <a:off x="191344" y="103236"/>
            <a:ext cx="11737304" cy="733476"/>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■いきなりクビを宣告された部下。</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　どんなせりふ？どんな思い？　どうしたら良い？</a:t>
            </a:r>
          </a:p>
        </p:txBody>
      </p:sp>
      <p:sp>
        <p:nvSpPr>
          <p:cNvPr id="14" name="雲形吹き出し 2">
            <a:extLst>
              <a:ext uri="{FF2B5EF4-FFF2-40B4-BE49-F238E27FC236}">
                <a16:creationId xmlns:a16="http://schemas.microsoft.com/office/drawing/2014/main" id="{A9BEECA3-89CE-4100-A7EF-33AA910ABF06}"/>
              </a:ext>
            </a:extLst>
          </p:cNvPr>
          <p:cNvSpPr/>
          <p:nvPr/>
        </p:nvSpPr>
        <p:spPr>
          <a:xfrm>
            <a:off x="8903765" y="4509119"/>
            <a:ext cx="3204648" cy="1964991"/>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a:spcAft>
                <a:spcPts val="600"/>
              </a:spcAft>
            </a:pPr>
            <a:r>
              <a:rPr lang="ja-JP" altLang="en-US" sz="1600" dirty="0">
                <a:solidFill>
                  <a:schemeClr val="tx1"/>
                </a:solidFill>
                <a:latin typeface="HG明朝E" panose="02020909000000000000" pitchFamily="17" charset="-128"/>
                <a:ea typeface="HG明朝E" panose="02020909000000000000" pitchFamily="17" charset="-128"/>
              </a:rPr>
              <a:t>≪指導者の方へ≫</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■このシートでは、即日解雇の場面を導入部分として、雇用の終了全般にわたって解説を展開し、メリット・デメリットにも触れます。</a:t>
            </a:r>
          </a:p>
        </p:txBody>
      </p:sp>
      <p:sp>
        <p:nvSpPr>
          <p:cNvPr id="2" name="スライド番号プレースホルダー 1">
            <a:extLst>
              <a:ext uri="{FF2B5EF4-FFF2-40B4-BE49-F238E27FC236}">
                <a16:creationId xmlns:a16="http://schemas.microsoft.com/office/drawing/2014/main" id="{FA831335-212D-F127-C907-2EF4B80C0BE8}"/>
              </a:ext>
            </a:extLst>
          </p:cNvPr>
          <p:cNvSpPr>
            <a:spLocks noGrp="1"/>
          </p:cNvSpPr>
          <p:nvPr>
            <p:ph type="sldNum" sz="quarter" idx="12"/>
          </p:nvPr>
        </p:nvSpPr>
        <p:spPr/>
        <p:txBody>
          <a:bodyPr/>
          <a:lstStyle/>
          <a:p>
            <a:fld id="{E3C52A74-6BB8-425A-81FA-95938EE2CA9E}" type="slidenum">
              <a:rPr kumimoji="1" lang="ja-JP" altLang="en-US" smtClean="0"/>
              <a:t>93</a:t>
            </a:fld>
            <a:endParaRPr kumimoji="1" lang="ja-JP" altLang="en-US"/>
          </a:p>
        </p:txBody>
      </p:sp>
    </p:spTree>
    <p:extLst>
      <p:ext uri="{BB962C8B-B14F-4D97-AF65-F5344CB8AC3E}">
        <p14:creationId xmlns:p14="http://schemas.microsoft.com/office/powerpoint/2010/main" val="32600230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1344" y="103236"/>
            <a:ext cx="11737304" cy="733476"/>
          </a:xfrm>
          <a:prstGeom prst="rect">
            <a:avLst/>
          </a:prstGeom>
          <a:noFill/>
          <a:ln w="28575">
            <a:solidFill>
              <a:srgbClr val="00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a:t>
            </a:r>
            <a:r>
              <a:rPr lang="en-US" altLang="ja-JP" sz="2000" dirty="0">
                <a:solidFill>
                  <a:schemeClr val="tx1"/>
                </a:solidFill>
                <a:latin typeface="HG丸ｺﾞｼｯｸM-PRO" panose="020F0600000000000000" pitchFamily="50" charset="-128"/>
                <a:ea typeface="HG丸ｺﾞｼｯｸM-PRO" panose="020F0600000000000000" pitchFamily="50" charset="-128"/>
              </a:rPr>
              <a:t>｢</a:t>
            </a:r>
            <a:r>
              <a:rPr lang="ja-JP" altLang="en-US" sz="2000" dirty="0">
                <a:solidFill>
                  <a:schemeClr val="tx1"/>
                </a:solidFill>
                <a:latin typeface="HG丸ｺﾞｼｯｸM-PRO" panose="020F0600000000000000" pitchFamily="50" charset="-128"/>
                <a:ea typeface="HG丸ｺﾞｼｯｸM-PRO" panose="020F0600000000000000" pitchFamily="50" charset="-128"/>
              </a:rPr>
              <a:t>じゃあね</a:t>
            </a:r>
            <a:r>
              <a:rPr lang="en-US" altLang="ja-JP" sz="2000" dirty="0">
                <a:solidFill>
                  <a:schemeClr val="tx1"/>
                </a:solidFill>
                <a:latin typeface="HG丸ｺﾞｼｯｸM-PRO" panose="020F0600000000000000" pitchFamily="50" charset="-128"/>
                <a:ea typeface="HG丸ｺﾞｼｯｸM-PRO" panose="020F0600000000000000" pitchFamily="50" charset="-128"/>
              </a:rPr>
              <a:t>｣</a:t>
            </a:r>
            <a:r>
              <a:rPr lang="ja-JP" altLang="en-US" sz="2000" dirty="0">
                <a:solidFill>
                  <a:schemeClr val="tx1"/>
                </a:solidFill>
                <a:latin typeface="HG丸ｺﾞｼｯｸM-PRO" panose="020F0600000000000000" pitchFamily="50" charset="-128"/>
                <a:ea typeface="HG丸ｺﾞｼｯｸM-PRO" panose="020F0600000000000000" pitchFamily="50" charset="-128"/>
              </a:rPr>
              <a:t>と身を翻した部下、驚きと戸惑いの表情の上司。これはどのような場面？</a:t>
            </a:r>
          </a:p>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吹き出しに、相応しいセリフを入れてみましょう。どこに、どんな問題がある</a:t>
            </a:r>
            <a:r>
              <a:rPr lang="en-US" altLang="ja-JP" sz="2000" dirty="0">
                <a:solidFill>
                  <a:schemeClr val="tx1"/>
                </a:solidFill>
                <a:latin typeface="HG丸ｺﾞｼｯｸM-PRO" panose="020F0600000000000000" pitchFamily="50" charset="-128"/>
                <a:ea typeface="HG丸ｺﾞｼｯｸM-PRO" panose="020F0600000000000000" pitchFamily="50" charset="-128"/>
              </a:rPr>
              <a:t>?</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1485384"/>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雲形吹き出し 3"/>
          <p:cNvSpPr/>
          <p:nvPr/>
        </p:nvSpPr>
        <p:spPr>
          <a:xfrm>
            <a:off x="8472264" y="3464740"/>
            <a:ext cx="2160040" cy="900000"/>
          </a:xfrm>
          <a:prstGeom prst="cloudCallout">
            <a:avLst>
              <a:gd name="adj1" fmla="val -57080"/>
              <a:gd name="adj2" fmla="val -75102"/>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雲形吹き出し 4"/>
          <p:cNvSpPr/>
          <p:nvPr/>
        </p:nvSpPr>
        <p:spPr>
          <a:xfrm>
            <a:off x="1487768" y="1026048"/>
            <a:ext cx="2520000" cy="1260000"/>
          </a:xfrm>
          <a:prstGeom prst="cloudCallout">
            <a:avLst>
              <a:gd name="adj1" fmla="val 47498"/>
              <a:gd name="adj2" fmla="val 78049"/>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角丸四角形吹き出し 5"/>
          <p:cNvSpPr/>
          <p:nvPr/>
        </p:nvSpPr>
        <p:spPr>
          <a:xfrm>
            <a:off x="1127449" y="2906628"/>
            <a:ext cx="2428683" cy="1008112"/>
          </a:xfrm>
          <a:prstGeom prst="wedgeRoundRectCallout">
            <a:avLst>
              <a:gd name="adj1" fmla="val 64215"/>
              <a:gd name="adj2" fmla="val -14980"/>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ja-JP" altLang="en-US" sz="14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7" name="角丸四角形吹き出し 6"/>
          <p:cNvSpPr/>
          <p:nvPr/>
        </p:nvSpPr>
        <p:spPr>
          <a:xfrm>
            <a:off x="8472264" y="1156216"/>
            <a:ext cx="3024056" cy="1260000"/>
          </a:xfrm>
          <a:prstGeom prst="wedgeRoundRectCallout">
            <a:avLst>
              <a:gd name="adj1" fmla="val -57065"/>
              <a:gd name="adj2" fmla="val 41517"/>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じゃあね。給料が良くて、もっと伸び伸び働ける会社に転職が決まったの～。お世話になりました～。あっ、退職日は年休消化後にしてありますからよろしく～。</a:t>
            </a:r>
          </a:p>
        </p:txBody>
      </p:sp>
      <p:sp>
        <p:nvSpPr>
          <p:cNvPr id="9" name="雲形吹き出し 2">
            <a:extLst>
              <a:ext uri="{FF2B5EF4-FFF2-40B4-BE49-F238E27FC236}">
                <a16:creationId xmlns:a16="http://schemas.microsoft.com/office/drawing/2014/main" id="{BBBEBE40-FAF5-4E7B-A704-26B22C2AB65B}"/>
              </a:ext>
            </a:extLst>
          </p:cNvPr>
          <p:cNvSpPr/>
          <p:nvPr/>
        </p:nvSpPr>
        <p:spPr>
          <a:xfrm>
            <a:off x="1703848" y="1193692"/>
            <a:ext cx="2195984"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 name="雲形吹き出し 2">
            <a:extLst>
              <a:ext uri="{FF2B5EF4-FFF2-40B4-BE49-F238E27FC236}">
                <a16:creationId xmlns:a16="http://schemas.microsoft.com/office/drawing/2014/main" id="{408BD108-F3D5-41AC-A2A3-2DCB3F04D608}"/>
              </a:ext>
            </a:extLst>
          </p:cNvPr>
          <p:cNvSpPr/>
          <p:nvPr/>
        </p:nvSpPr>
        <p:spPr>
          <a:xfrm>
            <a:off x="8707932" y="3438416"/>
            <a:ext cx="1835944"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a:extLst>
              <a:ext uri="{FF2B5EF4-FFF2-40B4-BE49-F238E27FC236}">
                <a16:creationId xmlns:a16="http://schemas.microsoft.com/office/drawing/2014/main" id="{9DF1F86A-8D8D-ABF5-3F5A-C54044BC7BFA}"/>
              </a:ext>
            </a:extLst>
          </p:cNvPr>
          <p:cNvSpPr>
            <a:spLocks noGrp="1"/>
          </p:cNvSpPr>
          <p:nvPr>
            <p:ph type="sldNum" sz="quarter" idx="12"/>
          </p:nvPr>
        </p:nvSpPr>
        <p:spPr/>
        <p:txBody>
          <a:bodyPr/>
          <a:lstStyle/>
          <a:p>
            <a:fld id="{E3C52A74-6BB8-425A-81FA-95938EE2CA9E}" type="slidenum">
              <a:rPr kumimoji="1" lang="ja-JP" altLang="en-US" smtClean="0"/>
              <a:t>94</a:t>
            </a:fld>
            <a:endParaRPr kumimoji="1" lang="ja-JP" altLang="en-US"/>
          </a:p>
        </p:txBody>
      </p:sp>
    </p:spTree>
    <p:extLst>
      <p:ext uri="{BB962C8B-B14F-4D97-AF65-F5344CB8AC3E}">
        <p14:creationId xmlns:p14="http://schemas.microsoft.com/office/powerpoint/2010/main" val="34086672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1344" y="103236"/>
            <a:ext cx="11737304" cy="733476"/>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a:t>
            </a:r>
            <a:r>
              <a:rPr lang="en-US" altLang="ja-JP" sz="2000" dirty="0">
                <a:solidFill>
                  <a:schemeClr val="tx1"/>
                </a:solidFill>
                <a:latin typeface="HG丸ｺﾞｼｯｸM-PRO" panose="020F0600000000000000" pitchFamily="50" charset="-128"/>
                <a:ea typeface="HG丸ｺﾞｼｯｸM-PRO" panose="020F0600000000000000" pitchFamily="50" charset="-128"/>
              </a:rPr>
              <a:t>｢</a:t>
            </a:r>
            <a:r>
              <a:rPr lang="ja-JP" altLang="en-US" sz="2000" dirty="0">
                <a:solidFill>
                  <a:schemeClr val="tx1"/>
                </a:solidFill>
                <a:latin typeface="HG丸ｺﾞｼｯｸM-PRO" panose="020F0600000000000000" pitchFamily="50" charset="-128"/>
                <a:ea typeface="HG丸ｺﾞｼｯｸM-PRO" panose="020F0600000000000000" pitchFamily="50" charset="-128"/>
              </a:rPr>
              <a:t>じゃあね</a:t>
            </a:r>
            <a:r>
              <a:rPr lang="en-US" altLang="ja-JP" sz="2000" dirty="0">
                <a:solidFill>
                  <a:schemeClr val="tx1"/>
                </a:solidFill>
                <a:latin typeface="HG丸ｺﾞｼｯｸM-PRO" panose="020F0600000000000000" pitchFamily="50" charset="-128"/>
                <a:ea typeface="HG丸ｺﾞｼｯｸM-PRO" panose="020F0600000000000000" pitchFamily="50" charset="-128"/>
              </a:rPr>
              <a:t>｣</a:t>
            </a:r>
            <a:r>
              <a:rPr lang="ja-JP" altLang="en-US" sz="2000" dirty="0">
                <a:solidFill>
                  <a:schemeClr val="tx1"/>
                </a:solidFill>
                <a:latin typeface="HG丸ｺﾞｼｯｸM-PRO" panose="020F0600000000000000" pitchFamily="50" charset="-128"/>
                <a:ea typeface="HG丸ｺﾞｼｯｸM-PRO" panose="020F0600000000000000" pitchFamily="50" charset="-128"/>
              </a:rPr>
              <a:t>と身を翻した部下、驚きと戸惑いの表情の上司。これはどのような場面？</a:t>
            </a:r>
          </a:p>
          <a:p>
            <a:pPr marL="216000" indent="-216000"/>
            <a:r>
              <a:rPr lang="ja-JP" altLang="en-US" sz="2000" dirty="0">
                <a:solidFill>
                  <a:schemeClr val="tx1"/>
                </a:solidFill>
                <a:latin typeface="HG丸ｺﾞｼｯｸM-PRO" panose="020F0600000000000000" pitchFamily="50" charset="-128"/>
                <a:ea typeface="HG丸ｺﾞｼｯｸM-PRO" panose="020F0600000000000000" pitchFamily="50" charset="-128"/>
              </a:rPr>
              <a:t>吹き出しに、相応しいセリフを入れてみましょう。どこに、どんな問題がある</a:t>
            </a:r>
            <a:r>
              <a:rPr lang="en-US" altLang="ja-JP" sz="2000" dirty="0">
                <a:solidFill>
                  <a:schemeClr val="tx1"/>
                </a:solidFill>
                <a:latin typeface="HG丸ｺﾞｼｯｸM-PRO" panose="020F0600000000000000" pitchFamily="50" charset="-128"/>
                <a:ea typeface="HG丸ｺﾞｼｯｸM-PRO" panose="020F0600000000000000" pitchFamily="50" charset="-128"/>
              </a:rPr>
              <a:t>?</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000" y="1485384"/>
            <a:ext cx="54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雲形吹き出し 3"/>
          <p:cNvSpPr/>
          <p:nvPr/>
        </p:nvSpPr>
        <p:spPr>
          <a:xfrm>
            <a:off x="8472264" y="3429000"/>
            <a:ext cx="2428682" cy="1008112"/>
          </a:xfrm>
          <a:prstGeom prst="cloudCallout">
            <a:avLst>
              <a:gd name="adj1" fmla="val -57080"/>
              <a:gd name="adj2" fmla="val -75102"/>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雲形吹き出し 4"/>
          <p:cNvSpPr/>
          <p:nvPr/>
        </p:nvSpPr>
        <p:spPr>
          <a:xfrm>
            <a:off x="1127449" y="1026048"/>
            <a:ext cx="2880319" cy="1538856"/>
          </a:xfrm>
          <a:prstGeom prst="cloudCallout">
            <a:avLst>
              <a:gd name="adj1" fmla="val 47498"/>
              <a:gd name="adj2" fmla="val 78049"/>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角丸四角形吹き出し 5"/>
          <p:cNvSpPr/>
          <p:nvPr/>
        </p:nvSpPr>
        <p:spPr>
          <a:xfrm>
            <a:off x="1127449" y="2906628"/>
            <a:ext cx="2428683" cy="1008112"/>
          </a:xfrm>
          <a:prstGeom prst="wedgeRoundRectCallout">
            <a:avLst>
              <a:gd name="adj1" fmla="val 64215"/>
              <a:gd name="adj2" fmla="val -14980"/>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じゃあねって、君～。退職は３か月前に届出ることになってる。それに引継ぎはどうするつもりかね。</a:t>
            </a:r>
          </a:p>
        </p:txBody>
      </p:sp>
      <p:sp>
        <p:nvSpPr>
          <p:cNvPr id="7" name="角丸四角形吹き出し 6"/>
          <p:cNvSpPr/>
          <p:nvPr/>
        </p:nvSpPr>
        <p:spPr>
          <a:xfrm>
            <a:off x="8472264" y="1156216"/>
            <a:ext cx="3024056" cy="1260000"/>
          </a:xfrm>
          <a:prstGeom prst="wedgeRoundRectCallout">
            <a:avLst>
              <a:gd name="adj1" fmla="val -57065"/>
              <a:gd name="adj2" fmla="val 41517"/>
              <a:gd name="adj3" fmla="val 16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lvl="0"/>
            <a:r>
              <a:rPr lang="ja-JP" altLang="en-US" sz="1400" dirty="0">
                <a:solidFill>
                  <a:srgbClr val="FF0000"/>
                </a:solidFill>
                <a:latin typeface="HGS創英角ﾎﾟｯﾌﾟ体" panose="040B0A00000000000000" pitchFamily="50" charset="-128"/>
                <a:ea typeface="HGS創英角ﾎﾟｯﾌﾟ体" panose="040B0A00000000000000" pitchFamily="50" charset="-128"/>
              </a:rPr>
              <a:t>じゃあね。給料が良くて、もっと伸び伸び働ける会社に転職が決まったの～。お世話になりました～。あっ、退職日は年休消化後にしてありますからよろしく～。</a:t>
            </a:r>
          </a:p>
        </p:txBody>
      </p:sp>
      <p:sp>
        <p:nvSpPr>
          <p:cNvPr id="9" name="雲形吹き出し 2">
            <a:extLst>
              <a:ext uri="{FF2B5EF4-FFF2-40B4-BE49-F238E27FC236}">
                <a16:creationId xmlns:a16="http://schemas.microsoft.com/office/drawing/2014/main" id="{BBBEBE40-FAF5-4E7B-A704-26B22C2AB65B}"/>
              </a:ext>
            </a:extLst>
          </p:cNvPr>
          <p:cNvSpPr/>
          <p:nvPr/>
        </p:nvSpPr>
        <p:spPr>
          <a:xfrm>
            <a:off x="1487488" y="1340768"/>
            <a:ext cx="2195984"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今どきの若い子ってこんなにサバサバしてるのか。それにしても次の採用が上手くいくかどうか</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 name="雲形吹き出し 2">
            <a:extLst>
              <a:ext uri="{FF2B5EF4-FFF2-40B4-BE49-F238E27FC236}">
                <a16:creationId xmlns:a16="http://schemas.microsoft.com/office/drawing/2014/main" id="{408BD108-F3D5-41AC-A2A3-2DCB3F04D608}"/>
              </a:ext>
            </a:extLst>
          </p:cNvPr>
          <p:cNvSpPr/>
          <p:nvPr/>
        </p:nvSpPr>
        <p:spPr>
          <a:xfrm>
            <a:off x="8707932" y="3438416"/>
            <a:ext cx="1835944"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心配しなくても、引継ぎは済ませたわ。</a:t>
            </a:r>
            <a:endParaRPr lang="en-US" altLang="ja-JP" sz="14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3" name="雲形吹き出し 2">
            <a:extLst>
              <a:ext uri="{FF2B5EF4-FFF2-40B4-BE49-F238E27FC236}">
                <a16:creationId xmlns:a16="http://schemas.microsoft.com/office/drawing/2014/main" id="{A9BEECA3-89CE-4100-A7EF-33AA910ABF06}"/>
              </a:ext>
            </a:extLst>
          </p:cNvPr>
          <p:cNvSpPr/>
          <p:nvPr/>
        </p:nvSpPr>
        <p:spPr>
          <a:xfrm>
            <a:off x="8903765" y="4653136"/>
            <a:ext cx="3204648" cy="1440160"/>
          </a:xfrm>
          <a:prstGeom prst="rect">
            <a:avLst/>
          </a:prstGeom>
          <a:noFill/>
          <a:ln w="28575">
            <a:solidFill>
              <a:srgbClr val="FF97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t" anchorCtr="0"/>
          <a:lstStyle/>
          <a:p>
            <a:pPr>
              <a:spcAft>
                <a:spcPts val="600"/>
              </a:spcAft>
            </a:pPr>
            <a:r>
              <a:rPr lang="ja-JP" altLang="en-US" sz="1600" dirty="0">
                <a:solidFill>
                  <a:schemeClr val="tx1"/>
                </a:solidFill>
                <a:latin typeface="HG明朝E" panose="02020909000000000000" pitchFamily="17" charset="-128"/>
                <a:ea typeface="HG明朝E" panose="02020909000000000000" pitchFamily="17" charset="-128"/>
              </a:rPr>
              <a:t>≪指導者の方へ≫</a:t>
            </a:r>
            <a:endParaRPr lang="en-US" altLang="ja-JP" sz="1600" dirty="0">
              <a:solidFill>
                <a:schemeClr val="tx1"/>
              </a:solidFill>
              <a:latin typeface="HG明朝E" panose="02020909000000000000" pitchFamily="17" charset="-128"/>
              <a:ea typeface="HG明朝E" panose="02020909000000000000" pitchFamily="17" charset="-128"/>
            </a:endParaRPr>
          </a:p>
          <a:p>
            <a:pPr marL="216000" indent="-216000">
              <a:spcAft>
                <a:spcPts val="600"/>
              </a:spcAft>
            </a:pPr>
            <a:r>
              <a:rPr lang="ja-JP" altLang="en-US" sz="1600" dirty="0">
                <a:solidFill>
                  <a:schemeClr val="tx1"/>
                </a:solidFill>
                <a:latin typeface="HG明朝E" panose="02020909000000000000" pitchFamily="17" charset="-128"/>
                <a:ea typeface="HG明朝E" panose="02020909000000000000" pitchFamily="17" charset="-128"/>
              </a:rPr>
              <a:t>■このシートでは、転職のための自主退職に言及し、留意点等も解説します。</a:t>
            </a:r>
          </a:p>
        </p:txBody>
      </p:sp>
      <p:sp>
        <p:nvSpPr>
          <p:cNvPr id="2" name="スライド番号プレースホルダー 1">
            <a:extLst>
              <a:ext uri="{FF2B5EF4-FFF2-40B4-BE49-F238E27FC236}">
                <a16:creationId xmlns:a16="http://schemas.microsoft.com/office/drawing/2014/main" id="{C54C82B0-B9D6-F6E9-5014-E42D68098458}"/>
              </a:ext>
            </a:extLst>
          </p:cNvPr>
          <p:cNvSpPr>
            <a:spLocks noGrp="1"/>
          </p:cNvSpPr>
          <p:nvPr>
            <p:ph type="sldNum" sz="quarter" idx="12"/>
          </p:nvPr>
        </p:nvSpPr>
        <p:spPr/>
        <p:txBody>
          <a:bodyPr/>
          <a:lstStyle/>
          <a:p>
            <a:fld id="{E3C52A74-6BB8-425A-81FA-95938EE2CA9E}" type="slidenum">
              <a:rPr kumimoji="1" lang="ja-JP" altLang="en-US" smtClean="0"/>
              <a:t>95</a:t>
            </a:fld>
            <a:endParaRPr kumimoji="1" lang="ja-JP" altLang="en-US"/>
          </a:p>
        </p:txBody>
      </p:sp>
    </p:spTree>
    <p:extLst>
      <p:ext uri="{BB962C8B-B14F-4D97-AF65-F5344CB8AC3E}">
        <p14:creationId xmlns:p14="http://schemas.microsoft.com/office/powerpoint/2010/main" val="31036897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DDE047C5-936C-6440-BBD2-CFDE2F31AA58}"/>
              </a:ext>
            </a:extLst>
          </p:cNvPr>
          <p:cNvSpPr/>
          <p:nvPr/>
        </p:nvSpPr>
        <p:spPr>
          <a:xfrm>
            <a:off x="2131120" y="2979074"/>
            <a:ext cx="7129901" cy="2157923"/>
          </a:xfrm>
          <a:custGeom>
            <a:avLst/>
            <a:gdLst/>
            <a:ahLst/>
            <a:cxnLst/>
            <a:rect l="l" t="t" r="r" b="b"/>
            <a:pathLst>
              <a:path w="7859395" h="2378710">
                <a:moveTo>
                  <a:pt x="0" y="2378252"/>
                </a:moveTo>
                <a:lnTo>
                  <a:pt x="7859255" y="2378252"/>
                </a:lnTo>
                <a:lnTo>
                  <a:pt x="7859255" y="0"/>
                </a:lnTo>
                <a:lnTo>
                  <a:pt x="0" y="0"/>
                </a:lnTo>
                <a:lnTo>
                  <a:pt x="0" y="2378252"/>
                </a:lnTo>
                <a:close/>
              </a:path>
            </a:pathLst>
          </a:custGeom>
          <a:solidFill>
            <a:srgbClr val="FFFDE8"/>
          </a:solidFill>
          <a:ln w="15875">
            <a:solidFill>
              <a:srgbClr val="6D6E71"/>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6" name="object 6">
            <a:extLst>
              <a:ext uri="{FF2B5EF4-FFF2-40B4-BE49-F238E27FC236}">
                <a16:creationId xmlns:a16="http://schemas.microsoft.com/office/drawing/2014/main" id="{2671357B-D788-324D-8732-1F1BA2801CC4}"/>
              </a:ext>
            </a:extLst>
          </p:cNvPr>
          <p:cNvSpPr txBox="1"/>
          <p:nvPr/>
        </p:nvSpPr>
        <p:spPr>
          <a:xfrm>
            <a:off x="2131120" y="3021982"/>
            <a:ext cx="7129901" cy="1985128"/>
          </a:xfrm>
          <a:prstGeom prst="rect">
            <a:avLst/>
          </a:prstGeom>
          <a:ln w="15748">
            <a:noFill/>
          </a:ln>
        </p:spPr>
        <p:txBody>
          <a:bodyPr vert="horz" wrap="square" lIns="0" tIns="124429" rIns="0" bIns="0" rtlCol="0">
            <a:spAutoFit/>
          </a:bodyPr>
          <a:lstStyle/>
          <a:p>
            <a:pPr marL="278243" marR="71433">
              <a:lnSpc>
                <a:spcPts val="2903"/>
              </a:lnSpc>
            </a:pPr>
            <a:r>
              <a:rPr sz="2223" dirty="0">
                <a:solidFill>
                  <a:srgbClr val="231F20"/>
                </a:solidFill>
                <a:latin typeface="HGMaruGothicMPRO" panose="020F0600000000000000" pitchFamily="34" charset="-128"/>
                <a:ea typeface="HGMaruGothicMPRO" panose="020F0600000000000000" pitchFamily="34" charset="-128"/>
                <a:cs typeface="A-OTF Shin Maru Go Pro"/>
              </a:rPr>
              <a:t>　当事者が</a:t>
            </a:r>
            <a:r>
              <a:rPr sz="2223" b="1" dirty="0">
                <a:solidFill>
                  <a:srgbClr val="00AEEF"/>
                </a:solidFill>
                <a:latin typeface="HGMaruGothicMPRO" panose="020F0600000000000000" pitchFamily="34" charset="-128"/>
                <a:ea typeface="HGMaruGothicMPRO" panose="020F0600000000000000" pitchFamily="34" charset="-128"/>
                <a:cs typeface="ShinMGoPro-Medium"/>
              </a:rPr>
              <a:t>雇用の期間を定めなかったときは</a:t>
            </a:r>
            <a:r>
              <a:rPr sz="2223" dirty="0">
                <a:solidFill>
                  <a:srgbClr val="231F20"/>
                </a:solidFill>
                <a:latin typeface="HGMaruGothicMPRO" panose="020F0600000000000000" pitchFamily="34" charset="-128"/>
                <a:ea typeface="HGMaruGothicMPRO" panose="020F0600000000000000" pitchFamily="34" charset="-128"/>
                <a:cs typeface="A-OTF Shin Maru Go Pro"/>
              </a:rPr>
              <a:t>、各当事者は、</a:t>
            </a:r>
            <a:r>
              <a:rPr sz="2223" b="1" dirty="0">
                <a:solidFill>
                  <a:srgbClr val="00AEEF"/>
                </a:solidFill>
                <a:latin typeface="HGMaruGothicMPRO" panose="020F0600000000000000" pitchFamily="34" charset="-128"/>
                <a:ea typeface="HGMaruGothicMPRO" panose="020F0600000000000000" pitchFamily="34" charset="-128"/>
                <a:cs typeface="ShinMGoPro-Medium"/>
              </a:rPr>
              <a:t>いつでも解約の申入れ</a:t>
            </a:r>
            <a:r>
              <a:rPr sz="2223" dirty="0">
                <a:solidFill>
                  <a:srgbClr val="231F20"/>
                </a:solidFill>
                <a:latin typeface="HGMaruGothicMPRO" panose="020F0600000000000000" pitchFamily="34" charset="-128"/>
                <a:ea typeface="HGMaruGothicMPRO" panose="020F0600000000000000" pitchFamily="34" charset="-128"/>
                <a:cs typeface="A-OTF Shin Maru Go Pro"/>
              </a:rPr>
              <a:t>をすることができる</a:t>
            </a:r>
            <a:r>
              <a:rPr lang="ja-JP" altLang="en-US" sz="2223" dirty="0">
                <a:solidFill>
                  <a:srgbClr val="231F20"/>
                </a:solidFill>
                <a:latin typeface="HGMaruGothicMPRO" panose="020F0600000000000000" pitchFamily="34" charset="-128"/>
                <a:ea typeface="HGMaruGothicMPRO" panose="020F0600000000000000" pitchFamily="34" charset="-128"/>
                <a:cs typeface="A-OTF Shin Maru Go Pro"/>
              </a:rPr>
              <a:t>。</a:t>
            </a:r>
            <a:r>
              <a:rPr sz="2223" dirty="0">
                <a:solidFill>
                  <a:srgbClr val="231F20"/>
                </a:solidFill>
                <a:latin typeface="HGMaruGothicMPRO" panose="020F0600000000000000" pitchFamily="34" charset="-128"/>
                <a:ea typeface="HGMaruGothicMPRO" panose="020F0600000000000000" pitchFamily="34" charset="-128"/>
                <a:cs typeface="A-OTF Shin Maru Go Pro"/>
              </a:rPr>
              <a:t>この場合において、雇用は、</a:t>
            </a:r>
            <a:r>
              <a:rPr sz="2223" b="1" dirty="0">
                <a:solidFill>
                  <a:srgbClr val="00AEEF"/>
                </a:solidFill>
                <a:latin typeface="HGMaruGothicMPRO" panose="020F0600000000000000" pitchFamily="34" charset="-128"/>
                <a:ea typeface="HGMaruGothicMPRO" panose="020F0600000000000000" pitchFamily="34" charset="-128"/>
                <a:cs typeface="ShinMGoPro-Medium"/>
              </a:rPr>
              <a:t>解約の申入れの日から</a:t>
            </a:r>
            <a:br>
              <a:rPr lang="en-US" sz="2223" b="1" dirty="0">
                <a:solidFill>
                  <a:srgbClr val="00AEEF"/>
                </a:solidFill>
                <a:latin typeface="HGMaruGothicMPRO" panose="020F0600000000000000" pitchFamily="34" charset="-128"/>
                <a:ea typeface="HGMaruGothicMPRO" panose="020F0600000000000000" pitchFamily="34" charset="-128"/>
                <a:cs typeface="ShinMGoPro-Medium"/>
              </a:rPr>
            </a:br>
            <a:r>
              <a:rPr sz="2223" b="1" dirty="0">
                <a:solidFill>
                  <a:srgbClr val="00AEEF"/>
                </a:solidFill>
                <a:latin typeface="HGMaruGothicMPRO" panose="020F0600000000000000" pitchFamily="34" charset="-128"/>
                <a:ea typeface="HGMaruGothicMPRO" panose="020F0600000000000000" pitchFamily="34" charset="-128"/>
                <a:cs typeface="ShinMGoPro-Medium"/>
              </a:rPr>
              <a:t>2週間</a:t>
            </a:r>
            <a:r>
              <a:rPr sz="2223" dirty="0">
                <a:solidFill>
                  <a:srgbClr val="231F20"/>
                </a:solidFill>
                <a:latin typeface="HGMaruGothicMPRO" panose="020F0600000000000000" pitchFamily="34" charset="-128"/>
                <a:ea typeface="HGMaruGothicMPRO" panose="020F0600000000000000" pitchFamily="34" charset="-128"/>
                <a:cs typeface="A-OTF Shin Maru Go Pro"/>
              </a:rPr>
              <a:t>を経過することによって終了する。</a:t>
            </a:r>
            <a:br>
              <a:rPr lang="en-US" sz="2223" dirty="0">
                <a:latin typeface="HGMaruGothicMPRO" panose="020F0600000000000000" pitchFamily="34" charset="-128"/>
                <a:ea typeface="HGMaruGothicMPRO" panose="020F0600000000000000" pitchFamily="34" charset="-128"/>
                <a:cs typeface="A-OTF Shin Maru Go Pro"/>
              </a:rPr>
            </a:br>
            <a:r>
              <a:rPr sz="2223" dirty="0">
                <a:solidFill>
                  <a:srgbClr val="231F20"/>
                </a:solidFill>
                <a:latin typeface="HGMaruGothicMPRO" panose="020F0600000000000000" pitchFamily="34" charset="-128"/>
                <a:ea typeface="HGMaruGothicMPRO" panose="020F0600000000000000" pitchFamily="34" charset="-128"/>
                <a:cs typeface="A-OTF Shin Maru Go Pro"/>
              </a:rPr>
              <a:t>（民法第627条）</a:t>
            </a:r>
            <a:endParaRPr sz="2223" dirty="0">
              <a:latin typeface="HGMaruGothicMPRO" panose="020F0600000000000000" pitchFamily="34" charset="-128"/>
              <a:ea typeface="HGMaruGothicMPRO" panose="020F0600000000000000" pitchFamily="34" charset="-128"/>
              <a:cs typeface="A-OTF Shin Maru Go Pro"/>
            </a:endParaRPr>
          </a:p>
        </p:txBody>
      </p:sp>
      <p:sp>
        <p:nvSpPr>
          <p:cNvPr id="7" name="object 7">
            <a:extLst>
              <a:ext uri="{FF2B5EF4-FFF2-40B4-BE49-F238E27FC236}">
                <a16:creationId xmlns:a16="http://schemas.microsoft.com/office/drawing/2014/main" id="{9EF0BA93-1644-8640-898B-DC9E70011741}"/>
              </a:ext>
            </a:extLst>
          </p:cNvPr>
          <p:cNvSpPr/>
          <p:nvPr/>
        </p:nvSpPr>
        <p:spPr>
          <a:xfrm>
            <a:off x="9125492" y="4084752"/>
            <a:ext cx="1420007" cy="2365179"/>
          </a:xfrm>
          <a:prstGeom prst="rect">
            <a:avLst/>
          </a:prstGeom>
          <a:blipFill>
            <a:blip r:embed="rId2"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8" name="object 8">
            <a:extLst>
              <a:ext uri="{FF2B5EF4-FFF2-40B4-BE49-F238E27FC236}">
                <a16:creationId xmlns:a16="http://schemas.microsoft.com/office/drawing/2014/main" id="{978E2D08-E9DB-6048-895B-521C075B8F5A}"/>
              </a:ext>
            </a:extLst>
          </p:cNvPr>
          <p:cNvSpPr txBox="1"/>
          <p:nvPr/>
        </p:nvSpPr>
        <p:spPr>
          <a:xfrm>
            <a:off x="2100953" y="5179905"/>
            <a:ext cx="7076740" cy="1593061"/>
          </a:xfrm>
          <a:prstGeom prst="rect">
            <a:avLst/>
          </a:prstGeom>
        </p:spPr>
        <p:txBody>
          <a:bodyPr vert="horz" wrap="square" lIns="0" tIns="15554" rIns="0" bIns="0" rtlCol="0">
            <a:spAutoFit/>
          </a:bodyPr>
          <a:lstStyle/>
          <a:p>
            <a:pPr marL="11521">
              <a:lnSpc>
                <a:spcPts val="2073"/>
              </a:lnSpc>
              <a:spcBef>
                <a:spcPts val="122"/>
              </a:spcBef>
            </a:pPr>
            <a:r>
              <a:rPr sz="2000" dirty="0">
                <a:solidFill>
                  <a:srgbClr val="231F20"/>
                </a:solidFill>
                <a:latin typeface="HGMaruGothicMPRO" panose="020F0600000000000000" pitchFamily="34" charset="-128"/>
                <a:ea typeface="HGMaruGothicMPRO" panose="020F0600000000000000" pitchFamily="34" charset="-128"/>
                <a:cs typeface="A-OTF Shin Maru Go Pro"/>
              </a:rPr>
              <a:t>※　</a:t>
            </a:r>
            <a:r>
              <a:rPr sz="2000" dirty="0" err="1">
                <a:solidFill>
                  <a:srgbClr val="231F20"/>
                </a:solidFill>
                <a:latin typeface="HGMaruGothicMPRO" panose="020F0600000000000000" pitchFamily="34" charset="-128"/>
                <a:ea typeface="HGMaruGothicMPRO" panose="020F0600000000000000" pitchFamily="34" charset="-128"/>
                <a:cs typeface="A-OTF Shin Maru Go Pro"/>
              </a:rPr>
              <a:t>今日限りで辞めたいということは</a:t>
            </a:r>
            <a:r>
              <a:rPr sz="2000" dirty="0">
                <a:solidFill>
                  <a:srgbClr val="231F20"/>
                </a:solidFill>
                <a:latin typeface="HGMaruGothicMPRO" panose="020F0600000000000000" pitchFamily="34" charset="-128"/>
                <a:ea typeface="HGMaruGothicMPRO" panose="020F0600000000000000" pitchFamily="34" charset="-128"/>
                <a:cs typeface="A-OTF Shin Maru Go Pro"/>
              </a:rPr>
              <a:t>、</a:t>
            </a: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原則として</a:t>
            </a:r>
            <a:r>
              <a:rPr sz="2000" dirty="0" err="1">
                <a:solidFill>
                  <a:srgbClr val="231F20"/>
                </a:solidFill>
                <a:latin typeface="HGMaruGothicMPRO" panose="020F0600000000000000" pitchFamily="34" charset="-128"/>
                <a:ea typeface="HGMaruGothicMPRO" panose="020F0600000000000000" pitchFamily="34" charset="-128"/>
                <a:cs typeface="A-OTF Shin Maru Go Pro"/>
              </a:rPr>
              <a:t>認められ</a:t>
            </a:r>
            <a:endParaRPr lang="en-US" sz="2000" dirty="0">
              <a:solidFill>
                <a:srgbClr val="231F20"/>
              </a:solidFill>
              <a:latin typeface="HGMaruGothicMPRO" panose="020F0600000000000000" pitchFamily="34" charset="-128"/>
              <a:ea typeface="HGMaruGothicMPRO" panose="020F0600000000000000" pitchFamily="34" charset="-128"/>
              <a:cs typeface="A-OTF Shin Maru Go Pro"/>
            </a:endParaRPr>
          </a:p>
          <a:p>
            <a:pPr marL="11521">
              <a:lnSpc>
                <a:spcPts val="2073"/>
              </a:lnSpc>
              <a:spcBef>
                <a:spcPts val="122"/>
              </a:spcBef>
            </a:pPr>
            <a:r>
              <a:rPr lang="ja-JP" altLang="en-US" sz="2000" dirty="0">
                <a:solidFill>
                  <a:srgbClr val="231F20"/>
                </a:solidFill>
                <a:latin typeface="HGMaruGothicMPRO" panose="020F0600000000000000" pitchFamily="34" charset="-128"/>
                <a:ea typeface="HGMaruGothicMPRO" panose="020F0600000000000000" pitchFamily="34" charset="-128"/>
                <a:cs typeface="A-OTF Shin Maru Go Pro"/>
              </a:rPr>
              <a:t>　</a:t>
            </a:r>
            <a:r>
              <a:rPr sz="2000" dirty="0" err="1">
                <a:solidFill>
                  <a:srgbClr val="231F20"/>
                </a:solidFill>
                <a:latin typeface="HGMaruGothicMPRO" panose="020F0600000000000000" pitchFamily="34" charset="-128"/>
                <a:ea typeface="HGMaruGothicMPRO" panose="020F0600000000000000" pitchFamily="34" charset="-128"/>
                <a:cs typeface="A-OTF Shin Maru Go Pro"/>
              </a:rPr>
              <a:t>ません</a:t>
            </a:r>
            <a:r>
              <a:rPr sz="2000" dirty="0">
                <a:solidFill>
                  <a:srgbClr val="231F20"/>
                </a:solidFill>
                <a:latin typeface="HGMaruGothicMPRO" panose="020F0600000000000000" pitchFamily="34" charset="-128"/>
                <a:ea typeface="HGMaruGothicMPRO" panose="020F0600000000000000" pitchFamily="34" charset="-128"/>
                <a:cs typeface="A-OTF Shin Maru Go Pro"/>
              </a:rPr>
              <a:t>。</a:t>
            </a:r>
            <a:endParaRPr sz="2000" dirty="0">
              <a:latin typeface="HGMaruGothicMPRO" panose="020F0600000000000000" pitchFamily="34" charset="-128"/>
              <a:ea typeface="HGMaruGothicMPRO" panose="020F0600000000000000" pitchFamily="34" charset="-128"/>
              <a:cs typeface="A-OTF Shin Maru Go Pro"/>
            </a:endParaRPr>
          </a:p>
          <a:p>
            <a:pPr marL="273634" marR="4609" indent="-262689">
              <a:lnSpc>
                <a:spcPts val="2023"/>
              </a:lnSpc>
              <a:spcBef>
                <a:spcPts val="100"/>
              </a:spcBef>
            </a:pPr>
            <a:r>
              <a:rPr sz="2000" dirty="0">
                <a:solidFill>
                  <a:srgbClr val="231F20"/>
                </a:solidFill>
                <a:latin typeface="HGMaruGothicMPRO" panose="020F0600000000000000" pitchFamily="34" charset="-128"/>
                <a:ea typeface="HGMaruGothicMPRO" panose="020F0600000000000000" pitchFamily="34" charset="-128"/>
                <a:cs typeface="A-OTF Shin Maru Go Pro"/>
              </a:rPr>
              <a:t>　　一般的に就業規則等に「退職する場合は退職予定日の1か月前までに申し出ること」というように定めている会社も多いので、就業規則で退職手続がどうなっているか調べることも必要です。</a:t>
            </a:r>
            <a:endParaRPr sz="2000" dirty="0">
              <a:latin typeface="HGMaruGothicMPRO" panose="020F0600000000000000" pitchFamily="34" charset="-128"/>
              <a:ea typeface="HGMaruGothicMPRO" panose="020F0600000000000000" pitchFamily="34" charset="-128"/>
              <a:cs typeface="A-OTF Shin Maru Go Pro"/>
            </a:endParaRPr>
          </a:p>
        </p:txBody>
      </p:sp>
      <p:sp>
        <p:nvSpPr>
          <p:cNvPr id="9" name="object 4">
            <a:extLst>
              <a:ext uri="{FF2B5EF4-FFF2-40B4-BE49-F238E27FC236}">
                <a16:creationId xmlns:a16="http://schemas.microsoft.com/office/drawing/2014/main" id="{410FA2D7-15C8-314E-9C4E-E94B3D8F2E02}"/>
              </a:ext>
            </a:extLst>
          </p:cNvPr>
          <p:cNvSpPr txBox="1"/>
          <p:nvPr/>
        </p:nvSpPr>
        <p:spPr>
          <a:xfrm>
            <a:off x="1763631" y="1277344"/>
            <a:ext cx="8592777" cy="1429614"/>
          </a:xfrm>
          <a:prstGeom prst="rect">
            <a:avLst/>
          </a:prstGeom>
        </p:spPr>
        <p:txBody>
          <a:bodyPr vert="horz" wrap="square" lIns="0" tIns="14978" rIns="0" bIns="0" rtlCol="0">
            <a:spAutoFit/>
          </a:bodyPr>
          <a:lstStyle/>
          <a:p>
            <a:pPr marL="45510">
              <a:lnSpc>
                <a:spcPts val="3928"/>
              </a:lnSpc>
              <a:spcBef>
                <a:spcPts val="2495"/>
              </a:spcBef>
            </a:pPr>
            <a:r>
              <a:rPr sz="2400" dirty="0">
                <a:solidFill>
                  <a:srgbClr val="231F20"/>
                </a:solidFill>
                <a:latin typeface="HGMaruGothicMPRO" panose="020F0600000000000000" pitchFamily="34" charset="-128"/>
                <a:ea typeface="HGMaruGothicMPRO" panose="020F0600000000000000" pitchFamily="34" charset="-128"/>
                <a:cs typeface="A-OTF Shin Maru Go Pro"/>
              </a:rPr>
              <a:t>　期間の定めのない場合は、2週間前（※）</a:t>
            </a:r>
            <a:endParaRPr sz="2400" dirty="0">
              <a:latin typeface="HGMaruGothicMPRO" panose="020F0600000000000000" pitchFamily="34" charset="-128"/>
              <a:ea typeface="HGMaruGothicMPRO" panose="020F0600000000000000" pitchFamily="34" charset="-128"/>
              <a:cs typeface="A-OTF Shin Maru Go Pro"/>
            </a:endParaRPr>
          </a:p>
          <a:p>
            <a:pPr marL="45510">
              <a:lnSpc>
                <a:spcPts val="3824"/>
              </a:lnSpc>
            </a:pPr>
            <a:r>
              <a:rPr sz="2400" dirty="0">
                <a:solidFill>
                  <a:srgbClr val="231F20"/>
                </a:solidFill>
                <a:latin typeface="HGMaruGothicMPRO" panose="020F0600000000000000" pitchFamily="34" charset="-128"/>
                <a:ea typeface="HGMaruGothicMPRO" panose="020F0600000000000000" pitchFamily="34" charset="-128"/>
                <a:cs typeface="A-OTF Shin Maru Go Pro"/>
              </a:rPr>
              <a:t>　までに退職の申し出をすれば、</a:t>
            </a:r>
            <a:endParaRPr sz="2400" dirty="0">
              <a:latin typeface="HGMaruGothicMPRO" panose="020F0600000000000000" pitchFamily="34" charset="-128"/>
              <a:ea typeface="HGMaruGothicMPRO" panose="020F0600000000000000" pitchFamily="34" charset="-128"/>
              <a:cs typeface="A-OTF Shin Maru Go Pro"/>
            </a:endParaRPr>
          </a:p>
          <a:p>
            <a:pPr marL="45510">
              <a:lnSpc>
                <a:spcPts val="3928"/>
              </a:lnSpc>
            </a:pPr>
            <a:r>
              <a:rPr sz="2400" dirty="0">
                <a:solidFill>
                  <a:srgbClr val="231F20"/>
                </a:solidFill>
                <a:latin typeface="HGMaruGothicMPRO" panose="020F0600000000000000" pitchFamily="34" charset="-128"/>
                <a:ea typeface="HGMaruGothicMPRO" panose="020F0600000000000000" pitchFamily="34" charset="-128"/>
                <a:cs typeface="A-OTF Shin Maru Go Pro"/>
              </a:rPr>
              <a:t>　法律上は退職することができます。</a:t>
            </a:r>
            <a:endParaRPr sz="2400" dirty="0">
              <a:latin typeface="HGMaruGothicMPRO" panose="020F0600000000000000" pitchFamily="34" charset="-128"/>
              <a:ea typeface="HGMaruGothicMPRO" panose="020F0600000000000000" pitchFamily="34" charset="-128"/>
              <a:cs typeface="A-OTF Shin Maru Go Pro"/>
            </a:endParaRPr>
          </a:p>
        </p:txBody>
      </p:sp>
      <p:sp>
        <p:nvSpPr>
          <p:cNvPr id="10" name="正方形/長方形 9"/>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退職の申し出は、法律上は</a:t>
            </a:r>
            <a:r>
              <a:rPr lang="en-US" altLang="ja-JP" sz="2400" b="1" dirty="0">
                <a:latin typeface="HG丸ｺﾞｼｯｸM-PRO" panose="020F0600000000000000" pitchFamily="50" charset="-128"/>
                <a:ea typeface="HG丸ｺﾞｼｯｸM-PRO" panose="020F0600000000000000" pitchFamily="50" charset="-128"/>
              </a:rPr>
              <a:t>2</a:t>
            </a:r>
            <a:r>
              <a:rPr lang="ja-JP" altLang="en-US" sz="2400" b="1" dirty="0">
                <a:latin typeface="HG丸ｺﾞｼｯｸM-PRO" panose="020F0600000000000000" pitchFamily="50" charset="-128"/>
                <a:ea typeface="HG丸ｺﾞｼｯｸM-PRO" panose="020F0600000000000000" pitchFamily="50" charset="-128"/>
              </a:rPr>
              <a:t>週間前までにすればよいとされている</a:t>
            </a:r>
          </a:p>
        </p:txBody>
      </p:sp>
      <p:sp>
        <p:nvSpPr>
          <p:cNvPr id="12"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108</a:t>
            </a:r>
          </a:p>
        </p:txBody>
      </p:sp>
    </p:spTree>
    <p:extLst>
      <p:ext uri="{BB962C8B-B14F-4D97-AF65-F5344CB8AC3E}">
        <p14:creationId xmlns:p14="http://schemas.microsoft.com/office/powerpoint/2010/main" val="6268161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7A0C7EA-CBC7-4A49-8060-3B85138F188B}"/>
              </a:ext>
            </a:extLst>
          </p:cNvPr>
          <p:cNvSpPr/>
          <p:nvPr/>
        </p:nvSpPr>
        <p:spPr>
          <a:xfrm>
            <a:off x="1523882" y="953633"/>
            <a:ext cx="9144960" cy="572028"/>
          </a:xfrm>
          <a:custGeom>
            <a:avLst/>
            <a:gdLst/>
            <a:ahLst/>
            <a:cxnLst/>
            <a:rect l="l" t="t" r="r" b="b"/>
            <a:pathLst>
              <a:path w="10080625" h="630555">
                <a:moveTo>
                  <a:pt x="9902342" y="0"/>
                </a:moveTo>
                <a:lnTo>
                  <a:pt x="177660" y="0"/>
                </a:lnTo>
                <a:lnTo>
                  <a:pt x="74950" y="2775"/>
                </a:lnTo>
                <a:lnTo>
                  <a:pt x="22207" y="22207"/>
                </a:lnTo>
                <a:lnTo>
                  <a:pt x="2775" y="74950"/>
                </a:lnTo>
                <a:lnTo>
                  <a:pt x="0" y="177660"/>
                </a:lnTo>
                <a:lnTo>
                  <a:pt x="0" y="452335"/>
                </a:lnTo>
                <a:lnTo>
                  <a:pt x="2775" y="555045"/>
                </a:lnTo>
                <a:lnTo>
                  <a:pt x="22207" y="607788"/>
                </a:lnTo>
                <a:lnTo>
                  <a:pt x="74950" y="627220"/>
                </a:lnTo>
                <a:lnTo>
                  <a:pt x="177660" y="629996"/>
                </a:lnTo>
                <a:lnTo>
                  <a:pt x="9902342" y="629996"/>
                </a:lnTo>
                <a:lnTo>
                  <a:pt x="10005052" y="627220"/>
                </a:lnTo>
                <a:lnTo>
                  <a:pt x="10057795" y="607788"/>
                </a:lnTo>
                <a:lnTo>
                  <a:pt x="10077226" y="555045"/>
                </a:lnTo>
                <a:lnTo>
                  <a:pt x="10080002" y="452335"/>
                </a:lnTo>
                <a:lnTo>
                  <a:pt x="10080002" y="177660"/>
                </a:lnTo>
                <a:lnTo>
                  <a:pt x="10077226" y="74950"/>
                </a:lnTo>
                <a:lnTo>
                  <a:pt x="10057795" y="22207"/>
                </a:lnTo>
                <a:lnTo>
                  <a:pt x="10005052" y="2775"/>
                </a:lnTo>
                <a:lnTo>
                  <a:pt x="9902342" y="0"/>
                </a:lnTo>
                <a:close/>
              </a:path>
            </a:pathLst>
          </a:custGeom>
          <a:solidFill>
            <a:srgbClr val="00AEEF"/>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3" name="object 3">
            <a:extLst>
              <a:ext uri="{FF2B5EF4-FFF2-40B4-BE49-F238E27FC236}">
                <a16:creationId xmlns:a16="http://schemas.microsoft.com/office/drawing/2014/main" id="{78F5C0E0-499D-A246-88E9-2BCF8685B1A2}"/>
              </a:ext>
            </a:extLst>
          </p:cNvPr>
          <p:cNvSpPr txBox="1"/>
          <p:nvPr/>
        </p:nvSpPr>
        <p:spPr>
          <a:xfrm>
            <a:off x="1685190" y="1068422"/>
            <a:ext cx="4870823" cy="322260"/>
          </a:xfrm>
          <a:prstGeom prst="rect">
            <a:avLst/>
          </a:prstGeom>
        </p:spPr>
        <p:txBody>
          <a:bodyPr vert="horz" wrap="square" lIns="0" tIns="14978" rIns="0" bIns="0" rtlCol="0">
            <a:spAutoFit/>
          </a:bodyPr>
          <a:lstStyle/>
          <a:p>
            <a:pPr marL="11521">
              <a:spcBef>
                <a:spcPts val="118"/>
              </a:spcBef>
            </a:pPr>
            <a:r>
              <a:rPr sz="1996" b="1" dirty="0">
                <a:solidFill>
                  <a:srgbClr val="FFFFFF"/>
                </a:solidFill>
                <a:latin typeface="HGMaruGothicMPRO" panose="020F0600000000000000" pitchFamily="34" charset="-128"/>
                <a:ea typeface="HGMaruGothicMPRO" panose="020F0600000000000000" pitchFamily="34" charset="-128"/>
                <a:cs typeface="ShinMGoPro-DeBold"/>
              </a:rPr>
              <a:t>（参考：法律と就業規則の関係）</a:t>
            </a:r>
            <a:endParaRPr sz="1996" dirty="0">
              <a:latin typeface="HGMaruGothicMPRO" panose="020F0600000000000000" pitchFamily="34" charset="-128"/>
              <a:ea typeface="HGMaruGothicMPRO" panose="020F0600000000000000" pitchFamily="34" charset="-128"/>
              <a:cs typeface="ShinMGoPro-DeBold"/>
            </a:endParaRPr>
          </a:p>
        </p:txBody>
      </p:sp>
      <p:sp>
        <p:nvSpPr>
          <p:cNvPr id="5" name="object 5">
            <a:extLst>
              <a:ext uri="{FF2B5EF4-FFF2-40B4-BE49-F238E27FC236}">
                <a16:creationId xmlns:a16="http://schemas.microsoft.com/office/drawing/2014/main" id="{42566154-347B-BA46-A627-291D53DA066B}"/>
              </a:ext>
            </a:extLst>
          </p:cNvPr>
          <p:cNvSpPr txBox="1"/>
          <p:nvPr/>
        </p:nvSpPr>
        <p:spPr>
          <a:xfrm>
            <a:off x="2341073" y="1628800"/>
            <a:ext cx="8154813" cy="2019532"/>
          </a:xfrm>
          <a:prstGeom prst="rect">
            <a:avLst/>
          </a:prstGeom>
        </p:spPr>
        <p:txBody>
          <a:bodyPr vert="horz" wrap="square" lIns="0" tIns="8641" rIns="0" bIns="0" rtlCol="0">
            <a:spAutoFit/>
          </a:bodyPr>
          <a:lstStyle/>
          <a:p>
            <a:pPr marL="11521" marR="1247196">
              <a:lnSpc>
                <a:spcPct val="100499"/>
              </a:lnSpc>
              <a:spcBef>
                <a:spcPts val="68"/>
              </a:spcBef>
            </a:pPr>
            <a:r>
              <a:rPr sz="3266" dirty="0">
                <a:solidFill>
                  <a:srgbClr val="231F20"/>
                </a:solidFill>
                <a:latin typeface="HGMaruGothicMPRO" panose="020F0600000000000000" pitchFamily="34" charset="-128"/>
                <a:ea typeface="HGMaruGothicMPRO" panose="020F0600000000000000" pitchFamily="34" charset="-128"/>
                <a:cs typeface="A-OTF Shin Maru Go Pro"/>
              </a:rPr>
              <a:t>　</a:t>
            </a:r>
            <a:r>
              <a:rPr sz="3266" dirty="0" err="1">
                <a:solidFill>
                  <a:srgbClr val="231F20"/>
                </a:solidFill>
                <a:latin typeface="HGMaruGothicMPRO" panose="020F0600000000000000" pitchFamily="34" charset="-128"/>
                <a:ea typeface="HGMaruGothicMPRO" panose="020F0600000000000000" pitchFamily="34" charset="-128"/>
                <a:cs typeface="A-OTF Shin Maru Go Pro"/>
              </a:rPr>
              <a:t>ただし、特別の事情がなければ、引継ぎ等の必要な手続をしっかり</a:t>
            </a:r>
            <a:endParaRPr sz="3266" dirty="0">
              <a:latin typeface="HGMaruGothicMPRO" panose="020F0600000000000000" pitchFamily="34" charset="-128"/>
              <a:ea typeface="HGMaruGothicMPRO" panose="020F0600000000000000" pitchFamily="34" charset="-128"/>
              <a:cs typeface="A-OTF Shin Maru Go Pro"/>
            </a:endParaRPr>
          </a:p>
          <a:p>
            <a:pPr marL="11521">
              <a:spcBef>
                <a:spcPts val="18"/>
              </a:spcBef>
            </a:pPr>
            <a:r>
              <a:rPr sz="3266" dirty="0">
                <a:solidFill>
                  <a:srgbClr val="231F20"/>
                </a:solidFill>
                <a:latin typeface="HGMaruGothicMPRO" panose="020F0600000000000000" pitchFamily="34" charset="-128"/>
                <a:ea typeface="HGMaruGothicMPRO" panose="020F0600000000000000" pitchFamily="34" charset="-128"/>
                <a:cs typeface="A-OTF Shin Maru Go Pro"/>
              </a:rPr>
              <a:t>と行ってから退職した方がいいでしょう。</a:t>
            </a:r>
            <a:endParaRPr sz="3266" dirty="0">
              <a:latin typeface="HGMaruGothicMPRO" panose="020F0600000000000000" pitchFamily="34" charset="-128"/>
              <a:ea typeface="HGMaruGothicMPRO" panose="020F0600000000000000" pitchFamily="34" charset="-128"/>
              <a:cs typeface="A-OTF Shin Maru Go Pro"/>
            </a:endParaRPr>
          </a:p>
          <a:p>
            <a:pPr marL="11521">
              <a:spcBef>
                <a:spcPts val="1801"/>
              </a:spcBef>
            </a:pPr>
            <a:r>
              <a:rPr sz="1769" dirty="0">
                <a:solidFill>
                  <a:srgbClr val="00AEEF"/>
                </a:solidFill>
                <a:latin typeface="HGMaruGothicMPRO" panose="020F0600000000000000" pitchFamily="34" charset="-128"/>
                <a:ea typeface="HGMaruGothicMPRO" panose="020F0600000000000000" pitchFamily="34" charset="-128"/>
                <a:cs typeface="A-OTF Shin Maru Go Pro"/>
              </a:rPr>
              <a:t>※　労働契約、就業規則は、法令等に反してはなりません。</a:t>
            </a:r>
            <a:endParaRPr sz="1769" dirty="0">
              <a:latin typeface="HGMaruGothicMPRO" panose="020F0600000000000000" pitchFamily="34" charset="-128"/>
              <a:ea typeface="HGMaruGothicMPRO" panose="020F0600000000000000" pitchFamily="34" charset="-128"/>
              <a:cs typeface="A-OTF Shin Maru Go Pro"/>
            </a:endParaRPr>
          </a:p>
        </p:txBody>
      </p:sp>
      <p:pic>
        <p:nvPicPr>
          <p:cNvPr id="82" name="図 81">
            <a:extLst>
              <a:ext uri="{FF2B5EF4-FFF2-40B4-BE49-F238E27FC236}">
                <a16:creationId xmlns:a16="http://schemas.microsoft.com/office/drawing/2014/main" id="{BCDA1F88-BD09-2948-BCBB-7B90894800AE}"/>
              </a:ext>
            </a:extLst>
          </p:cNvPr>
          <p:cNvPicPr>
            <a:picLocks noChangeAspect="1"/>
          </p:cNvPicPr>
          <p:nvPr/>
        </p:nvPicPr>
        <p:blipFill>
          <a:blip r:embed="rId2">
            <a:alphaModFix/>
          </a:blip>
          <a:stretch>
            <a:fillRect/>
          </a:stretch>
        </p:blipFill>
        <p:spPr>
          <a:xfrm>
            <a:off x="2319204" y="4093152"/>
            <a:ext cx="7710454" cy="2242143"/>
          </a:xfrm>
          <a:prstGeom prst="rect">
            <a:avLst/>
          </a:prstGeom>
        </p:spPr>
      </p:pic>
      <p:sp>
        <p:nvSpPr>
          <p:cNvPr id="7" name="正方形/長方形 6"/>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退職の申出は、法律上は</a:t>
            </a:r>
            <a:r>
              <a:rPr lang="en-US" altLang="ja-JP" sz="2400" b="1" dirty="0">
                <a:latin typeface="HG丸ｺﾞｼｯｸM-PRO" panose="020F0600000000000000" pitchFamily="50" charset="-128"/>
                <a:ea typeface="HG丸ｺﾞｼｯｸM-PRO" panose="020F0600000000000000" pitchFamily="50" charset="-128"/>
              </a:rPr>
              <a:t>2</a:t>
            </a:r>
            <a:r>
              <a:rPr lang="ja-JP" altLang="en-US" sz="2400" b="1" dirty="0">
                <a:latin typeface="HG丸ｺﾞｼｯｸM-PRO" panose="020F0600000000000000" pitchFamily="50" charset="-128"/>
                <a:ea typeface="HG丸ｺﾞｼｯｸM-PRO" panose="020F0600000000000000" pitchFamily="50" charset="-128"/>
              </a:rPr>
              <a:t>週間前までにすればよいとされている</a:t>
            </a:r>
          </a:p>
        </p:txBody>
      </p:sp>
      <p:sp>
        <p:nvSpPr>
          <p:cNvPr id="9"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109</a:t>
            </a:r>
            <a:endParaRPr lang="ja-JP" altLang="en-US" sz="1200" b="1" dirty="0"/>
          </a:p>
        </p:txBody>
      </p:sp>
    </p:spTree>
    <p:extLst>
      <p:ext uri="{BB962C8B-B14F-4D97-AF65-F5344CB8AC3E}">
        <p14:creationId xmlns:p14="http://schemas.microsoft.com/office/powerpoint/2010/main" val="42650299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6B7741E-524F-7E44-9FE6-2E6FDC097E1F}"/>
              </a:ext>
            </a:extLst>
          </p:cNvPr>
          <p:cNvSpPr/>
          <p:nvPr/>
        </p:nvSpPr>
        <p:spPr>
          <a:xfrm>
            <a:off x="2131120" y="1761755"/>
            <a:ext cx="7129901" cy="3872279"/>
          </a:xfrm>
          <a:custGeom>
            <a:avLst/>
            <a:gdLst/>
            <a:ahLst/>
            <a:cxnLst/>
            <a:rect l="l" t="t" r="r" b="b"/>
            <a:pathLst>
              <a:path w="7859395" h="4268470">
                <a:moveTo>
                  <a:pt x="0" y="4268254"/>
                </a:moveTo>
                <a:lnTo>
                  <a:pt x="7859255" y="4268254"/>
                </a:lnTo>
                <a:lnTo>
                  <a:pt x="7859255" y="0"/>
                </a:lnTo>
                <a:lnTo>
                  <a:pt x="0" y="0"/>
                </a:lnTo>
                <a:lnTo>
                  <a:pt x="0" y="4268254"/>
                </a:lnTo>
                <a:close/>
              </a:path>
            </a:pathLst>
          </a:custGeom>
          <a:solidFill>
            <a:srgbClr val="FFFDE8"/>
          </a:solid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5" name="object 5">
            <a:extLst>
              <a:ext uri="{FF2B5EF4-FFF2-40B4-BE49-F238E27FC236}">
                <a16:creationId xmlns:a16="http://schemas.microsoft.com/office/drawing/2014/main" id="{6E0CC509-C87C-ED40-B229-C5B4E8992941}"/>
              </a:ext>
            </a:extLst>
          </p:cNvPr>
          <p:cNvSpPr/>
          <p:nvPr/>
        </p:nvSpPr>
        <p:spPr>
          <a:xfrm>
            <a:off x="2131120" y="1761755"/>
            <a:ext cx="7129901" cy="3872279"/>
          </a:xfrm>
          <a:custGeom>
            <a:avLst/>
            <a:gdLst/>
            <a:ahLst/>
            <a:cxnLst/>
            <a:rect l="l" t="t" r="r" b="b"/>
            <a:pathLst>
              <a:path w="7859395" h="4268470">
                <a:moveTo>
                  <a:pt x="0" y="4268254"/>
                </a:moveTo>
                <a:lnTo>
                  <a:pt x="7859255" y="4268254"/>
                </a:lnTo>
                <a:lnTo>
                  <a:pt x="7859255" y="0"/>
                </a:lnTo>
                <a:lnTo>
                  <a:pt x="0" y="0"/>
                </a:lnTo>
                <a:lnTo>
                  <a:pt x="0" y="4268254"/>
                </a:lnTo>
                <a:close/>
              </a:path>
            </a:pathLst>
          </a:custGeom>
          <a:ln w="15875">
            <a:solidFill>
              <a:srgbClr val="6D6E71"/>
            </a:solidFill>
          </a:ln>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7" name="object 7">
            <a:extLst>
              <a:ext uri="{FF2B5EF4-FFF2-40B4-BE49-F238E27FC236}">
                <a16:creationId xmlns:a16="http://schemas.microsoft.com/office/drawing/2014/main" id="{A463AEE5-D9B1-2C4D-AAE1-522A91A7B549}"/>
              </a:ext>
            </a:extLst>
          </p:cNvPr>
          <p:cNvSpPr/>
          <p:nvPr/>
        </p:nvSpPr>
        <p:spPr>
          <a:xfrm>
            <a:off x="9125492" y="3296069"/>
            <a:ext cx="1420007" cy="2365179"/>
          </a:xfrm>
          <a:prstGeom prst="rect">
            <a:avLst/>
          </a:prstGeom>
          <a:blipFill>
            <a:blip r:embed="rId2" cstate="print"/>
            <a:stretch>
              <a:fillRect/>
            </a:stretch>
          </a:blipFill>
        </p:spPr>
        <p:txBody>
          <a:bodyPr wrap="square" lIns="0" tIns="0" rIns="0" bIns="0" rtlCol="0"/>
          <a:lstStyle/>
          <a:p>
            <a:endParaRPr sz="1633">
              <a:latin typeface="HGMaruGothicMPRO" panose="020F0600000000000000" pitchFamily="34" charset="-128"/>
              <a:ea typeface="HGMaruGothicMPRO" panose="020F0600000000000000" pitchFamily="34" charset="-128"/>
            </a:endParaRPr>
          </a:p>
        </p:txBody>
      </p:sp>
      <p:sp>
        <p:nvSpPr>
          <p:cNvPr id="9" name="object 6">
            <a:extLst>
              <a:ext uri="{FF2B5EF4-FFF2-40B4-BE49-F238E27FC236}">
                <a16:creationId xmlns:a16="http://schemas.microsoft.com/office/drawing/2014/main" id="{BAF498EB-4706-054A-A0F7-C0DA897FA965}"/>
              </a:ext>
            </a:extLst>
          </p:cNvPr>
          <p:cNvSpPr txBox="1"/>
          <p:nvPr/>
        </p:nvSpPr>
        <p:spPr>
          <a:xfrm>
            <a:off x="2398821" y="1885390"/>
            <a:ext cx="8053019" cy="3618675"/>
          </a:xfrm>
          <a:prstGeom prst="rect">
            <a:avLst/>
          </a:prstGeom>
        </p:spPr>
        <p:txBody>
          <a:bodyPr vert="horz" wrap="square" lIns="0" tIns="14978" rIns="0" bIns="0" rtlCol="0">
            <a:spAutoFit/>
          </a:bodyPr>
          <a:lstStyle/>
          <a:p>
            <a:pPr marR="1349737">
              <a:lnSpc>
                <a:spcPts val="2812"/>
              </a:lnSpc>
              <a:spcBef>
                <a:spcPts val="2717"/>
              </a:spcBef>
            </a:pPr>
            <a:r>
              <a:rPr sz="2223" dirty="0">
                <a:solidFill>
                  <a:srgbClr val="231F20"/>
                </a:solidFill>
                <a:latin typeface="HGMaruGothicMPRO" panose="020F0600000000000000" pitchFamily="34" charset="-128"/>
                <a:ea typeface="HGMaruGothicMPRO" panose="020F0600000000000000" pitchFamily="34" charset="-128"/>
                <a:cs typeface="A-OTF Shin Maru Go Pro"/>
              </a:rPr>
              <a:t>　解雇は、</a:t>
            </a:r>
            <a:r>
              <a:rPr sz="2223" b="1" dirty="0">
                <a:solidFill>
                  <a:srgbClr val="E60012"/>
                </a:solidFill>
                <a:latin typeface="HGMaruGothicMPRO" panose="020F0600000000000000" pitchFamily="34" charset="-128"/>
                <a:ea typeface="HGMaruGothicMPRO" panose="020F0600000000000000" pitchFamily="34" charset="-128"/>
                <a:cs typeface="ShinMGoPro-Medium"/>
              </a:rPr>
              <a:t>客観的に合理的な理由を欠き、社会通念上相当であると認められない場合</a:t>
            </a:r>
            <a:r>
              <a:rPr sz="2223" dirty="0">
                <a:solidFill>
                  <a:srgbClr val="231F20"/>
                </a:solidFill>
                <a:latin typeface="HGMaruGothicMPRO" panose="020F0600000000000000" pitchFamily="34" charset="-128"/>
                <a:ea typeface="HGMaruGothicMPRO" panose="020F0600000000000000" pitchFamily="34" charset="-128"/>
                <a:cs typeface="A-OTF Shin Maru Go Pro"/>
              </a:rPr>
              <a:t>は、その権利を濫用したものとして、</a:t>
            </a:r>
            <a:r>
              <a:rPr sz="2223" b="1" dirty="0">
                <a:solidFill>
                  <a:srgbClr val="E60012"/>
                </a:solidFill>
                <a:latin typeface="HGMaruGothicMPRO" panose="020F0600000000000000" pitchFamily="34" charset="-128"/>
                <a:ea typeface="HGMaruGothicMPRO" panose="020F0600000000000000" pitchFamily="34" charset="-128"/>
                <a:cs typeface="ShinMGoPro-Medium"/>
              </a:rPr>
              <a:t>無効</a:t>
            </a:r>
            <a:r>
              <a:rPr sz="2223" dirty="0">
                <a:solidFill>
                  <a:srgbClr val="231F20"/>
                </a:solidFill>
                <a:latin typeface="HGMaruGothicMPRO" panose="020F0600000000000000" pitchFamily="34" charset="-128"/>
                <a:ea typeface="HGMaruGothicMPRO" panose="020F0600000000000000" pitchFamily="34" charset="-128"/>
                <a:cs typeface="A-OTF Shin Maru Go Pro"/>
              </a:rPr>
              <a:t>とする。</a:t>
            </a:r>
            <a:endParaRPr sz="2223" dirty="0">
              <a:latin typeface="HGMaruGothicMPRO" panose="020F0600000000000000" pitchFamily="34" charset="-128"/>
              <a:ea typeface="HGMaruGothicMPRO" panose="020F0600000000000000" pitchFamily="34" charset="-128"/>
              <a:cs typeface="A-OTF Shin Maru Go Pro"/>
            </a:endParaRPr>
          </a:p>
          <a:p>
            <a:pPr>
              <a:lnSpc>
                <a:spcPts val="2812"/>
              </a:lnSpc>
            </a:pPr>
            <a:r>
              <a:rPr sz="2223" dirty="0">
                <a:solidFill>
                  <a:srgbClr val="231F20"/>
                </a:solidFill>
                <a:latin typeface="HGMaruGothicMPRO" panose="020F0600000000000000" pitchFamily="34" charset="-128"/>
                <a:ea typeface="HGMaruGothicMPRO" panose="020F0600000000000000" pitchFamily="34" charset="-128"/>
                <a:cs typeface="A-OTF Shin Maru Go Pro"/>
              </a:rPr>
              <a:t>（労働契約法第16条）</a:t>
            </a:r>
            <a:endParaRPr sz="2223" dirty="0">
              <a:latin typeface="HGMaruGothicMPRO" panose="020F0600000000000000" pitchFamily="34" charset="-128"/>
              <a:ea typeface="HGMaruGothicMPRO" panose="020F0600000000000000" pitchFamily="34" charset="-128"/>
              <a:cs typeface="A-OTF Shin Maru Go Pro"/>
            </a:endParaRPr>
          </a:p>
          <a:p>
            <a:pPr marR="1341096">
              <a:lnSpc>
                <a:spcPts val="2812"/>
              </a:lnSpc>
              <a:spcBef>
                <a:spcPts val="118"/>
              </a:spcBef>
            </a:pPr>
            <a:r>
              <a:rPr sz="2223" dirty="0">
                <a:solidFill>
                  <a:srgbClr val="231F20"/>
                </a:solidFill>
                <a:latin typeface="HGMaruGothicMPRO" panose="020F0600000000000000" pitchFamily="34" charset="-128"/>
                <a:ea typeface="HGMaruGothicMPRO" panose="020F0600000000000000" pitchFamily="34" charset="-128"/>
                <a:cs typeface="A-OTF Shin Maru Go Pro"/>
              </a:rPr>
              <a:t>　使用者は、期間の定めのある労働契約（以下この章において「有期労働契約」という</a:t>
            </a:r>
            <a:r>
              <a:rPr sz="2223" spc="-816" dirty="0">
                <a:solidFill>
                  <a:srgbClr val="231F20"/>
                </a:solidFill>
                <a:latin typeface="HGMaruGothicMPRO" panose="020F0600000000000000" pitchFamily="34" charset="-128"/>
                <a:ea typeface="HGMaruGothicMPRO" panose="020F0600000000000000" pitchFamily="34" charset="-128"/>
                <a:cs typeface="A-OTF Shin Maru Go Pro"/>
              </a:rPr>
              <a:t>。）</a:t>
            </a:r>
            <a:r>
              <a:rPr sz="2223" dirty="0">
                <a:solidFill>
                  <a:srgbClr val="231F20"/>
                </a:solidFill>
                <a:latin typeface="HGMaruGothicMPRO" panose="020F0600000000000000" pitchFamily="34" charset="-128"/>
                <a:ea typeface="HGMaruGothicMPRO" panose="020F0600000000000000" pitchFamily="34" charset="-128"/>
                <a:cs typeface="A-OTF Shin Maru Go Pro"/>
              </a:rPr>
              <a:t>について、やむを得ない事由がある場合でなければ、</a:t>
            </a:r>
            <a:r>
              <a:rPr sz="2223" b="1" dirty="0">
                <a:solidFill>
                  <a:srgbClr val="E60012"/>
                </a:solidFill>
                <a:latin typeface="HGMaruGothicMPRO" panose="020F0600000000000000" pitchFamily="34" charset="-128"/>
                <a:ea typeface="HGMaruGothicMPRO" panose="020F0600000000000000" pitchFamily="34" charset="-128"/>
                <a:cs typeface="ShinMGoPro-Medium"/>
              </a:rPr>
              <a:t>その契約期間が満了するまでの間において</a:t>
            </a:r>
            <a:r>
              <a:rPr sz="2223" dirty="0">
                <a:solidFill>
                  <a:srgbClr val="231F20"/>
                </a:solidFill>
                <a:latin typeface="HGMaruGothicMPRO" panose="020F0600000000000000" pitchFamily="34" charset="-128"/>
                <a:ea typeface="HGMaruGothicMPRO" panose="020F0600000000000000" pitchFamily="34" charset="-128"/>
                <a:cs typeface="A-OTF Shin Maru Go Pro"/>
              </a:rPr>
              <a:t>、労働者を解雇することができない。</a:t>
            </a:r>
            <a:endParaRPr sz="2223" dirty="0">
              <a:latin typeface="HGMaruGothicMPRO" panose="020F0600000000000000" pitchFamily="34" charset="-128"/>
              <a:ea typeface="HGMaruGothicMPRO" panose="020F0600000000000000" pitchFamily="34" charset="-128"/>
              <a:cs typeface="A-OTF Shin Maru Go Pro"/>
            </a:endParaRPr>
          </a:p>
          <a:p>
            <a:pPr>
              <a:lnSpc>
                <a:spcPts val="2812"/>
              </a:lnSpc>
            </a:pPr>
            <a:r>
              <a:rPr sz="2223" dirty="0">
                <a:solidFill>
                  <a:srgbClr val="231F20"/>
                </a:solidFill>
                <a:latin typeface="HGMaruGothicMPRO" panose="020F0600000000000000" pitchFamily="34" charset="-128"/>
                <a:ea typeface="HGMaruGothicMPRO" panose="020F0600000000000000" pitchFamily="34" charset="-128"/>
                <a:cs typeface="A-OTF Shin Maru Go Pro"/>
              </a:rPr>
              <a:t>（労働契約法第17条）</a:t>
            </a:r>
            <a:endParaRPr sz="2223" dirty="0">
              <a:latin typeface="HGMaruGothicMPRO" panose="020F0600000000000000" pitchFamily="34" charset="-128"/>
              <a:ea typeface="HGMaruGothicMPRO" panose="020F0600000000000000" pitchFamily="34" charset="-128"/>
              <a:cs typeface="A-OTF Shin Maru Go Pro"/>
            </a:endParaRPr>
          </a:p>
        </p:txBody>
      </p:sp>
      <p:sp>
        <p:nvSpPr>
          <p:cNvPr id="11" name="正方形/長方形 10"/>
          <p:cNvSpPr/>
          <p:nvPr/>
        </p:nvSpPr>
        <p:spPr>
          <a:xfrm>
            <a:off x="0" y="635061"/>
            <a:ext cx="12192000" cy="129643"/>
          </a:xfrm>
          <a:prstGeom prst="rect">
            <a:avLst/>
          </a:prstGeom>
          <a:solidFill>
            <a:srgbClr val="009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19336" y="116632"/>
            <a:ext cx="10801200" cy="461665"/>
          </a:xfrm>
          <a:prstGeom prst="rect">
            <a:avLst/>
          </a:prstGeom>
          <a:noFill/>
        </p:spPr>
        <p:txBody>
          <a:bodyPr wrap="square" rtlCol="0">
            <a:spAutoFit/>
          </a:bodyPr>
          <a:lstStyle/>
          <a:p>
            <a:r>
              <a:rPr lang="ja-JP" altLang="en-US" sz="2400" b="1" dirty="0">
                <a:latin typeface="HG丸ｺﾞｼｯｸM-PRO" panose="020F0600000000000000" pitchFamily="50" charset="-128"/>
                <a:ea typeface="HG丸ｺﾞｼｯｸM-PRO" panose="020F0600000000000000" pitchFamily="50" charset="-128"/>
              </a:rPr>
              <a:t>解雇</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クビ</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には、客観的合理性と社会通念上の相当性が必要とされています</a:t>
            </a:r>
          </a:p>
        </p:txBody>
      </p:sp>
      <p:sp>
        <p:nvSpPr>
          <p:cNvPr id="8" name="スライド番号プレースホルダー 1"/>
          <p:cNvSpPr txBox="1">
            <a:spLocks/>
          </p:cNvSpPr>
          <p:nvPr/>
        </p:nvSpPr>
        <p:spPr>
          <a:xfrm>
            <a:off x="9347200" y="6492875"/>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200" b="1" dirty="0"/>
              <a:t>110</a:t>
            </a:r>
            <a:endParaRPr lang="ja-JP" altLang="en-US" sz="1200" b="1" dirty="0"/>
          </a:p>
        </p:txBody>
      </p:sp>
    </p:spTree>
    <p:extLst>
      <p:ext uri="{BB962C8B-B14F-4D97-AF65-F5344CB8AC3E}">
        <p14:creationId xmlns:p14="http://schemas.microsoft.com/office/powerpoint/2010/main" val="102883359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25316</Words>
  <Application>Microsoft Office PowerPoint</Application>
  <PresentationFormat>ワイド画面</PresentationFormat>
  <Paragraphs>2965</Paragraphs>
  <Slides>164</Slides>
  <Notes>26</Notes>
  <HiddenSlides>0</HiddenSlides>
  <MMClips>0</MMClips>
  <ScaleCrop>false</ScaleCrop>
  <HeadingPairs>
    <vt:vector size="6" baseType="variant">
      <vt:variant>
        <vt:lpstr>使用されているフォント</vt:lpstr>
      </vt:variant>
      <vt:variant>
        <vt:i4>21</vt:i4>
      </vt:variant>
      <vt:variant>
        <vt:lpstr>テーマ</vt:lpstr>
      </vt:variant>
      <vt:variant>
        <vt:i4>9</vt:i4>
      </vt:variant>
      <vt:variant>
        <vt:lpstr>スライド タイトル</vt:lpstr>
      </vt:variant>
      <vt:variant>
        <vt:i4>164</vt:i4>
      </vt:variant>
    </vt:vector>
  </HeadingPairs>
  <TitlesOfParts>
    <vt:vector size="194" baseType="lpstr">
      <vt:lpstr>HGPｺﾞｼｯｸM</vt:lpstr>
      <vt:lpstr>HGP創英角ｺﾞｼｯｸUB</vt:lpstr>
      <vt:lpstr>HGP明朝E</vt:lpstr>
      <vt:lpstr>HGS創英角ﾎﾟｯﾌﾟ体</vt:lpstr>
      <vt:lpstr>HGMaruGothicMPRO</vt:lpstr>
      <vt:lpstr>HGMaruGothicMPRO</vt:lpstr>
      <vt:lpstr>HG明朝E</vt:lpstr>
      <vt:lpstr>Meiryo UI</vt:lpstr>
      <vt:lpstr>ＭＳ Ｐゴシック</vt:lpstr>
      <vt:lpstr>ＭＳ Ｐ明朝</vt:lpstr>
      <vt:lpstr>ＭＳ ゴシック</vt:lpstr>
      <vt:lpstr>ＭＳ 明朝</vt:lpstr>
      <vt:lpstr>メイリオ</vt:lpstr>
      <vt:lpstr>游ゴシック</vt:lpstr>
      <vt:lpstr>游ゴシック Light</vt:lpstr>
      <vt:lpstr>Arial</vt:lpstr>
      <vt:lpstr>Calibri</vt:lpstr>
      <vt:lpstr>Calibri Light</vt:lpstr>
      <vt:lpstr>Times New Roman</vt:lpstr>
      <vt:lpstr>Trebuchet MS</vt:lpstr>
      <vt:lpstr>Wingdings</vt:lpstr>
      <vt:lpstr>Office ​​テーマ</vt:lpstr>
      <vt:lpstr>Office ​​テーマ</vt:lpstr>
      <vt:lpstr>4_Office ​​テーマ</vt:lpstr>
      <vt:lpstr>Office ​​テーマ</vt:lpstr>
      <vt:lpstr>Office ​​テーマ</vt:lpstr>
      <vt:lpstr>1_Office テーマ</vt:lpstr>
      <vt:lpstr>Office ​​テーマ</vt:lpstr>
      <vt:lpstr>Office テーマ</vt:lpstr>
      <vt:lpstr>2_Office ​​テーマ</vt:lpstr>
      <vt:lpstr>社会人として 　働き始めてからの労働法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「パートタイム労働法」とは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2023-09-26T04:48:05Z</dcterms:modified>
</cp:coreProperties>
</file>